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9" r:id="rId4"/>
    <p:sldId id="276" r:id="rId5"/>
    <p:sldId id="260" r:id="rId6"/>
    <p:sldId id="277" r:id="rId7"/>
    <p:sldId id="261" r:id="rId8"/>
    <p:sldId id="278" r:id="rId9"/>
    <p:sldId id="279" r:id="rId10"/>
    <p:sldId id="280" r:id="rId11"/>
    <p:sldId id="281" r:id="rId12"/>
    <p:sldId id="262" r:id="rId13"/>
    <p:sldId id="282" r:id="rId14"/>
    <p:sldId id="270" r:id="rId15"/>
    <p:sldId id="283" r:id="rId16"/>
    <p:sldId id="271" r:id="rId17"/>
    <p:sldId id="273" r:id="rId18"/>
    <p:sldId id="275" r:id="rId19"/>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26" autoAdjust="0"/>
  </p:normalViewPr>
  <p:slideViewPr>
    <p:cSldViewPr snapToGrid="0" snapToObjects="1">
      <p:cViewPr varScale="1">
        <p:scale>
          <a:sx n="121" d="100"/>
          <a:sy n="121" d="100"/>
        </p:scale>
        <p:origin x="736"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484188"/>
            <a:ext cx="10363200" cy="1470025"/>
          </a:xfrm>
          <a:prstGeom prst="rect">
            <a:avLst/>
          </a:prstGeom>
        </p:spPr>
        <p:txBody>
          <a:bodyPr>
            <a:noAutofit/>
          </a:bodyPr>
          <a:lstStyle>
            <a:lvl1pPr algn="ctr">
              <a:defRPr sz="6000" b="0" i="0" baseline="0">
                <a:solidFill>
                  <a:srgbClr val="70AD47"/>
                </a:solidFill>
                <a:latin typeface="+mj-lt"/>
                <a:cs typeface="Calibri" panose="020F0502020204030204" pitchFamily="34" charset="0"/>
              </a:defRPr>
            </a:lvl1pPr>
          </a:lstStyle>
          <a:p>
            <a:r>
              <a:rPr lang="en-US" dirty="0"/>
              <a:t>Title of the Book</a:t>
            </a:r>
          </a:p>
        </p:txBody>
      </p:sp>
      <p:sp>
        <p:nvSpPr>
          <p:cNvPr id="3" name="Subtitle 2"/>
          <p:cNvSpPr>
            <a:spLocks noGrp="1"/>
          </p:cNvSpPr>
          <p:nvPr>
            <p:ph type="subTitle" idx="1"/>
          </p:nvPr>
        </p:nvSpPr>
        <p:spPr>
          <a:xfrm>
            <a:off x="1828800" y="2072269"/>
            <a:ext cx="8534400" cy="1752600"/>
          </a:xfrm>
        </p:spPr>
        <p:txBody>
          <a:bodyPr>
            <a:normAutofit/>
          </a:bodyPr>
          <a:lstStyle>
            <a:lvl1pPr marL="0" indent="0" algn="ctr">
              <a:buNone/>
              <a:defRPr sz="3733">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8" name="Picture Placeholder 7">
            <a:extLst>
              <a:ext uri="{FF2B5EF4-FFF2-40B4-BE49-F238E27FC236}">
                <a16:creationId xmlns:a16="http://schemas.microsoft.com/office/drawing/2014/main" id="{80A79003-2626-1D8F-FE0B-0F12900E5EC8}"/>
              </a:ext>
            </a:extLst>
          </p:cNvPr>
          <p:cNvSpPr>
            <a:spLocks noGrp="1"/>
          </p:cNvSpPr>
          <p:nvPr>
            <p:ph type="pic" sz="quarter" idx="13"/>
          </p:nvPr>
        </p:nvSpPr>
        <p:spPr>
          <a:xfrm>
            <a:off x="1828800" y="3924300"/>
            <a:ext cx="8534400" cy="2319867"/>
          </a:xfrm>
        </p:spPr>
        <p:txBody>
          <a:bodyPr>
            <a:normAutofit/>
          </a:bodyPr>
          <a:lstStyle>
            <a:lvl1pPr>
              <a:defRPr sz="2800"/>
            </a:lvl1pPr>
          </a:lstStyle>
          <a:p>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7" name="Content Placeholder 6"/>
          <p:cNvSpPr>
            <a:spLocks noGrp="1"/>
          </p:cNvSpPr>
          <p:nvPr>
            <p:ph sz="quarter" idx="12"/>
          </p:nvPr>
        </p:nvSpPr>
        <p:spPr>
          <a:xfrm>
            <a:off x="609600" y="1011383"/>
            <a:ext cx="10972800" cy="3255818"/>
          </a:xfrm>
        </p:spPr>
        <p:txBody>
          <a:bodyPr/>
          <a:lstStyle>
            <a:lvl5pPr marL="1828800" indent="0">
              <a:buNone/>
              <a:defRPr/>
            </a:lvl5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Content Placeholder 6"/>
          <p:cNvSpPr>
            <a:spLocks noGrp="1"/>
          </p:cNvSpPr>
          <p:nvPr>
            <p:ph sz="quarter" idx="13" hasCustomPrompt="1"/>
          </p:nvPr>
        </p:nvSpPr>
        <p:spPr>
          <a:xfrm>
            <a:off x="609600" y="4378037"/>
            <a:ext cx="10972800" cy="1627909"/>
          </a:xfrm>
        </p:spPr>
        <p:txBody>
          <a:bodyPr>
            <a:normAutofit/>
          </a:bodyPr>
          <a:lstStyle>
            <a:lvl1pPr marL="0" indent="0">
              <a:buNone/>
              <a:defRPr sz="1600">
                <a:solidFill>
                  <a:schemeClr val="accent3"/>
                </a:solidFill>
              </a:defRPr>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
        <p:nvSpPr>
          <p:cNvPr id="3" name="Title 1">
            <a:extLst>
              <a:ext uri="{FF2B5EF4-FFF2-40B4-BE49-F238E27FC236}">
                <a16:creationId xmlns:a16="http://schemas.microsoft.com/office/drawing/2014/main" id="{75AFEFD2-D28D-C54F-70F8-461EEBE63A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18831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91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609600" y="952501"/>
            <a:ext cx="10972800" cy="5173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rgbClr val="70AD47"/>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Content Placeholder 3"/>
          <p:cNvSpPr>
            <a:spLocks noGrp="1"/>
          </p:cNvSpPr>
          <p:nvPr>
            <p:ph sz="half" idx="2"/>
          </p:nvPr>
        </p:nvSpPr>
        <p:spPr>
          <a:xfrm>
            <a:off x="6197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6" name="Footer Placeholder 5"/>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55A695E3-160A-1182-A08B-49F893982D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054101"/>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693863"/>
            <a:ext cx="5386917" cy="4432300"/>
          </a:xfrm>
        </p:spPr>
        <p:txBody>
          <a:bodyPr/>
          <a:lstStyle>
            <a:lvl1pPr marL="342900" indent="-342900">
              <a:buFont typeface="Arial" panose="020B0604020202020204" pitchFamily="34" charset="0"/>
              <a:buChar cha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Text Placeholder 4"/>
          <p:cNvSpPr>
            <a:spLocks noGrp="1"/>
          </p:cNvSpPr>
          <p:nvPr>
            <p:ph type="body" sz="quarter" idx="3"/>
          </p:nvPr>
        </p:nvSpPr>
        <p:spPr>
          <a:xfrm>
            <a:off x="6193369" y="1054100"/>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3863"/>
            <a:ext cx="5389033" cy="4432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8" name="Footer Placeholder 7"/>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48293EA6-65EB-EBFA-B114-8CE108578312}"/>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DCC07829-38D8-F49A-78AA-2EAC35A1A3B6}"/>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a:prstGeom prst="rect">
            <a:avLst/>
          </a:prstGeom>
        </p:spPr>
        <p:txBody>
          <a:bodyPr anchor="b"/>
          <a:lstStyle>
            <a:lvl1pPr algn="l">
              <a:defRPr sz="2000" b="1">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1244600"/>
          </a:xfrm>
          <a:prstGeom prst="rect">
            <a:avLst/>
          </a:prstGeom>
        </p:spPr>
        <p:txBody>
          <a:bodyPr anchor="t">
            <a:normAutofit/>
          </a:bodyPr>
          <a:lstStyle>
            <a:lvl1pPr algn="l">
              <a:defRPr sz="1600" b="0"/>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38539"/>
            <a:ext cx="10972800" cy="5869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27101"/>
            <a:ext cx="10972800" cy="5199064"/>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3"/>
          </p:nvPr>
        </p:nvSpPr>
        <p:spPr>
          <a:xfrm>
            <a:off x="609600" y="6356351"/>
            <a:ext cx="10972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ftr="0"/>
  <p:txStyles>
    <p:titleStyle>
      <a:lvl1pPr algn="l" defTabSz="457189" rtl="0" eaLnBrk="1" latinLnBrk="0" hangingPunct="1">
        <a:spcBef>
          <a:spcPct val="0"/>
        </a:spcBef>
        <a:buNone/>
        <a:defRPr sz="2800" kern="1200">
          <a:solidFill>
            <a:schemeClr val="tx1"/>
          </a:solidFill>
          <a:latin typeface="+mj-lt"/>
          <a:ea typeface="+mj-ea"/>
          <a:cs typeface="+mj-cs"/>
        </a:defRPr>
      </a:lvl1pPr>
    </p:titleStyle>
    <p:bodyStyle>
      <a:lvl1pPr marL="457200" indent="-228600" algn="l" defTabSz="457189" rtl="0" eaLnBrk="1" latinLnBrk="0" hangingPunct="1">
        <a:spcBef>
          <a:spcPts val="0"/>
        </a:spcBef>
        <a:buFont typeface="Arial" panose="020B0604020202020204" pitchFamily="34" charset="0"/>
        <a:buChar char="•"/>
        <a:defRPr sz="3200" kern="1200">
          <a:solidFill>
            <a:schemeClr val="tx1"/>
          </a:solidFill>
          <a:latin typeface="+mn-lt"/>
          <a:ea typeface="+mn-ea"/>
          <a:cs typeface="+mn-cs"/>
        </a:defRPr>
      </a:lvl1pPr>
      <a:lvl2pPr marL="685800" indent="-228600" algn="l" defTabSz="45718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45718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743131" indent="-457189" algn="l" defTabSz="457189" rtl="0" eaLnBrk="1" latinLnBrk="0" hangingPunct="1">
        <a:spcBef>
          <a:spcPct val="20000"/>
        </a:spcBef>
        <a:buFont typeface="Arial"/>
        <a:buChar char="•"/>
        <a:defRPr sz="2000" kern="1200">
          <a:solidFill>
            <a:schemeClr val="tx1"/>
          </a:solidFill>
          <a:latin typeface="+mn-lt"/>
          <a:ea typeface="+mn-ea"/>
          <a:cs typeface="+mn-cs"/>
        </a:defRPr>
      </a:lvl6pPr>
      <a:lvl7pPr marL="3200320" indent="-457189" algn="l" defTabSz="457189" rtl="0" eaLnBrk="1" latinLnBrk="0" hangingPunct="1">
        <a:spcBef>
          <a:spcPct val="20000"/>
        </a:spcBef>
        <a:buFont typeface="Arial"/>
        <a:buChar char="•"/>
        <a:defRPr sz="2000" kern="1200">
          <a:solidFill>
            <a:schemeClr val="tx1"/>
          </a:solidFill>
          <a:latin typeface="+mn-lt"/>
          <a:ea typeface="+mn-ea"/>
          <a:cs typeface="+mn-cs"/>
        </a:defRPr>
      </a:lvl7pPr>
      <a:lvl8pPr marL="3657509" indent="-457189" algn="l" defTabSz="457189" rtl="0" eaLnBrk="1" latinLnBrk="0" hangingPunct="1">
        <a:spcBef>
          <a:spcPct val="20000"/>
        </a:spcBef>
        <a:buFont typeface="Arial"/>
        <a:buChar char="•"/>
        <a:defRPr sz="2000" kern="1200">
          <a:solidFill>
            <a:schemeClr val="tx1"/>
          </a:solidFill>
          <a:latin typeface="+mn-lt"/>
          <a:ea typeface="+mn-ea"/>
          <a:cs typeface="+mn-cs"/>
        </a:defRPr>
      </a:lvl8pPr>
      <a:lvl9pPr marL="4114697" indent="-457189"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1104" y="480283"/>
            <a:ext cx="10363200" cy="1470025"/>
          </a:xfrm>
          <a:prstGeom prst="rect">
            <a:avLst/>
          </a:prstGeom>
        </p:spPr>
        <p:txBody>
          <a:bodyPr/>
          <a:lstStyle/>
          <a:p>
            <a:pPr marL="0" lvl="0" indent="0">
              <a:buNone/>
            </a:pPr>
            <a:r>
              <a:rPr dirty="0"/>
              <a:t>Introduction to Python Programming</a:t>
            </a:r>
          </a:p>
        </p:txBody>
      </p:sp>
      <p:sp>
        <p:nvSpPr>
          <p:cNvPr id="3" name="Subtitle 2"/>
          <p:cNvSpPr>
            <a:spLocks noGrp="1"/>
          </p:cNvSpPr>
          <p:nvPr>
            <p:ph type="subTitle" idx="1"/>
          </p:nvPr>
        </p:nvSpPr>
        <p:spPr>
          <a:xfrm>
            <a:off x="1365504" y="2084461"/>
            <a:ext cx="8534400" cy="1752600"/>
          </a:xfrm>
        </p:spPr>
        <p:txBody>
          <a:bodyPr>
            <a:normAutofit lnSpcReduction="10000"/>
          </a:bodyPr>
          <a:lstStyle/>
          <a:p>
            <a:pPr marL="0" lvl="0" indent="0">
              <a:buNone/>
            </a:pPr>
            <a:r>
              <a:rPr dirty="0"/>
              <a:t>Chapter 10</a:t>
            </a:r>
            <a:r>
              <a:rPr lang="en-US" dirty="0"/>
              <a:t>:</a:t>
            </a:r>
            <a:r>
              <a:rPr dirty="0"/>
              <a:t> Dictionaries</a:t>
            </a:r>
            <a:br>
              <a:rPr dirty="0"/>
            </a:br>
            <a:br>
              <a:rPr dirty="0"/>
            </a:br>
            <a:endParaRPr dirty="0"/>
          </a:p>
        </p:txBody>
      </p:sp>
      <p:pic>
        <p:nvPicPr>
          <p:cNvPr id="4" name="Cover Image" descr="Cover image"/>
          <p:cNvPicPr>
            <a:picLocks noChangeAspect="1"/>
          </p:cNvPicPr>
          <p:nvPr/>
        </p:nvPicPr>
        <p:blipFill>
          <a:blip r:embed="rId2"/>
          <a:stretch>
            <a:fillRect/>
          </a:stretch>
        </p:blipFill>
        <p:spPr>
          <a:xfrm>
            <a:off x="4542490" y="3177317"/>
            <a:ext cx="2473036" cy="320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0019B-FF3F-E607-C643-0707A9E63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D2F61-23C9-FA3E-744C-64625A58B075}"/>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3</a:t>
            </a:r>
            <a:r>
              <a:rPr dirty="0"/>
              <a:t> Dictionary operations</a:t>
            </a:r>
          </a:p>
        </p:txBody>
      </p:sp>
      <p:sp>
        <p:nvSpPr>
          <p:cNvPr id="3" name="Content Placeholder 2">
            <a:extLst>
              <a:ext uri="{FF2B5EF4-FFF2-40B4-BE49-F238E27FC236}">
                <a16:creationId xmlns:a16="http://schemas.microsoft.com/office/drawing/2014/main" id="{55D39FD1-584F-2F8C-B087-C97A9CCF5062}"/>
              </a:ext>
            </a:extLst>
          </p:cNvPr>
          <p:cNvSpPr>
            <a:spLocks noGrp="1"/>
          </p:cNvSpPr>
          <p:nvPr>
            <p:ph idx="1"/>
          </p:nvPr>
        </p:nvSpPr>
        <p:spPr>
          <a:xfrm>
            <a:off x="609600" y="1232917"/>
            <a:ext cx="10972800" cy="5173664"/>
          </a:xfrm>
        </p:spPr>
        <p:txBody>
          <a:bodyPr>
            <a:normAutofit fontScale="70000" lnSpcReduction="20000"/>
          </a:bodyPr>
          <a:lstStyle/>
          <a:p>
            <a:pPr marL="228600" indent="0" algn="l">
              <a:buNone/>
            </a:pPr>
            <a:r>
              <a:rPr lang="en-US" b="0" i="0" dirty="0">
                <a:solidFill>
                  <a:srgbClr val="424242"/>
                </a:solidFill>
                <a:effectLst/>
                <a:latin typeface="Neue Helvetica W01"/>
              </a:rPr>
              <a:t>In Python, a dictionary is a mutable data type, which means that a dictionary's content can be modified after creation. Dictionary items can be added, updated, or deleted from a dictionary after a dictionary object is created.</a:t>
            </a:r>
          </a:p>
          <a:p>
            <a:pPr marL="228600" indent="0" algn="l">
              <a:buNone/>
            </a:pPr>
            <a:endParaRPr lang="en-US" b="0" i="0" dirty="0">
              <a:solidFill>
                <a:srgbClr val="424242"/>
              </a:solidFill>
              <a:effectLst/>
              <a:latin typeface="Neue Helvetica W01"/>
            </a:endParaRPr>
          </a:p>
          <a:p>
            <a:pPr marL="228600" indent="0" algn="l">
              <a:buNone/>
            </a:pPr>
            <a:r>
              <a:rPr lang="en-US" b="0" i="0" dirty="0">
                <a:solidFill>
                  <a:srgbClr val="424242"/>
                </a:solidFill>
                <a:effectLst/>
                <a:latin typeface="Neue Helvetica W01"/>
              </a:rPr>
              <a:t>To add an item to a dictionary, either the square bracket notation or update() function can be used.</a:t>
            </a:r>
          </a:p>
          <a:p>
            <a:pPr algn="l">
              <a:buFont typeface="Arial" panose="020B0604020202020204" pitchFamily="34" charset="0"/>
              <a:buChar char="•"/>
            </a:pPr>
            <a:r>
              <a:rPr lang="en-US" b="0" i="0" dirty="0">
                <a:solidFill>
                  <a:srgbClr val="424242"/>
                </a:solidFill>
                <a:effectLst/>
                <a:latin typeface="Neue Helvetica W01"/>
              </a:rPr>
              <a:t>Square bracket notation: When using square brackets to create a new key object and assign a value to the key, the new key-value pair will be added to the dictionary. </a:t>
            </a:r>
            <a:r>
              <a:rPr lang="en-US" b="0" i="0" dirty="0" err="1">
                <a:solidFill>
                  <a:srgbClr val="424242"/>
                </a:solidFill>
                <a:effectLst/>
                <a:latin typeface="Neue Helvetica W01"/>
              </a:rPr>
              <a:t>my_dict</a:t>
            </a:r>
            <a:r>
              <a:rPr lang="en-US" b="0" i="0" dirty="0">
                <a:solidFill>
                  <a:srgbClr val="424242"/>
                </a:solidFill>
                <a:effectLst/>
                <a:latin typeface="Neue Helvetica W01"/>
              </a:rPr>
              <a:t> = {</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"banana"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"orange"</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a:t>
            </a:r>
            <a:r>
              <a:rPr lang="en-US" b="0" i="0" dirty="0" err="1">
                <a:solidFill>
                  <a:srgbClr val="424242"/>
                </a:solidFill>
                <a:effectLst/>
                <a:latin typeface="Neue Helvetica W01"/>
              </a:rPr>
              <a:t>my_dict</a:t>
            </a:r>
            <a:r>
              <a:rPr lang="en-US" b="0" i="0" dirty="0">
                <a:solidFill>
                  <a:srgbClr val="424242"/>
                </a:solidFill>
                <a:effectLst/>
                <a:latin typeface="Neue Helvetica W01"/>
              </a:rPr>
              <a:t>[</a:t>
            </a:r>
            <a:r>
              <a:rPr lang="en-US" b="0" i="0" dirty="0">
                <a:solidFill>
                  <a:srgbClr val="914700"/>
                </a:solidFill>
                <a:effectLst/>
                <a:latin typeface="Neue Helvetica W01"/>
              </a:rPr>
              <a:t>"pineapple"</a:t>
            </a:r>
            <a:r>
              <a:rPr lang="en-US" b="0" i="0" dirty="0">
                <a:solidFill>
                  <a:srgbClr val="424242"/>
                </a:solidFill>
                <a:effectLst/>
                <a:latin typeface="Neue Helvetica W01"/>
              </a:rPr>
              <a:t>] = </a:t>
            </a:r>
            <a:r>
              <a:rPr lang="en-US" b="0" i="0" dirty="0">
                <a:solidFill>
                  <a:srgbClr val="006767"/>
                </a:solidFill>
                <a:effectLst/>
                <a:latin typeface="Neue Helvetica W01"/>
              </a:rPr>
              <a:t>1</a:t>
            </a:r>
            <a:r>
              <a:rPr lang="en-US" b="0" i="0" dirty="0">
                <a:solidFill>
                  <a:srgbClr val="424242"/>
                </a:solidFill>
                <a:effectLst/>
                <a:latin typeface="Neue Helvetica W01"/>
              </a:rPr>
              <a:t> print(</a:t>
            </a:r>
            <a:r>
              <a:rPr lang="en-US" b="0" i="0" dirty="0" err="1">
                <a:solidFill>
                  <a:srgbClr val="424242"/>
                </a:solidFill>
                <a:effectLst/>
                <a:latin typeface="Neue Helvetica W01"/>
              </a:rPr>
              <a:t>my_dict</a:t>
            </a:r>
            <a:r>
              <a:rPr lang="en-US" b="0" i="0" dirty="0">
                <a:solidFill>
                  <a:srgbClr val="424242"/>
                </a:solidFill>
                <a:effectLst/>
                <a:latin typeface="Neue Helvetica W01"/>
              </a:rPr>
              <a:t>) </a:t>
            </a:r>
            <a:r>
              <a:rPr lang="en-US" b="0" i="1" dirty="0">
                <a:solidFill>
                  <a:srgbClr val="5C5C5C"/>
                </a:solidFill>
                <a:effectLst/>
                <a:latin typeface="Neue Helvetica W01"/>
              </a:rPr>
              <a:t># Prints: {"apple": 2, "banana": 3, "orange": 4, "pineapple": 1}</a:t>
            </a: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update() method: the update() method can be called with additional key-value pairs to update the dictionary content. </a:t>
            </a:r>
            <a:r>
              <a:rPr lang="en-US" b="0" i="0" dirty="0" err="1">
                <a:solidFill>
                  <a:srgbClr val="424242"/>
                </a:solidFill>
                <a:effectLst/>
                <a:latin typeface="Neue Helvetica W01"/>
              </a:rPr>
              <a:t>my_dict</a:t>
            </a:r>
            <a:r>
              <a:rPr lang="en-US" b="0" i="0" dirty="0">
                <a:solidFill>
                  <a:srgbClr val="424242"/>
                </a:solidFill>
                <a:effectLst/>
                <a:latin typeface="Neue Helvetica W01"/>
              </a:rPr>
              <a:t> = {</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"banana"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"orange"</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a:t>
            </a:r>
            <a:r>
              <a:rPr lang="en-US" b="0" i="0" dirty="0" err="1">
                <a:solidFill>
                  <a:srgbClr val="424242"/>
                </a:solidFill>
                <a:effectLst/>
                <a:latin typeface="Neue Helvetica W01"/>
              </a:rPr>
              <a:t>my_dict.update</a:t>
            </a:r>
            <a:r>
              <a:rPr lang="en-US" b="0" i="0" dirty="0">
                <a:solidFill>
                  <a:srgbClr val="424242"/>
                </a:solidFill>
                <a:effectLst/>
                <a:latin typeface="Neue Helvetica W01"/>
              </a:rPr>
              <a:t>({</a:t>
            </a:r>
            <a:r>
              <a:rPr lang="en-US" b="0" i="0" dirty="0">
                <a:solidFill>
                  <a:srgbClr val="914700"/>
                </a:solidFill>
                <a:effectLst/>
                <a:latin typeface="Neue Helvetica W01"/>
              </a:rPr>
              <a:t>"pineapple"</a:t>
            </a:r>
            <a:r>
              <a:rPr lang="en-US" b="0" i="0" dirty="0">
                <a:solidFill>
                  <a:srgbClr val="424242"/>
                </a:solidFill>
                <a:effectLst/>
                <a:latin typeface="Neue Helvetica W01"/>
              </a:rPr>
              <a:t>: </a:t>
            </a:r>
            <a:r>
              <a:rPr lang="en-US" b="0" i="0" dirty="0">
                <a:solidFill>
                  <a:srgbClr val="006767"/>
                </a:solidFill>
                <a:effectLst/>
                <a:latin typeface="Neue Helvetica W01"/>
              </a:rPr>
              <a:t>1</a:t>
            </a:r>
            <a:r>
              <a:rPr lang="en-US" b="0" i="0" dirty="0">
                <a:solidFill>
                  <a:srgbClr val="424242"/>
                </a:solidFill>
                <a:effectLst/>
                <a:latin typeface="Neue Helvetica W01"/>
              </a:rPr>
              <a:t>, </a:t>
            </a:r>
            <a:r>
              <a:rPr lang="en-US" b="0" i="0" dirty="0">
                <a:solidFill>
                  <a:srgbClr val="914700"/>
                </a:solidFill>
                <a:effectLst/>
                <a:latin typeface="Neue Helvetica W01"/>
              </a:rPr>
              <a:t>"cherry"</a:t>
            </a:r>
            <a:r>
              <a:rPr lang="en-US" b="0" i="0" dirty="0">
                <a:solidFill>
                  <a:srgbClr val="424242"/>
                </a:solidFill>
                <a:effectLst/>
                <a:latin typeface="Neue Helvetica W01"/>
              </a:rPr>
              <a:t>: </a:t>
            </a:r>
            <a:r>
              <a:rPr lang="en-US" b="0" i="0" dirty="0">
                <a:solidFill>
                  <a:srgbClr val="006767"/>
                </a:solidFill>
                <a:effectLst/>
                <a:latin typeface="Neue Helvetica W01"/>
              </a:rPr>
              <a:t>0</a:t>
            </a:r>
            <a:r>
              <a:rPr lang="en-US" b="0" i="0" dirty="0">
                <a:solidFill>
                  <a:srgbClr val="424242"/>
                </a:solidFill>
                <a:effectLst/>
                <a:latin typeface="Neue Helvetica W01"/>
              </a:rPr>
              <a:t>}) print(</a:t>
            </a:r>
            <a:r>
              <a:rPr lang="en-US" b="0" i="0" dirty="0" err="1">
                <a:solidFill>
                  <a:srgbClr val="424242"/>
                </a:solidFill>
                <a:effectLst/>
                <a:latin typeface="Neue Helvetica W01"/>
              </a:rPr>
              <a:t>my_dict</a:t>
            </a:r>
            <a:r>
              <a:rPr lang="en-US" b="0" i="0" dirty="0">
                <a:solidFill>
                  <a:srgbClr val="424242"/>
                </a:solidFill>
                <a:effectLst/>
                <a:latin typeface="Neue Helvetica W01"/>
              </a:rPr>
              <a:t>) </a:t>
            </a:r>
            <a:r>
              <a:rPr lang="en-US" b="0" i="1" dirty="0">
                <a:solidFill>
                  <a:srgbClr val="5C5C5C"/>
                </a:solidFill>
                <a:effectLst/>
                <a:latin typeface="Neue Helvetica W01"/>
              </a:rPr>
              <a:t># Prints: {"apple": 2, "banana": 3, "orange": 4, "pineapple": 1, "cherry": 0}</a:t>
            </a:r>
            <a:endParaRPr lang="en-US" b="0" i="0" dirty="0">
              <a:solidFill>
                <a:srgbClr val="424242"/>
              </a:solidFill>
              <a:effectLst/>
              <a:latin typeface="Neue Helvetica W01"/>
            </a:endParaRPr>
          </a:p>
          <a:p>
            <a:pPr marL="228600" indent="0" algn="l">
              <a:buNone/>
            </a:pPr>
            <a:br>
              <a:rPr lang="en-US" b="0" i="0" dirty="0">
                <a:solidFill>
                  <a:srgbClr val="000000"/>
                </a:solidFill>
                <a:effectLst/>
                <a:latin typeface="Neue Helvetica W01"/>
              </a:rPr>
            </a:br>
            <a:endParaRPr lang="en-US" b="0" i="0" dirty="0">
              <a:solidFill>
                <a:srgbClr val="000000"/>
              </a:solidFill>
              <a:effectLst/>
              <a:latin typeface="Neue Helvetica W01"/>
            </a:endParaRPr>
          </a:p>
        </p:txBody>
      </p:sp>
    </p:spTree>
    <p:extLst>
      <p:ext uri="{BB962C8B-B14F-4D97-AF65-F5344CB8AC3E}">
        <p14:creationId xmlns:p14="http://schemas.microsoft.com/office/powerpoint/2010/main" val="4121661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1C9CB-BB4B-3FA6-121D-7AFBAEB25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C48EC-388B-D9B0-2A97-68C9E410AEEA}"/>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3</a:t>
            </a:r>
            <a:r>
              <a:rPr dirty="0"/>
              <a:t> Dictionary operations</a:t>
            </a:r>
          </a:p>
        </p:txBody>
      </p:sp>
      <p:sp>
        <p:nvSpPr>
          <p:cNvPr id="3" name="Content Placeholder 2">
            <a:extLst>
              <a:ext uri="{FF2B5EF4-FFF2-40B4-BE49-F238E27FC236}">
                <a16:creationId xmlns:a16="http://schemas.microsoft.com/office/drawing/2014/main" id="{62F33B18-5BAB-B195-F9FB-664C673840F3}"/>
              </a:ext>
            </a:extLst>
          </p:cNvPr>
          <p:cNvSpPr>
            <a:spLocks noGrp="1"/>
          </p:cNvSpPr>
          <p:nvPr>
            <p:ph idx="1"/>
          </p:nvPr>
        </p:nvSpPr>
        <p:spPr>
          <a:xfrm>
            <a:off x="609600" y="1232917"/>
            <a:ext cx="10972800" cy="5173664"/>
          </a:xfrm>
        </p:spPr>
        <p:txBody>
          <a:bodyPr>
            <a:normAutofit fontScale="70000" lnSpcReduction="20000"/>
          </a:bodyPr>
          <a:lstStyle/>
          <a:p>
            <a:pPr marL="228600" indent="0" algn="l">
              <a:buNone/>
            </a:pPr>
            <a:r>
              <a:rPr lang="en-US" b="0" i="0" dirty="0">
                <a:solidFill>
                  <a:srgbClr val="424242"/>
                </a:solidFill>
                <a:effectLst/>
                <a:latin typeface="Neue Helvetica W01"/>
              </a:rPr>
              <a:t>To modify a dictionary item, the two approaches above can be used on an existing dictionary key along with the updated value. </a:t>
            </a:r>
          </a:p>
          <a:p>
            <a:pPr marL="228600" indent="0" algn="l">
              <a:buNone/>
            </a:pPr>
            <a:endParaRPr lang="en-US" dirty="0">
              <a:solidFill>
                <a:srgbClr val="424242"/>
              </a:solidFill>
              <a:latin typeface="Neue Helvetica W01"/>
            </a:endParaRPr>
          </a:p>
          <a:p>
            <a:pPr marL="228600" indent="0" algn="l">
              <a:buNone/>
            </a:pPr>
            <a:r>
              <a:rPr lang="en-US" b="0" i="0" dirty="0">
                <a:solidFill>
                  <a:srgbClr val="424242"/>
                </a:solidFill>
                <a:effectLst/>
                <a:latin typeface="Neue Helvetica W01"/>
              </a:rPr>
              <a:t>Ex:</a:t>
            </a:r>
          </a:p>
          <a:p>
            <a:pPr algn="l">
              <a:buFont typeface="Arial" panose="020B0604020202020204" pitchFamily="34" charset="0"/>
              <a:buChar char="•"/>
            </a:pPr>
            <a:r>
              <a:rPr lang="en-US" b="0" i="0" dirty="0">
                <a:solidFill>
                  <a:srgbClr val="424242"/>
                </a:solidFill>
                <a:effectLst/>
                <a:latin typeface="Neue Helvetica W01"/>
              </a:rPr>
              <a:t>Square bracket notation: </a:t>
            </a:r>
            <a:r>
              <a:rPr lang="en-US" b="0" i="0" dirty="0" err="1">
                <a:solidFill>
                  <a:srgbClr val="424242"/>
                </a:solidFill>
                <a:effectLst/>
                <a:latin typeface="Neue Helvetica W01"/>
              </a:rPr>
              <a:t>my_dict</a:t>
            </a:r>
            <a:r>
              <a:rPr lang="en-US" b="0" i="0" dirty="0">
                <a:solidFill>
                  <a:srgbClr val="424242"/>
                </a:solidFill>
                <a:effectLst/>
                <a:latin typeface="Neue Helvetica W01"/>
              </a:rPr>
              <a:t> = {</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"banana"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"orange"</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a:t>
            </a:r>
            <a:r>
              <a:rPr lang="en-US" b="0" i="0" dirty="0" err="1">
                <a:solidFill>
                  <a:srgbClr val="424242"/>
                </a:solidFill>
                <a:effectLst/>
                <a:latin typeface="Neue Helvetica W01"/>
              </a:rPr>
              <a:t>my_dict</a:t>
            </a:r>
            <a:r>
              <a:rPr lang="en-US" b="0" i="0" dirty="0">
                <a:solidFill>
                  <a:srgbClr val="424242"/>
                </a:solidFill>
                <a:effectLst/>
                <a:latin typeface="Neue Helvetica W01"/>
              </a:rPr>
              <a:t>[</a:t>
            </a:r>
            <a:r>
              <a:rPr lang="en-US" b="0" i="0" dirty="0">
                <a:solidFill>
                  <a:srgbClr val="914700"/>
                </a:solidFill>
                <a:effectLst/>
                <a:latin typeface="Neue Helvetica W01"/>
              </a:rPr>
              <a:t>"apple"</a:t>
            </a:r>
            <a:r>
              <a:rPr lang="en-US" b="0" i="0" dirty="0">
                <a:solidFill>
                  <a:srgbClr val="424242"/>
                </a:solidFill>
                <a:effectLst/>
                <a:latin typeface="Neue Helvetica W01"/>
              </a:rPr>
              <a:t>] = </a:t>
            </a:r>
            <a:r>
              <a:rPr lang="en-US" b="0" i="0" dirty="0">
                <a:solidFill>
                  <a:srgbClr val="006767"/>
                </a:solidFill>
                <a:effectLst/>
                <a:latin typeface="Neue Helvetica W01"/>
              </a:rPr>
              <a:t>1</a:t>
            </a:r>
            <a:r>
              <a:rPr lang="en-US" b="0" i="0" dirty="0">
                <a:solidFill>
                  <a:srgbClr val="424242"/>
                </a:solidFill>
                <a:effectLst/>
                <a:latin typeface="Neue Helvetica W01"/>
              </a:rPr>
              <a:t> print(</a:t>
            </a:r>
            <a:r>
              <a:rPr lang="en-US" b="0" i="0" dirty="0" err="1">
                <a:solidFill>
                  <a:srgbClr val="424242"/>
                </a:solidFill>
                <a:effectLst/>
                <a:latin typeface="Neue Helvetica W01"/>
              </a:rPr>
              <a:t>my_dict</a:t>
            </a:r>
            <a:r>
              <a:rPr lang="en-US" b="0" i="0" dirty="0">
                <a:solidFill>
                  <a:srgbClr val="424242"/>
                </a:solidFill>
                <a:effectLst/>
                <a:latin typeface="Neue Helvetica W01"/>
              </a:rPr>
              <a:t>) </a:t>
            </a:r>
            <a:r>
              <a:rPr lang="en-US" b="0" i="1" dirty="0">
                <a:solidFill>
                  <a:srgbClr val="5C5C5C"/>
                </a:solidFill>
                <a:effectLst/>
                <a:latin typeface="Neue Helvetica W01"/>
              </a:rPr>
              <a:t># Prints: {"apple": 1, "banana": 3, "orange": 4}</a:t>
            </a: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update() method: </a:t>
            </a:r>
            <a:r>
              <a:rPr lang="en-US" b="0" i="0" dirty="0" err="1">
                <a:solidFill>
                  <a:srgbClr val="424242"/>
                </a:solidFill>
                <a:effectLst/>
                <a:latin typeface="Neue Helvetica W01"/>
              </a:rPr>
              <a:t>my_dict</a:t>
            </a:r>
            <a:r>
              <a:rPr lang="en-US" b="0" i="0" dirty="0">
                <a:solidFill>
                  <a:srgbClr val="424242"/>
                </a:solidFill>
                <a:effectLst/>
                <a:latin typeface="Neue Helvetica W01"/>
              </a:rPr>
              <a:t> = {</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"banana"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"orange"</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a:t>
            </a:r>
            <a:r>
              <a:rPr lang="en-US" b="0" i="0" dirty="0" err="1">
                <a:solidFill>
                  <a:srgbClr val="424242"/>
                </a:solidFill>
                <a:effectLst/>
                <a:latin typeface="Neue Helvetica W01"/>
              </a:rPr>
              <a:t>my_dict.update</a:t>
            </a:r>
            <a:r>
              <a:rPr lang="en-US" b="0" i="0" dirty="0">
                <a:solidFill>
                  <a:srgbClr val="424242"/>
                </a:solidFill>
                <a:effectLst/>
                <a:latin typeface="Neue Helvetica W01"/>
              </a:rPr>
              <a:t>({</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1</a:t>
            </a:r>
            <a:r>
              <a:rPr lang="en-US" b="0" i="0" dirty="0">
                <a:solidFill>
                  <a:srgbClr val="424242"/>
                </a:solidFill>
                <a:effectLst/>
                <a:latin typeface="Neue Helvetica W01"/>
              </a:rPr>
              <a:t>}) print(</a:t>
            </a:r>
            <a:r>
              <a:rPr lang="en-US" b="0" i="0" dirty="0" err="1">
                <a:solidFill>
                  <a:srgbClr val="424242"/>
                </a:solidFill>
                <a:effectLst/>
                <a:latin typeface="Neue Helvetica W01"/>
              </a:rPr>
              <a:t>my_dict</a:t>
            </a:r>
            <a:r>
              <a:rPr lang="en-US" b="0" i="0" dirty="0">
                <a:solidFill>
                  <a:srgbClr val="424242"/>
                </a:solidFill>
                <a:effectLst/>
                <a:latin typeface="Neue Helvetica W01"/>
              </a:rPr>
              <a:t>) </a:t>
            </a:r>
            <a:r>
              <a:rPr lang="en-US" b="0" i="1" dirty="0">
                <a:solidFill>
                  <a:srgbClr val="5C5C5C"/>
                </a:solidFill>
                <a:effectLst/>
                <a:latin typeface="Neue Helvetica W01"/>
              </a:rPr>
              <a:t># Prints: {"apple": 1, "banana": 3, "orange": 4}</a:t>
            </a:r>
            <a:endParaRPr lang="en-US" b="0" i="0" dirty="0">
              <a:solidFill>
                <a:srgbClr val="424242"/>
              </a:solidFill>
              <a:effectLst/>
              <a:latin typeface="Neue Helvetica W01"/>
            </a:endParaRPr>
          </a:p>
          <a:p>
            <a:pPr algn="l"/>
            <a:r>
              <a:rPr lang="en-US" b="0" i="0" dirty="0">
                <a:solidFill>
                  <a:srgbClr val="424242"/>
                </a:solidFill>
                <a:effectLst/>
                <a:latin typeface="Neue Helvetica W01"/>
              </a:rPr>
              <a:t>Items can be deleted from a dictionary using the </a:t>
            </a:r>
            <a:r>
              <a:rPr lang="en-US" b="0" i="0" dirty="0">
                <a:solidFill>
                  <a:srgbClr val="0000AA"/>
                </a:solidFill>
                <a:effectLst/>
                <a:latin typeface="Neue Helvetica W01"/>
              </a:rPr>
              <a:t>del</a:t>
            </a:r>
            <a:r>
              <a:rPr lang="en-US" b="0" i="0" dirty="0">
                <a:solidFill>
                  <a:srgbClr val="424242"/>
                </a:solidFill>
                <a:effectLst/>
                <a:latin typeface="Neue Helvetica W01"/>
              </a:rPr>
              <a:t> keyword or the pop() method.</a:t>
            </a:r>
          </a:p>
          <a:p>
            <a:pPr algn="l">
              <a:buFont typeface="Arial" panose="020B0604020202020204" pitchFamily="34" charset="0"/>
              <a:buChar char="•"/>
            </a:pPr>
            <a:r>
              <a:rPr lang="en-US" b="0" i="0" dirty="0">
                <a:solidFill>
                  <a:srgbClr val="0000AA"/>
                </a:solidFill>
                <a:effectLst/>
                <a:latin typeface="Neue Helvetica W01"/>
              </a:rPr>
              <a:t>del</a:t>
            </a:r>
            <a:r>
              <a:rPr lang="en-US" b="0" i="0" dirty="0">
                <a:solidFill>
                  <a:srgbClr val="424242"/>
                </a:solidFill>
                <a:effectLst/>
                <a:latin typeface="Neue Helvetica W01"/>
              </a:rPr>
              <a:t> keyword: </a:t>
            </a:r>
            <a:r>
              <a:rPr lang="en-US" b="0" i="0" dirty="0" err="1">
                <a:solidFill>
                  <a:srgbClr val="424242"/>
                </a:solidFill>
                <a:effectLst/>
                <a:latin typeface="Neue Helvetica W01"/>
              </a:rPr>
              <a:t>my_dict</a:t>
            </a:r>
            <a:r>
              <a:rPr lang="en-US" b="0" i="0" dirty="0">
                <a:solidFill>
                  <a:srgbClr val="424242"/>
                </a:solidFill>
                <a:effectLst/>
                <a:latin typeface="Neue Helvetica W01"/>
              </a:rPr>
              <a:t> = {</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"banana"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"orange"</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a:t>
            </a:r>
            <a:r>
              <a:rPr lang="en-US" b="0" i="0" dirty="0">
                <a:solidFill>
                  <a:srgbClr val="0000AA"/>
                </a:solidFill>
                <a:effectLst/>
                <a:latin typeface="Neue Helvetica W01"/>
              </a:rPr>
              <a:t>del</a:t>
            </a:r>
            <a:r>
              <a:rPr lang="en-US" b="0" i="0" dirty="0">
                <a:solidFill>
                  <a:srgbClr val="424242"/>
                </a:solidFill>
                <a:effectLst/>
                <a:latin typeface="Neue Helvetica W01"/>
              </a:rPr>
              <a:t> </a:t>
            </a:r>
            <a:r>
              <a:rPr lang="en-US" b="0" i="0" dirty="0" err="1">
                <a:solidFill>
                  <a:srgbClr val="424242"/>
                </a:solidFill>
                <a:effectLst/>
                <a:latin typeface="Neue Helvetica W01"/>
              </a:rPr>
              <a:t>my_dict</a:t>
            </a:r>
            <a:r>
              <a:rPr lang="en-US" b="0" i="0" dirty="0">
                <a:solidFill>
                  <a:srgbClr val="424242"/>
                </a:solidFill>
                <a:effectLst/>
                <a:latin typeface="Neue Helvetica W01"/>
              </a:rPr>
              <a:t>[</a:t>
            </a:r>
            <a:r>
              <a:rPr lang="en-US" b="0" i="0" dirty="0">
                <a:solidFill>
                  <a:srgbClr val="914700"/>
                </a:solidFill>
                <a:effectLst/>
                <a:latin typeface="Neue Helvetica W01"/>
              </a:rPr>
              <a:t>"orange"</a:t>
            </a:r>
            <a:r>
              <a:rPr lang="en-US" b="0" i="0" dirty="0">
                <a:solidFill>
                  <a:srgbClr val="424242"/>
                </a:solidFill>
                <a:effectLst/>
                <a:latin typeface="Neue Helvetica W01"/>
              </a:rPr>
              <a:t>] print(</a:t>
            </a:r>
            <a:r>
              <a:rPr lang="en-US" b="0" i="0" dirty="0" err="1">
                <a:solidFill>
                  <a:srgbClr val="424242"/>
                </a:solidFill>
                <a:effectLst/>
                <a:latin typeface="Neue Helvetica W01"/>
              </a:rPr>
              <a:t>my_dict</a:t>
            </a:r>
            <a:r>
              <a:rPr lang="en-US" b="0" i="0" dirty="0">
                <a:solidFill>
                  <a:srgbClr val="424242"/>
                </a:solidFill>
                <a:effectLst/>
                <a:latin typeface="Neue Helvetica W01"/>
              </a:rPr>
              <a:t>) </a:t>
            </a:r>
            <a:r>
              <a:rPr lang="en-US" b="0" i="1" dirty="0">
                <a:solidFill>
                  <a:srgbClr val="5C5C5C"/>
                </a:solidFill>
                <a:effectLst/>
                <a:latin typeface="Neue Helvetica W01"/>
              </a:rPr>
              <a:t># Prints: {"apple": 2, "banana": 3}</a:t>
            </a: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pop() method: </a:t>
            </a:r>
            <a:r>
              <a:rPr lang="en-US" b="0" i="0" dirty="0" err="1">
                <a:solidFill>
                  <a:srgbClr val="424242"/>
                </a:solidFill>
                <a:effectLst/>
                <a:latin typeface="Neue Helvetica W01"/>
              </a:rPr>
              <a:t>my_dict</a:t>
            </a:r>
            <a:r>
              <a:rPr lang="en-US" b="0" i="0" dirty="0">
                <a:solidFill>
                  <a:srgbClr val="424242"/>
                </a:solidFill>
                <a:effectLst/>
                <a:latin typeface="Neue Helvetica W01"/>
              </a:rPr>
              <a:t> = {</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"banana"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"orange"</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a:t>
            </a:r>
            <a:r>
              <a:rPr lang="en-US" b="0" i="0" dirty="0" err="1">
                <a:solidFill>
                  <a:srgbClr val="424242"/>
                </a:solidFill>
                <a:effectLst/>
                <a:latin typeface="Neue Helvetica W01"/>
              </a:rPr>
              <a:t>deleted_value</a:t>
            </a:r>
            <a:r>
              <a:rPr lang="en-US" b="0" i="0" dirty="0">
                <a:solidFill>
                  <a:srgbClr val="424242"/>
                </a:solidFill>
                <a:effectLst/>
                <a:latin typeface="Neue Helvetica W01"/>
              </a:rPr>
              <a:t> = </a:t>
            </a:r>
            <a:r>
              <a:rPr lang="en-US" b="0" i="0" dirty="0" err="1">
                <a:solidFill>
                  <a:srgbClr val="424242"/>
                </a:solidFill>
                <a:effectLst/>
                <a:latin typeface="Neue Helvetica W01"/>
              </a:rPr>
              <a:t>my_dict.pop</a:t>
            </a:r>
            <a:r>
              <a:rPr lang="en-US" b="0" i="0" dirty="0">
                <a:solidFill>
                  <a:srgbClr val="424242"/>
                </a:solidFill>
                <a:effectLst/>
                <a:latin typeface="Neue Helvetica W01"/>
              </a:rPr>
              <a:t>(</a:t>
            </a:r>
            <a:r>
              <a:rPr lang="en-US" b="0" i="0" dirty="0">
                <a:solidFill>
                  <a:srgbClr val="914700"/>
                </a:solidFill>
                <a:effectLst/>
                <a:latin typeface="Neue Helvetica W01"/>
              </a:rPr>
              <a:t>"banana"</a:t>
            </a:r>
            <a:r>
              <a:rPr lang="en-US" b="0" i="0" dirty="0">
                <a:solidFill>
                  <a:srgbClr val="424242"/>
                </a:solidFill>
                <a:effectLst/>
                <a:latin typeface="Neue Helvetica W01"/>
              </a:rPr>
              <a:t>) print(</a:t>
            </a:r>
            <a:r>
              <a:rPr lang="en-US" b="0" i="0" dirty="0" err="1">
                <a:solidFill>
                  <a:srgbClr val="424242"/>
                </a:solidFill>
                <a:effectLst/>
                <a:latin typeface="Neue Helvetica W01"/>
              </a:rPr>
              <a:t>deleted_value</a:t>
            </a:r>
            <a:r>
              <a:rPr lang="en-US" b="0" i="0" dirty="0">
                <a:solidFill>
                  <a:srgbClr val="424242"/>
                </a:solidFill>
                <a:effectLst/>
                <a:latin typeface="Neue Helvetica W01"/>
              </a:rPr>
              <a:t>) </a:t>
            </a:r>
            <a:r>
              <a:rPr lang="en-US" b="0" i="1" dirty="0">
                <a:solidFill>
                  <a:srgbClr val="5C5C5C"/>
                </a:solidFill>
                <a:effectLst/>
                <a:latin typeface="Neue Helvetica W01"/>
              </a:rPr>
              <a:t># Prints: 3</a:t>
            </a:r>
            <a:r>
              <a:rPr lang="en-US" b="0" i="0" dirty="0">
                <a:solidFill>
                  <a:srgbClr val="424242"/>
                </a:solidFill>
                <a:effectLst/>
                <a:latin typeface="Neue Helvetica W01"/>
              </a:rPr>
              <a:t> print(</a:t>
            </a:r>
            <a:r>
              <a:rPr lang="en-US" b="0" i="0" dirty="0" err="1">
                <a:solidFill>
                  <a:srgbClr val="424242"/>
                </a:solidFill>
                <a:effectLst/>
                <a:latin typeface="Neue Helvetica W01"/>
              </a:rPr>
              <a:t>my_dict</a:t>
            </a:r>
            <a:r>
              <a:rPr lang="en-US" b="0" i="0" dirty="0">
                <a:solidFill>
                  <a:srgbClr val="424242"/>
                </a:solidFill>
                <a:effectLst/>
                <a:latin typeface="Neue Helvetica W01"/>
              </a:rPr>
              <a:t>) </a:t>
            </a:r>
            <a:r>
              <a:rPr lang="en-US" b="0" i="1" dirty="0">
                <a:solidFill>
                  <a:srgbClr val="5C5C5C"/>
                </a:solidFill>
                <a:effectLst/>
                <a:latin typeface="Neue Helvetica W01"/>
              </a:rPr>
              <a:t># Output: {"apple": 2, "orange": 4}</a:t>
            </a:r>
            <a:endParaRPr lang="en-US" b="0" i="0" dirty="0">
              <a:solidFill>
                <a:srgbClr val="424242"/>
              </a:solidFill>
              <a:effectLst/>
              <a:latin typeface="Neue Helvetica W01"/>
            </a:endParaRPr>
          </a:p>
          <a:p>
            <a:pPr marL="228600" indent="0" algn="l">
              <a:buNone/>
            </a:pPr>
            <a:br>
              <a:rPr lang="en-US" b="0" i="0" dirty="0">
                <a:solidFill>
                  <a:srgbClr val="000000"/>
                </a:solidFill>
                <a:effectLst/>
                <a:latin typeface="Neue Helvetica W01"/>
              </a:rPr>
            </a:br>
            <a:endParaRPr lang="en-US" b="0" i="0" dirty="0">
              <a:solidFill>
                <a:srgbClr val="000000"/>
              </a:solidFill>
              <a:effectLst/>
              <a:latin typeface="Neue Helvetica W01"/>
            </a:endParaRPr>
          </a:p>
        </p:txBody>
      </p:sp>
    </p:spTree>
    <p:extLst>
      <p:ext uri="{BB962C8B-B14F-4D97-AF65-F5344CB8AC3E}">
        <p14:creationId xmlns:p14="http://schemas.microsoft.com/office/powerpoint/2010/main" val="195149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4</a:t>
            </a:r>
            <a:r>
              <a:rPr dirty="0"/>
              <a:t> Conditionals and looping in dictionaries</a:t>
            </a:r>
          </a:p>
        </p:txBody>
      </p:sp>
      <p:sp>
        <p:nvSpPr>
          <p:cNvPr id="3" name="Content Placeholder 2"/>
          <p:cNvSpPr>
            <a:spLocks noGrp="1"/>
          </p:cNvSpPr>
          <p:nvPr>
            <p:ph idx="1"/>
          </p:nvPr>
        </p:nvSpPr>
        <p:spPr/>
        <p:txBody>
          <a:bodyPr/>
          <a:lstStyle/>
          <a:p>
            <a:pPr marL="0" lvl="0" indent="0">
              <a:buNone/>
            </a:pPr>
            <a:r>
              <a:rPr b="1" dirty="0"/>
              <a:t>Learning Objectives</a:t>
            </a:r>
          </a:p>
          <a:p>
            <a:pPr lvl="0"/>
            <a:r>
              <a:rPr dirty="0"/>
              <a:t>Write a conditional statement to check for a key/value.</a:t>
            </a:r>
          </a:p>
          <a:p>
            <a:pPr lvl="0"/>
            <a:r>
              <a:rPr dirty="0"/>
              <a:t>Write a for loop to iterate over elements of a dictionary.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94181-D1C9-F1EB-FAB5-1BEAC399C0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CDAB0-87BB-94C9-DE83-74EA1E0A94E1}"/>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4</a:t>
            </a:r>
            <a:r>
              <a:rPr dirty="0"/>
              <a:t> Conditionals and looping in dictionaries</a:t>
            </a:r>
          </a:p>
        </p:txBody>
      </p:sp>
      <p:sp>
        <p:nvSpPr>
          <p:cNvPr id="3" name="Content Placeholder 2">
            <a:extLst>
              <a:ext uri="{FF2B5EF4-FFF2-40B4-BE49-F238E27FC236}">
                <a16:creationId xmlns:a16="http://schemas.microsoft.com/office/drawing/2014/main" id="{08B61FE2-0E01-0987-316B-E384C97812FD}"/>
              </a:ext>
            </a:extLst>
          </p:cNvPr>
          <p:cNvSpPr>
            <a:spLocks noGrp="1"/>
          </p:cNvSpPr>
          <p:nvPr>
            <p:ph idx="1"/>
          </p:nvPr>
        </p:nvSpPr>
        <p:spPr>
          <a:xfrm>
            <a:off x="609600" y="1438655"/>
            <a:ext cx="10972800" cy="4687509"/>
          </a:xfrm>
        </p:spPr>
        <p:txBody>
          <a:bodyPr>
            <a:normAutofit fontScale="77500" lnSpcReduction="20000"/>
          </a:bodyPr>
          <a:lstStyle/>
          <a:p>
            <a:pPr marL="228600" indent="0" algn="l">
              <a:buNone/>
            </a:pPr>
            <a:r>
              <a:rPr lang="en-US" b="1" i="0" dirty="0">
                <a:solidFill>
                  <a:srgbClr val="333333"/>
                </a:solidFill>
                <a:effectLst/>
                <a:latin typeface="Neue Helvetica W01"/>
              </a:rPr>
              <a:t>Conditionals for dictionary</a:t>
            </a:r>
          </a:p>
          <a:p>
            <a:pPr algn="l"/>
            <a:r>
              <a:rPr lang="en-US" b="0" i="0" dirty="0">
                <a:solidFill>
                  <a:srgbClr val="424242"/>
                </a:solidFill>
                <a:effectLst/>
                <a:latin typeface="Neue Helvetica W01"/>
              </a:rPr>
              <a:t>Conditional statements can be used with dictionaries to check if certain keys, values, or dictionary items exist in the dictionary or if a value satisfies a particular condition.</a:t>
            </a:r>
          </a:p>
          <a:p>
            <a:pPr algn="l"/>
            <a:endParaRPr lang="en-US" dirty="0">
              <a:solidFill>
                <a:srgbClr val="424242"/>
              </a:solidFill>
              <a:latin typeface="Neue Helvetica W01"/>
            </a:endParaRPr>
          </a:p>
          <a:p>
            <a:pPr marL="228600" indent="0" algn="l">
              <a:buNone/>
            </a:pPr>
            <a:r>
              <a:rPr lang="en-US" b="1" i="0" dirty="0">
                <a:solidFill>
                  <a:srgbClr val="333333"/>
                </a:solidFill>
                <a:effectLst/>
                <a:latin typeface="Neue Helvetica W01"/>
              </a:rPr>
              <a:t>Looping on a dictionary</a:t>
            </a:r>
          </a:p>
          <a:p>
            <a:pPr algn="l"/>
            <a:r>
              <a:rPr lang="en-US" b="0" i="0" dirty="0">
                <a:solidFill>
                  <a:srgbClr val="424242"/>
                </a:solidFill>
                <a:effectLst/>
                <a:latin typeface="Neue Helvetica W01"/>
              </a:rPr>
              <a:t>Looping over a Python dictionary is a way to iterate through key-value pairs in the dictionary. </a:t>
            </a:r>
          </a:p>
          <a:p>
            <a:pPr algn="l"/>
            <a:endParaRPr lang="en-US" dirty="0">
              <a:solidFill>
                <a:srgbClr val="424242"/>
              </a:solidFill>
              <a:latin typeface="Neue Helvetica W01"/>
            </a:endParaRPr>
          </a:p>
          <a:p>
            <a:pPr algn="l"/>
            <a:r>
              <a:rPr lang="en-US" b="0" i="0" dirty="0">
                <a:solidFill>
                  <a:srgbClr val="424242"/>
                </a:solidFill>
                <a:effectLst/>
                <a:latin typeface="Neue Helvetica W01"/>
              </a:rPr>
              <a:t>Looping in a dictionary can be done by iterating over keys or items. When looping using keys, keys are obtained using the keys() function and are passed to the loop variable one at a time. </a:t>
            </a:r>
          </a:p>
          <a:p>
            <a:pPr algn="l"/>
            <a:endParaRPr lang="en-US" dirty="0">
              <a:solidFill>
                <a:srgbClr val="424242"/>
              </a:solidFill>
              <a:latin typeface="Neue Helvetica W01"/>
            </a:endParaRPr>
          </a:p>
          <a:p>
            <a:pPr algn="l"/>
            <a:r>
              <a:rPr lang="en-US" b="0" i="0" dirty="0">
                <a:solidFill>
                  <a:srgbClr val="424242"/>
                </a:solidFill>
                <a:effectLst/>
                <a:latin typeface="Neue Helvetica W01"/>
              </a:rPr>
              <a:t>When looping over items using the items() function, both the key and value for each item are passed to the loop variable.</a:t>
            </a:r>
          </a:p>
          <a:p>
            <a:pPr marL="228600" indent="0" algn="l">
              <a:buNone/>
            </a:pPr>
            <a:endParaRPr lang="en-US" b="0" i="0" dirty="0">
              <a:solidFill>
                <a:srgbClr val="000000"/>
              </a:solidFill>
              <a:effectLst/>
              <a:latin typeface="Neue Helvetica W01"/>
            </a:endParaRPr>
          </a:p>
          <a:p>
            <a:pPr marL="228600" indent="0" algn="l">
              <a:buNone/>
            </a:pPr>
            <a:endParaRPr lang="en-US" b="0" i="0" dirty="0">
              <a:solidFill>
                <a:srgbClr val="424242"/>
              </a:solidFill>
              <a:effectLst/>
              <a:latin typeface="Neue Helvetica W01"/>
            </a:endParaRPr>
          </a:p>
        </p:txBody>
      </p:sp>
    </p:spTree>
    <p:extLst>
      <p:ext uri="{BB962C8B-B14F-4D97-AF65-F5344CB8AC3E}">
        <p14:creationId xmlns:p14="http://schemas.microsoft.com/office/powerpoint/2010/main" val="253836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5</a:t>
            </a:r>
            <a:r>
              <a:rPr dirty="0"/>
              <a:t> Nested dictionaries and dictionary comprehension</a:t>
            </a:r>
          </a:p>
        </p:txBody>
      </p:sp>
      <p:sp>
        <p:nvSpPr>
          <p:cNvPr id="3" name="Content Placeholder 2"/>
          <p:cNvSpPr>
            <a:spLocks noGrp="1"/>
          </p:cNvSpPr>
          <p:nvPr>
            <p:ph idx="1"/>
          </p:nvPr>
        </p:nvSpPr>
        <p:spPr/>
        <p:txBody>
          <a:bodyPr/>
          <a:lstStyle/>
          <a:p>
            <a:pPr marL="0" lvl="0" indent="0">
              <a:buNone/>
            </a:pPr>
            <a:r>
              <a:rPr b="1" dirty="0"/>
              <a:t>Learning Objectives</a:t>
            </a:r>
          </a:p>
          <a:p>
            <a:pPr lvl="0"/>
            <a:r>
              <a:rPr dirty="0"/>
              <a:t>Explain the structure of nested dictionaries.</a:t>
            </a:r>
          </a:p>
          <a:p>
            <a:pPr lvl="0"/>
            <a:r>
              <a:rPr dirty="0"/>
              <a:t>Use dictionary comprehension to create a dictionary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2521-8629-0F0A-59D0-86FEFC12E2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4BFB03-58B2-36CA-D126-748238DC4241}"/>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5</a:t>
            </a:r>
            <a:r>
              <a:rPr dirty="0"/>
              <a:t> Nested dictionaries and dictionary comprehension</a:t>
            </a:r>
          </a:p>
        </p:txBody>
      </p:sp>
      <p:sp>
        <p:nvSpPr>
          <p:cNvPr id="3" name="Content Placeholder 2">
            <a:extLst>
              <a:ext uri="{FF2B5EF4-FFF2-40B4-BE49-F238E27FC236}">
                <a16:creationId xmlns:a16="http://schemas.microsoft.com/office/drawing/2014/main" id="{167CF582-64A7-EC48-D57E-CA40567CE7E6}"/>
              </a:ext>
            </a:extLst>
          </p:cNvPr>
          <p:cNvSpPr>
            <a:spLocks noGrp="1"/>
          </p:cNvSpPr>
          <p:nvPr>
            <p:ph idx="1"/>
          </p:nvPr>
        </p:nvSpPr>
        <p:spPr/>
        <p:txBody>
          <a:bodyPr>
            <a:normAutofit/>
          </a:bodyPr>
          <a:lstStyle/>
          <a:p>
            <a:pPr marL="228600" indent="0" algn="l">
              <a:buNone/>
            </a:pPr>
            <a:r>
              <a:rPr lang="en-US" b="1" i="0" dirty="0">
                <a:solidFill>
                  <a:srgbClr val="333333"/>
                </a:solidFill>
                <a:effectLst/>
                <a:latin typeface="Neue Helvetica W01"/>
              </a:rPr>
              <a:t>Nested dictionaries</a:t>
            </a:r>
          </a:p>
          <a:p>
            <a:pPr algn="l"/>
            <a:r>
              <a:rPr lang="en-US" b="0" i="0" dirty="0">
                <a:solidFill>
                  <a:srgbClr val="424242"/>
                </a:solidFill>
                <a:effectLst/>
                <a:latin typeface="Neue Helvetica W01"/>
              </a:rPr>
              <a:t>As described before, Python dictionaries are a type of data structure that allows for storing data in key-value pairs. </a:t>
            </a:r>
          </a:p>
          <a:p>
            <a:pPr algn="l"/>
            <a:r>
              <a:rPr lang="en-US" b="1" i="0" dirty="0">
                <a:solidFill>
                  <a:srgbClr val="424242"/>
                </a:solidFill>
                <a:effectLst/>
                <a:latin typeface="Neue Helvetica W01"/>
              </a:rPr>
              <a:t>Nested dictionaries</a:t>
            </a:r>
            <a:r>
              <a:rPr lang="en-US" b="0" i="0" dirty="0">
                <a:solidFill>
                  <a:srgbClr val="424242"/>
                </a:solidFill>
                <a:effectLst/>
                <a:latin typeface="Neue Helvetica W01"/>
              </a:rPr>
              <a:t> are dictionaries that are stored as values within another dictionary. </a:t>
            </a:r>
          </a:p>
          <a:p>
            <a:pPr algn="l"/>
            <a:r>
              <a:rPr lang="en-US" b="0" i="0" dirty="0">
                <a:solidFill>
                  <a:srgbClr val="424242"/>
                </a:solidFill>
                <a:effectLst/>
                <a:latin typeface="Neue Helvetica W01"/>
              </a:rPr>
              <a:t>Ex: An organizational chart with keys being different departments and values being dictionaries of employees in a given department. For storing employee information in a department, a dictionary can be used with keys being employee IDs and values being employee names. </a:t>
            </a:r>
          </a:p>
        </p:txBody>
      </p:sp>
    </p:spTree>
    <p:extLst>
      <p:ext uri="{BB962C8B-B14F-4D97-AF65-F5344CB8AC3E}">
        <p14:creationId xmlns:p14="http://schemas.microsoft.com/office/powerpoint/2010/main" val="89003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Table 10.8</a:t>
            </a:r>
            <a:r>
              <a:rPr lang="en-US" dirty="0"/>
              <a:t> and 10.9</a:t>
            </a:r>
            <a:endParaRPr dirty="0"/>
          </a:p>
        </p:txBody>
      </p:sp>
      <p:pic>
        <p:nvPicPr>
          <p:cNvPr id="3" name="Picture 1" descr="Table 10.8"/>
          <p:cNvPicPr>
            <a:picLocks noGrp="1" noChangeAspect="1"/>
          </p:cNvPicPr>
          <p:nvPr/>
        </p:nvPicPr>
        <p:blipFill>
          <a:blip r:embed="rId2"/>
          <a:stretch>
            <a:fillRect/>
          </a:stretch>
        </p:blipFill>
        <p:spPr bwMode="auto">
          <a:xfrm>
            <a:off x="609600" y="2384760"/>
            <a:ext cx="3897129" cy="3878072"/>
          </a:xfrm>
          <a:prstGeom prst="rect">
            <a:avLst/>
          </a:prstGeom>
          <a:noFill/>
          <a:ln w="9525">
            <a:noFill/>
            <a:headEnd/>
            <a:tailEnd/>
          </a:ln>
        </p:spPr>
      </p:pic>
      <p:pic>
        <p:nvPicPr>
          <p:cNvPr id="4" name="Picture 1" descr="Table 10.9">
            <a:extLst>
              <a:ext uri="{FF2B5EF4-FFF2-40B4-BE49-F238E27FC236}">
                <a16:creationId xmlns:a16="http://schemas.microsoft.com/office/drawing/2014/main" id="{9529EAD5-D3A5-6BB1-B95B-539ABD2AB2D2}"/>
              </a:ext>
            </a:extLst>
          </p:cNvPr>
          <p:cNvPicPr>
            <a:picLocks noGrp="1" noChangeAspect="1"/>
          </p:cNvPicPr>
          <p:nvPr/>
        </p:nvPicPr>
        <p:blipFill>
          <a:blip r:embed="rId3"/>
          <a:stretch>
            <a:fillRect/>
          </a:stretch>
        </p:blipFill>
        <p:spPr bwMode="auto">
          <a:xfrm>
            <a:off x="4858072" y="2384760"/>
            <a:ext cx="6480488" cy="2392680"/>
          </a:xfrm>
          <a:prstGeom prst="rect">
            <a:avLst/>
          </a:prstGeom>
          <a:noFill/>
          <a:ln w="9525">
            <a:noFill/>
            <a:headEnd/>
            <a:tailEnd/>
          </a:ln>
        </p:spPr>
      </p:pic>
      <p:sp>
        <p:nvSpPr>
          <p:cNvPr id="5" name="TextBox 4">
            <a:extLst>
              <a:ext uri="{FF2B5EF4-FFF2-40B4-BE49-F238E27FC236}">
                <a16:creationId xmlns:a16="http://schemas.microsoft.com/office/drawing/2014/main" id="{F36EC88A-CD24-C7BC-CCE5-C1D4EABBF601}"/>
              </a:ext>
            </a:extLst>
          </p:cNvPr>
          <p:cNvSpPr txBox="1"/>
          <p:nvPr/>
        </p:nvSpPr>
        <p:spPr>
          <a:xfrm>
            <a:off x="1402080" y="1189631"/>
            <a:ext cx="9790176" cy="830997"/>
          </a:xfrm>
          <a:prstGeom prst="rect">
            <a:avLst/>
          </a:prstGeom>
          <a:noFill/>
        </p:spPr>
        <p:txBody>
          <a:bodyPr wrap="square" rtlCol="0">
            <a:spAutoFit/>
          </a:bodyPr>
          <a:lstStyle/>
          <a:p>
            <a:r>
              <a:rPr lang="en-US" b="0" i="0" dirty="0">
                <a:solidFill>
                  <a:srgbClr val="424242"/>
                </a:solidFill>
                <a:effectLst/>
                <a:latin typeface="Neue Helvetica W01"/>
              </a:rPr>
              <a:t>The tables below outline the structure of such nested dictionaries and how nested values can be accessed.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15789"/>
            <a:ext cx="9052560" cy="1041621"/>
          </a:xfrm>
          <a:prstGeom prst="rect">
            <a:avLst/>
          </a:prstGeom>
        </p:spPr>
        <p:txBody>
          <a:bodyPr>
            <a:normAutofit/>
          </a:bodyPr>
          <a:lstStyle/>
          <a:p>
            <a:pPr marL="0" lvl="0" indent="0">
              <a:buNone/>
            </a:pPr>
            <a:r>
              <a:rPr dirty="0"/>
              <a:t>Table 10.10 </a:t>
            </a:r>
            <a:br>
              <a:rPr lang="en-US" dirty="0"/>
            </a:br>
            <a:r>
              <a:rPr dirty="0"/>
              <a:t>Chapter 10 reference.</a:t>
            </a:r>
          </a:p>
        </p:txBody>
      </p:sp>
      <p:pic>
        <p:nvPicPr>
          <p:cNvPr id="3" name="Picture 1" descr="Table 10.10 Chapter 10 reference."/>
          <p:cNvPicPr>
            <a:picLocks noGrp="1" noChangeAspect="1"/>
          </p:cNvPicPr>
          <p:nvPr/>
        </p:nvPicPr>
        <p:blipFill>
          <a:blip r:embed="rId2"/>
          <a:stretch>
            <a:fillRect/>
          </a:stretch>
        </p:blipFill>
        <p:spPr bwMode="auto">
          <a:xfrm>
            <a:off x="3756152" y="305652"/>
            <a:ext cx="5479288" cy="6246695"/>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609600" y="1801091"/>
            <a:ext cx="10972800" cy="3255818"/>
          </a:xfrm>
        </p:spPr>
        <p:txBody>
          <a:bodyPr/>
          <a:lstStyle/>
          <a:p>
            <a:pPr marL="228600" indent="0">
              <a:buNone/>
            </a:pPr>
            <a:r>
              <a:rPr lang="en-US" b="0" i="0" dirty="0">
                <a:solidFill>
                  <a:schemeClr val="tx1"/>
                </a:solidFill>
                <a:effectLst/>
                <a:latin typeface="Calibri" panose="020F0502020204030204" pitchFamily="34" charset="0"/>
                <a:cs typeface="Calibri" panose="020F0502020204030204" pitchFamily="34" charset="0"/>
              </a:rPr>
              <a:t>This ancillary resource is licensed under a Creative Commons Attribution-</a:t>
            </a:r>
            <a:r>
              <a:rPr lang="en-US" b="0" i="0" dirty="0" err="1">
                <a:solidFill>
                  <a:schemeClr val="tx1"/>
                </a:solidFill>
                <a:effectLst/>
                <a:latin typeface="Calibri" panose="020F0502020204030204" pitchFamily="34" charset="0"/>
                <a:cs typeface="Calibri" panose="020F0502020204030204" pitchFamily="34" charset="0"/>
              </a:rPr>
              <a:t>NonCommercial</a:t>
            </a:r>
            <a:r>
              <a:rPr lang="en-US" b="0" i="0" dirty="0">
                <a:solidFill>
                  <a:schemeClr val="tx1"/>
                </a:solidFill>
                <a:effectLst/>
                <a:latin typeface="Calibri" panose="020F0502020204030204" pitchFamily="34" charset="0"/>
                <a:cs typeface="Calibri" panose="020F0502020204030204" pitchFamily="34" charset="0"/>
              </a:rPr>
              <a:t>-</a:t>
            </a:r>
            <a:r>
              <a:rPr lang="en-US" b="0" i="0" dirty="0" err="1">
                <a:solidFill>
                  <a:schemeClr val="tx1"/>
                </a:solidFill>
                <a:effectLst/>
                <a:latin typeface="Calibri" panose="020F0502020204030204" pitchFamily="34" charset="0"/>
                <a:cs typeface="Calibri" panose="020F0502020204030204" pitchFamily="34" charset="0"/>
              </a:rPr>
              <a:t>ShareAlike</a:t>
            </a:r>
            <a:r>
              <a:rPr lang="en-US" b="0" i="0" dirty="0">
                <a:solidFill>
                  <a:schemeClr val="tx1"/>
                </a:solidFill>
                <a:effectLst/>
                <a:latin typeface="Calibri" panose="020F0502020204030204" pitchFamily="34" charset="0"/>
                <a:cs typeface="Calibri" panose="020F0502020204030204" pitchFamily="34" charset="0"/>
              </a:rPr>
              <a:t> 4.0 (CC BY NC-SA) license; it may be distributed, remixed, built upon for noncommercial purposes only, and must be attributed to OpenStax and redistributed under the same license.</a:t>
            </a:r>
            <a:endParaRPr lang="en-US" dirty="0">
              <a:solidFill>
                <a:schemeClr val="tx1"/>
              </a:solidFill>
              <a:latin typeface="Calibri" panose="020F0502020204030204" pitchFamily="34" charset="0"/>
              <a:cs typeface="Calibri" panose="020F0502020204030204" pitchFamily="34" charset="0"/>
            </a:endParaRPr>
          </a:p>
          <a:p>
            <a:pPr marL="228600" indent="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Chapter outline</a:t>
            </a:r>
          </a:p>
        </p:txBody>
      </p:sp>
      <p:sp>
        <p:nvSpPr>
          <p:cNvPr id="3" name="Content Placeholder 2"/>
          <p:cNvSpPr>
            <a:spLocks noGrp="1"/>
          </p:cNvSpPr>
          <p:nvPr>
            <p:ph idx="1"/>
          </p:nvPr>
        </p:nvSpPr>
        <p:spPr/>
        <p:txBody>
          <a:bodyPr/>
          <a:lstStyle/>
          <a:p>
            <a:pPr marL="457189" lvl="0" indent="-457189">
              <a:buAutoNum type="arabicPeriod"/>
            </a:pPr>
            <a:r>
              <a:t>Dictionary basics</a:t>
            </a:r>
          </a:p>
          <a:p>
            <a:pPr marL="457189" lvl="0" indent="-457189">
              <a:buAutoNum type="arabicPeriod"/>
            </a:pPr>
            <a:r>
              <a:t>Dictionary creation</a:t>
            </a:r>
          </a:p>
          <a:p>
            <a:pPr marL="457189" lvl="0" indent="-457189">
              <a:buAutoNum type="arabicPeriod"/>
            </a:pPr>
            <a:r>
              <a:t>Dictionary operations</a:t>
            </a:r>
          </a:p>
          <a:p>
            <a:pPr marL="457189" lvl="0" indent="-457189">
              <a:buAutoNum type="arabicPeriod"/>
            </a:pPr>
            <a:r>
              <a:t>Conditionals and looping in dictionaries</a:t>
            </a:r>
          </a:p>
          <a:p>
            <a:pPr marL="457189" lvl="0" indent="-457189">
              <a:buAutoNum type="arabicPeriod"/>
            </a:pPr>
            <a:r>
              <a:t>Nested dictionaries and dictionary comprehension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1</a:t>
            </a:r>
            <a:r>
              <a:rPr dirty="0"/>
              <a:t> Dictionary basics</a:t>
            </a:r>
          </a:p>
        </p:txBody>
      </p:sp>
      <p:sp>
        <p:nvSpPr>
          <p:cNvPr id="3" name="Content Placeholder 2"/>
          <p:cNvSpPr>
            <a:spLocks noGrp="1"/>
          </p:cNvSpPr>
          <p:nvPr>
            <p:ph idx="1"/>
          </p:nvPr>
        </p:nvSpPr>
        <p:spPr/>
        <p:txBody>
          <a:bodyPr/>
          <a:lstStyle/>
          <a:p>
            <a:pPr marL="0" lvl="0" indent="0">
              <a:buNone/>
            </a:pPr>
            <a:r>
              <a:rPr b="1"/>
              <a:t>Learning Objectives</a:t>
            </a:r>
          </a:p>
          <a:p>
            <a:pPr lvl="0"/>
            <a:r>
              <a:t>Describe the structure of a dictionary object.</a:t>
            </a:r>
          </a:p>
          <a:p>
            <a:pPr lvl="0"/>
            <a:r>
              <a:t>Use type() to identify the type of a dictionary object.</a:t>
            </a:r>
          </a:p>
          <a:p>
            <a:pPr lvl="0"/>
            <a:r>
              <a:t>Explain why a dictionary object does not have duplicate key values.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9D690-B30E-FA57-7D0B-811AEC45E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72B20-3E77-69A5-491B-EAA58659F5F4}"/>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1</a:t>
            </a:r>
            <a:r>
              <a:rPr dirty="0"/>
              <a:t> Dictionary basics</a:t>
            </a:r>
          </a:p>
        </p:txBody>
      </p:sp>
      <p:sp>
        <p:nvSpPr>
          <p:cNvPr id="3" name="Content Placeholder 2">
            <a:extLst>
              <a:ext uri="{FF2B5EF4-FFF2-40B4-BE49-F238E27FC236}">
                <a16:creationId xmlns:a16="http://schemas.microsoft.com/office/drawing/2014/main" id="{F7610379-1358-A223-7E59-30C991291D0F}"/>
              </a:ext>
            </a:extLst>
          </p:cNvPr>
          <p:cNvSpPr>
            <a:spLocks noGrp="1"/>
          </p:cNvSpPr>
          <p:nvPr>
            <p:ph idx="1"/>
          </p:nvPr>
        </p:nvSpPr>
        <p:spPr/>
        <p:txBody>
          <a:bodyPr/>
          <a:lstStyle/>
          <a:p>
            <a:pPr marL="228600" indent="0" algn="l">
              <a:buNone/>
            </a:pPr>
            <a:endParaRPr lang="en-US" b="1" i="0" dirty="0">
              <a:solidFill>
                <a:srgbClr val="333333"/>
              </a:solidFill>
              <a:effectLst/>
              <a:latin typeface="Neue Helvetica W01"/>
            </a:endParaRPr>
          </a:p>
          <a:p>
            <a:pPr marL="228600" indent="0" algn="l">
              <a:buNone/>
            </a:pPr>
            <a:r>
              <a:rPr lang="en-US" b="0" i="0" dirty="0">
                <a:solidFill>
                  <a:srgbClr val="424242"/>
                </a:solidFill>
                <a:effectLst/>
                <a:latin typeface="Neue Helvetica W01"/>
              </a:rPr>
              <a:t>A </a:t>
            </a:r>
            <a:r>
              <a:rPr lang="en-US" b="1" i="0" dirty="0">
                <a:solidFill>
                  <a:srgbClr val="424242"/>
                </a:solidFill>
                <a:effectLst/>
                <a:latin typeface="Neue Helvetica W01"/>
              </a:rPr>
              <a:t>dictionary</a:t>
            </a:r>
            <a:r>
              <a:rPr lang="en-US" b="0" i="0" dirty="0">
                <a:solidFill>
                  <a:srgbClr val="424242"/>
                </a:solidFill>
                <a:effectLst/>
                <a:latin typeface="Neue Helvetica W01"/>
              </a:rPr>
              <a:t> in Python is a container object including key-value pairs. </a:t>
            </a:r>
          </a:p>
          <a:p>
            <a:pPr marL="228600" indent="0" algn="l">
              <a:buNone/>
            </a:pPr>
            <a:endParaRPr lang="en-US" dirty="0">
              <a:solidFill>
                <a:srgbClr val="424242"/>
              </a:solidFill>
              <a:latin typeface="Neue Helvetica W01"/>
            </a:endParaRPr>
          </a:p>
          <a:p>
            <a:pPr marL="228600" indent="0" algn="l">
              <a:buNone/>
            </a:pPr>
            <a:r>
              <a:rPr lang="en-US" b="0" i="0" dirty="0">
                <a:solidFill>
                  <a:srgbClr val="424242"/>
                </a:solidFill>
                <a:effectLst/>
                <a:latin typeface="Neue Helvetica W01"/>
              </a:rPr>
              <a:t>An example of a </a:t>
            </a:r>
            <a:r>
              <a:rPr lang="en-US" b="1" i="0" dirty="0">
                <a:solidFill>
                  <a:srgbClr val="424242"/>
                </a:solidFill>
                <a:effectLst/>
                <a:latin typeface="Neue Helvetica W01"/>
              </a:rPr>
              <a:t>key-value</a:t>
            </a:r>
            <a:r>
              <a:rPr lang="en-US" b="0" i="0" dirty="0">
                <a:solidFill>
                  <a:srgbClr val="424242"/>
                </a:solidFill>
                <a:effectLst/>
                <a:latin typeface="Neue Helvetica W01"/>
              </a:rPr>
              <a:t> item is a word in an English dictionary with its corresponding definition.</a:t>
            </a:r>
          </a:p>
          <a:p>
            <a:pPr marL="228600" indent="0" algn="l">
              <a:buNone/>
            </a:pPr>
            <a:endParaRPr lang="en-US" dirty="0">
              <a:solidFill>
                <a:srgbClr val="424242"/>
              </a:solidFill>
              <a:latin typeface="Neue Helvetica W01"/>
            </a:endParaRPr>
          </a:p>
          <a:p>
            <a:pPr marL="228600" indent="0" algn="l">
              <a:buNone/>
            </a:pPr>
            <a:r>
              <a:rPr lang="en-US" b="0" i="0" dirty="0">
                <a:solidFill>
                  <a:srgbClr val="424242"/>
                </a:solidFill>
                <a:effectLst/>
                <a:latin typeface="Neue Helvetica W01"/>
              </a:rPr>
              <a:t>The </a:t>
            </a:r>
            <a:r>
              <a:rPr lang="en-US" b="1" i="0" dirty="0" err="1">
                <a:solidFill>
                  <a:srgbClr val="424242"/>
                </a:solidFill>
                <a:effectLst/>
                <a:latin typeface="Neue Helvetica W01"/>
              </a:rPr>
              <a:t>dict</a:t>
            </a:r>
            <a:r>
              <a:rPr lang="en-US" b="0" i="0" dirty="0">
                <a:solidFill>
                  <a:srgbClr val="424242"/>
                </a:solidFill>
                <a:effectLst/>
                <a:latin typeface="Neue Helvetica W01"/>
              </a:rPr>
              <a:t> type implements a dictionary in Python. Since a dictionary object is used to look up values using keys, a dictionary object cannot hold duplicate key values.</a:t>
            </a:r>
          </a:p>
        </p:txBody>
      </p:sp>
    </p:spTree>
    <p:extLst>
      <p:ext uri="{BB962C8B-B14F-4D97-AF65-F5344CB8AC3E}">
        <p14:creationId xmlns:p14="http://schemas.microsoft.com/office/powerpoint/2010/main" val="2766180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2</a:t>
            </a:r>
            <a:r>
              <a:rPr dirty="0"/>
              <a:t> Dictionary creation</a:t>
            </a:r>
          </a:p>
        </p:txBody>
      </p:sp>
      <p:sp>
        <p:nvSpPr>
          <p:cNvPr id="3" name="Content Placeholder 2"/>
          <p:cNvSpPr>
            <a:spLocks noGrp="1"/>
          </p:cNvSpPr>
          <p:nvPr>
            <p:ph idx="1"/>
          </p:nvPr>
        </p:nvSpPr>
        <p:spPr/>
        <p:txBody>
          <a:bodyPr/>
          <a:lstStyle/>
          <a:p>
            <a:pPr marL="0" lvl="0" indent="0">
              <a:buNone/>
            </a:pPr>
            <a:r>
              <a:rPr b="1"/>
              <a:t>Learning Objectives</a:t>
            </a:r>
          </a:p>
          <a:p>
            <a:pPr lvl="0"/>
            <a:r>
              <a:t>Create a dictionary object with given key/value pairs.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2AFDC-05EE-7920-8513-E3AD05BA3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500D5-93EB-3C67-12D0-69989ED5D31D}"/>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2</a:t>
            </a:r>
            <a:r>
              <a:rPr dirty="0"/>
              <a:t> Dictionary creation</a:t>
            </a:r>
          </a:p>
        </p:txBody>
      </p:sp>
      <p:sp>
        <p:nvSpPr>
          <p:cNvPr id="3" name="Content Placeholder 2">
            <a:extLst>
              <a:ext uri="{FF2B5EF4-FFF2-40B4-BE49-F238E27FC236}">
                <a16:creationId xmlns:a16="http://schemas.microsoft.com/office/drawing/2014/main" id="{6030FFD0-2496-8432-6125-2F840F156FDC}"/>
              </a:ext>
            </a:extLst>
          </p:cNvPr>
          <p:cNvSpPr>
            <a:spLocks noGrp="1"/>
          </p:cNvSpPr>
          <p:nvPr>
            <p:ph idx="1"/>
          </p:nvPr>
        </p:nvSpPr>
        <p:spPr/>
        <p:txBody>
          <a:bodyPr>
            <a:normAutofit lnSpcReduction="10000"/>
          </a:bodyPr>
          <a:lstStyle/>
          <a:p>
            <a:pPr marL="228600" indent="0" algn="l">
              <a:buNone/>
            </a:pPr>
            <a:r>
              <a:rPr lang="en-US" b="0" i="0" dirty="0">
                <a:solidFill>
                  <a:srgbClr val="424242"/>
                </a:solidFill>
                <a:effectLst/>
                <a:latin typeface="Neue Helvetica W01"/>
              </a:rPr>
              <a:t>Two methods exist for creating an empty dictionary:</a:t>
            </a:r>
          </a:p>
          <a:p>
            <a:pPr lvl="1"/>
            <a:r>
              <a:rPr lang="en-US" b="0" i="0" dirty="0">
                <a:solidFill>
                  <a:srgbClr val="424242"/>
                </a:solidFill>
                <a:effectLst/>
                <a:latin typeface="Neue Helvetica W01"/>
              </a:rPr>
              <a:t>Using curly braces {}. Ex: dict_1 = {}.</a:t>
            </a:r>
          </a:p>
          <a:p>
            <a:pPr lvl="1"/>
            <a:r>
              <a:rPr lang="en-US" b="0" i="0" dirty="0">
                <a:solidFill>
                  <a:srgbClr val="424242"/>
                </a:solidFill>
                <a:effectLst/>
                <a:latin typeface="Neue Helvetica W01"/>
              </a:rPr>
              <a:t>Using the </a:t>
            </a:r>
            <a:r>
              <a:rPr lang="en-US" b="0" i="0" dirty="0" err="1">
                <a:solidFill>
                  <a:srgbClr val="006464"/>
                </a:solidFill>
                <a:effectLst/>
                <a:latin typeface="Neue Helvetica W01"/>
              </a:rPr>
              <a:t>dict</a:t>
            </a:r>
            <a:r>
              <a:rPr lang="en-US" b="0" i="0" dirty="0">
                <a:solidFill>
                  <a:srgbClr val="424242"/>
                </a:solidFill>
                <a:effectLst/>
                <a:latin typeface="Neue Helvetica W01"/>
              </a:rPr>
              <a:t>() function. Ex: dict_2 = </a:t>
            </a:r>
            <a:r>
              <a:rPr lang="en-US" b="0" i="0" dirty="0" err="1">
                <a:solidFill>
                  <a:srgbClr val="006464"/>
                </a:solidFill>
                <a:effectLst/>
                <a:latin typeface="Neue Helvetica W01"/>
              </a:rPr>
              <a:t>dict</a:t>
            </a:r>
            <a:r>
              <a:rPr lang="en-US" b="0" i="0" dirty="0">
                <a:solidFill>
                  <a:srgbClr val="424242"/>
                </a:solidFill>
                <a:effectLst/>
                <a:latin typeface="Neue Helvetica W01"/>
              </a:rPr>
              <a:t>().</a:t>
            </a:r>
          </a:p>
          <a:p>
            <a:pPr marL="457200" lvl="1" indent="0">
              <a:buNone/>
            </a:pPr>
            <a:endParaRPr lang="en-US" b="0" i="0" dirty="0">
              <a:solidFill>
                <a:srgbClr val="424242"/>
              </a:solidFill>
              <a:effectLst/>
              <a:latin typeface="Neue Helvetica W01"/>
            </a:endParaRPr>
          </a:p>
          <a:p>
            <a:pPr marL="228600" indent="0" algn="l">
              <a:buNone/>
            </a:pPr>
            <a:r>
              <a:rPr lang="en-US" b="0" i="0" dirty="0">
                <a:solidFill>
                  <a:srgbClr val="424242"/>
                </a:solidFill>
                <a:effectLst/>
                <a:latin typeface="Neue Helvetica W01"/>
              </a:rPr>
              <a:t>A dictionary object can also be created with initial key-value pairs enclosed in curly braces. </a:t>
            </a:r>
          </a:p>
          <a:p>
            <a:pPr algn="l"/>
            <a:endParaRPr lang="en-US" dirty="0">
              <a:solidFill>
                <a:srgbClr val="424242"/>
              </a:solidFill>
              <a:latin typeface="Neue Helvetica W01"/>
            </a:endParaRPr>
          </a:p>
          <a:p>
            <a:pPr algn="l"/>
            <a:r>
              <a:rPr lang="en-US" b="0" i="0" dirty="0">
                <a:solidFill>
                  <a:srgbClr val="424242"/>
                </a:solidFill>
                <a:effectLst/>
                <a:latin typeface="Neue Helvetica W01"/>
              </a:rPr>
              <a:t>Ex: </a:t>
            </a:r>
            <a:r>
              <a:rPr lang="en-US" b="0" i="0" dirty="0" err="1">
                <a:solidFill>
                  <a:srgbClr val="424242"/>
                </a:solidFill>
                <a:effectLst/>
                <a:latin typeface="Neue Helvetica W01"/>
              </a:rPr>
              <a:t>my_dict</a:t>
            </a:r>
            <a:r>
              <a:rPr lang="en-US" b="0" i="0" dirty="0">
                <a:solidFill>
                  <a:srgbClr val="424242"/>
                </a:solidFill>
                <a:effectLst/>
                <a:latin typeface="Neue Helvetica W01"/>
              </a:rPr>
              <a:t> = {</a:t>
            </a:r>
            <a:r>
              <a:rPr lang="en-US" b="0" i="0" dirty="0">
                <a:solidFill>
                  <a:srgbClr val="914700"/>
                </a:solidFill>
                <a:effectLst/>
                <a:latin typeface="Neue Helvetica W01"/>
              </a:rPr>
              <a:t>"pizza"</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"pasta"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"drink"</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creates a dictionary object </a:t>
            </a:r>
            <a:r>
              <a:rPr lang="en-US" b="0" i="0" dirty="0" err="1">
                <a:solidFill>
                  <a:srgbClr val="424242"/>
                </a:solidFill>
                <a:effectLst/>
                <a:latin typeface="Neue Helvetica W01"/>
              </a:rPr>
              <a:t>my_dict</a:t>
            </a:r>
            <a:r>
              <a:rPr lang="en-US" b="0" i="0" dirty="0">
                <a:solidFill>
                  <a:srgbClr val="424242"/>
                </a:solidFill>
                <a:effectLst/>
                <a:latin typeface="Neue Helvetica W01"/>
              </a:rPr>
              <a:t>. A key and associated value are separated by a colon, and key-value pairs are separated by commas.</a:t>
            </a:r>
          </a:p>
        </p:txBody>
      </p:sp>
    </p:spTree>
    <p:extLst>
      <p:ext uri="{BB962C8B-B14F-4D97-AF65-F5344CB8AC3E}">
        <p14:creationId xmlns:p14="http://schemas.microsoft.com/office/powerpoint/2010/main" val="1229651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3</a:t>
            </a:r>
            <a:r>
              <a:rPr dirty="0"/>
              <a:t> Dictionary operations</a:t>
            </a:r>
          </a:p>
        </p:txBody>
      </p:sp>
      <p:sp>
        <p:nvSpPr>
          <p:cNvPr id="3" name="Content Placeholder 2"/>
          <p:cNvSpPr>
            <a:spLocks noGrp="1"/>
          </p:cNvSpPr>
          <p:nvPr>
            <p:ph idx="1"/>
          </p:nvPr>
        </p:nvSpPr>
        <p:spPr/>
        <p:txBody>
          <a:bodyPr/>
          <a:lstStyle/>
          <a:p>
            <a:pPr marL="0" lvl="0" indent="0">
              <a:buNone/>
            </a:pPr>
            <a:r>
              <a:rPr b="1"/>
              <a:t>Learning Objectives</a:t>
            </a:r>
          </a:p>
          <a:p>
            <a:pPr lvl="0"/>
            <a:r>
              <a:t>Recognize that a dictionary object is mutable.</a:t>
            </a:r>
          </a:p>
          <a:p>
            <a:pPr lvl="0"/>
            <a:r>
              <a:t>Evaluate dictionary items, keys, and values.</a:t>
            </a:r>
          </a:p>
          <a:p>
            <a:pPr lvl="0"/>
            <a:r>
              <a:t>Demonstrate the ability to access, evaluate, and modify dictionary items.</a:t>
            </a:r>
          </a:p>
          <a:p>
            <a:pPr lvl="0"/>
            <a:r>
              <a:t>Modify a dictionary by adding items.</a:t>
            </a:r>
          </a:p>
          <a:p>
            <a:pPr lvl="0"/>
            <a:r>
              <a:t>Modify a dictionary by removing items.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0295F-3EF9-BEF2-132A-9B0DA61BA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3D9EB-D9CD-0582-FF37-E45C169310AF}"/>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3</a:t>
            </a:r>
            <a:r>
              <a:rPr dirty="0"/>
              <a:t> Dictionary operations</a:t>
            </a:r>
          </a:p>
        </p:txBody>
      </p:sp>
      <p:sp>
        <p:nvSpPr>
          <p:cNvPr id="3" name="Content Placeholder 2">
            <a:extLst>
              <a:ext uri="{FF2B5EF4-FFF2-40B4-BE49-F238E27FC236}">
                <a16:creationId xmlns:a16="http://schemas.microsoft.com/office/drawing/2014/main" id="{1ECD9350-DEA6-4955-1AB7-24CAD9EBC743}"/>
              </a:ext>
            </a:extLst>
          </p:cNvPr>
          <p:cNvSpPr>
            <a:spLocks noGrp="1"/>
          </p:cNvSpPr>
          <p:nvPr>
            <p:ph idx="1"/>
          </p:nvPr>
        </p:nvSpPr>
        <p:spPr/>
        <p:txBody>
          <a:bodyPr>
            <a:normAutofit/>
          </a:bodyPr>
          <a:lstStyle/>
          <a:p>
            <a:pPr marL="228600" indent="0" algn="l">
              <a:buNone/>
            </a:pPr>
            <a:r>
              <a:rPr lang="en-US" b="1" i="0" dirty="0">
                <a:solidFill>
                  <a:srgbClr val="333333"/>
                </a:solidFill>
                <a:effectLst/>
                <a:latin typeface="Neue Helvetica W01"/>
              </a:rPr>
              <a:t>Accessing dictionary items</a:t>
            </a:r>
          </a:p>
          <a:p>
            <a:pPr marL="228600" indent="0" algn="l">
              <a:buNone/>
            </a:pPr>
            <a:endParaRPr lang="en-US" b="1" i="0" dirty="0">
              <a:solidFill>
                <a:srgbClr val="333333"/>
              </a:solidFill>
              <a:effectLst/>
              <a:latin typeface="Neue Helvetica W01"/>
            </a:endParaRPr>
          </a:p>
          <a:p>
            <a:pPr marL="228600" indent="0" algn="l">
              <a:buNone/>
            </a:pPr>
            <a:r>
              <a:rPr lang="en-US" sz="2800" b="0" i="0" dirty="0">
                <a:solidFill>
                  <a:srgbClr val="424242"/>
                </a:solidFill>
                <a:effectLst/>
                <a:latin typeface="Neue Helvetica W01"/>
              </a:rPr>
              <a:t>In Python, values associated with keys in a dictionary can be accessed using the keys as indexes. Here are two ways to access dictionary items in Python:</a:t>
            </a:r>
          </a:p>
          <a:p>
            <a:pPr lvl="1"/>
            <a:r>
              <a:rPr lang="en-US" sz="2400" b="0" i="0" dirty="0">
                <a:solidFill>
                  <a:srgbClr val="424242"/>
                </a:solidFill>
                <a:effectLst/>
                <a:latin typeface="Neue Helvetica W01"/>
              </a:rPr>
              <a:t>Square bracket notation: Square brackets [] with the key inside access the value associated with that key. If the key is not found, an exception will be thrown.</a:t>
            </a:r>
          </a:p>
          <a:p>
            <a:pPr lvl="1"/>
            <a:r>
              <a:rPr lang="en-US" sz="2400" b="0" i="0" dirty="0">
                <a:solidFill>
                  <a:srgbClr val="424242"/>
                </a:solidFill>
                <a:effectLst/>
                <a:latin typeface="Neue Helvetica W01"/>
              </a:rPr>
              <a:t>get() method: The get() method is called with the key as an argument to access the value associated with that key. If the key is not found, the method returns None by default, or a default value specified as the second argument.</a:t>
            </a:r>
          </a:p>
        </p:txBody>
      </p:sp>
    </p:spTree>
    <p:extLst>
      <p:ext uri="{BB962C8B-B14F-4D97-AF65-F5344CB8AC3E}">
        <p14:creationId xmlns:p14="http://schemas.microsoft.com/office/powerpoint/2010/main" val="330821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3A11E-416E-5A20-EE07-401EDEDCF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356E4-D3BD-EE51-03C6-8FE9C3E19405}"/>
              </a:ext>
            </a:extLst>
          </p:cNvPr>
          <p:cNvSpPr>
            <a:spLocks noGrp="1"/>
          </p:cNvSpPr>
          <p:nvPr>
            <p:ph type="title"/>
          </p:nvPr>
        </p:nvSpPr>
        <p:spPr>
          <a:xfrm>
            <a:off x="609600" y="238539"/>
            <a:ext cx="9052560" cy="586961"/>
          </a:xfrm>
          <a:prstGeom prst="rect">
            <a:avLst/>
          </a:prstGeom>
        </p:spPr>
        <p:txBody>
          <a:bodyPr/>
          <a:lstStyle/>
          <a:p>
            <a:pPr marL="0" lvl="0" indent="0">
              <a:buNone/>
            </a:pPr>
            <a:r>
              <a:rPr dirty="0"/>
              <a:t>10.</a:t>
            </a:r>
            <a:r>
              <a:rPr lang="en-US" dirty="0"/>
              <a:t>3</a:t>
            </a:r>
            <a:r>
              <a:rPr dirty="0"/>
              <a:t> Dictionary operations</a:t>
            </a:r>
          </a:p>
        </p:txBody>
      </p:sp>
      <p:sp>
        <p:nvSpPr>
          <p:cNvPr id="3" name="Content Placeholder 2">
            <a:extLst>
              <a:ext uri="{FF2B5EF4-FFF2-40B4-BE49-F238E27FC236}">
                <a16:creationId xmlns:a16="http://schemas.microsoft.com/office/drawing/2014/main" id="{7057B3BB-178C-CA87-680D-9DD653F4CA84}"/>
              </a:ext>
            </a:extLst>
          </p:cNvPr>
          <p:cNvSpPr>
            <a:spLocks noGrp="1"/>
          </p:cNvSpPr>
          <p:nvPr>
            <p:ph idx="1"/>
          </p:nvPr>
        </p:nvSpPr>
        <p:spPr>
          <a:xfrm>
            <a:off x="609600" y="1232917"/>
            <a:ext cx="10972800" cy="5173664"/>
          </a:xfrm>
        </p:spPr>
        <p:txBody>
          <a:bodyPr>
            <a:normAutofit fontScale="92500"/>
          </a:bodyPr>
          <a:lstStyle/>
          <a:p>
            <a:pPr marL="228600" indent="0" algn="l">
              <a:buNone/>
            </a:pPr>
            <a:r>
              <a:rPr lang="en-US" b="0" i="0" dirty="0">
                <a:solidFill>
                  <a:srgbClr val="424242"/>
                </a:solidFill>
                <a:effectLst/>
                <a:latin typeface="Neue Helvetica W01"/>
              </a:rPr>
              <a:t>Ex: In the code below, a dictionary object </a:t>
            </a:r>
            <a:r>
              <a:rPr lang="en-US" b="0" i="0" dirty="0" err="1">
                <a:solidFill>
                  <a:srgbClr val="424242"/>
                </a:solidFill>
                <a:effectLst/>
                <a:latin typeface="Neue Helvetica W01"/>
              </a:rPr>
              <a:t>my_dict</a:t>
            </a:r>
            <a:r>
              <a:rPr lang="en-US" b="0" i="0" dirty="0">
                <a:solidFill>
                  <a:srgbClr val="424242"/>
                </a:solidFill>
                <a:effectLst/>
                <a:latin typeface="Neue Helvetica W01"/>
              </a:rPr>
              <a:t> is initialized with items {</a:t>
            </a:r>
            <a:r>
              <a:rPr lang="en-US" b="0" i="0" dirty="0">
                <a:solidFill>
                  <a:srgbClr val="914700"/>
                </a:solidFill>
                <a:effectLst/>
                <a:latin typeface="Neue Helvetica W01"/>
              </a:rPr>
              <a:t>"apple"</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"banana"</a:t>
            </a:r>
            <a:r>
              <a:rPr lang="en-US" b="0" i="0" dirty="0">
                <a:solidFill>
                  <a:srgbClr val="424242"/>
                </a:solidFill>
                <a:effectLst/>
                <a:latin typeface="Neue Helvetica W01"/>
              </a:rPr>
              <a:t>: </a:t>
            </a:r>
            <a:r>
              <a:rPr lang="en-US" b="0" i="0" dirty="0">
                <a:solidFill>
                  <a:srgbClr val="006767"/>
                </a:solidFill>
                <a:effectLst/>
                <a:latin typeface="Neue Helvetica W01"/>
              </a:rPr>
              <a:t>3</a:t>
            </a:r>
            <a:r>
              <a:rPr lang="en-US" b="0" i="0" dirty="0">
                <a:solidFill>
                  <a:srgbClr val="424242"/>
                </a:solidFill>
                <a:effectLst/>
                <a:latin typeface="Neue Helvetica W01"/>
              </a:rPr>
              <a:t>, </a:t>
            </a:r>
            <a:r>
              <a:rPr lang="en-US" b="0" i="0" dirty="0">
                <a:solidFill>
                  <a:srgbClr val="914700"/>
                </a:solidFill>
                <a:effectLst/>
                <a:latin typeface="Neue Helvetica W01"/>
              </a:rPr>
              <a:t>"orange"</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 The square bracket notation and get() method are used to access values associated with the keys </a:t>
            </a:r>
            <a:r>
              <a:rPr lang="en-US" b="0" i="0" dirty="0">
                <a:solidFill>
                  <a:srgbClr val="914700"/>
                </a:solidFill>
                <a:effectLst/>
                <a:latin typeface="Neue Helvetica W01"/>
              </a:rPr>
              <a:t>"banana"</a:t>
            </a:r>
            <a:r>
              <a:rPr lang="en-US" b="0" i="0" dirty="0">
                <a:solidFill>
                  <a:srgbClr val="424242"/>
                </a:solidFill>
                <a:effectLst/>
                <a:latin typeface="Neue Helvetica W01"/>
              </a:rPr>
              <a:t> and </a:t>
            </a:r>
            <a:r>
              <a:rPr lang="en-US" b="0" i="0" dirty="0">
                <a:solidFill>
                  <a:srgbClr val="914700"/>
                </a:solidFill>
                <a:effectLst/>
                <a:latin typeface="Neue Helvetica W01"/>
              </a:rPr>
              <a:t>"apple"</a:t>
            </a:r>
            <a:r>
              <a:rPr lang="en-US" b="0" i="0" dirty="0">
                <a:solidFill>
                  <a:srgbClr val="424242"/>
                </a:solidFill>
                <a:effectLst/>
                <a:latin typeface="Neue Helvetica W01"/>
              </a:rPr>
              <a:t>, respectively. When accessing the dictionary to obtain the key </a:t>
            </a:r>
            <a:r>
              <a:rPr lang="en-US" b="0" i="0" dirty="0">
                <a:solidFill>
                  <a:srgbClr val="914700"/>
                </a:solidFill>
                <a:effectLst/>
                <a:latin typeface="Neue Helvetica W01"/>
              </a:rPr>
              <a:t>"pineapple"</a:t>
            </a:r>
            <a:r>
              <a:rPr lang="en-US" b="0" i="0" dirty="0">
                <a:solidFill>
                  <a:srgbClr val="424242"/>
                </a:solidFill>
                <a:effectLst/>
                <a:latin typeface="Neue Helvetica W01"/>
              </a:rPr>
              <a:t>, -</a:t>
            </a:r>
            <a:r>
              <a:rPr lang="en-US" b="0" i="0" dirty="0">
                <a:solidFill>
                  <a:srgbClr val="006767"/>
                </a:solidFill>
                <a:effectLst/>
                <a:latin typeface="Neue Helvetica W01"/>
              </a:rPr>
              <a:t>1</a:t>
            </a:r>
            <a:r>
              <a:rPr lang="en-US" b="0" i="0" dirty="0">
                <a:solidFill>
                  <a:srgbClr val="424242"/>
                </a:solidFill>
                <a:effectLst/>
                <a:latin typeface="Neue Helvetica W01"/>
              </a:rPr>
              <a:t> is returned since the key does not exist in the dictionary.</a:t>
            </a:r>
          </a:p>
          <a:p>
            <a:pPr marL="228600" indent="0" algn="l">
              <a:buNone/>
            </a:pPr>
            <a:endParaRPr lang="en-US" b="0" i="0" dirty="0">
              <a:solidFill>
                <a:srgbClr val="424242"/>
              </a:solidFill>
              <a:effectLst/>
              <a:latin typeface="Neue Helvetica W01"/>
            </a:endParaRPr>
          </a:p>
          <a:p>
            <a:pPr algn="l"/>
            <a:r>
              <a:rPr lang="en-US" dirty="0" err="1"/>
              <a:t>my_dict</a:t>
            </a:r>
            <a:r>
              <a:rPr lang="en-US" dirty="0"/>
              <a:t> = {</a:t>
            </a:r>
            <a:r>
              <a:rPr lang="en-US" dirty="0">
                <a:solidFill>
                  <a:srgbClr val="914700"/>
                </a:solidFill>
                <a:effectLst/>
              </a:rPr>
              <a:t>"apple"</a:t>
            </a:r>
            <a:r>
              <a:rPr lang="en-US" dirty="0"/>
              <a:t>: </a:t>
            </a:r>
            <a:r>
              <a:rPr lang="en-US" dirty="0">
                <a:solidFill>
                  <a:srgbClr val="006767"/>
                </a:solidFill>
                <a:effectLst/>
              </a:rPr>
              <a:t>2</a:t>
            </a:r>
            <a:r>
              <a:rPr lang="en-US" dirty="0"/>
              <a:t>, </a:t>
            </a:r>
            <a:r>
              <a:rPr lang="en-US" dirty="0">
                <a:solidFill>
                  <a:srgbClr val="914700"/>
                </a:solidFill>
                <a:effectLst/>
              </a:rPr>
              <a:t>"banana"</a:t>
            </a:r>
            <a:r>
              <a:rPr lang="en-US" dirty="0"/>
              <a:t>: </a:t>
            </a:r>
            <a:r>
              <a:rPr lang="en-US" dirty="0">
                <a:solidFill>
                  <a:srgbClr val="006767"/>
                </a:solidFill>
                <a:effectLst/>
              </a:rPr>
              <a:t>3</a:t>
            </a:r>
            <a:r>
              <a:rPr lang="en-US" dirty="0"/>
              <a:t>, </a:t>
            </a:r>
            <a:r>
              <a:rPr lang="en-US" dirty="0">
                <a:solidFill>
                  <a:srgbClr val="914700"/>
                </a:solidFill>
                <a:effectLst/>
              </a:rPr>
              <a:t>"orange"</a:t>
            </a:r>
            <a:r>
              <a:rPr lang="en-US" dirty="0"/>
              <a:t>: </a:t>
            </a:r>
            <a:r>
              <a:rPr lang="en-US" dirty="0">
                <a:solidFill>
                  <a:srgbClr val="006767"/>
                </a:solidFill>
                <a:effectLst/>
              </a:rPr>
              <a:t>4</a:t>
            </a:r>
            <a:r>
              <a:rPr lang="en-US" dirty="0"/>
              <a:t>} print(</a:t>
            </a:r>
            <a:r>
              <a:rPr lang="en-US" dirty="0" err="1"/>
              <a:t>my_dict</a:t>
            </a:r>
            <a:r>
              <a:rPr lang="en-US" dirty="0"/>
              <a:t>[</a:t>
            </a:r>
            <a:r>
              <a:rPr lang="en-US" dirty="0">
                <a:solidFill>
                  <a:srgbClr val="914700"/>
                </a:solidFill>
                <a:effectLst/>
              </a:rPr>
              <a:t>"banana"</a:t>
            </a:r>
            <a:r>
              <a:rPr lang="en-US" dirty="0"/>
              <a:t>]) </a:t>
            </a:r>
            <a:r>
              <a:rPr lang="en-US" i="1" dirty="0">
                <a:solidFill>
                  <a:srgbClr val="5C5C5C"/>
                </a:solidFill>
                <a:effectLst/>
              </a:rPr>
              <a:t># Prints: 3</a:t>
            </a:r>
            <a:r>
              <a:rPr lang="en-US" dirty="0"/>
              <a:t> print(</a:t>
            </a:r>
            <a:r>
              <a:rPr lang="en-US" dirty="0" err="1"/>
              <a:t>my_dict.get</a:t>
            </a:r>
            <a:r>
              <a:rPr lang="en-US" dirty="0"/>
              <a:t>(</a:t>
            </a:r>
            <a:r>
              <a:rPr lang="en-US" dirty="0">
                <a:solidFill>
                  <a:srgbClr val="914700"/>
                </a:solidFill>
                <a:effectLst/>
              </a:rPr>
              <a:t>"apple"</a:t>
            </a:r>
            <a:r>
              <a:rPr lang="en-US" dirty="0"/>
              <a:t>)) </a:t>
            </a:r>
            <a:r>
              <a:rPr lang="en-US" i="1" dirty="0">
                <a:solidFill>
                  <a:srgbClr val="5C5C5C"/>
                </a:solidFill>
                <a:effectLst/>
              </a:rPr>
              <a:t># Prints: 2</a:t>
            </a:r>
            <a:r>
              <a:rPr lang="en-US" dirty="0"/>
              <a:t> print(</a:t>
            </a:r>
            <a:r>
              <a:rPr lang="en-US" dirty="0" err="1"/>
              <a:t>my_dict.get</a:t>
            </a:r>
            <a:r>
              <a:rPr lang="en-US" dirty="0"/>
              <a:t>(</a:t>
            </a:r>
            <a:r>
              <a:rPr lang="en-US" dirty="0">
                <a:solidFill>
                  <a:srgbClr val="914700"/>
                </a:solidFill>
                <a:effectLst/>
              </a:rPr>
              <a:t>"pineapple"</a:t>
            </a:r>
            <a:r>
              <a:rPr lang="en-US" dirty="0"/>
              <a:t>, -</a:t>
            </a:r>
            <a:r>
              <a:rPr lang="en-US" dirty="0">
                <a:solidFill>
                  <a:srgbClr val="006767"/>
                </a:solidFill>
                <a:effectLst/>
              </a:rPr>
              <a:t>1</a:t>
            </a:r>
            <a:r>
              <a:rPr lang="en-US" dirty="0"/>
              <a:t>)) </a:t>
            </a:r>
            <a:r>
              <a:rPr lang="en-US" i="1" dirty="0">
                <a:solidFill>
                  <a:srgbClr val="5C5C5C"/>
                </a:solidFill>
                <a:effectLst/>
              </a:rPr>
              <a:t># Prints: -1</a:t>
            </a:r>
            <a:br>
              <a:rPr lang="en-US" b="0" i="0" dirty="0">
                <a:solidFill>
                  <a:srgbClr val="000000"/>
                </a:solidFill>
                <a:effectLst/>
                <a:latin typeface="Neue Helvetica W01"/>
              </a:rPr>
            </a:br>
            <a:endParaRPr lang="en-US" b="0" i="0" dirty="0">
              <a:solidFill>
                <a:srgbClr val="000000"/>
              </a:solidFill>
              <a:effectLst/>
              <a:latin typeface="Neue Helvetica W01"/>
            </a:endParaRPr>
          </a:p>
        </p:txBody>
      </p:sp>
    </p:spTree>
    <p:extLst>
      <p:ext uri="{BB962C8B-B14F-4D97-AF65-F5344CB8AC3E}">
        <p14:creationId xmlns:p14="http://schemas.microsoft.com/office/powerpoint/2010/main" val="1796910298"/>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1434</Words>
  <Application>Microsoft Macintosh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Neue Helvetica W01</vt:lpstr>
      <vt:lpstr>Office Theme</vt:lpstr>
      <vt:lpstr>Introduction to Python Programming</vt:lpstr>
      <vt:lpstr>Chapter outline</vt:lpstr>
      <vt:lpstr>10.1 Dictionary basics</vt:lpstr>
      <vt:lpstr>10.1 Dictionary basics</vt:lpstr>
      <vt:lpstr>10.2 Dictionary creation</vt:lpstr>
      <vt:lpstr>10.2 Dictionary creation</vt:lpstr>
      <vt:lpstr>10.3 Dictionary operations</vt:lpstr>
      <vt:lpstr>10.3 Dictionary operations</vt:lpstr>
      <vt:lpstr>10.3 Dictionary operations</vt:lpstr>
      <vt:lpstr>10.3 Dictionary operations</vt:lpstr>
      <vt:lpstr>10.3 Dictionary operations</vt:lpstr>
      <vt:lpstr>10.4 Conditionals and looping in dictionaries</vt:lpstr>
      <vt:lpstr>10.4 Conditionals and looping in dictionaries</vt:lpstr>
      <vt:lpstr>10.5 Nested dictionaries and dictionary comprehension</vt:lpstr>
      <vt:lpstr>10.5 Nested dictionaries and dictionary comprehension</vt:lpstr>
      <vt:lpstr>Table 10.8 and 10.9</vt:lpstr>
      <vt:lpstr>Table 10.10  Chapter 10 reference.</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300</TotalTime>
  <Words>44</Words>
  <Application>Microsoft Macintosh PowerPoint</Application>
  <PresentationFormat>Widescreen</PresentationFormat>
  <Paragraphs>12</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dc:title>
  <dc:creator/>
  <cp:keywords/>
  <cp:lastModifiedBy>Colby Powers</cp:lastModifiedBy>
  <cp:revision>2</cp:revision>
  <dcterms:created xsi:type="dcterms:W3CDTF">2024-07-30T22:15:00Z</dcterms:created>
  <dcterms:modified xsi:type="dcterms:W3CDTF">2024-10-30T13:27:27Z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title">
    <vt:lpwstr>Chapter 10 Dictionaries</vt:lpwstr>
  </property>
</Properties>
</file>