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76" r:id="rId5"/>
    <p:sldId id="277" r:id="rId6"/>
    <p:sldId id="260" r:id="rId7"/>
    <p:sldId id="278" r:id="rId8"/>
    <p:sldId id="279" r:id="rId9"/>
    <p:sldId id="280" r:id="rId10"/>
    <p:sldId id="261" r:id="rId11"/>
    <p:sldId id="281" r:id="rId12"/>
    <p:sldId id="262" r:id="rId13"/>
    <p:sldId id="282" r:id="rId14"/>
    <p:sldId id="283" r:id="rId15"/>
    <p:sldId id="263" r:id="rId16"/>
    <p:sldId id="264" r:id="rId17"/>
    <p:sldId id="265" r:id="rId18"/>
    <p:sldId id="266" r:id="rId19"/>
    <p:sldId id="284" r:id="rId20"/>
    <p:sldId id="285" r:id="rId21"/>
    <p:sldId id="270" r:id="rId22"/>
    <p:sldId id="275" r:id="rId23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26" autoAdjust="0"/>
  </p:normalViewPr>
  <p:slideViewPr>
    <p:cSldViewPr snapToGrid="0" snapToObjects="1">
      <p:cViewPr varScale="1">
        <p:scale>
          <a:sx n="121" d="100"/>
          <a:sy n="121" d="100"/>
        </p:scale>
        <p:origin x="73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11</a:t>
            </a:r>
            <a:r>
              <a:rPr lang="en-US" dirty="0"/>
              <a:t>:</a:t>
            </a:r>
            <a:r>
              <a:rPr dirty="0"/>
              <a:t> Classes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3</a:t>
            </a:r>
            <a:r>
              <a:rPr dirty="0"/>
              <a:t> Instance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0159"/>
            <a:ext cx="10972800" cy="4846005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Create and implement __</a:t>
            </a:r>
            <a:r>
              <a:rPr dirty="0" err="1"/>
              <a:t>init</a:t>
            </a:r>
            <a:r>
              <a:rPr dirty="0"/>
              <a:t>__() with multiple parameters including default parameter values.</a:t>
            </a:r>
          </a:p>
          <a:p>
            <a:pPr lvl="0"/>
            <a:r>
              <a:rPr dirty="0"/>
              <a:t>Describe what information an instance method has access to and can modify.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B47F9-1C00-03B0-0A7D-F2E9116BF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4B85-B308-2ED7-BB29-8447A22D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3</a:t>
            </a:r>
            <a:r>
              <a:rPr dirty="0"/>
              <a:t> Instance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57129-151D-3941-8303-18CF37A59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67967"/>
            <a:ext cx="10972800" cy="4657345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Python, </a:t>
            </a: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the special method that creates instances. 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__()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must have the calling instance, </a:t>
            </a:r>
            <a:r>
              <a:rPr lang="en-US" dirty="0"/>
              <a:t>self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as the first parameter and can have any number of other parameters with or without default parameter values.</a:t>
            </a:r>
          </a:p>
          <a:p>
            <a:pPr marL="0" lvl="0" indent="0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0" lvl="0" indent="0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An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instance method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used to access and modify instance attributes as well as class attributes. All methods shown so far, and most methods defined in a class definition, are instance methods.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2013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4</a:t>
            </a:r>
            <a:r>
              <a:rPr dirty="0"/>
              <a:t> Overloading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4271"/>
            <a:ext cx="10972800" cy="4711893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Identify magic methods and describe their purpose.</a:t>
            </a:r>
          </a:p>
          <a:p>
            <a:pPr lvl="0"/>
            <a:r>
              <a:rPr dirty="0"/>
              <a:t>Develop overloaded arithmetic and comparison operators for user-defined classes.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E7407-F605-1F49-6F60-431725E08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99D66-8AB8-55AC-DEF2-9B2E3DF4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4</a:t>
            </a:r>
            <a:r>
              <a:rPr dirty="0"/>
              <a:t> Overloading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E4A3E-61F5-3DBE-FC31-0BB47ED2E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4271"/>
            <a:ext cx="10972800" cy="4711893"/>
          </a:xfrm>
        </p:spPr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Magic methods and customizing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Magic methods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are special methods that perform actions for users, typically out of view of users. 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Magic methods are also called dunder methods, since the methods must start and end with double underscores (__).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__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init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__() is a magic method used alongside __new__() to create a new instance and initialize attributes with a simple line like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eng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= Engineer().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programmer can explicitly define a magic method in a user-defined class to customize the method's behavior.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92305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9395A-29C3-47B6-1864-6960ACD96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43875-2B02-3B95-9E1E-932044CE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4</a:t>
            </a:r>
            <a:r>
              <a:rPr dirty="0"/>
              <a:t> Overloading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A0526-A950-5D21-7F1C-6FE76F46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4271"/>
            <a:ext cx="10972800" cy="4711893"/>
          </a:xfrm>
        </p:spPr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Overloading arithmetic operators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Operator overloading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refers to customizing the function of a built-in operator. 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Arithmetic operators are commonly overloaded to allow for easy changes to instances of user-defined classes.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1683193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11.1 Arithmetic operators and magic methods.</a:t>
            </a:r>
          </a:p>
        </p:txBody>
      </p:sp>
      <p:pic>
        <p:nvPicPr>
          <p:cNvPr id="3" name="Picture 1" descr="Table 11.1 Arithmetic operators and magic methods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28544" y="1420092"/>
            <a:ext cx="7242556" cy="470130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11.2 Comparison operators and magic methods.</a:t>
            </a:r>
          </a:p>
        </p:txBody>
      </p:sp>
      <p:pic>
        <p:nvPicPr>
          <p:cNvPr id="3" name="Picture 1" descr="Table 11.2 Comparison operators and magic methods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30880" y="1560502"/>
            <a:ext cx="6611620" cy="456089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11.3</a:t>
            </a:r>
          </a:p>
        </p:txBody>
      </p:sp>
      <p:pic>
        <p:nvPicPr>
          <p:cNvPr id="3" name="Picture 1" descr="Table 11.3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2209" y="438912"/>
            <a:ext cx="5284737" cy="5925312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5</a:t>
            </a:r>
            <a:r>
              <a:rPr dirty="0"/>
              <a:t> Using modules with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45919"/>
            <a:ext cx="10972800" cy="4480245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Construct an import statement that selectively imports classes.</a:t>
            </a:r>
          </a:p>
          <a:p>
            <a:pPr lvl="0"/>
            <a:r>
              <a:rPr dirty="0"/>
              <a:t>Create an alias to import a module.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72047-7029-07D6-6E2A-A5765DC21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DE67-3CAC-CA84-0955-96D3872C1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5</a:t>
            </a:r>
            <a:r>
              <a:rPr dirty="0"/>
              <a:t> Using modules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279F6-D7A8-F6B4-6325-A85565D7D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5919"/>
            <a:ext cx="10972800" cy="4480245"/>
          </a:xfrm>
        </p:spPr>
        <p:txBody>
          <a:bodyPr>
            <a:normAutofit fontScale="85000" lnSpcReduction="200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Importing classes from modules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Import statements, as discussed in the </a:t>
            </a:r>
            <a:r>
              <a:rPr lang="en-US" b="0" i="0" u="sng" dirty="0">
                <a:solidFill>
                  <a:srgbClr val="026AA1"/>
                </a:solidFill>
                <a:effectLst/>
                <a:latin typeface="Neue Helvetica W01"/>
              </a:rPr>
              <a:t>Modules 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chapter, allow code from other files, including classes, to be imported into a program.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Accessing an imported class depends on whether the whole module is imported or only selected parts.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Multiple classes can be grouped in a module.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For good organization, classes should be grouped in a module only if the grouping enables module reuse, as a key benefit of modules is reusability.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1183954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t>Object-oriented programming basics</a:t>
            </a:r>
          </a:p>
          <a:p>
            <a:pPr marL="457189" lvl="0" indent="-457189">
              <a:buAutoNum type="arabicPeriod"/>
            </a:pPr>
            <a:r>
              <a:t>Classes and instances</a:t>
            </a:r>
          </a:p>
          <a:p>
            <a:pPr marL="457189" lvl="0" indent="-457189">
              <a:buAutoNum type="arabicPeriod"/>
            </a:pPr>
            <a:r>
              <a:t>Instance methods</a:t>
            </a:r>
          </a:p>
          <a:p>
            <a:pPr marL="457189" lvl="0" indent="-457189">
              <a:buAutoNum type="arabicPeriod"/>
            </a:pPr>
            <a:r>
              <a:t>Overloading operators</a:t>
            </a:r>
          </a:p>
          <a:p>
            <a:pPr marL="457189" lvl="0" indent="-457189">
              <a:buAutoNum type="arabicPeriod"/>
            </a:pPr>
            <a:r>
              <a:t>Using modules with 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F4759-3FAE-8CD1-8AB7-9D43AEB1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F78B-BDAB-0AE9-FEAD-E6678A24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5</a:t>
            </a:r>
            <a:r>
              <a:rPr dirty="0"/>
              <a:t> Using modules with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08C6B-DDC5-E5F4-0F07-0C474AD75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45919"/>
            <a:ext cx="10972800" cy="4480245"/>
          </a:xfrm>
        </p:spPr>
        <p:txBody>
          <a:bodyPr>
            <a:normAutofit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Using aliases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Aliasing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allows the programmer to use an alternative name for imported items.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import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triangle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as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tri allows the program to refer to the triangle module as tri. Aliasing is useful to avoid name collisions but should be used carefully to avoid confusion.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198836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" y="275115"/>
            <a:ext cx="9052560" cy="58696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Table 11.4</a:t>
            </a:r>
            <a:br>
              <a:rPr lang="en-US" dirty="0"/>
            </a:br>
            <a:r>
              <a:rPr dirty="0"/>
              <a:t>Chapter 11 reference.</a:t>
            </a:r>
          </a:p>
        </p:txBody>
      </p:sp>
      <p:pic>
        <p:nvPicPr>
          <p:cNvPr id="3" name="Picture 1" descr="Table 11.4 Chapter 11 referenc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38169" y="275114"/>
            <a:ext cx="6205883" cy="602814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9600" y="1801091"/>
            <a:ext cx="10972800" cy="3255818"/>
          </a:xfrm>
        </p:spPr>
        <p:txBody>
          <a:bodyPr/>
          <a:lstStyle/>
          <a:p>
            <a:pPr marL="2286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ancillary resource is licensed under a Creative Commons Attribution-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NonCommercial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ShareAlike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4.0 (CC BY NC-SA) license; it may be distributed, remixed, built upon for noncommercial purposes only, and must be attributed to OpenStax and redistributed under the same license.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1</a:t>
            </a:r>
            <a:r>
              <a:rPr dirty="0"/>
              <a:t> Object-oriented programming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Describe the paradigm of object-oriented programming (OOP).</a:t>
            </a:r>
          </a:p>
          <a:p>
            <a:pPr lvl="0"/>
            <a:r>
              <a:rPr dirty="0"/>
              <a:t>Describe the concepts of encapsulation and abstraction as they relate to OOP, and identify the value of each concept.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0201E-62EF-7398-FF5C-229813A25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545A5-69C5-4C99-BBF9-CA3E8FCF6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1</a:t>
            </a:r>
            <a:r>
              <a:rPr dirty="0"/>
              <a:t> Object-oriented programming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A39B5-C2C1-B601-5A1B-40AA75E2E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Grouping into objects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Object-oriented programming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(OOP) is a style of programming that groups related fields, or data members, and procedures into objects. </a:t>
            </a:r>
          </a:p>
          <a:p>
            <a:pPr algn="l"/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Real-world entities are modeled as individual objects that interact with each other.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 social media account can follow other accounts, and accounts can send messages to each other. An account can be modeled as an object in a program.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409047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6CD5E-AF7B-9CDB-2704-D859A1795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3C5B-7616-F70B-6B96-54B5B5045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1</a:t>
            </a:r>
            <a:r>
              <a:rPr dirty="0"/>
              <a:t> Object-oriented programming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AF25-7737-CFA2-A06C-AA3AFF3C2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84" y="825500"/>
            <a:ext cx="11692128" cy="5793961"/>
          </a:xfrm>
        </p:spPr>
        <p:txBody>
          <a:bodyPr>
            <a:normAutofit fontScale="77500" lnSpcReduction="20000"/>
          </a:bodyPr>
          <a:lstStyle/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Encapsulation</a:t>
            </a:r>
          </a:p>
          <a:p>
            <a:pPr marL="228600" indent="0" algn="l">
              <a:buNone/>
            </a:pPr>
            <a:endParaRPr lang="en-US" sz="1500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Encapsulation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key concept in OOP that involves wrapping data and procedures that operate on that data into a single unit.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Access to the unit's data is restricted to prevent other units from directly modifying the data.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 ticket website manages all transactions for a concert, keeping track of tickets sold and tickets still available to avoid accidental overbooking.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Abstraction</a:t>
            </a:r>
          </a:p>
          <a:p>
            <a:pPr marL="228600" indent="0" algn="l">
              <a:buNone/>
            </a:pPr>
            <a:endParaRPr lang="en-US" sz="1500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Abstraction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key concept in OOP in which a unit's inner workings are hidden from users and other units that don't need to know the inner workings.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 driver doesn't usually need to know their car engine's exact, numerical temperature. So the car has a gauge to display whether the engine temperature is within an appropriate range.</a:t>
            </a:r>
          </a:p>
        </p:txBody>
      </p:sp>
    </p:spTree>
    <p:extLst>
      <p:ext uri="{BB962C8B-B14F-4D97-AF65-F5344CB8AC3E}">
        <p14:creationId xmlns:p14="http://schemas.microsoft.com/office/powerpoint/2010/main" val="4256787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2</a:t>
            </a:r>
            <a:r>
              <a:rPr dirty="0"/>
              <a:t> Classes and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Create a class with instance attributes, class attributes, and the __</a:t>
            </a:r>
            <a:r>
              <a:rPr dirty="0" err="1"/>
              <a:t>init</a:t>
            </a:r>
            <a:r>
              <a:rPr dirty="0"/>
              <a:t>__() method.</a:t>
            </a:r>
          </a:p>
          <a:p>
            <a:pPr lvl="0"/>
            <a:r>
              <a:rPr dirty="0"/>
              <a:t>Use a class definition to create class instances to represent objects.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8ED1-82EB-AEA4-B435-20EBD3276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D690-B908-E37E-F803-E6E0F8D4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2</a:t>
            </a:r>
            <a:r>
              <a:rPr dirty="0"/>
              <a:t> Classes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F2F1-4A4F-1621-9A67-E53723BB7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Classes and instances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a Python program, 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class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defines a type of object with attributes (fields) and methods (procedures).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class is a blueprint for creating objects. Individual objects created of the class type are called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instances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1192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AF1F-62B4-EF98-B670-FF58E3CD7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E4B33-8BF6-CD23-86DD-76A94523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2</a:t>
            </a:r>
            <a:r>
              <a:rPr dirty="0"/>
              <a:t> Classes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3CC3F-B4D3-89BD-0DF7-968B69981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Creating instances with __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Neue Helvetica W01"/>
              </a:rPr>
              <a:t>init</a:t>
            </a: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__()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___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init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___() is a special method that is called every time a new instance of a class is created. 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self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refers to the instance of a class and is used in class methods to access the specific instance that called the method. __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init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__() uses self to define and initialize the instance's attributes.</a:t>
            </a:r>
          </a:p>
        </p:txBody>
      </p:sp>
    </p:spTree>
    <p:extLst>
      <p:ext uri="{BB962C8B-B14F-4D97-AF65-F5344CB8AC3E}">
        <p14:creationId xmlns:p14="http://schemas.microsoft.com/office/powerpoint/2010/main" val="4132431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B3417-5D9E-D538-69B4-8E6C9A33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9D18-4194-F37D-B79D-0F436FB35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11.</a:t>
            </a:r>
            <a:r>
              <a:rPr lang="en-US" dirty="0"/>
              <a:t>2</a:t>
            </a:r>
            <a:r>
              <a:rPr dirty="0"/>
              <a:t> Classes and instances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5914B-AF14-795E-A6FB-8B2CCBF0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Instance attributes vs. class attributes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The attributes shown so far have been </a:t>
            </a:r>
            <a:r>
              <a:rPr lang="en-US" sz="2600" b="0" i="1" dirty="0">
                <a:solidFill>
                  <a:srgbClr val="424242"/>
                </a:solidFill>
                <a:effectLst/>
                <a:latin typeface="Neue Helvetica W01"/>
              </a:rPr>
              <a:t>instance</a:t>
            </a:r>
            <a:r>
              <a:rPr lang="en-US" sz="2600" b="0" i="0" dirty="0">
                <a:solidFill>
                  <a:srgbClr val="424242"/>
                </a:solidFill>
                <a:effectLst/>
                <a:latin typeface="Neue Helvetica W01"/>
              </a:rPr>
              <a:t> attributes.</a:t>
            </a:r>
          </a:p>
          <a:p>
            <a:pPr marL="228600" indent="0" algn="l">
              <a:buNone/>
            </a:pPr>
            <a:endParaRPr lang="en-US" sz="2600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An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instance attribute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variable that is unique to each instance of a class and is accessed using the format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instance_name.attribute_name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 </a:t>
            </a:r>
          </a:p>
          <a:p>
            <a:pPr algn="l"/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Another type of attribute, a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class attribute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, belongs to the class and is shared by all class instances. Class attributes are accessed using the format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class_name.attribute_name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422543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1036</Words>
  <Application>Microsoft Macintosh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Neue Helvetica W01</vt:lpstr>
      <vt:lpstr>Office Theme</vt:lpstr>
      <vt:lpstr>Introduction to Python Programming</vt:lpstr>
      <vt:lpstr>Chapter outline</vt:lpstr>
      <vt:lpstr>11.1 Object-oriented programming basics</vt:lpstr>
      <vt:lpstr>11.1 Object-oriented programming basics</vt:lpstr>
      <vt:lpstr>11.1 Object-oriented programming basics</vt:lpstr>
      <vt:lpstr>11.2 Classes and instances</vt:lpstr>
      <vt:lpstr>11.2 Classes and instances</vt:lpstr>
      <vt:lpstr>11.2 Classes and instances</vt:lpstr>
      <vt:lpstr>11.2 Classes and instances</vt:lpstr>
      <vt:lpstr>11.3 Instance methods</vt:lpstr>
      <vt:lpstr>11.3 Instance methods</vt:lpstr>
      <vt:lpstr>11.4 Overloading operators</vt:lpstr>
      <vt:lpstr>11.4 Overloading operators</vt:lpstr>
      <vt:lpstr>11.4 Overloading operators</vt:lpstr>
      <vt:lpstr>Table 11.1 Arithmetic operators and magic methods.</vt:lpstr>
      <vt:lpstr>Table 11.2 Comparison operators and magic methods.</vt:lpstr>
      <vt:lpstr>Table 11.3</vt:lpstr>
      <vt:lpstr>11.5 Using modules with classes</vt:lpstr>
      <vt:lpstr>11.5 Using modules with classes</vt:lpstr>
      <vt:lpstr>11.5 Using modules with classes</vt:lpstr>
      <vt:lpstr>Table 11.4 Chapter 11 reference.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Colby Powers</cp:lastModifiedBy>
  <cp:revision>3</cp:revision>
  <dcterms:created xsi:type="dcterms:W3CDTF">2024-07-30T22:15:06Z</dcterms:created>
  <dcterms:modified xsi:type="dcterms:W3CDTF">2024-10-30T13:27:15Z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11 Classes</vt:lpwstr>
  </property>
</Properties>
</file>