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72" r:id="rId5"/>
    <p:sldId id="273" r:id="rId6"/>
    <p:sldId id="260" r:id="rId7"/>
    <p:sldId id="261" r:id="rId8"/>
    <p:sldId id="274" r:id="rId9"/>
    <p:sldId id="275" r:id="rId10"/>
    <p:sldId id="262" r:id="rId11"/>
    <p:sldId id="276" r:id="rId12"/>
    <p:sldId id="277" r:id="rId13"/>
    <p:sldId id="278" r:id="rId14"/>
    <p:sldId id="263" r:id="rId15"/>
    <p:sldId id="279" r:id="rId16"/>
    <p:sldId id="280" r:id="rId17"/>
    <p:sldId id="264" r:id="rId18"/>
    <p:sldId id="281" r:id="rId19"/>
    <p:sldId id="265" r:id="rId20"/>
    <p:sldId id="269" r:id="rId21"/>
    <p:sldId id="282" r:id="rId22"/>
  </p:sldIdLst>
  <p:sldSz cx="12192000" cy="6858000"/>
  <p:notesSz cx="6858000" cy="9144000"/>
  <p:defaultTextStyle>
    <a:defPPr>
      <a:defRPr lang="en-US"/>
    </a:defPPr>
    <a:lvl1pPr marL="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609585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26" autoAdjust="0"/>
  </p:normalViewPr>
  <p:slideViewPr>
    <p:cSldViewPr snapToGrid="0" snapToObjects="1">
      <p:cViewPr varScale="1">
        <p:scale>
          <a:sx n="121" d="100"/>
          <a:sy n="121" d="100"/>
        </p:scale>
        <p:origin x="736" y="16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10/30/24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t>The diamond problem. If both Dessert and BakedGood override a Food method, the overridden Food method that ApplePie inherits is ambiguous. Thus, diamond shaped inheritance should be avoided.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84188"/>
            <a:ext cx="10363200" cy="147002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6000" b="0" i="0" baseline="0">
                <a:solidFill>
                  <a:srgbClr val="70AD47"/>
                </a:solidFill>
                <a:latin typeface="+mj-lt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Title of the Book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072269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3733">
                <a:solidFill>
                  <a:schemeClr val="tx1"/>
                </a:solidFill>
              </a:defRPr>
            </a:lvl1pPr>
            <a:lvl2pPr marL="4571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3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5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9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1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3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80A79003-2626-1D8F-FE0B-0F12900E5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828800" y="3924300"/>
            <a:ext cx="8534400" cy="23198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2"/>
          </p:nvPr>
        </p:nvSpPr>
        <p:spPr>
          <a:xfrm>
            <a:off x="609600" y="1011383"/>
            <a:ext cx="10972800" cy="3255818"/>
          </a:xfrm>
        </p:spPr>
        <p:txBody>
          <a:bodyPr/>
          <a:lstStyle>
            <a:lvl5pPr marL="1828800" indent="0">
              <a:buNone/>
              <a:defRPr/>
            </a:lvl5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609600" y="4378037"/>
            <a:ext cx="10972800" cy="162790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Caption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14F94F-1E52-2B42-BC75-C0C106E8BEC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6271576"/>
            <a:ext cx="10515600" cy="442595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tx1"/>
                </a:solidFill>
              </a:defRPr>
            </a:lvl1pPr>
          </a:lstStyle>
          <a:p>
            <a:pPr algn="l"/>
            <a:r>
              <a:rPr lang="en-US" dirty="0"/>
              <a:t>This OpenStax ancillary resource is © Rice University under a CC BY 4.0 International license; it may be reproduced or modified but must be attributed to OpenStax, Rice University and any changes must be noted.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75AFEFD2-D28D-C54F-70F8-461EEBE63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88312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>
            <a:lvl1pPr>
              <a:defRPr sz="28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52501"/>
            <a:ext cx="10972800" cy="5173664"/>
          </a:xfrm>
        </p:spPr>
        <p:txBody>
          <a:bodyPr/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55687"/>
            <a:ext cx="5384800" cy="5070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055687"/>
            <a:ext cx="5384800" cy="507047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A695E3-160A-1182-A08B-49F893982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054101"/>
            <a:ext cx="5386917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1693863"/>
            <a:ext cx="5386917" cy="4432300"/>
          </a:xfr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054100"/>
            <a:ext cx="5389033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1693863"/>
            <a:ext cx="5389033" cy="44323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293EA6-65EB-EBFA-B114-8CE10857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C07829-38D8-F49A-78AA-2EAC35A1A3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>
            <a:lvl1pPr algn="l">
              <a:defRPr sz="2800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70AD4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189" indent="0">
              <a:buNone/>
              <a:defRPr sz="1200"/>
            </a:lvl2pPr>
            <a:lvl3pPr marL="914377" indent="0">
              <a:buNone/>
              <a:defRPr sz="1000"/>
            </a:lvl3pPr>
            <a:lvl4pPr marL="1371566" indent="0">
              <a:buNone/>
              <a:defRPr sz="900"/>
            </a:lvl4pPr>
            <a:lvl5pPr marL="1828754" indent="0">
              <a:buNone/>
              <a:defRPr sz="900"/>
            </a:lvl5pPr>
            <a:lvl6pPr marL="2285943" indent="0">
              <a:buNone/>
              <a:defRPr sz="900"/>
            </a:lvl6pPr>
            <a:lvl7pPr marL="2743131" indent="0">
              <a:buNone/>
              <a:defRPr sz="900"/>
            </a:lvl7pPr>
            <a:lvl8pPr marL="3200320" indent="0">
              <a:buNone/>
              <a:defRPr sz="900"/>
            </a:lvl8pPr>
            <a:lvl9pPr marL="3657509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1244600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defRPr sz="16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10972800" cy="5869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927101"/>
            <a:ext cx="10972800" cy="51990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Click to 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B1E3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DB593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464846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0" y="6356351"/>
            <a:ext cx="10972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58" r:id="rId11"/>
    <p:sldLayoutId id="2147483659" r:id="rId12"/>
  </p:sldLayoutIdLst>
  <p:hf sldNum="0" hdr="0" ftr="0"/>
  <p:txStyles>
    <p:titleStyle>
      <a:lvl1pPr algn="l" defTabSz="457189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228600" algn="l" defTabSz="457189" rtl="0" eaLnBrk="1" latinLnBrk="0" hangingPunct="1">
        <a:spcBef>
          <a:spcPts val="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189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743131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200320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657509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114697" indent="-457189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484188"/>
            <a:ext cx="10363200" cy="1470025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Introduction to Python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2072269"/>
            <a:ext cx="8534400" cy="1752600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rPr dirty="0"/>
              <a:t>Chapter 13</a:t>
            </a:r>
            <a:r>
              <a:rPr lang="en-US" dirty="0"/>
              <a:t>:</a:t>
            </a:r>
            <a:r>
              <a:rPr dirty="0"/>
              <a:t> Inheritance</a:t>
            </a:r>
            <a:br>
              <a:rPr dirty="0"/>
            </a:br>
            <a:br>
              <a:rPr dirty="0"/>
            </a:br>
            <a:endParaRPr dirty="0"/>
          </a:p>
        </p:txBody>
      </p:sp>
      <p:pic>
        <p:nvPicPr>
          <p:cNvPr id="4" name="Cover Image" descr="Cover imag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9482" y="3298371"/>
            <a:ext cx="2473036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13.</a:t>
            </a:r>
            <a:r>
              <a:rPr lang="en-US" dirty="0"/>
              <a:t>3</a:t>
            </a:r>
            <a:r>
              <a:rPr dirty="0"/>
              <a:t>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" y="1281685"/>
            <a:ext cx="10972800" cy="5173664"/>
          </a:xfrm>
        </p:spPr>
        <p:txBody>
          <a:bodyPr/>
          <a:lstStyle/>
          <a:p>
            <a:pPr marL="0" lvl="0" indent="0">
              <a:buNone/>
            </a:pPr>
            <a:r>
              <a:rPr b="1" dirty="0"/>
              <a:t>Learning Objectives</a:t>
            </a:r>
          </a:p>
          <a:p>
            <a:pPr lvl="0"/>
            <a:r>
              <a:rPr dirty="0"/>
              <a:t>Write overridden methods to change behavior of inherited methods.</a:t>
            </a:r>
          </a:p>
          <a:p>
            <a:pPr lvl="0"/>
            <a:r>
              <a:rPr dirty="0"/>
              <a:t>Use super() to access superclass methods.</a:t>
            </a:r>
          </a:p>
          <a:p>
            <a:pPr lvl="0"/>
            <a:r>
              <a:rPr dirty="0"/>
              <a:t>Identify applications of polymorphism in method and function use.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BD45B-5E9D-FE36-EA34-4FCB131B5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264F2-0982-3F5B-78A0-C6B89CEAC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13.</a:t>
            </a:r>
            <a:r>
              <a:rPr lang="en-US" dirty="0"/>
              <a:t>3</a:t>
            </a:r>
            <a:r>
              <a:rPr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DCDB8-28A3-D982-D8FE-77F4C8C730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281685"/>
            <a:ext cx="10972800" cy="5173664"/>
          </a:xfrm>
        </p:spPr>
        <p:txBody>
          <a:bodyPr/>
          <a:lstStyle/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Overriding methods</a:t>
            </a:r>
          </a:p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Sometimes a programmer wants to change the functions a subclass inherits. 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Mint is a subclass that has the same functionality as Plant, except for one function. </a:t>
            </a:r>
          </a:p>
          <a:p>
            <a:pPr marL="457200" lvl="1" indent="0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subclass can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override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a superclass method by defining a method with the same name as the superclass method.</a:t>
            </a:r>
          </a:p>
        </p:txBody>
      </p:sp>
    </p:spTree>
    <p:extLst>
      <p:ext uri="{BB962C8B-B14F-4D97-AF65-F5344CB8AC3E}">
        <p14:creationId xmlns:p14="http://schemas.microsoft.com/office/powerpoint/2010/main" val="1208525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CCE1E-0AD2-A08A-E043-1AF640DA9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D915B-1C55-F079-873B-4299B83E2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13.</a:t>
            </a:r>
            <a:r>
              <a:rPr lang="en-US" dirty="0"/>
              <a:t>3</a:t>
            </a:r>
            <a:r>
              <a:rPr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755B74-964D-5C47-0305-0EE64896A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281685"/>
            <a:ext cx="10972800" cy="5173664"/>
          </a:xfrm>
        </p:spPr>
        <p:txBody>
          <a:bodyPr/>
          <a:lstStyle/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super()</a:t>
            </a:r>
          </a:p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super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() is a special method that provides a temporary superclass object instance for a subclass to use. </a:t>
            </a:r>
          </a:p>
          <a:p>
            <a:pPr algn="l"/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super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() is commonly used to call superclass methods from a subclass. </a:t>
            </a:r>
          </a:p>
          <a:p>
            <a:pPr algn="l"/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super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() is commonly used in a subclass's __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init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__() to assign inherited instance attributes. Ex: </a:t>
            </a:r>
            <a:r>
              <a:rPr lang="en-US" b="0" i="0" dirty="0">
                <a:solidFill>
                  <a:srgbClr val="006464"/>
                </a:solidFill>
                <a:effectLst/>
                <a:latin typeface="Neue Helvetica W01"/>
              </a:rPr>
              <a:t>super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().__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init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__().</a:t>
            </a:r>
          </a:p>
        </p:txBody>
      </p:sp>
    </p:spTree>
    <p:extLst>
      <p:ext uri="{BB962C8B-B14F-4D97-AF65-F5344CB8AC3E}">
        <p14:creationId xmlns:p14="http://schemas.microsoft.com/office/powerpoint/2010/main" val="3362568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D5074-58A1-49EA-8D14-543B0A9233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B414BB-B34A-38CE-51DA-6D3CA67E2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13.</a:t>
            </a:r>
            <a:r>
              <a:rPr lang="en-US" dirty="0"/>
              <a:t>3</a:t>
            </a:r>
            <a:r>
              <a:rPr dirty="0"/>
              <a:t>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E2442-020F-0DBD-D727-F57532583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281685"/>
            <a:ext cx="10972800" cy="5173664"/>
          </a:xfrm>
        </p:spPr>
        <p:txBody>
          <a:bodyPr/>
          <a:lstStyle/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Polymorphism</a:t>
            </a:r>
          </a:p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Polymorphism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the concept of having many forms. In programming, a single name can be used for multiple functionalities. 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Within inheritance, polymorphism is the basis of method overriding, as multiple methods have the same name.</a:t>
            </a:r>
          </a:p>
          <a:p>
            <a:pPr marL="228600" indent="0" algn="l">
              <a:buNone/>
            </a:pP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41390713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13.</a:t>
            </a:r>
            <a:r>
              <a:rPr lang="en-US" dirty="0"/>
              <a:t>4</a:t>
            </a:r>
            <a:r>
              <a:rPr dirty="0"/>
              <a:t> Hierarchical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81281"/>
            <a:ext cx="10972800" cy="5173664"/>
          </a:xfrm>
        </p:spPr>
        <p:txBody>
          <a:bodyPr/>
          <a:lstStyle/>
          <a:p>
            <a:pPr marL="0" lvl="0" indent="0">
              <a:buNone/>
            </a:pPr>
            <a:r>
              <a:rPr b="1" dirty="0"/>
              <a:t>Learning Objectives</a:t>
            </a:r>
          </a:p>
          <a:p>
            <a:pPr lvl="0"/>
            <a:r>
              <a:rPr dirty="0"/>
              <a:t>Label relationships between classes as types of inheritance.</a:t>
            </a:r>
          </a:p>
          <a:p>
            <a:pPr lvl="0"/>
            <a:r>
              <a:rPr dirty="0"/>
              <a:t>Construct classes that form hierarchical inheritance.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D75501-3E19-95A1-CC64-02069C3E2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E26DA-DE9B-94A2-6395-219420CAD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13.</a:t>
            </a:r>
            <a:r>
              <a:rPr lang="en-US" dirty="0"/>
              <a:t>4</a:t>
            </a:r>
            <a:r>
              <a:rPr dirty="0"/>
              <a:t> Hierarchical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8076B2-8D4A-EEF2-2FAF-268CE9202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1149633"/>
            <a:ext cx="10972800" cy="5173664"/>
          </a:xfrm>
        </p:spPr>
        <p:txBody>
          <a:bodyPr/>
          <a:lstStyle/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Hierarchical inheritance basics</a:t>
            </a:r>
          </a:p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Hierarchical inheritance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 type of inheritance in which multiple classes inherit from a single superclass. 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Multilevel inheritance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 type of inheritance in which a subclass becomes the superclass for another class. 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Combining hierarchical and multilevel inheritance creates a tree-like organization of classes.</a:t>
            </a:r>
          </a:p>
        </p:txBody>
      </p:sp>
    </p:spTree>
    <p:extLst>
      <p:ext uri="{BB962C8B-B14F-4D97-AF65-F5344CB8AC3E}">
        <p14:creationId xmlns:p14="http://schemas.microsoft.com/office/powerpoint/2010/main" val="10968369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9AF6C-5646-3BDE-568F-E6AC4F575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796CB-EF9E-BA06-AE62-1B3BC4BD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13.</a:t>
            </a:r>
            <a:r>
              <a:rPr lang="en-US" dirty="0"/>
              <a:t>4</a:t>
            </a:r>
            <a:r>
              <a:rPr dirty="0"/>
              <a:t> Hierarchical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0A77C-0EC3-E9A9-BB14-DD66417E0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1149633"/>
            <a:ext cx="10972800" cy="5173664"/>
          </a:xfrm>
        </p:spPr>
        <p:txBody>
          <a:bodyPr/>
          <a:lstStyle/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Implementing hierarchical inheritance</a:t>
            </a:r>
          </a:p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Multiple classes can inherit from a single class by simply including the superclass name in each subclass definition.</a:t>
            </a:r>
          </a:p>
        </p:txBody>
      </p:sp>
    </p:spTree>
    <p:extLst>
      <p:ext uri="{BB962C8B-B14F-4D97-AF65-F5344CB8AC3E}">
        <p14:creationId xmlns:p14="http://schemas.microsoft.com/office/powerpoint/2010/main" val="26135614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13.</a:t>
            </a:r>
            <a:r>
              <a:rPr lang="en-US" dirty="0"/>
              <a:t>5</a:t>
            </a:r>
            <a:r>
              <a:rPr dirty="0"/>
              <a:t> Multiple inheritance and </a:t>
            </a:r>
            <a:r>
              <a:rPr dirty="0" err="1"/>
              <a:t>mixin</a:t>
            </a:r>
            <a:r>
              <a:rPr dirty="0"/>
              <a:t>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220725"/>
            <a:ext cx="10972800" cy="5173664"/>
          </a:xfrm>
        </p:spPr>
        <p:txBody>
          <a:bodyPr/>
          <a:lstStyle/>
          <a:p>
            <a:pPr marL="0" lvl="0" indent="0">
              <a:buNone/>
            </a:pPr>
            <a:r>
              <a:rPr b="1" dirty="0"/>
              <a:t>Learning Objectives</a:t>
            </a:r>
          </a:p>
          <a:p>
            <a:pPr lvl="0"/>
            <a:r>
              <a:rPr dirty="0"/>
              <a:t>Construct a class that inherits from multiple </a:t>
            </a:r>
            <a:r>
              <a:rPr dirty="0" err="1"/>
              <a:t>superclasses</a:t>
            </a:r>
            <a:r>
              <a:rPr dirty="0"/>
              <a:t>.</a:t>
            </a:r>
          </a:p>
          <a:p>
            <a:pPr lvl="0"/>
            <a:r>
              <a:rPr dirty="0"/>
              <a:t>Identify the diamond problem within multiple inheritance.</a:t>
            </a:r>
          </a:p>
          <a:p>
            <a:pPr lvl="0"/>
            <a:r>
              <a:rPr dirty="0"/>
              <a:t>Construct a </a:t>
            </a:r>
            <a:r>
              <a:rPr dirty="0" err="1"/>
              <a:t>mixin</a:t>
            </a:r>
            <a:r>
              <a:rPr dirty="0"/>
              <a:t> class to add functionality to a subclass.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58FFE1-376F-A937-F10B-CF3748D26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A1760-B33F-8652-5D38-7998EBFD0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13.</a:t>
            </a:r>
            <a:r>
              <a:rPr lang="en-US" dirty="0"/>
              <a:t>5</a:t>
            </a:r>
            <a:r>
              <a:rPr dirty="0"/>
              <a:t> Multiple inheritance and </a:t>
            </a:r>
            <a:r>
              <a:rPr dirty="0" err="1"/>
              <a:t>mixin</a:t>
            </a:r>
            <a:r>
              <a:rPr dirty="0"/>
              <a:t>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09C76-00E3-AE47-4ABF-FE349E4FFA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20725"/>
            <a:ext cx="10972800" cy="5173664"/>
          </a:xfrm>
        </p:spPr>
        <p:txBody>
          <a:bodyPr/>
          <a:lstStyle/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Multiple inheritance basics</a:t>
            </a:r>
          </a:p>
          <a:p>
            <a:pPr algn="l"/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Multiple inheritance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is a type of inheritance in which one class inherits from multiple classes. 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class inherited from multiple classes has all 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superclasses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 listed in the class definition inheritance list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 </a:t>
            </a:r>
            <a:r>
              <a:rPr lang="en-US" b="0" i="0" dirty="0">
                <a:solidFill>
                  <a:srgbClr val="0000AA"/>
                </a:solidFill>
                <a:effectLst/>
                <a:latin typeface="Neue Helvetica W01"/>
              </a:rPr>
              <a:t>class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</a:t>
            </a:r>
            <a:r>
              <a:rPr lang="en-US" b="0" i="0" dirty="0" err="1">
                <a:solidFill>
                  <a:srgbClr val="5C5C5C"/>
                </a:solidFill>
                <a:effectLst/>
                <a:latin typeface="Neue Helvetica W01"/>
              </a:rPr>
              <a:t>SubClass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  <a:t>SuperClass_1, SuperClass_2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).</a:t>
            </a:r>
          </a:p>
          <a:p>
            <a:pPr marL="228600" lv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50382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The Diamond Problem</a:t>
            </a:r>
            <a:endParaRPr dirty="0"/>
          </a:p>
        </p:txBody>
      </p:sp>
      <p:pic>
        <p:nvPicPr>
          <p:cNvPr id="3" name="Picture 1" descr="The diamond problem. If both Dessert and BakedGood override a Food method, the overridden Food method that ApplePie inherits is ambiguous. Thus, diamond shaped inheritance should be avoided.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194304" y="2980251"/>
            <a:ext cx="5604256" cy="292153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609600" y="6111461"/>
            <a:ext cx="10972800" cy="508000"/>
          </a:xfrm>
          <a:prstGeom prst="rect">
            <a:avLst/>
          </a:prstGeom>
          <a:noFill/>
        </p:spPr>
        <p:txBody>
          <a:bodyPr/>
          <a:lstStyle/>
          <a:p>
            <a:pPr marL="0" lvl="0" indent="0" algn="ctr">
              <a:buNone/>
              <a:defRPr sz="1200"/>
            </a:pPr>
            <a:r>
              <a:rPr dirty="0"/>
              <a:t>The diamond problem. If both Dessert and </a:t>
            </a:r>
            <a:r>
              <a:rPr dirty="0" err="1"/>
              <a:t>BakedGood</a:t>
            </a:r>
            <a:r>
              <a:rPr dirty="0"/>
              <a:t> override a Food method, the overridden Food method that </a:t>
            </a:r>
            <a:r>
              <a:rPr dirty="0" err="1"/>
              <a:t>ApplePie</a:t>
            </a:r>
            <a:r>
              <a:rPr dirty="0"/>
              <a:t> inherits is ambiguous. Thus, diamond shaped inheritance should be avoided.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B6E651-80C3-E152-3A7F-588432DC3665}"/>
              </a:ext>
            </a:extLst>
          </p:cNvPr>
          <p:cNvSpPr txBox="1"/>
          <p:nvPr/>
        </p:nvSpPr>
        <p:spPr>
          <a:xfrm>
            <a:off x="792480" y="919892"/>
            <a:ext cx="11082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The </a:t>
            </a:r>
            <a:r>
              <a:rPr lang="en-US" b="1" i="0" dirty="0">
                <a:solidFill>
                  <a:srgbClr val="424242"/>
                </a:solidFill>
                <a:effectLst/>
                <a:latin typeface="Neue Helvetica W01"/>
              </a:rPr>
              <a:t>diamond problem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occurs when a class inherits from multiple classes that share a common superclass.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 Dessert and 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BakedGood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both inherit from Food,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ApplePie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 inherits from Dessert and 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BakedGood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Chapter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189" lvl="0" indent="-457189">
              <a:buAutoNum type="arabicPeriod"/>
            </a:pPr>
            <a:r>
              <a:t>Inheritance basics</a:t>
            </a:r>
          </a:p>
          <a:p>
            <a:pPr marL="457189" lvl="0" indent="-457189">
              <a:buAutoNum type="arabicPeriod"/>
            </a:pPr>
            <a:r>
              <a:t>Attribute access</a:t>
            </a:r>
          </a:p>
          <a:p>
            <a:pPr marL="457189" lvl="0" indent="-457189">
              <a:buAutoNum type="arabicPeriod"/>
            </a:pPr>
            <a:r>
              <a:t>Methods</a:t>
            </a:r>
          </a:p>
          <a:p>
            <a:pPr marL="457189" lvl="0" indent="-457189">
              <a:buAutoNum type="arabicPeriod"/>
            </a:pPr>
            <a:r>
              <a:t>Hierarchical inheritance</a:t>
            </a:r>
          </a:p>
          <a:p>
            <a:pPr marL="457189" lvl="0" indent="-457189">
              <a:buAutoNum type="arabicPeriod"/>
            </a:pPr>
            <a:r>
              <a:t>Multiple inheritance and mixin classes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936" y="365539"/>
            <a:ext cx="9052560" cy="1060925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0" lvl="0" indent="0">
              <a:buNone/>
            </a:pPr>
            <a:r>
              <a:rPr dirty="0"/>
              <a:t>Chapter 13 </a:t>
            </a:r>
            <a:br>
              <a:rPr lang="en-US" dirty="0"/>
            </a:br>
            <a:r>
              <a:rPr dirty="0"/>
              <a:t>reference.</a:t>
            </a:r>
          </a:p>
        </p:txBody>
      </p:sp>
      <p:pic>
        <p:nvPicPr>
          <p:cNvPr id="3" name="Picture 1" descr="Table 13.2 Chapter 13 reference.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09341" y="257945"/>
            <a:ext cx="6293155" cy="6435463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2"/>
          </p:nvPr>
        </p:nvSpPr>
        <p:spPr>
          <a:xfrm>
            <a:off x="609600" y="1801091"/>
            <a:ext cx="10972800" cy="3255818"/>
          </a:xfrm>
        </p:spPr>
        <p:txBody>
          <a:bodyPr/>
          <a:lstStyle/>
          <a:p>
            <a:pPr marL="228600" indent="0">
              <a:buNone/>
            </a:pP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This ancillary resource is licensed under a Creative Commons Attribution-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NonCommercial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b="0" i="0" dirty="0" err="1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ShareAlike</a:t>
            </a:r>
            <a:r>
              <a:rPr lang="en-US" b="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4.0 (CC BY NC-SA) license; it may be distributed, remixed, built upon for noncommercial purposes only, and must be attributed to OpenStax and redistributed under the same license.</a:t>
            </a:r>
            <a:endParaRPr lang="en-US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13.</a:t>
            </a:r>
            <a:r>
              <a:rPr lang="en-US" dirty="0"/>
              <a:t>1</a:t>
            </a:r>
            <a:r>
              <a:rPr dirty="0"/>
              <a:t> Inheritance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342645"/>
            <a:ext cx="10972800" cy="5173664"/>
          </a:xfrm>
        </p:spPr>
        <p:txBody>
          <a:bodyPr/>
          <a:lstStyle/>
          <a:p>
            <a:pPr marL="0" lvl="0" indent="0">
              <a:buNone/>
            </a:pPr>
            <a:r>
              <a:rPr b="1" dirty="0"/>
              <a:t>Learning Objectives</a:t>
            </a:r>
          </a:p>
          <a:p>
            <a:pPr lvl="0"/>
            <a:r>
              <a:rPr dirty="0"/>
              <a:t>Identify is-a and has-a relationships between classes.</a:t>
            </a:r>
          </a:p>
          <a:p>
            <a:pPr lvl="0"/>
            <a:r>
              <a:rPr dirty="0"/>
              <a:t>Differentiate between a subclass and a superclass.</a:t>
            </a:r>
          </a:p>
          <a:p>
            <a:pPr lvl="0"/>
            <a:r>
              <a:rPr dirty="0"/>
              <a:t>Create a superclass, subclass, and instances of each.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1A1CD-765B-722B-F098-ED2C5CEE4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6CF11-72BA-1C5B-09C7-84E976F63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13.</a:t>
            </a:r>
            <a:r>
              <a:rPr lang="en-US" dirty="0"/>
              <a:t>1</a:t>
            </a:r>
            <a:r>
              <a:rPr dirty="0"/>
              <a:t> Inheritance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E7519-AE77-AECC-8593-CA51A2BEC5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2645"/>
            <a:ext cx="10972800" cy="5173664"/>
          </a:xfrm>
        </p:spPr>
        <p:txBody>
          <a:bodyPr>
            <a:normAutofit lnSpcReduction="10000"/>
          </a:bodyPr>
          <a:lstStyle/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is-a vs has-a relationships</a:t>
            </a: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Classes are related to each other. An is-a relationship exists between a subclass and a superclass.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 A daffodil is a plant. A Daffodil class inherits from a superclass, Plant.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Is-a relationships can be confused with has-a relationships. </a:t>
            </a:r>
          </a:p>
          <a:p>
            <a:pPr marL="228600" indent="0" algn="l">
              <a:buNone/>
            </a:pPr>
            <a:r>
              <a:rPr lang="en-US" dirty="0">
                <a:solidFill>
                  <a:srgbClr val="424242"/>
                </a:solidFill>
                <a:latin typeface="Neue Helvetica W01"/>
              </a:rPr>
              <a:t>	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has-a relationship exists between a class that contains another class. </a:t>
            </a:r>
          </a:p>
          <a:p>
            <a:pPr lvl="1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Ex: An employee has a company-issued laptop. Note: The laptop is not an employee.</a:t>
            </a:r>
          </a:p>
        </p:txBody>
      </p:sp>
    </p:spTree>
    <p:extLst>
      <p:ext uri="{BB962C8B-B14F-4D97-AF65-F5344CB8AC3E}">
        <p14:creationId xmlns:p14="http://schemas.microsoft.com/office/powerpoint/2010/main" val="3245346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90A63-5D03-D358-49F5-ECBE6E5BA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B226C-2665-4C2D-D249-33116C8B1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13.</a:t>
            </a:r>
            <a:r>
              <a:rPr lang="en-US" dirty="0"/>
              <a:t>1</a:t>
            </a:r>
            <a:r>
              <a:rPr dirty="0"/>
              <a:t> Inheritance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DCCDF-6E4C-FB6E-37ED-B01C38F0F0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342645"/>
            <a:ext cx="10972800" cy="5173664"/>
          </a:xfrm>
        </p:spPr>
        <p:txBody>
          <a:bodyPr>
            <a:normAutofit lnSpcReduction="10000"/>
          </a:bodyPr>
          <a:lstStyle/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Inheritance in Python</a:t>
            </a:r>
          </a:p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Inheritance uses an is-a relationship to inherit a class from a superclass. The subclass inherits all the superclass's attributes and methods, and extends the superclass's functionality.</a:t>
            </a:r>
          </a:p>
          <a:p>
            <a:pPr marL="228600" indent="0" algn="l">
              <a:buNone/>
            </a:pPr>
            <a:endParaRPr lang="en-US" b="0" i="0" dirty="0">
              <a:solidFill>
                <a:srgbClr val="424242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In Python, a subclass is created by including the superclass name in parentheses at the top of the subclass's definition:</a:t>
            </a:r>
          </a:p>
          <a:p>
            <a:pPr lvl="1"/>
            <a:r>
              <a:rPr lang="en-US" dirty="0">
                <a:solidFill>
                  <a:srgbClr val="0000AA"/>
                </a:solidFill>
                <a:effectLst/>
              </a:rPr>
              <a:t>class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solidFill>
                  <a:srgbClr val="5C5C5C"/>
                </a:solidFill>
                <a:effectLst/>
              </a:rPr>
              <a:t>SuperClass</a:t>
            </a:r>
            <a:r>
              <a:rPr lang="en-US" dirty="0">
                <a:effectLst/>
              </a:rPr>
              <a:t>:</a:t>
            </a:r>
            <a:r>
              <a:rPr lang="en-US" dirty="0"/>
              <a:t>     </a:t>
            </a:r>
            <a:r>
              <a:rPr lang="en-US" i="1" dirty="0">
                <a:solidFill>
                  <a:srgbClr val="5C5C5C"/>
                </a:solidFill>
                <a:effectLst/>
              </a:rPr>
              <a:t># </a:t>
            </a:r>
            <a:r>
              <a:rPr lang="en-US" i="1" dirty="0" err="1">
                <a:solidFill>
                  <a:srgbClr val="5C5C5C"/>
                </a:solidFill>
                <a:effectLst/>
              </a:rPr>
              <a:t>SuperClass</a:t>
            </a:r>
            <a:r>
              <a:rPr lang="en-US" i="1" dirty="0">
                <a:solidFill>
                  <a:srgbClr val="5C5C5C"/>
                </a:solidFill>
                <a:effectLst/>
              </a:rPr>
              <a:t> attributes and methods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solidFill>
                  <a:srgbClr val="0000AA"/>
                </a:solidFill>
                <a:effectLst/>
              </a:rPr>
              <a:t>class</a:t>
            </a:r>
            <a:r>
              <a:rPr lang="en-US" dirty="0">
                <a:effectLst/>
              </a:rPr>
              <a:t> </a:t>
            </a:r>
            <a:r>
              <a:rPr lang="en-US" dirty="0" err="1">
                <a:solidFill>
                  <a:srgbClr val="5C5C5C"/>
                </a:solidFill>
                <a:effectLst/>
              </a:rPr>
              <a:t>SubClass</a:t>
            </a:r>
            <a:r>
              <a:rPr lang="en-US" dirty="0">
                <a:effectLst/>
              </a:rPr>
              <a:t>(</a:t>
            </a:r>
            <a:r>
              <a:rPr lang="en-US" dirty="0" err="1">
                <a:solidFill>
                  <a:srgbClr val="000000"/>
                </a:solidFill>
                <a:effectLst/>
              </a:rPr>
              <a:t>SuperClass</a:t>
            </a:r>
            <a:r>
              <a:rPr lang="en-US" dirty="0">
                <a:effectLst/>
              </a:rPr>
              <a:t>):</a:t>
            </a:r>
            <a:r>
              <a:rPr lang="en-US" dirty="0"/>
              <a:t>     </a:t>
            </a:r>
            <a:r>
              <a:rPr lang="en-US" i="1" dirty="0">
                <a:solidFill>
                  <a:srgbClr val="5C5C5C"/>
                </a:solidFill>
                <a:effectLst/>
              </a:rPr>
              <a:t># </a:t>
            </a:r>
            <a:r>
              <a:rPr lang="en-US" i="1" dirty="0" err="1">
                <a:solidFill>
                  <a:srgbClr val="5C5C5C"/>
                </a:solidFill>
                <a:effectLst/>
              </a:rPr>
              <a:t>SubClass</a:t>
            </a:r>
            <a:r>
              <a:rPr lang="en-US" i="1" dirty="0">
                <a:solidFill>
                  <a:srgbClr val="5C5C5C"/>
                </a:solidFill>
                <a:effectLst/>
              </a:rPr>
              <a:t> attributes and methods</a:t>
            </a:r>
            <a:br>
              <a:rPr lang="en-US" b="0" i="0" dirty="0">
                <a:solidFill>
                  <a:srgbClr val="000000"/>
                </a:solidFill>
                <a:effectLst/>
                <a:latin typeface="Neue Helvetica W01"/>
              </a:rPr>
            </a:br>
            <a:endParaRPr lang="en-US" b="0" i="0" dirty="0">
              <a:solidFill>
                <a:srgbClr val="000000"/>
              </a:solidFill>
              <a:effectLst/>
              <a:latin typeface="Neue Helvetica W01"/>
            </a:endParaRPr>
          </a:p>
        </p:txBody>
      </p:sp>
    </p:spTree>
    <p:extLst>
      <p:ext uri="{BB962C8B-B14F-4D97-AF65-F5344CB8AC3E}">
        <p14:creationId xmlns:p14="http://schemas.microsoft.com/office/powerpoint/2010/main" val="19425447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Table 13.1</a:t>
            </a:r>
          </a:p>
        </p:txBody>
      </p:sp>
      <p:pic>
        <p:nvPicPr>
          <p:cNvPr id="3" name="Picture 1" descr="Table 13.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49372" y="1793748"/>
            <a:ext cx="5831332" cy="3034977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13.</a:t>
            </a:r>
            <a:r>
              <a:rPr lang="en-US" dirty="0"/>
              <a:t>2</a:t>
            </a:r>
            <a:r>
              <a:rPr dirty="0"/>
              <a:t> Attribute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Learning Objectives</a:t>
            </a:r>
          </a:p>
          <a:p>
            <a:pPr lvl="0"/>
            <a:r>
              <a:t>Implement a subclass that accesses inherited attributes from the superclass.</a:t>
            </a:r>
          </a:p>
          <a:p>
            <a:pPr lvl="0"/>
            <a:r>
              <a:t>Write a subclass's __init__() that inherits superclass instance attributes and creates new instance attributes.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01EFA7-CDC7-EDCF-CA46-FB7D06A9D6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3954D-A763-FC18-947C-D399CBCA6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13.</a:t>
            </a:r>
            <a:r>
              <a:rPr lang="en-US" dirty="0"/>
              <a:t>2</a:t>
            </a:r>
            <a:r>
              <a:rPr dirty="0"/>
              <a:t> Attribute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79E45-4306-B3D0-122F-4A79E3726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Creating a simple subclass</a:t>
            </a:r>
          </a:p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algn="l"/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Subclasses have access to the attributes inherited from the superclass. When the subclass's __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init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__() isn't explicitly defined, the superclass's __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init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__() method is called. Accessing both types of attributes uses the same syntax.</a:t>
            </a:r>
          </a:p>
        </p:txBody>
      </p:sp>
    </p:spTree>
    <p:extLst>
      <p:ext uri="{BB962C8B-B14F-4D97-AF65-F5344CB8AC3E}">
        <p14:creationId xmlns:p14="http://schemas.microsoft.com/office/powerpoint/2010/main" val="2285177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4952C-8D68-2814-32AB-AF911345E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41B0-66E1-9E0E-B87F-523DE3227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8539"/>
            <a:ext cx="9052560" cy="586961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rPr dirty="0"/>
              <a:t>13.</a:t>
            </a:r>
            <a:r>
              <a:rPr lang="en-US" dirty="0"/>
              <a:t>2</a:t>
            </a:r>
            <a:r>
              <a:rPr dirty="0"/>
              <a:t> Attribute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60C0C-98F7-0559-C813-12B9352A49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Using __</a:t>
            </a:r>
            <a:r>
              <a:rPr lang="en-US" b="1" i="0" dirty="0" err="1">
                <a:solidFill>
                  <a:srgbClr val="333333"/>
                </a:solidFill>
                <a:effectLst/>
                <a:latin typeface="Neue Helvetica W01"/>
              </a:rPr>
              <a:t>init</a:t>
            </a:r>
            <a:r>
              <a:rPr lang="en-US" b="1" i="0" dirty="0">
                <a:solidFill>
                  <a:srgbClr val="333333"/>
                </a:solidFill>
                <a:effectLst/>
                <a:latin typeface="Neue Helvetica W01"/>
              </a:rPr>
              <a:t>__() to create and inherit instance attributes</a:t>
            </a:r>
          </a:p>
          <a:p>
            <a:pPr marL="228600" indent="0" algn="l">
              <a:buNone/>
            </a:pPr>
            <a:endParaRPr lang="en-US" b="1" i="0" dirty="0">
              <a:solidFill>
                <a:srgbClr val="333333"/>
              </a:solidFill>
              <a:effectLst/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A programmer often wants a subclass to have new instance attributes as well as those inherited from the superclass. </a:t>
            </a:r>
          </a:p>
          <a:p>
            <a:pPr marL="228600" indent="0" algn="l">
              <a:buNone/>
            </a:pPr>
            <a:endParaRPr lang="en-US" dirty="0">
              <a:solidFill>
                <a:srgbClr val="424242"/>
              </a:solidFill>
              <a:latin typeface="Neue Helvetica W01"/>
            </a:endParaRPr>
          </a:p>
          <a:p>
            <a:pPr marL="228600" indent="0" algn="l">
              <a:buNone/>
            </a:pP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Explicitly defining a subclass's __</a:t>
            </a:r>
            <a:r>
              <a:rPr lang="en-US" b="0" i="0" dirty="0" err="1">
                <a:solidFill>
                  <a:srgbClr val="424242"/>
                </a:solidFill>
                <a:effectLst/>
                <a:latin typeface="Neue Helvetica W01"/>
              </a:rPr>
              <a:t>init</a:t>
            </a:r>
            <a:r>
              <a:rPr lang="en-US" b="0" i="0" dirty="0">
                <a:solidFill>
                  <a:srgbClr val="424242"/>
                </a:solidFill>
                <a:effectLst/>
                <a:latin typeface="Neue Helvetica W01"/>
              </a:rPr>
              <a:t>__() involves defining instance attributes and assigning instance attributes inherited from the superclass.</a:t>
            </a:r>
          </a:p>
        </p:txBody>
      </p:sp>
    </p:spTree>
    <p:extLst>
      <p:ext uri="{BB962C8B-B14F-4D97-AF65-F5344CB8AC3E}">
        <p14:creationId xmlns:p14="http://schemas.microsoft.com/office/powerpoint/2010/main" val="24126244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609A33"/>
      </a:accent1>
      <a:accent2>
        <a:srgbClr val="DB5935"/>
      </a:accent2>
      <a:accent3>
        <a:srgbClr val="464846"/>
      </a:accent3>
      <a:accent4>
        <a:srgbClr val="EAC322"/>
      </a:accent4>
      <a:accent5>
        <a:srgbClr val="1B1E3F"/>
      </a:accent5>
      <a:accent6>
        <a:srgbClr val="70AD47"/>
      </a:accent6>
      <a:hlink>
        <a:srgbClr val="29749C"/>
      </a:hlink>
      <a:folHlink>
        <a:srgbClr val="9450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Microsoft Macintosh PowerPoint</Application>
  <PresentationFormat>Widescreen</PresentationFormat>
  <Paragraphs>108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Neue Helvetica W01</vt:lpstr>
      <vt:lpstr>Office Theme</vt:lpstr>
      <vt:lpstr>Introduction to Python Programming</vt:lpstr>
      <vt:lpstr>Chapter outline</vt:lpstr>
      <vt:lpstr>13.1 Inheritance basics</vt:lpstr>
      <vt:lpstr>13.1 Inheritance basics</vt:lpstr>
      <vt:lpstr>13.1 Inheritance basics</vt:lpstr>
      <vt:lpstr>Table 13.1</vt:lpstr>
      <vt:lpstr>13.2 Attribute access</vt:lpstr>
      <vt:lpstr>13.2 Attribute access</vt:lpstr>
      <vt:lpstr>13.2 Attribute access</vt:lpstr>
      <vt:lpstr>13.3 Methods</vt:lpstr>
      <vt:lpstr>13.3 Methods</vt:lpstr>
      <vt:lpstr>13.3 Methods</vt:lpstr>
      <vt:lpstr>13.3 Methods</vt:lpstr>
      <vt:lpstr>13.4 Hierarchical inheritance</vt:lpstr>
      <vt:lpstr>13.4 Hierarchical inheritance</vt:lpstr>
      <vt:lpstr>13.4 Hierarchical inheritance</vt:lpstr>
      <vt:lpstr>13.5 Multiple inheritance and mixin classes</vt:lpstr>
      <vt:lpstr>13.5 Multiple inheritance and mixin classes</vt:lpstr>
      <vt:lpstr>The Diamond Problem</vt:lpstr>
      <vt:lpstr>Chapter 13  reference.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300</TotalTime>
  <Words>44</Words>
  <Application>Microsoft Macintosh PowerPoint</Application>
  <PresentationFormat>Widescreen</PresentationFormat>
  <Paragraphs>12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Python Programming</dc:title>
  <dc:creator/>
  <cp:keywords/>
  <cp:lastModifiedBy>Colby Powers</cp:lastModifiedBy>
  <cp:revision>3</cp:revision>
  <dcterms:created xsi:type="dcterms:W3CDTF">2024-07-30T22:15:10Z</dcterms:created>
  <dcterms:modified xsi:type="dcterms:W3CDTF">2024-10-30T13:28:16Z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btitle">
    <vt:lpwstr>Chapter 13 Inheritance</vt:lpwstr>
  </property>
</Properties>
</file>