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9" r:id="rId4"/>
    <p:sldId id="270" r:id="rId5"/>
    <p:sldId id="271" r:id="rId6"/>
    <p:sldId id="260" r:id="rId7"/>
    <p:sldId id="272" r:id="rId8"/>
    <p:sldId id="261" r:id="rId9"/>
    <p:sldId id="262" r:id="rId10"/>
    <p:sldId id="273" r:id="rId11"/>
    <p:sldId id="263" r:id="rId12"/>
    <p:sldId id="274" r:id="rId13"/>
    <p:sldId id="264" r:id="rId14"/>
    <p:sldId id="265" r:id="rId15"/>
    <p:sldId id="275" r:id="rId16"/>
    <p:sldId id="276" r:id="rId17"/>
    <p:sldId id="266" r:id="rId18"/>
    <p:sldId id="277" r:id="rId19"/>
    <p:sldId id="267" r:id="rId20"/>
    <p:sldId id="278" r:id="rId21"/>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26" autoAdjust="0"/>
  </p:normalViewPr>
  <p:slideViewPr>
    <p:cSldViewPr snapToGrid="0" snapToObjects="1">
      <p:cViewPr varScale="1">
        <p:scale>
          <a:sx n="121" d="100"/>
          <a:sy n="121" d="100"/>
        </p:scale>
        <p:origin x="736" y="1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10/30/24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hf sldNum="0" hdr="0" ftr="0" dt="0"/>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CSV files. A CSV file is simply a text file with rows separated by newline \n characters and cells separated by commas.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484188"/>
            <a:ext cx="10363200" cy="1470025"/>
          </a:xfrm>
          <a:prstGeom prst="rect">
            <a:avLst/>
          </a:prstGeom>
        </p:spPr>
        <p:txBody>
          <a:bodyPr>
            <a:noAutofit/>
          </a:bodyPr>
          <a:lstStyle>
            <a:lvl1pPr algn="ctr">
              <a:defRPr sz="6000" b="0" i="0" baseline="0">
                <a:solidFill>
                  <a:srgbClr val="70AD47"/>
                </a:solidFill>
                <a:latin typeface="+mj-lt"/>
                <a:cs typeface="Calibri" panose="020F0502020204030204" pitchFamily="34" charset="0"/>
              </a:defRPr>
            </a:lvl1pPr>
          </a:lstStyle>
          <a:p>
            <a:r>
              <a:rPr lang="en-US" dirty="0"/>
              <a:t>Title of the Book</a:t>
            </a:r>
          </a:p>
        </p:txBody>
      </p:sp>
      <p:sp>
        <p:nvSpPr>
          <p:cNvPr id="3" name="Subtitle 2"/>
          <p:cNvSpPr>
            <a:spLocks noGrp="1"/>
          </p:cNvSpPr>
          <p:nvPr>
            <p:ph type="subTitle" idx="1"/>
          </p:nvPr>
        </p:nvSpPr>
        <p:spPr>
          <a:xfrm>
            <a:off x="1828800" y="2072269"/>
            <a:ext cx="8534400" cy="1752600"/>
          </a:xfrm>
        </p:spPr>
        <p:txBody>
          <a:bodyPr>
            <a:normAutofit/>
          </a:bodyPr>
          <a:lstStyle>
            <a:lvl1pPr marL="0" indent="0" algn="ctr">
              <a:buNone/>
              <a:defRPr sz="3733">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8" name="Picture Placeholder 7">
            <a:extLst>
              <a:ext uri="{FF2B5EF4-FFF2-40B4-BE49-F238E27FC236}">
                <a16:creationId xmlns:a16="http://schemas.microsoft.com/office/drawing/2014/main" id="{80A79003-2626-1D8F-FE0B-0F12900E5EC8}"/>
              </a:ext>
            </a:extLst>
          </p:cNvPr>
          <p:cNvSpPr>
            <a:spLocks noGrp="1"/>
          </p:cNvSpPr>
          <p:nvPr>
            <p:ph type="pic" sz="quarter" idx="13"/>
          </p:nvPr>
        </p:nvSpPr>
        <p:spPr>
          <a:xfrm>
            <a:off x="1828800" y="3924300"/>
            <a:ext cx="8534400" cy="2319867"/>
          </a:xfrm>
        </p:spPr>
        <p:txBody>
          <a:bodyPr>
            <a:normAutofit/>
          </a:bodyPr>
          <a:lstStyle>
            <a:lvl1pPr>
              <a:defRPr sz="2800"/>
            </a:lvl1pPr>
          </a:lstStyle>
          <a:p>
            <a:endParaRPr lang="en-US" dirty="0"/>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7" name="Content Placeholder 6"/>
          <p:cNvSpPr>
            <a:spLocks noGrp="1"/>
          </p:cNvSpPr>
          <p:nvPr>
            <p:ph sz="quarter" idx="12"/>
          </p:nvPr>
        </p:nvSpPr>
        <p:spPr>
          <a:xfrm>
            <a:off x="609600" y="1011383"/>
            <a:ext cx="10972800" cy="3255818"/>
          </a:xfrm>
        </p:spPr>
        <p:txBody>
          <a:bodyPr/>
          <a:lstStyle>
            <a:lvl5pPr marL="1828800" indent="0">
              <a:buNone/>
              <a:defRPr/>
            </a:lvl5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5" name="Content Placeholder 6"/>
          <p:cNvSpPr>
            <a:spLocks noGrp="1"/>
          </p:cNvSpPr>
          <p:nvPr>
            <p:ph sz="quarter" idx="13" hasCustomPrompt="1"/>
          </p:nvPr>
        </p:nvSpPr>
        <p:spPr>
          <a:xfrm>
            <a:off x="609600" y="4378037"/>
            <a:ext cx="10972800" cy="1627909"/>
          </a:xfrm>
        </p:spPr>
        <p:txBody>
          <a:bodyPr>
            <a:normAutofit/>
          </a:bodyPr>
          <a:lstStyle>
            <a:lvl1pPr marL="0" indent="0">
              <a:buNone/>
              <a:defRPr sz="1600">
                <a:solidFill>
                  <a:schemeClr val="accent3"/>
                </a:solidFill>
              </a:defRPr>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
        <p:nvSpPr>
          <p:cNvPr id="3" name="Title 1">
            <a:extLst>
              <a:ext uri="{FF2B5EF4-FFF2-40B4-BE49-F238E27FC236}">
                <a16:creationId xmlns:a16="http://schemas.microsoft.com/office/drawing/2014/main" id="{75AFEFD2-D28D-C54F-70F8-461EEBE63A5A}"/>
              </a:ext>
            </a:extLst>
          </p:cNvPr>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Tree>
    <p:extLst>
      <p:ext uri="{BB962C8B-B14F-4D97-AF65-F5344CB8AC3E}">
        <p14:creationId xmlns:p14="http://schemas.microsoft.com/office/powerpoint/2010/main" val="2188312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3914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
        <p:nvSpPr>
          <p:cNvPr id="3" name="Content Placeholder 2"/>
          <p:cNvSpPr>
            <a:spLocks noGrp="1"/>
          </p:cNvSpPr>
          <p:nvPr>
            <p:ph idx="1"/>
          </p:nvPr>
        </p:nvSpPr>
        <p:spPr>
          <a:xfrm>
            <a:off x="609600" y="952501"/>
            <a:ext cx="10972800" cy="5173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solidFill>
                  <a:srgbClr val="70AD47"/>
                </a:solidFil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055687"/>
            <a:ext cx="5384800" cy="507047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4" name="Content Placeholder 3"/>
          <p:cNvSpPr>
            <a:spLocks noGrp="1"/>
          </p:cNvSpPr>
          <p:nvPr>
            <p:ph sz="half" idx="2"/>
          </p:nvPr>
        </p:nvSpPr>
        <p:spPr>
          <a:xfrm>
            <a:off x="6197600" y="1055687"/>
            <a:ext cx="5384800" cy="507047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6" name="Footer Placeholder 5"/>
          <p:cNvSpPr>
            <a:spLocks noGrp="1"/>
          </p:cNvSpPr>
          <p:nvPr>
            <p:ph type="ftr" sz="quarter" idx="11"/>
          </p:nvPr>
        </p:nvSpPr>
        <p:spPr/>
        <p:txBody>
          <a:bodyPr/>
          <a:lstStyle/>
          <a:p>
            <a:endParaRPr lang="en-US" dirty="0"/>
          </a:p>
        </p:txBody>
      </p:sp>
      <p:sp>
        <p:nvSpPr>
          <p:cNvPr id="2" name="Title 1">
            <a:extLst>
              <a:ext uri="{FF2B5EF4-FFF2-40B4-BE49-F238E27FC236}">
                <a16:creationId xmlns:a16="http://schemas.microsoft.com/office/drawing/2014/main" id="{55A695E3-160A-1182-A08B-49F893982D5A}"/>
              </a:ext>
            </a:extLst>
          </p:cNvPr>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054101"/>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693863"/>
            <a:ext cx="5386917" cy="4432300"/>
          </a:xfrm>
        </p:spPr>
        <p:txBody>
          <a:bodyPr/>
          <a:lstStyle>
            <a:lvl1pPr marL="342900" indent="-342900">
              <a:buFont typeface="Arial" panose="020B0604020202020204" pitchFamily="34" charset="0"/>
              <a:buChar cha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5" name="Text Placeholder 4"/>
          <p:cNvSpPr>
            <a:spLocks noGrp="1"/>
          </p:cNvSpPr>
          <p:nvPr>
            <p:ph type="body" sz="quarter" idx="3"/>
          </p:nvPr>
        </p:nvSpPr>
        <p:spPr>
          <a:xfrm>
            <a:off x="6193369" y="1054100"/>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1693863"/>
            <a:ext cx="5389033" cy="44323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8" name="Footer Placeholder 7"/>
          <p:cNvSpPr>
            <a:spLocks noGrp="1"/>
          </p:cNvSpPr>
          <p:nvPr>
            <p:ph type="ftr" sz="quarter" idx="11"/>
          </p:nvPr>
        </p:nvSpPr>
        <p:spPr/>
        <p:txBody>
          <a:bodyPr/>
          <a:lstStyle/>
          <a:p>
            <a:endParaRPr lang="en-US"/>
          </a:p>
        </p:txBody>
      </p:sp>
      <p:sp>
        <p:nvSpPr>
          <p:cNvPr id="2" name="Title 1">
            <a:extLst>
              <a:ext uri="{FF2B5EF4-FFF2-40B4-BE49-F238E27FC236}">
                <a16:creationId xmlns:a16="http://schemas.microsoft.com/office/drawing/2014/main" id="{48293EA6-65EB-EBFA-B114-8CE108578312}"/>
              </a:ext>
            </a:extLst>
          </p:cNvPr>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2" name="Title 1">
            <a:extLst>
              <a:ext uri="{FF2B5EF4-FFF2-40B4-BE49-F238E27FC236}">
                <a16:creationId xmlns:a16="http://schemas.microsoft.com/office/drawing/2014/main" id="{DCC07829-38D8-F49A-78AA-2EAC35A1A3B6}"/>
              </a:ext>
            </a:extLst>
          </p:cNvPr>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a:prstGeom prst="rect">
            <a:avLst/>
          </a:prstGeom>
        </p:spPr>
        <p:txBody>
          <a:bodyPr anchor="b"/>
          <a:lstStyle>
            <a:lvl1pPr algn="l">
              <a:defRPr sz="2000" b="1">
                <a:solidFill>
                  <a:srgbClr val="70AD47"/>
                </a:solidFill>
              </a:defRPr>
            </a:lvl1pPr>
          </a:lstStyle>
          <a:p>
            <a:r>
              <a:rPr lang="en-US" dirty="0"/>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1244600"/>
          </a:xfrm>
          <a:prstGeom prst="rect">
            <a:avLst/>
          </a:prstGeom>
        </p:spPr>
        <p:txBody>
          <a:bodyPr anchor="t">
            <a:normAutofit/>
          </a:bodyPr>
          <a:lstStyle>
            <a:lvl1pPr algn="l">
              <a:defRPr sz="1600" b="0"/>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38539"/>
            <a:ext cx="10972800" cy="5869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927101"/>
            <a:ext cx="10972800" cy="5199064"/>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5" name="Footer Placeholder 4"/>
          <p:cNvSpPr>
            <a:spLocks noGrp="1"/>
          </p:cNvSpPr>
          <p:nvPr>
            <p:ph type="ftr" sz="quarter" idx="3"/>
          </p:nvPr>
        </p:nvSpPr>
        <p:spPr>
          <a:xfrm>
            <a:off x="609600" y="6356351"/>
            <a:ext cx="10972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58" r:id="rId11"/>
    <p:sldLayoutId id="2147483659" r:id="rId12"/>
  </p:sldLayoutIdLst>
  <p:hf sldNum="0" hdr="0" ftr="0"/>
  <p:txStyles>
    <p:titleStyle>
      <a:lvl1pPr algn="l" defTabSz="457189" rtl="0" eaLnBrk="1" latinLnBrk="0" hangingPunct="1">
        <a:spcBef>
          <a:spcPct val="0"/>
        </a:spcBef>
        <a:buNone/>
        <a:defRPr sz="2800" kern="1200">
          <a:solidFill>
            <a:schemeClr val="tx1"/>
          </a:solidFill>
          <a:latin typeface="+mj-lt"/>
          <a:ea typeface="+mj-ea"/>
          <a:cs typeface="+mj-cs"/>
        </a:defRPr>
      </a:lvl1pPr>
    </p:titleStyle>
    <p:bodyStyle>
      <a:lvl1pPr marL="457200" indent="-228600" algn="l" defTabSz="457189" rtl="0" eaLnBrk="1" latinLnBrk="0" hangingPunct="1">
        <a:spcBef>
          <a:spcPts val="0"/>
        </a:spcBef>
        <a:buFont typeface="Arial" panose="020B0604020202020204" pitchFamily="34" charset="0"/>
        <a:buChar char="•"/>
        <a:defRPr sz="3200" kern="1200">
          <a:solidFill>
            <a:schemeClr val="tx1"/>
          </a:solidFill>
          <a:latin typeface="+mn-lt"/>
          <a:ea typeface="+mn-ea"/>
          <a:cs typeface="+mn-cs"/>
        </a:defRPr>
      </a:lvl1pPr>
      <a:lvl2pPr marL="685800" indent="-228600" algn="l" defTabSz="457189"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457189"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45718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45718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743131" indent="-457189" algn="l" defTabSz="457189" rtl="0" eaLnBrk="1" latinLnBrk="0" hangingPunct="1">
        <a:spcBef>
          <a:spcPct val="20000"/>
        </a:spcBef>
        <a:buFont typeface="Arial"/>
        <a:buChar char="•"/>
        <a:defRPr sz="2000" kern="1200">
          <a:solidFill>
            <a:schemeClr val="tx1"/>
          </a:solidFill>
          <a:latin typeface="+mn-lt"/>
          <a:ea typeface="+mn-ea"/>
          <a:cs typeface="+mn-cs"/>
        </a:defRPr>
      </a:lvl6pPr>
      <a:lvl7pPr marL="3200320" indent="-457189" algn="l" defTabSz="457189" rtl="0" eaLnBrk="1" latinLnBrk="0" hangingPunct="1">
        <a:spcBef>
          <a:spcPct val="20000"/>
        </a:spcBef>
        <a:buFont typeface="Arial"/>
        <a:buChar char="•"/>
        <a:defRPr sz="2000" kern="1200">
          <a:solidFill>
            <a:schemeClr val="tx1"/>
          </a:solidFill>
          <a:latin typeface="+mn-lt"/>
          <a:ea typeface="+mn-ea"/>
          <a:cs typeface="+mn-cs"/>
        </a:defRPr>
      </a:lvl7pPr>
      <a:lvl8pPr marL="3657509" indent="-457189" algn="l" defTabSz="457189" rtl="0" eaLnBrk="1" latinLnBrk="0" hangingPunct="1">
        <a:spcBef>
          <a:spcPct val="20000"/>
        </a:spcBef>
        <a:buFont typeface="Arial"/>
        <a:buChar char="•"/>
        <a:defRPr sz="2000" kern="1200">
          <a:solidFill>
            <a:schemeClr val="tx1"/>
          </a:solidFill>
          <a:latin typeface="+mn-lt"/>
          <a:ea typeface="+mn-ea"/>
          <a:cs typeface="+mn-cs"/>
        </a:defRPr>
      </a:lvl8pPr>
      <a:lvl9pPr marL="4114697" indent="-457189"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484188"/>
            <a:ext cx="10363200" cy="1470025"/>
          </a:xfrm>
          <a:prstGeom prst="rect">
            <a:avLst/>
          </a:prstGeom>
        </p:spPr>
        <p:txBody>
          <a:bodyPr/>
          <a:lstStyle/>
          <a:p>
            <a:pPr marL="0" lvl="0" indent="0">
              <a:buNone/>
            </a:pPr>
            <a:r>
              <a:t>Introduction to Python Programming</a:t>
            </a:r>
          </a:p>
        </p:txBody>
      </p:sp>
      <p:sp>
        <p:nvSpPr>
          <p:cNvPr id="3" name="Subtitle 2"/>
          <p:cNvSpPr>
            <a:spLocks noGrp="1"/>
          </p:cNvSpPr>
          <p:nvPr>
            <p:ph type="subTitle" idx="1"/>
          </p:nvPr>
        </p:nvSpPr>
        <p:spPr>
          <a:xfrm>
            <a:off x="1828800" y="2072269"/>
            <a:ext cx="8534400" cy="1752600"/>
          </a:xfrm>
        </p:spPr>
        <p:txBody>
          <a:bodyPr>
            <a:normAutofit lnSpcReduction="10000"/>
          </a:bodyPr>
          <a:lstStyle/>
          <a:p>
            <a:pPr marL="0" lvl="0" indent="0">
              <a:buNone/>
            </a:pPr>
            <a:r>
              <a:rPr dirty="0"/>
              <a:t>Chapter 14</a:t>
            </a:r>
            <a:r>
              <a:rPr lang="en-US" dirty="0"/>
              <a:t>:</a:t>
            </a:r>
            <a:r>
              <a:rPr dirty="0"/>
              <a:t> Files</a:t>
            </a:r>
            <a:br>
              <a:rPr dirty="0"/>
            </a:br>
            <a:br>
              <a:rPr dirty="0"/>
            </a:br>
            <a:endParaRPr dirty="0"/>
          </a:p>
        </p:txBody>
      </p:sp>
      <p:pic>
        <p:nvPicPr>
          <p:cNvPr id="4" name="Cover Image" descr="Cover image"/>
          <p:cNvPicPr>
            <a:picLocks noChangeAspect="1"/>
          </p:cNvPicPr>
          <p:nvPr/>
        </p:nvPicPr>
        <p:blipFill>
          <a:blip r:embed="rId2"/>
          <a:stretch>
            <a:fillRect/>
          </a:stretch>
        </p:blipFill>
        <p:spPr>
          <a:xfrm>
            <a:off x="4859482" y="3298371"/>
            <a:ext cx="2473036" cy="3200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653A6-940D-2D04-80A6-1474633BFA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666BE8-DCB1-761A-2237-9FE15B2B1D13}"/>
              </a:ext>
            </a:extLst>
          </p:cNvPr>
          <p:cNvSpPr>
            <a:spLocks noGrp="1"/>
          </p:cNvSpPr>
          <p:nvPr>
            <p:ph type="title"/>
          </p:nvPr>
        </p:nvSpPr>
        <p:spPr>
          <a:xfrm>
            <a:off x="609600" y="238539"/>
            <a:ext cx="9052560" cy="586961"/>
          </a:xfrm>
          <a:prstGeom prst="rect">
            <a:avLst/>
          </a:prstGeom>
        </p:spPr>
        <p:txBody>
          <a:bodyPr/>
          <a:lstStyle/>
          <a:p>
            <a:pPr marL="0" lvl="0" indent="0">
              <a:buNone/>
            </a:pPr>
            <a:r>
              <a:rPr dirty="0"/>
              <a:t>14.</a:t>
            </a:r>
            <a:r>
              <a:rPr lang="en-US" dirty="0"/>
              <a:t>3</a:t>
            </a:r>
            <a:r>
              <a:rPr dirty="0"/>
              <a:t> Files in different locations and working with CSV files</a:t>
            </a:r>
          </a:p>
        </p:txBody>
      </p:sp>
      <p:sp>
        <p:nvSpPr>
          <p:cNvPr id="3" name="Content Placeholder 2">
            <a:extLst>
              <a:ext uri="{FF2B5EF4-FFF2-40B4-BE49-F238E27FC236}">
                <a16:creationId xmlns:a16="http://schemas.microsoft.com/office/drawing/2014/main" id="{92639511-222C-B1E9-87EE-8AED2A0B1157}"/>
              </a:ext>
            </a:extLst>
          </p:cNvPr>
          <p:cNvSpPr>
            <a:spLocks noGrp="1"/>
          </p:cNvSpPr>
          <p:nvPr>
            <p:ph idx="1"/>
          </p:nvPr>
        </p:nvSpPr>
        <p:spPr>
          <a:xfrm>
            <a:off x="438912" y="1037845"/>
            <a:ext cx="10972800" cy="5173664"/>
          </a:xfrm>
        </p:spPr>
        <p:txBody>
          <a:bodyPr>
            <a:normAutofit fontScale="85000" lnSpcReduction="10000"/>
          </a:bodyPr>
          <a:lstStyle/>
          <a:p>
            <a:pPr marL="228600" indent="0" algn="l">
              <a:buNone/>
            </a:pPr>
            <a:r>
              <a:rPr lang="en-US" b="1" i="0" dirty="0">
                <a:solidFill>
                  <a:srgbClr val="333333"/>
                </a:solidFill>
                <a:effectLst/>
                <a:latin typeface="Neue Helvetica W01"/>
              </a:rPr>
              <a:t>Opening a file at any location</a:t>
            </a:r>
          </a:p>
          <a:p>
            <a:pPr algn="l"/>
            <a:r>
              <a:rPr lang="en-US" b="0" i="0" dirty="0">
                <a:solidFill>
                  <a:srgbClr val="424242"/>
                </a:solidFill>
                <a:effectLst/>
                <a:latin typeface="Neue Helvetica W01"/>
              </a:rPr>
              <a:t>When only the filename is used as the argument to the </a:t>
            </a:r>
            <a:r>
              <a:rPr lang="en-US" b="0" i="0" dirty="0">
                <a:solidFill>
                  <a:srgbClr val="006464"/>
                </a:solidFill>
                <a:effectLst/>
                <a:latin typeface="Neue Helvetica W01"/>
              </a:rPr>
              <a:t>open</a:t>
            </a:r>
            <a:r>
              <a:rPr lang="en-US" b="0" i="0" dirty="0">
                <a:solidFill>
                  <a:srgbClr val="424242"/>
                </a:solidFill>
                <a:effectLst/>
                <a:latin typeface="Neue Helvetica W01"/>
              </a:rPr>
              <a:t>() function, the file must be in the same folder as the Python file that is executing. </a:t>
            </a:r>
          </a:p>
          <a:p>
            <a:pPr lvl="1"/>
            <a:r>
              <a:rPr lang="en-US" b="0" i="0" dirty="0">
                <a:solidFill>
                  <a:srgbClr val="424242"/>
                </a:solidFill>
                <a:effectLst/>
                <a:latin typeface="Neue Helvetica W01"/>
              </a:rPr>
              <a:t>Ex: For </a:t>
            </a:r>
            <a:r>
              <a:rPr lang="en-US" b="0" i="0" dirty="0" err="1">
                <a:solidFill>
                  <a:srgbClr val="424242"/>
                </a:solidFill>
                <a:effectLst/>
                <a:latin typeface="Neue Helvetica W01"/>
              </a:rPr>
              <a:t>fileobj</a:t>
            </a:r>
            <a:r>
              <a:rPr lang="en-US" b="0" i="0" dirty="0">
                <a:solidFill>
                  <a:srgbClr val="424242"/>
                </a:solidFill>
                <a:effectLst/>
                <a:latin typeface="Neue Helvetica W01"/>
              </a:rPr>
              <a:t> = </a:t>
            </a:r>
            <a:r>
              <a:rPr lang="en-US" b="0" i="0" dirty="0">
                <a:solidFill>
                  <a:srgbClr val="006464"/>
                </a:solidFill>
                <a:effectLst/>
                <a:latin typeface="Neue Helvetica W01"/>
              </a:rPr>
              <a:t>open</a:t>
            </a:r>
            <a:r>
              <a:rPr lang="en-US" b="0" i="0" dirty="0">
                <a:solidFill>
                  <a:srgbClr val="424242"/>
                </a:solidFill>
                <a:effectLst/>
                <a:latin typeface="Neue Helvetica W01"/>
              </a:rPr>
              <a:t>(</a:t>
            </a:r>
            <a:r>
              <a:rPr lang="en-US" b="0" i="0" dirty="0">
                <a:solidFill>
                  <a:srgbClr val="914700"/>
                </a:solidFill>
                <a:effectLst/>
                <a:latin typeface="Neue Helvetica W01"/>
              </a:rPr>
              <a:t>"file1.txt"</a:t>
            </a:r>
            <a:r>
              <a:rPr lang="en-US" b="0" i="0" dirty="0">
                <a:solidFill>
                  <a:srgbClr val="424242"/>
                </a:solidFill>
                <a:effectLst/>
                <a:latin typeface="Neue Helvetica W01"/>
              </a:rPr>
              <a:t>) in </a:t>
            </a:r>
            <a:r>
              <a:rPr lang="en-US" b="0" i="1" dirty="0" err="1">
                <a:solidFill>
                  <a:srgbClr val="424242"/>
                </a:solidFill>
                <a:effectLst/>
                <a:latin typeface="Neue Helvetica W01"/>
              </a:rPr>
              <a:t>files.py</a:t>
            </a:r>
            <a:r>
              <a:rPr lang="en-US" b="0" i="0" dirty="0">
                <a:solidFill>
                  <a:srgbClr val="424242"/>
                </a:solidFill>
                <a:effectLst/>
                <a:latin typeface="Neue Helvetica W01"/>
              </a:rPr>
              <a:t> to execute successfully, the </a:t>
            </a:r>
            <a:r>
              <a:rPr lang="en-US" b="0" i="1" dirty="0">
                <a:solidFill>
                  <a:srgbClr val="424242"/>
                </a:solidFill>
                <a:effectLst/>
                <a:latin typeface="Neue Helvetica W01"/>
              </a:rPr>
              <a:t>file1.txt</a:t>
            </a:r>
            <a:r>
              <a:rPr lang="en-US" b="0" i="0" dirty="0">
                <a:solidFill>
                  <a:srgbClr val="424242"/>
                </a:solidFill>
                <a:effectLst/>
                <a:latin typeface="Neue Helvetica W01"/>
              </a:rPr>
              <a:t> file should be in the same folder as </a:t>
            </a:r>
            <a:r>
              <a:rPr lang="en-US" b="0" i="1" dirty="0" err="1">
                <a:solidFill>
                  <a:srgbClr val="424242"/>
                </a:solidFill>
                <a:effectLst/>
                <a:latin typeface="Neue Helvetica W01"/>
              </a:rPr>
              <a:t>files.py</a:t>
            </a:r>
            <a:r>
              <a:rPr lang="en-US" b="0" i="0" dirty="0">
                <a:solidFill>
                  <a:srgbClr val="424242"/>
                </a:solidFill>
                <a:effectLst/>
                <a:latin typeface="Neue Helvetica W01"/>
              </a:rPr>
              <a:t>.</a:t>
            </a:r>
          </a:p>
          <a:p>
            <a:pPr marL="457200" lvl="1" indent="0">
              <a:buNone/>
            </a:pPr>
            <a:endParaRPr lang="en-US" b="0" i="0" dirty="0">
              <a:solidFill>
                <a:srgbClr val="424242"/>
              </a:solidFill>
              <a:effectLst/>
              <a:latin typeface="Neue Helvetica W01"/>
            </a:endParaRPr>
          </a:p>
          <a:p>
            <a:pPr algn="l"/>
            <a:r>
              <a:rPr lang="en-US" b="0" i="0" dirty="0">
                <a:solidFill>
                  <a:srgbClr val="424242"/>
                </a:solidFill>
                <a:effectLst/>
                <a:latin typeface="Neue Helvetica W01"/>
              </a:rPr>
              <a:t>Often a programmer needs to open files from folders other than the one in which the Python file exists. </a:t>
            </a:r>
          </a:p>
          <a:p>
            <a:pPr algn="l"/>
            <a:r>
              <a:rPr lang="en-US" b="0" i="0" dirty="0">
                <a:solidFill>
                  <a:srgbClr val="424242"/>
                </a:solidFill>
                <a:effectLst/>
                <a:latin typeface="Neue Helvetica W01"/>
              </a:rPr>
              <a:t>A </a:t>
            </a:r>
            <a:r>
              <a:rPr lang="en-US" b="1" i="0" dirty="0">
                <a:solidFill>
                  <a:srgbClr val="424242"/>
                </a:solidFill>
                <a:effectLst/>
                <a:latin typeface="Neue Helvetica W01"/>
              </a:rPr>
              <a:t>path</a:t>
            </a:r>
            <a:r>
              <a:rPr lang="en-US" b="0" i="0" dirty="0">
                <a:solidFill>
                  <a:srgbClr val="424242"/>
                </a:solidFill>
                <a:effectLst/>
                <a:latin typeface="Neue Helvetica W01"/>
              </a:rPr>
              <a:t> uniquely identifies a folder location on a computer. The path can be used along with the filename to open a file in any folder location. </a:t>
            </a:r>
          </a:p>
          <a:p>
            <a:pPr lvl="1"/>
            <a:r>
              <a:rPr lang="en-US" b="0" i="0" dirty="0">
                <a:solidFill>
                  <a:srgbClr val="424242"/>
                </a:solidFill>
                <a:effectLst/>
                <a:latin typeface="Neue Helvetica W01"/>
              </a:rPr>
              <a:t>Ex: To open a file named </a:t>
            </a:r>
            <a:r>
              <a:rPr lang="en-US" b="0" i="1" dirty="0" err="1">
                <a:solidFill>
                  <a:srgbClr val="424242"/>
                </a:solidFill>
                <a:effectLst/>
                <a:latin typeface="Neue Helvetica W01"/>
              </a:rPr>
              <a:t>logfile.log</a:t>
            </a:r>
            <a:r>
              <a:rPr lang="en-US" b="0" i="0" dirty="0">
                <a:solidFill>
                  <a:srgbClr val="424242"/>
                </a:solidFill>
                <a:effectLst/>
                <a:latin typeface="Neue Helvetica W01"/>
              </a:rPr>
              <a:t> located in /users/turtle/desktop the following can be used:</a:t>
            </a:r>
          </a:p>
          <a:p>
            <a:pPr marL="457200" lvl="1" indent="0">
              <a:buNone/>
            </a:pPr>
            <a:r>
              <a:rPr lang="en-US" b="0" i="0" dirty="0">
                <a:solidFill>
                  <a:srgbClr val="424242"/>
                </a:solidFill>
                <a:effectLst/>
                <a:latin typeface="Neue Helvetica W01"/>
              </a:rPr>
              <a:t>		</a:t>
            </a:r>
            <a:r>
              <a:rPr lang="en-US" b="0" i="0" dirty="0" err="1">
                <a:solidFill>
                  <a:srgbClr val="424242"/>
                </a:solidFill>
                <a:effectLst/>
                <a:latin typeface="Neue Helvetica W01"/>
              </a:rPr>
              <a:t>fileobj</a:t>
            </a:r>
            <a:r>
              <a:rPr lang="en-US" b="0" i="0" dirty="0">
                <a:solidFill>
                  <a:srgbClr val="424242"/>
                </a:solidFill>
                <a:effectLst/>
                <a:latin typeface="Neue Helvetica W01"/>
              </a:rPr>
              <a:t> = </a:t>
            </a:r>
            <a:r>
              <a:rPr lang="en-US" b="0" i="0" dirty="0">
                <a:solidFill>
                  <a:srgbClr val="006464"/>
                </a:solidFill>
                <a:effectLst/>
                <a:latin typeface="Neue Helvetica W01"/>
              </a:rPr>
              <a:t>open</a:t>
            </a:r>
            <a:r>
              <a:rPr lang="en-US" b="0" i="0" dirty="0">
                <a:solidFill>
                  <a:srgbClr val="424242"/>
                </a:solidFill>
                <a:effectLst/>
                <a:latin typeface="Neue Helvetica W01"/>
              </a:rPr>
              <a:t>(</a:t>
            </a:r>
            <a:r>
              <a:rPr lang="en-US" b="0" i="0" dirty="0">
                <a:solidFill>
                  <a:srgbClr val="914700"/>
                </a:solidFill>
                <a:effectLst/>
                <a:latin typeface="Neue Helvetica W01"/>
              </a:rPr>
              <a:t>"/users/turtle/desktop/</a:t>
            </a:r>
            <a:r>
              <a:rPr lang="en-US" b="0" i="0" dirty="0" err="1">
                <a:solidFill>
                  <a:srgbClr val="914700"/>
                </a:solidFill>
                <a:effectLst/>
                <a:latin typeface="Neue Helvetica W01"/>
              </a:rPr>
              <a:t>logfile.log</a:t>
            </a:r>
            <a:r>
              <a:rPr lang="en-US" b="0" i="0" dirty="0">
                <a:solidFill>
                  <a:srgbClr val="914700"/>
                </a:solidFill>
                <a:effectLst/>
                <a:latin typeface="Neue Helvetica W01"/>
              </a:rPr>
              <a:t>"</a:t>
            </a:r>
            <a:r>
              <a:rPr lang="en-US" b="0" i="0" dirty="0">
                <a:solidFill>
                  <a:srgbClr val="424242"/>
                </a:solidFill>
                <a:effectLst/>
                <a:latin typeface="Neue Helvetica W01"/>
              </a:rPr>
              <a:t>)</a:t>
            </a:r>
          </a:p>
        </p:txBody>
      </p:sp>
    </p:spTree>
    <p:extLst>
      <p:ext uri="{BB962C8B-B14F-4D97-AF65-F5344CB8AC3E}">
        <p14:creationId xmlns:p14="http://schemas.microsoft.com/office/powerpoint/2010/main" val="887963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Table 14.2 Opening files on different paths.</a:t>
            </a:r>
          </a:p>
        </p:txBody>
      </p:sp>
      <p:pic>
        <p:nvPicPr>
          <p:cNvPr id="3" name="Picture 1" descr="Table 14.2 Opening files on different paths."/>
          <p:cNvPicPr>
            <a:picLocks noGrp="1" noChangeAspect="1"/>
          </p:cNvPicPr>
          <p:nvPr/>
        </p:nvPicPr>
        <p:blipFill>
          <a:blip r:embed="rId2"/>
          <a:stretch>
            <a:fillRect/>
          </a:stretch>
        </p:blipFill>
        <p:spPr bwMode="auto">
          <a:xfrm>
            <a:off x="816864" y="2089686"/>
            <a:ext cx="10143744" cy="3005554"/>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83470-3F44-83F6-254A-9799279BB7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4E4B76-00DF-B5C3-958F-BE8293E22A96}"/>
              </a:ext>
            </a:extLst>
          </p:cNvPr>
          <p:cNvSpPr>
            <a:spLocks noGrp="1"/>
          </p:cNvSpPr>
          <p:nvPr>
            <p:ph type="title"/>
          </p:nvPr>
        </p:nvSpPr>
        <p:spPr>
          <a:xfrm>
            <a:off x="609600" y="238539"/>
            <a:ext cx="9052560" cy="586961"/>
          </a:xfrm>
          <a:prstGeom prst="rect">
            <a:avLst/>
          </a:prstGeom>
        </p:spPr>
        <p:txBody>
          <a:bodyPr/>
          <a:lstStyle/>
          <a:p>
            <a:pPr marL="0" lvl="0" indent="0">
              <a:buNone/>
            </a:pPr>
            <a:r>
              <a:rPr dirty="0"/>
              <a:t>14.</a:t>
            </a:r>
            <a:r>
              <a:rPr lang="en-US" dirty="0"/>
              <a:t>3</a:t>
            </a:r>
            <a:r>
              <a:rPr dirty="0"/>
              <a:t> Files in different locations and working with CSV files</a:t>
            </a:r>
          </a:p>
        </p:txBody>
      </p:sp>
      <p:sp>
        <p:nvSpPr>
          <p:cNvPr id="3" name="Content Placeholder 2">
            <a:extLst>
              <a:ext uri="{FF2B5EF4-FFF2-40B4-BE49-F238E27FC236}">
                <a16:creationId xmlns:a16="http://schemas.microsoft.com/office/drawing/2014/main" id="{F4693CEF-8722-CBF1-F1B1-91A75A377F62}"/>
              </a:ext>
            </a:extLst>
          </p:cNvPr>
          <p:cNvSpPr>
            <a:spLocks noGrp="1"/>
          </p:cNvSpPr>
          <p:nvPr>
            <p:ph idx="1"/>
          </p:nvPr>
        </p:nvSpPr>
        <p:spPr>
          <a:xfrm>
            <a:off x="438912" y="1037845"/>
            <a:ext cx="10972800" cy="5173664"/>
          </a:xfrm>
        </p:spPr>
        <p:txBody>
          <a:bodyPr>
            <a:normAutofit fontScale="92500"/>
          </a:bodyPr>
          <a:lstStyle/>
          <a:p>
            <a:pPr marL="228600" indent="0" algn="l">
              <a:buNone/>
            </a:pPr>
            <a:r>
              <a:rPr lang="en-US" b="1" i="0" dirty="0">
                <a:solidFill>
                  <a:srgbClr val="333333"/>
                </a:solidFill>
                <a:effectLst/>
                <a:latin typeface="Neue Helvetica W01"/>
              </a:rPr>
              <a:t>Working with CSV files</a:t>
            </a:r>
          </a:p>
          <a:p>
            <a:pPr algn="l"/>
            <a:r>
              <a:rPr lang="en-US" b="0" i="0" dirty="0">
                <a:solidFill>
                  <a:srgbClr val="424242"/>
                </a:solidFill>
                <a:effectLst/>
                <a:latin typeface="Neue Helvetica W01"/>
              </a:rPr>
              <a:t>In Python, files are read from and written to as Unicode by default. Many common file formats use Unicode such as text files (</a:t>
            </a:r>
            <a:r>
              <a:rPr lang="en-US" b="0" i="1" dirty="0">
                <a:solidFill>
                  <a:srgbClr val="424242"/>
                </a:solidFill>
                <a:effectLst/>
                <a:latin typeface="Neue Helvetica W01"/>
              </a:rPr>
              <a:t>.txt</a:t>
            </a:r>
            <a:r>
              <a:rPr lang="en-US" b="0" i="0" dirty="0">
                <a:solidFill>
                  <a:srgbClr val="424242"/>
                </a:solidFill>
                <a:effectLst/>
                <a:latin typeface="Neue Helvetica W01"/>
              </a:rPr>
              <a:t>), Python code files (</a:t>
            </a:r>
            <a:r>
              <a:rPr lang="en-US" b="0" i="1" dirty="0">
                <a:solidFill>
                  <a:srgbClr val="424242"/>
                </a:solidFill>
                <a:effectLst/>
                <a:latin typeface="Neue Helvetica W01"/>
              </a:rPr>
              <a:t>.</a:t>
            </a:r>
            <a:r>
              <a:rPr lang="en-US" b="0" i="1" dirty="0" err="1">
                <a:solidFill>
                  <a:srgbClr val="424242"/>
                </a:solidFill>
                <a:effectLst/>
                <a:latin typeface="Neue Helvetica W01"/>
              </a:rPr>
              <a:t>py</a:t>
            </a:r>
            <a:r>
              <a:rPr lang="en-US" b="0" i="0" dirty="0">
                <a:solidFill>
                  <a:srgbClr val="424242"/>
                </a:solidFill>
                <a:effectLst/>
                <a:latin typeface="Neue Helvetica W01"/>
              </a:rPr>
              <a:t>), and other code files (</a:t>
            </a:r>
            <a:r>
              <a:rPr lang="en-US" b="0" i="1" dirty="0">
                <a:solidFill>
                  <a:srgbClr val="424242"/>
                </a:solidFill>
                <a:effectLst/>
                <a:latin typeface="Neue Helvetica W01"/>
              </a:rPr>
              <a:t>.</a:t>
            </a:r>
            <a:r>
              <a:rPr lang="en-US" b="0" i="1" dirty="0" err="1">
                <a:solidFill>
                  <a:srgbClr val="424242"/>
                </a:solidFill>
                <a:effectLst/>
                <a:latin typeface="Neue Helvetica W01"/>
              </a:rPr>
              <a:t>c</a:t>
            </a:r>
            <a:r>
              <a:rPr lang="en-US" b="0" i="0" dirty="0" err="1">
                <a:solidFill>
                  <a:srgbClr val="424242"/>
                </a:solidFill>
                <a:effectLst/>
                <a:latin typeface="Neue Helvetica W01"/>
              </a:rPr>
              <a:t>,</a:t>
            </a:r>
            <a:r>
              <a:rPr lang="en-US" b="0" i="1" dirty="0" err="1">
                <a:solidFill>
                  <a:srgbClr val="424242"/>
                </a:solidFill>
                <a:effectLst/>
                <a:latin typeface="Neue Helvetica W01"/>
              </a:rPr>
              <a:t>.java</a:t>
            </a:r>
            <a:r>
              <a:rPr lang="en-US" b="0" i="0" dirty="0">
                <a:solidFill>
                  <a:srgbClr val="424242"/>
                </a:solidFill>
                <a:effectLst/>
                <a:latin typeface="Neue Helvetica W01"/>
              </a:rPr>
              <a:t>).</a:t>
            </a:r>
          </a:p>
          <a:p>
            <a:pPr marL="228600" indent="0" algn="l">
              <a:buNone/>
            </a:pPr>
            <a:endParaRPr lang="en-US" b="0" i="0" dirty="0">
              <a:solidFill>
                <a:srgbClr val="424242"/>
              </a:solidFill>
              <a:effectLst/>
              <a:latin typeface="Neue Helvetica W01"/>
            </a:endParaRPr>
          </a:p>
          <a:p>
            <a:pPr algn="l"/>
            <a:r>
              <a:rPr lang="en-US" b="0" i="0" dirty="0">
                <a:solidFill>
                  <a:srgbClr val="424242"/>
                </a:solidFill>
                <a:effectLst/>
                <a:latin typeface="Neue Helvetica W01"/>
              </a:rPr>
              <a:t>Comma separated value (CSV, </a:t>
            </a:r>
            <a:r>
              <a:rPr lang="en-US" b="0" i="1" dirty="0">
                <a:solidFill>
                  <a:srgbClr val="424242"/>
                </a:solidFill>
                <a:effectLst/>
                <a:latin typeface="Neue Helvetica W01"/>
              </a:rPr>
              <a:t>.csv</a:t>
            </a:r>
            <a:r>
              <a:rPr lang="en-US" b="0" i="0" dirty="0">
                <a:solidFill>
                  <a:srgbClr val="424242"/>
                </a:solidFill>
                <a:effectLst/>
                <a:latin typeface="Neue Helvetica W01"/>
              </a:rPr>
              <a:t>) files are often used for storing tabular data. These files store cells of information as Unicode separated by commas. CSV files can be read using methods learned thus far, as seen in the example below.</a:t>
            </a:r>
          </a:p>
          <a:p>
            <a:pPr marL="228600" indent="0">
              <a:buNone/>
            </a:pPr>
            <a:br>
              <a:rPr lang="en-US" dirty="0"/>
            </a:br>
            <a:endParaRPr lang="en-US" b="0" i="0" dirty="0">
              <a:solidFill>
                <a:srgbClr val="424242"/>
              </a:solidFill>
              <a:effectLst/>
              <a:latin typeface="Neue Helvetica W01"/>
            </a:endParaRPr>
          </a:p>
        </p:txBody>
      </p:sp>
    </p:spTree>
    <p:extLst>
      <p:ext uri="{BB962C8B-B14F-4D97-AF65-F5344CB8AC3E}">
        <p14:creationId xmlns:p14="http://schemas.microsoft.com/office/powerpoint/2010/main" val="1328312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Figure 14.2</a:t>
            </a:r>
          </a:p>
        </p:txBody>
      </p:sp>
      <p:pic>
        <p:nvPicPr>
          <p:cNvPr id="3" name="Picture 1" descr="CSV files. A CSV file is simply a text file with rows separated by newline \n characters and cells separated by commas."/>
          <p:cNvPicPr>
            <a:picLocks noGrp="1" noChangeAspect="1"/>
          </p:cNvPicPr>
          <p:nvPr/>
        </p:nvPicPr>
        <p:blipFill>
          <a:blip r:embed="rId3"/>
          <a:stretch>
            <a:fillRect/>
          </a:stretch>
        </p:blipFill>
        <p:spPr bwMode="auto">
          <a:xfrm>
            <a:off x="3594100" y="952500"/>
            <a:ext cx="4991100" cy="46609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defRPr sz="1200"/>
            </a:pPr>
            <a:r>
              <a:t>CSV files. A CSV file is simply a text file with rows separated by newline \n characters and cells separated by commas.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14.</a:t>
            </a:r>
            <a:r>
              <a:rPr lang="en-US" dirty="0"/>
              <a:t>4</a:t>
            </a:r>
            <a:r>
              <a:rPr dirty="0"/>
              <a:t> Handling exceptions</a:t>
            </a:r>
          </a:p>
        </p:txBody>
      </p:sp>
      <p:sp>
        <p:nvSpPr>
          <p:cNvPr id="3" name="Content Placeholder 2"/>
          <p:cNvSpPr>
            <a:spLocks noGrp="1"/>
          </p:cNvSpPr>
          <p:nvPr>
            <p:ph idx="1"/>
          </p:nvPr>
        </p:nvSpPr>
        <p:spPr>
          <a:xfrm>
            <a:off x="609600" y="1445797"/>
            <a:ext cx="10972800" cy="5173664"/>
          </a:xfrm>
        </p:spPr>
        <p:txBody>
          <a:bodyPr/>
          <a:lstStyle/>
          <a:p>
            <a:pPr marL="0" lvl="0" indent="0">
              <a:buNone/>
            </a:pPr>
            <a:r>
              <a:rPr b="1" dirty="0"/>
              <a:t>Learning Objectives</a:t>
            </a:r>
          </a:p>
          <a:p>
            <a:pPr lvl="0"/>
            <a:r>
              <a:rPr dirty="0"/>
              <a:t>Describe two exceptions that may occur when reading files.</a:t>
            </a:r>
          </a:p>
          <a:p>
            <a:pPr lvl="0"/>
            <a:r>
              <a:rPr dirty="0"/>
              <a:t>Write try/except statements that handle built-in exceptions.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3CFE2-985E-9E02-38F9-0B2403668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E3AA35-DD89-EE26-1ED0-3F9E1E6F0475}"/>
              </a:ext>
            </a:extLst>
          </p:cNvPr>
          <p:cNvSpPr>
            <a:spLocks noGrp="1"/>
          </p:cNvSpPr>
          <p:nvPr>
            <p:ph type="title"/>
          </p:nvPr>
        </p:nvSpPr>
        <p:spPr>
          <a:xfrm>
            <a:off x="609600" y="238539"/>
            <a:ext cx="9052560" cy="586961"/>
          </a:xfrm>
          <a:prstGeom prst="rect">
            <a:avLst/>
          </a:prstGeom>
        </p:spPr>
        <p:txBody>
          <a:bodyPr/>
          <a:lstStyle/>
          <a:p>
            <a:pPr marL="0" lvl="0" indent="0">
              <a:buNone/>
            </a:pPr>
            <a:r>
              <a:rPr dirty="0"/>
              <a:t>14.</a:t>
            </a:r>
            <a:r>
              <a:rPr lang="en-US" dirty="0"/>
              <a:t>4</a:t>
            </a:r>
            <a:r>
              <a:rPr dirty="0"/>
              <a:t> Handling exceptions</a:t>
            </a:r>
          </a:p>
        </p:txBody>
      </p:sp>
      <p:sp>
        <p:nvSpPr>
          <p:cNvPr id="3" name="Content Placeholder 2">
            <a:extLst>
              <a:ext uri="{FF2B5EF4-FFF2-40B4-BE49-F238E27FC236}">
                <a16:creationId xmlns:a16="http://schemas.microsoft.com/office/drawing/2014/main" id="{8DAC60EC-CF18-0C0F-7A9A-7F116564714E}"/>
              </a:ext>
            </a:extLst>
          </p:cNvPr>
          <p:cNvSpPr>
            <a:spLocks noGrp="1"/>
          </p:cNvSpPr>
          <p:nvPr>
            <p:ph idx="1"/>
          </p:nvPr>
        </p:nvSpPr>
        <p:spPr>
          <a:xfrm>
            <a:off x="609600" y="1445797"/>
            <a:ext cx="10972800" cy="5173664"/>
          </a:xfrm>
        </p:spPr>
        <p:txBody>
          <a:bodyPr/>
          <a:lstStyle/>
          <a:p>
            <a:pPr marL="228600" indent="0" algn="l">
              <a:buNone/>
            </a:pPr>
            <a:r>
              <a:rPr lang="en-US" b="1" i="0" dirty="0">
                <a:solidFill>
                  <a:srgbClr val="333333"/>
                </a:solidFill>
                <a:effectLst/>
                <a:latin typeface="Neue Helvetica W01"/>
              </a:rPr>
              <a:t>Runtime errors</a:t>
            </a:r>
          </a:p>
          <a:p>
            <a:pPr algn="l"/>
            <a:r>
              <a:rPr lang="en-US" b="0" i="0" dirty="0">
                <a:solidFill>
                  <a:srgbClr val="424242"/>
                </a:solidFill>
                <a:effectLst/>
                <a:latin typeface="Neue Helvetica W01"/>
              </a:rPr>
              <a:t>Various errors may occur when reading a file:</a:t>
            </a:r>
          </a:p>
          <a:p>
            <a:pPr lvl="1"/>
            <a:r>
              <a:rPr lang="en-US" b="0" i="0" dirty="0" err="1">
                <a:solidFill>
                  <a:srgbClr val="424242"/>
                </a:solidFill>
                <a:effectLst/>
                <a:latin typeface="Neue Helvetica W01"/>
              </a:rPr>
              <a:t>FileNotFoundError</a:t>
            </a:r>
            <a:r>
              <a:rPr lang="en-US" b="0" i="0" dirty="0">
                <a:solidFill>
                  <a:srgbClr val="424242"/>
                </a:solidFill>
                <a:effectLst/>
                <a:latin typeface="Neue Helvetica W01"/>
              </a:rPr>
              <a:t>: The filename or path is invalid.</a:t>
            </a:r>
          </a:p>
          <a:p>
            <a:pPr lvl="1"/>
            <a:r>
              <a:rPr lang="en-US" b="0" i="0" dirty="0" err="1">
                <a:solidFill>
                  <a:srgbClr val="424242"/>
                </a:solidFill>
                <a:effectLst/>
                <a:latin typeface="Neue Helvetica W01"/>
              </a:rPr>
              <a:t>IndexError</a:t>
            </a:r>
            <a:r>
              <a:rPr lang="en-US" b="0" i="0" dirty="0">
                <a:solidFill>
                  <a:srgbClr val="424242"/>
                </a:solidFill>
                <a:effectLst/>
                <a:latin typeface="Neue Helvetica W01"/>
              </a:rPr>
              <a:t>/</a:t>
            </a:r>
            <a:r>
              <a:rPr lang="en-US" b="0" i="0" dirty="0" err="1">
                <a:solidFill>
                  <a:srgbClr val="424242"/>
                </a:solidFill>
                <a:effectLst/>
                <a:latin typeface="Neue Helvetica W01"/>
              </a:rPr>
              <a:t>ValueError</a:t>
            </a:r>
            <a:r>
              <a:rPr lang="en-US" b="0" i="0" dirty="0">
                <a:solidFill>
                  <a:srgbClr val="424242"/>
                </a:solidFill>
                <a:effectLst/>
                <a:latin typeface="Neue Helvetica W01"/>
              </a:rPr>
              <a:t>: The file's format is invalid.</a:t>
            </a:r>
          </a:p>
          <a:p>
            <a:pPr marL="457200" lvl="1" indent="0">
              <a:buNone/>
            </a:pPr>
            <a:endParaRPr lang="en-US" b="0" i="0" dirty="0">
              <a:solidFill>
                <a:srgbClr val="424242"/>
              </a:solidFill>
              <a:effectLst/>
              <a:latin typeface="Neue Helvetica W01"/>
            </a:endParaRPr>
          </a:p>
          <a:p>
            <a:pPr algn="l">
              <a:buFont typeface="Arial" panose="020B0604020202020204" pitchFamily="34" charset="0"/>
              <a:buChar char="•"/>
            </a:pPr>
            <a:r>
              <a:rPr lang="en-US" b="0" i="0" dirty="0">
                <a:solidFill>
                  <a:srgbClr val="424242"/>
                </a:solidFill>
                <a:effectLst/>
                <a:latin typeface="Neue Helvetica W01"/>
              </a:rPr>
              <a:t>Other errors caused by invalid contents of a file.</a:t>
            </a:r>
          </a:p>
          <a:p>
            <a:pPr lvl="1"/>
            <a:r>
              <a:rPr lang="en-US" b="0" i="0" dirty="0">
                <a:solidFill>
                  <a:srgbClr val="424242"/>
                </a:solidFill>
                <a:effectLst/>
                <a:latin typeface="Neue Helvetica W01"/>
              </a:rPr>
              <a:t>When an error occurs, the program terminates with an error message.</a:t>
            </a:r>
          </a:p>
          <a:p>
            <a:pPr marL="228600" indent="0" algn="l">
              <a:buNone/>
            </a:pPr>
            <a:br>
              <a:rPr lang="en-US" b="0" i="0" dirty="0">
                <a:solidFill>
                  <a:srgbClr val="000000"/>
                </a:solidFill>
                <a:effectLst/>
                <a:latin typeface="Neue Helvetica W01"/>
              </a:rPr>
            </a:br>
            <a:endParaRPr lang="en-US" b="0" i="0" dirty="0">
              <a:solidFill>
                <a:srgbClr val="000000"/>
              </a:solidFill>
              <a:effectLst/>
              <a:latin typeface="Neue Helvetica W01"/>
            </a:endParaRPr>
          </a:p>
        </p:txBody>
      </p:sp>
    </p:spTree>
    <p:extLst>
      <p:ext uri="{BB962C8B-B14F-4D97-AF65-F5344CB8AC3E}">
        <p14:creationId xmlns:p14="http://schemas.microsoft.com/office/powerpoint/2010/main" val="1072276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B0B42-84F3-6C73-3050-84920FBE9A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5F59E4-A01D-FC9A-B7B9-205ED8A77C23}"/>
              </a:ext>
            </a:extLst>
          </p:cNvPr>
          <p:cNvSpPr>
            <a:spLocks noGrp="1"/>
          </p:cNvSpPr>
          <p:nvPr>
            <p:ph type="title"/>
          </p:nvPr>
        </p:nvSpPr>
        <p:spPr>
          <a:xfrm>
            <a:off x="609600" y="238539"/>
            <a:ext cx="9052560" cy="586961"/>
          </a:xfrm>
          <a:prstGeom prst="rect">
            <a:avLst/>
          </a:prstGeom>
        </p:spPr>
        <p:txBody>
          <a:bodyPr/>
          <a:lstStyle/>
          <a:p>
            <a:pPr marL="0" lvl="0" indent="0">
              <a:buNone/>
            </a:pPr>
            <a:r>
              <a:rPr dirty="0"/>
              <a:t>14.</a:t>
            </a:r>
            <a:r>
              <a:rPr lang="en-US" dirty="0"/>
              <a:t>4</a:t>
            </a:r>
            <a:r>
              <a:rPr dirty="0"/>
              <a:t> Handling exceptions</a:t>
            </a:r>
          </a:p>
        </p:txBody>
      </p:sp>
      <p:sp>
        <p:nvSpPr>
          <p:cNvPr id="3" name="Content Placeholder 2">
            <a:extLst>
              <a:ext uri="{FF2B5EF4-FFF2-40B4-BE49-F238E27FC236}">
                <a16:creationId xmlns:a16="http://schemas.microsoft.com/office/drawing/2014/main" id="{FA255FF7-88BF-6036-B81F-6974E1EB45EE}"/>
              </a:ext>
            </a:extLst>
          </p:cNvPr>
          <p:cNvSpPr>
            <a:spLocks noGrp="1"/>
          </p:cNvSpPr>
          <p:nvPr>
            <p:ph idx="1"/>
          </p:nvPr>
        </p:nvSpPr>
        <p:spPr>
          <a:xfrm>
            <a:off x="609600" y="1445797"/>
            <a:ext cx="10972800" cy="5173664"/>
          </a:xfrm>
        </p:spPr>
        <p:txBody>
          <a:bodyPr/>
          <a:lstStyle/>
          <a:p>
            <a:pPr marL="228600" indent="0" algn="l">
              <a:buNone/>
            </a:pPr>
            <a:r>
              <a:rPr lang="en-US" b="1" i="0" dirty="0">
                <a:solidFill>
                  <a:srgbClr val="333333"/>
                </a:solidFill>
                <a:effectLst/>
                <a:latin typeface="Neue Helvetica W01"/>
              </a:rPr>
              <a:t>Try and except</a:t>
            </a:r>
          </a:p>
          <a:p>
            <a:pPr marL="228600" indent="0" algn="l">
              <a:buNone/>
            </a:pPr>
            <a:endParaRPr lang="en-US" sz="1800" b="0" i="0" dirty="0">
              <a:solidFill>
                <a:srgbClr val="424242"/>
              </a:solidFill>
              <a:effectLst/>
              <a:latin typeface="Neue Helvetica W01"/>
            </a:endParaRPr>
          </a:p>
          <a:p>
            <a:pPr marL="228600" indent="0" algn="l">
              <a:buNone/>
            </a:pPr>
            <a:r>
              <a:rPr lang="en-US" sz="1800" b="0" i="0" dirty="0">
                <a:solidFill>
                  <a:srgbClr val="424242"/>
                </a:solidFill>
                <a:effectLst/>
                <a:latin typeface="Neue Helvetica W01"/>
              </a:rPr>
              <a:t>Programs can be designed to handle exceptions, rather than terminate. </a:t>
            </a:r>
          </a:p>
          <a:p>
            <a:pPr marL="228600" indent="0" algn="l">
              <a:buNone/>
            </a:pPr>
            <a:endParaRPr lang="en-US" sz="1800" b="0" i="0" dirty="0">
              <a:solidFill>
                <a:srgbClr val="424242"/>
              </a:solidFill>
              <a:effectLst/>
              <a:latin typeface="Neue Helvetica W01"/>
            </a:endParaRPr>
          </a:p>
          <a:p>
            <a:pPr algn="l"/>
            <a:r>
              <a:rPr lang="en-US" b="0" i="0" dirty="0">
                <a:solidFill>
                  <a:srgbClr val="424242"/>
                </a:solidFill>
                <a:effectLst/>
                <a:latin typeface="Neue Helvetica W01"/>
              </a:rPr>
              <a:t>A </a:t>
            </a:r>
            <a:r>
              <a:rPr lang="en-US" b="1" i="0" dirty="0">
                <a:solidFill>
                  <a:srgbClr val="424242"/>
                </a:solidFill>
                <a:effectLst/>
                <a:latin typeface="Neue Helvetica W01"/>
              </a:rPr>
              <a:t>try</a:t>
            </a:r>
            <a:r>
              <a:rPr lang="en-US" b="0" i="0" dirty="0">
                <a:solidFill>
                  <a:srgbClr val="424242"/>
                </a:solidFill>
                <a:effectLst/>
                <a:latin typeface="Neue Helvetica W01"/>
              </a:rPr>
              <a:t> statement runs code that might raise an exception. </a:t>
            </a:r>
          </a:p>
          <a:p>
            <a:pPr marL="228600" indent="0" algn="l">
              <a:buNone/>
            </a:pPr>
            <a:endParaRPr lang="en-US" b="0" i="0" dirty="0">
              <a:solidFill>
                <a:srgbClr val="424242"/>
              </a:solidFill>
              <a:effectLst/>
              <a:latin typeface="Neue Helvetica W01"/>
            </a:endParaRPr>
          </a:p>
          <a:p>
            <a:pPr algn="l"/>
            <a:r>
              <a:rPr lang="en-US" b="0" i="0" dirty="0">
                <a:solidFill>
                  <a:srgbClr val="424242"/>
                </a:solidFill>
                <a:effectLst/>
                <a:latin typeface="Neue Helvetica W01"/>
              </a:rPr>
              <a:t>An </a:t>
            </a:r>
            <a:r>
              <a:rPr lang="en-US" b="0" i="0" dirty="0">
                <a:solidFill>
                  <a:srgbClr val="0000AA"/>
                </a:solidFill>
                <a:effectLst/>
                <a:latin typeface="Neue Helvetica W01"/>
              </a:rPr>
              <a:t>except</a:t>
            </a:r>
            <a:r>
              <a:rPr lang="en-US" b="0" i="0" dirty="0">
                <a:solidFill>
                  <a:srgbClr val="424242"/>
                </a:solidFill>
                <a:effectLst/>
                <a:latin typeface="Neue Helvetica W01"/>
              </a:rPr>
              <a:t> clause runs code in response to the exception.</a:t>
            </a:r>
          </a:p>
          <a:p>
            <a:pPr marL="228600" indent="0" algn="l">
              <a:buNone/>
            </a:pPr>
            <a:br>
              <a:rPr lang="en-US" b="0" i="0" dirty="0">
                <a:solidFill>
                  <a:srgbClr val="000000"/>
                </a:solidFill>
                <a:effectLst/>
                <a:latin typeface="Neue Helvetica W01"/>
              </a:rPr>
            </a:br>
            <a:endParaRPr lang="en-US" b="0" i="0" dirty="0">
              <a:solidFill>
                <a:srgbClr val="000000"/>
              </a:solidFill>
              <a:effectLst/>
              <a:latin typeface="Neue Helvetica W01"/>
            </a:endParaRPr>
          </a:p>
        </p:txBody>
      </p:sp>
    </p:spTree>
    <p:extLst>
      <p:ext uri="{BB962C8B-B14F-4D97-AF65-F5344CB8AC3E}">
        <p14:creationId xmlns:p14="http://schemas.microsoft.com/office/powerpoint/2010/main" val="3027587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14.</a:t>
            </a:r>
            <a:r>
              <a:rPr lang="en-US" dirty="0"/>
              <a:t>5</a:t>
            </a:r>
            <a:r>
              <a:rPr dirty="0"/>
              <a:t> Raising exceptions</a:t>
            </a:r>
          </a:p>
        </p:txBody>
      </p:sp>
      <p:sp>
        <p:nvSpPr>
          <p:cNvPr id="3" name="Content Placeholder 2"/>
          <p:cNvSpPr>
            <a:spLocks noGrp="1"/>
          </p:cNvSpPr>
          <p:nvPr>
            <p:ph idx="1"/>
          </p:nvPr>
        </p:nvSpPr>
        <p:spPr>
          <a:xfrm>
            <a:off x="609600" y="1330453"/>
            <a:ext cx="10972800" cy="5173664"/>
          </a:xfrm>
        </p:spPr>
        <p:txBody>
          <a:bodyPr/>
          <a:lstStyle/>
          <a:p>
            <a:pPr marL="0" lvl="0" indent="0">
              <a:buNone/>
            </a:pPr>
            <a:r>
              <a:rPr b="1" dirty="0"/>
              <a:t>Learning Objectives</a:t>
            </a:r>
          </a:p>
          <a:p>
            <a:pPr lvl="0"/>
            <a:r>
              <a:rPr dirty="0"/>
              <a:t>Use a raise statement to indicate that user input is invalid.</a:t>
            </a:r>
          </a:p>
          <a:p>
            <a:pPr lvl="0"/>
            <a:r>
              <a:rPr dirty="0"/>
              <a:t>Explain the flow of execution when an exception is raised.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B427A-51A5-9096-0EB6-236DDBA4CC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7FA001-D528-550D-29D5-B26018DCBD6C}"/>
              </a:ext>
            </a:extLst>
          </p:cNvPr>
          <p:cNvSpPr>
            <a:spLocks noGrp="1"/>
          </p:cNvSpPr>
          <p:nvPr>
            <p:ph type="title"/>
          </p:nvPr>
        </p:nvSpPr>
        <p:spPr>
          <a:xfrm>
            <a:off x="609600" y="238539"/>
            <a:ext cx="9052560" cy="586961"/>
          </a:xfrm>
          <a:prstGeom prst="rect">
            <a:avLst/>
          </a:prstGeom>
        </p:spPr>
        <p:txBody>
          <a:bodyPr/>
          <a:lstStyle/>
          <a:p>
            <a:pPr marL="0" lvl="0" indent="0">
              <a:buNone/>
            </a:pPr>
            <a:r>
              <a:rPr dirty="0"/>
              <a:t>14.</a:t>
            </a:r>
            <a:r>
              <a:rPr lang="en-US" dirty="0"/>
              <a:t>5</a:t>
            </a:r>
            <a:r>
              <a:rPr dirty="0"/>
              <a:t> Raising exceptions</a:t>
            </a:r>
          </a:p>
        </p:txBody>
      </p:sp>
      <p:sp>
        <p:nvSpPr>
          <p:cNvPr id="3" name="Content Placeholder 2">
            <a:extLst>
              <a:ext uri="{FF2B5EF4-FFF2-40B4-BE49-F238E27FC236}">
                <a16:creationId xmlns:a16="http://schemas.microsoft.com/office/drawing/2014/main" id="{C0447CF0-F769-EFE4-FB38-1F126F6BBC99}"/>
              </a:ext>
            </a:extLst>
          </p:cNvPr>
          <p:cNvSpPr>
            <a:spLocks noGrp="1"/>
          </p:cNvSpPr>
          <p:nvPr>
            <p:ph idx="1"/>
          </p:nvPr>
        </p:nvSpPr>
        <p:spPr>
          <a:xfrm>
            <a:off x="609600" y="1330453"/>
            <a:ext cx="10972800" cy="5173664"/>
          </a:xfrm>
        </p:spPr>
        <p:txBody>
          <a:bodyPr/>
          <a:lstStyle/>
          <a:p>
            <a:pPr marL="228600" indent="0" algn="l">
              <a:buNone/>
            </a:pPr>
            <a:r>
              <a:rPr lang="en-US" b="1" i="0" dirty="0">
                <a:solidFill>
                  <a:srgbClr val="333333"/>
                </a:solidFill>
                <a:effectLst/>
                <a:latin typeface="Neue Helvetica W01"/>
              </a:rPr>
              <a:t>The raise statement</a:t>
            </a:r>
          </a:p>
          <a:p>
            <a:pPr algn="l"/>
            <a:r>
              <a:rPr lang="en-US" b="0" i="0" dirty="0">
                <a:solidFill>
                  <a:srgbClr val="424242"/>
                </a:solidFill>
                <a:effectLst/>
                <a:latin typeface="Neue Helvetica W01"/>
              </a:rPr>
              <a:t>A program can raise an exception when an error is detected. Raising an exception forces a program to deal with the error. </a:t>
            </a:r>
          </a:p>
          <a:p>
            <a:pPr marL="228600" indent="0" algn="l">
              <a:buNone/>
            </a:pPr>
            <a:endParaRPr lang="en-US" b="0" i="0" dirty="0">
              <a:solidFill>
                <a:srgbClr val="424242"/>
              </a:solidFill>
              <a:effectLst/>
              <a:latin typeface="Neue Helvetica W01"/>
            </a:endParaRPr>
          </a:p>
          <a:p>
            <a:pPr algn="l"/>
            <a:r>
              <a:rPr lang="en-US" b="0" i="0" dirty="0">
                <a:solidFill>
                  <a:srgbClr val="424242"/>
                </a:solidFill>
                <a:effectLst/>
                <a:latin typeface="Neue Helvetica W01"/>
              </a:rPr>
              <a:t>If the exception is not handled using </a:t>
            </a:r>
            <a:r>
              <a:rPr lang="en-US" b="0" i="0" dirty="0">
                <a:solidFill>
                  <a:srgbClr val="0000AA"/>
                </a:solidFill>
                <a:effectLst/>
                <a:latin typeface="Neue Helvetica W01"/>
              </a:rPr>
              <a:t>try</a:t>
            </a:r>
            <a:r>
              <a:rPr lang="en-US" b="0" i="0" dirty="0">
                <a:solidFill>
                  <a:srgbClr val="424242"/>
                </a:solidFill>
                <a:effectLst/>
                <a:latin typeface="Neue Helvetica W01"/>
              </a:rPr>
              <a:t> and </a:t>
            </a:r>
            <a:r>
              <a:rPr lang="en-US" b="0" i="0" dirty="0">
                <a:solidFill>
                  <a:srgbClr val="0000AA"/>
                </a:solidFill>
                <a:effectLst/>
                <a:latin typeface="Neue Helvetica W01"/>
              </a:rPr>
              <a:t>except</a:t>
            </a:r>
            <a:r>
              <a:rPr lang="en-US" b="0" i="0" dirty="0">
                <a:solidFill>
                  <a:srgbClr val="424242"/>
                </a:solidFill>
                <a:effectLst/>
                <a:latin typeface="Neue Helvetica W01"/>
              </a:rPr>
              <a:t>, the program displays an error message and terminates.</a:t>
            </a:r>
          </a:p>
          <a:p>
            <a:pPr marL="228600" indent="0" algn="l">
              <a:buNone/>
            </a:pPr>
            <a:br>
              <a:rPr lang="en-US" b="0" i="0" dirty="0">
                <a:solidFill>
                  <a:srgbClr val="000000"/>
                </a:solidFill>
                <a:effectLst/>
                <a:latin typeface="Neue Helvetica W01"/>
              </a:rPr>
            </a:br>
            <a:endParaRPr lang="en-US" b="0" i="0" dirty="0">
              <a:solidFill>
                <a:srgbClr val="000000"/>
              </a:solidFill>
              <a:effectLst/>
              <a:latin typeface="Neue Helvetica W01"/>
            </a:endParaRPr>
          </a:p>
        </p:txBody>
      </p:sp>
    </p:spTree>
    <p:extLst>
      <p:ext uri="{BB962C8B-B14F-4D97-AF65-F5344CB8AC3E}">
        <p14:creationId xmlns:p14="http://schemas.microsoft.com/office/powerpoint/2010/main" val="626356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407305"/>
            <a:ext cx="9052560" cy="1090389"/>
          </a:xfrm>
          <a:prstGeom prst="rect">
            <a:avLst/>
          </a:prstGeom>
        </p:spPr>
        <p:txBody>
          <a:bodyPr>
            <a:normAutofit/>
          </a:bodyPr>
          <a:lstStyle/>
          <a:p>
            <a:pPr marL="0" lvl="0" indent="0">
              <a:buNone/>
            </a:pPr>
            <a:r>
              <a:rPr dirty="0"/>
              <a:t>Chapter 14 </a:t>
            </a:r>
            <a:br>
              <a:rPr lang="en-US" dirty="0"/>
            </a:br>
            <a:r>
              <a:rPr dirty="0"/>
              <a:t>reference.</a:t>
            </a:r>
          </a:p>
        </p:txBody>
      </p:sp>
      <p:pic>
        <p:nvPicPr>
          <p:cNvPr id="3" name="Picture 1" descr="Table 14.3 Chapter 14 reference."/>
          <p:cNvPicPr>
            <a:picLocks noGrp="1" noChangeAspect="1"/>
          </p:cNvPicPr>
          <p:nvPr/>
        </p:nvPicPr>
        <p:blipFill>
          <a:blip r:embed="rId2"/>
          <a:stretch>
            <a:fillRect/>
          </a:stretch>
        </p:blipFill>
        <p:spPr bwMode="auto">
          <a:xfrm>
            <a:off x="2108199" y="952500"/>
            <a:ext cx="8839395" cy="5728716"/>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Chapter outline</a:t>
            </a:r>
          </a:p>
        </p:txBody>
      </p:sp>
      <p:sp>
        <p:nvSpPr>
          <p:cNvPr id="3" name="Content Placeholder 2"/>
          <p:cNvSpPr>
            <a:spLocks noGrp="1"/>
          </p:cNvSpPr>
          <p:nvPr>
            <p:ph idx="1"/>
          </p:nvPr>
        </p:nvSpPr>
        <p:spPr/>
        <p:txBody>
          <a:bodyPr/>
          <a:lstStyle/>
          <a:p>
            <a:pPr marL="457189" lvl="0" indent="-457189">
              <a:buAutoNum type="arabicPeriod"/>
            </a:pPr>
            <a:r>
              <a:t>Reading from files</a:t>
            </a:r>
          </a:p>
          <a:p>
            <a:pPr marL="457189" lvl="0" indent="-457189">
              <a:buAutoNum type="arabicPeriod"/>
            </a:pPr>
            <a:r>
              <a:t>Writing to files</a:t>
            </a:r>
          </a:p>
          <a:p>
            <a:pPr marL="457189" lvl="0" indent="-457189">
              <a:buAutoNum type="arabicPeriod"/>
            </a:pPr>
            <a:r>
              <a:t>Files in different locations and working with CSV files</a:t>
            </a:r>
          </a:p>
          <a:p>
            <a:pPr marL="457189" lvl="0" indent="-457189">
              <a:buAutoNum type="arabicPeriod"/>
            </a:pPr>
            <a:r>
              <a:t>Handling exceptions</a:t>
            </a:r>
          </a:p>
          <a:p>
            <a:pPr marL="457189" lvl="0" indent="-457189">
              <a:buAutoNum type="arabicPeriod"/>
            </a:pPr>
            <a:r>
              <a:t>Raising exceptions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609600" y="1801091"/>
            <a:ext cx="10972800" cy="3255818"/>
          </a:xfrm>
        </p:spPr>
        <p:txBody>
          <a:bodyPr/>
          <a:lstStyle/>
          <a:p>
            <a:pPr marL="228600" indent="0">
              <a:buNone/>
            </a:pPr>
            <a:r>
              <a:rPr lang="en-US" b="0" i="0" dirty="0">
                <a:solidFill>
                  <a:schemeClr val="tx1"/>
                </a:solidFill>
                <a:effectLst/>
                <a:latin typeface="Calibri" panose="020F0502020204030204" pitchFamily="34" charset="0"/>
                <a:cs typeface="Calibri" panose="020F0502020204030204" pitchFamily="34" charset="0"/>
              </a:rPr>
              <a:t>This ancillary resource is licensed under a Creative Commons Attribution-</a:t>
            </a:r>
            <a:r>
              <a:rPr lang="en-US" b="0" i="0" dirty="0" err="1">
                <a:solidFill>
                  <a:schemeClr val="tx1"/>
                </a:solidFill>
                <a:effectLst/>
                <a:latin typeface="Calibri" panose="020F0502020204030204" pitchFamily="34" charset="0"/>
                <a:cs typeface="Calibri" panose="020F0502020204030204" pitchFamily="34" charset="0"/>
              </a:rPr>
              <a:t>NonCommercial</a:t>
            </a:r>
            <a:r>
              <a:rPr lang="en-US" b="0" i="0" dirty="0">
                <a:solidFill>
                  <a:schemeClr val="tx1"/>
                </a:solidFill>
                <a:effectLst/>
                <a:latin typeface="Calibri" panose="020F0502020204030204" pitchFamily="34" charset="0"/>
                <a:cs typeface="Calibri" panose="020F0502020204030204" pitchFamily="34" charset="0"/>
              </a:rPr>
              <a:t>-</a:t>
            </a:r>
            <a:r>
              <a:rPr lang="en-US" b="0" i="0" dirty="0" err="1">
                <a:solidFill>
                  <a:schemeClr val="tx1"/>
                </a:solidFill>
                <a:effectLst/>
                <a:latin typeface="Calibri" panose="020F0502020204030204" pitchFamily="34" charset="0"/>
                <a:cs typeface="Calibri" panose="020F0502020204030204" pitchFamily="34" charset="0"/>
              </a:rPr>
              <a:t>ShareAlike</a:t>
            </a:r>
            <a:r>
              <a:rPr lang="en-US" b="0" i="0" dirty="0">
                <a:solidFill>
                  <a:schemeClr val="tx1"/>
                </a:solidFill>
                <a:effectLst/>
                <a:latin typeface="Calibri" panose="020F0502020204030204" pitchFamily="34" charset="0"/>
                <a:cs typeface="Calibri" panose="020F0502020204030204" pitchFamily="34" charset="0"/>
              </a:rPr>
              <a:t> 4.0 (CC BY NC-SA) license; it may be distributed, remixed, built upon for noncommercial purposes only, and must be attributed to OpenStax and redistributed under the same license.</a:t>
            </a:r>
            <a:endParaRPr lang="en-US" dirty="0">
              <a:solidFill>
                <a:schemeClr val="tx1"/>
              </a:solidFill>
              <a:latin typeface="Calibri" panose="020F0502020204030204" pitchFamily="34" charset="0"/>
              <a:cs typeface="Calibri" panose="020F0502020204030204" pitchFamily="34" charset="0"/>
            </a:endParaRPr>
          </a:p>
          <a:p>
            <a:pPr marL="22860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14.</a:t>
            </a:r>
            <a:r>
              <a:rPr lang="en-US" dirty="0"/>
              <a:t>1</a:t>
            </a:r>
            <a:r>
              <a:rPr dirty="0"/>
              <a:t> Reading from files</a:t>
            </a:r>
          </a:p>
        </p:txBody>
      </p:sp>
      <p:sp>
        <p:nvSpPr>
          <p:cNvPr id="3" name="Content Placeholder 2"/>
          <p:cNvSpPr>
            <a:spLocks noGrp="1"/>
          </p:cNvSpPr>
          <p:nvPr>
            <p:ph idx="1"/>
          </p:nvPr>
        </p:nvSpPr>
        <p:spPr>
          <a:xfrm>
            <a:off x="609600" y="1440181"/>
            <a:ext cx="10972800" cy="5173664"/>
          </a:xfrm>
        </p:spPr>
        <p:txBody>
          <a:bodyPr/>
          <a:lstStyle/>
          <a:p>
            <a:pPr marL="0" lvl="0" indent="0">
              <a:buNone/>
            </a:pPr>
            <a:r>
              <a:rPr b="1" dirty="0"/>
              <a:t>Learning Objectives</a:t>
            </a:r>
          </a:p>
          <a:p>
            <a:pPr lvl="0"/>
            <a:r>
              <a:rPr dirty="0"/>
              <a:t>Understand how to open a file using the open() function.</a:t>
            </a:r>
          </a:p>
          <a:p>
            <a:pPr lvl="0"/>
            <a:r>
              <a:rPr dirty="0"/>
              <a:t>Demonstrate how to read information from a file using read(), </a:t>
            </a:r>
            <a:r>
              <a:rPr dirty="0" err="1"/>
              <a:t>readline</a:t>
            </a:r>
            <a:r>
              <a:rPr dirty="0"/>
              <a:t>(), and </a:t>
            </a:r>
            <a:r>
              <a:rPr dirty="0" err="1"/>
              <a:t>readlines</a:t>
            </a:r>
            <a:r>
              <a:rP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C0604-198D-6634-9EB4-F3CF36B4C3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97157-D1CB-9A91-E943-4DDFAC91F379}"/>
              </a:ext>
            </a:extLst>
          </p:cNvPr>
          <p:cNvSpPr>
            <a:spLocks noGrp="1"/>
          </p:cNvSpPr>
          <p:nvPr>
            <p:ph type="title"/>
          </p:nvPr>
        </p:nvSpPr>
        <p:spPr>
          <a:xfrm>
            <a:off x="609600" y="238539"/>
            <a:ext cx="9052560" cy="586961"/>
          </a:xfrm>
          <a:prstGeom prst="rect">
            <a:avLst/>
          </a:prstGeom>
        </p:spPr>
        <p:txBody>
          <a:bodyPr/>
          <a:lstStyle/>
          <a:p>
            <a:pPr marL="0" lvl="0" indent="0">
              <a:buNone/>
            </a:pPr>
            <a:r>
              <a:rPr dirty="0"/>
              <a:t>14.</a:t>
            </a:r>
            <a:r>
              <a:rPr lang="en-US" dirty="0"/>
              <a:t>1</a:t>
            </a:r>
            <a:r>
              <a:rPr dirty="0"/>
              <a:t> Reading from files</a:t>
            </a:r>
          </a:p>
        </p:txBody>
      </p:sp>
      <p:sp>
        <p:nvSpPr>
          <p:cNvPr id="3" name="Content Placeholder 2">
            <a:extLst>
              <a:ext uri="{FF2B5EF4-FFF2-40B4-BE49-F238E27FC236}">
                <a16:creationId xmlns:a16="http://schemas.microsoft.com/office/drawing/2014/main" id="{BC144DB9-A95D-ABB1-BD50-AB01A86F1F8B}"/>
              </a:ext>
            </a:extLst>
          </p:cNvPr>
          <p:cNvSpPr>
            <a:spLocks noGrp="1"/>
          </p:cNvSpPr>
          <p:nvPr>
            <p:ph idx="1"/>
          </p:nvPr>
        </p:nvSpPr>
        <p:spPr>
          <a:xfrm>
            <a:off x="609600" y="1440181"/>
            <a:ext cx="10972800" cy="5173664"/>
          </a:xfrm>
        </p:spPr>
        <p:txBody>
          <a:bodyPr/>
          <a:lstStyle/>
          <a:p>
            <a:pPr marL="228600" indent="0" algn="l">
              <a:buNone/>
            </a:pPr>
            <a:r>
              <a:rPr lang="en-US" b="1" i="0" dirty="0">
                <a:solidFill>
                  <a:srgbClr val="333333"/>
                </a:solidFill>
                <a:effectLst/>
                <a:latin typeface="Neue Helvetica W01"/>
              </a:rPr>
              <a:t>Opening a file</a:t>
            </a:r>
          </a:p>
          <a:p>
            <a:pPr algn="l"/>
            <a:r>
              <a:rPr lang="en-US" b="0" i="0" dirty="0">
                <a:solidFill>
                  <a:srgbClr val="424242"/>
                </a:solidFill>
                <a:effectLst/>
                <a:latin typeface="Neue Helvetica W01"/>
              </a:rPr>
              <a:t>Reading information from and writing information to files is a common task in programming.</a:t>
            </a:r>
          </a:p>
          <a:p>
            <a:pPr algn="l"/>
            <a:r>
              <a:rPr lang="en-US" b="0" i="0" dirty="0">
                <a:solidFill>
                  <a:srgbClr val="424242"/>
                </a:solidFill>
                <a:effectLst/>
                <a:latin typeface="Neue Helvetica W01"/>
              </a:rPr>
              <a:t>Python supports the opening of a file using the </a:t>
            </a:r>
            <a:r>
              <a:rPr lang="en-US" b="1" i="0" dirty="0">
                <a:solidFill>
                  <a:srgbClr val="006464"/>
                </a:solidFill>
                <a:effectLst/>
                <a:latin typeface="Neue Helvetica W01"/>
              </a:rPr>
              <a:t>open</a:t>
            </a:r>
            <a:r>
              <a:rPr lang="en-US" b="1" i="0" dirty="0">
                <a:solidFill>
                  <a:srgbClr val="424242"/>
                </a:solidFill>
                <a:effectLst/>
                <a:latin typeface="Neue Helvetica W01"/>
              </a:rPr>
              <a:t>()</a:t>
            </a:r>
            <a:r>
              <a:rPr lang="en-US" b="0" i="0" dirty="0">
                <a:solidFill>
                  <a:srgbClr val="424242"/>
                </a:solidFill>
                <a:effectLst/>
                <a:latin typeface="Neue Helvetica W01"/>
              </a:rPr>
              <a:t> function.</a:t>
            </a:r>
          </a:p>
        </p:txBody>
      </p:sp>
    </p:spTree>
    <p:extLst>
      <p:ext uri="{BB962C8B-B14F-4D97-AF65-F5344CB8AC3E}">
        <p14:creationId xmlns:p14="http://schemas.microsoft.com/office/powerpoint/2010/main" val="3372045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9BB15-8D27-66ED-60FD-A07AAD288B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BCABA-6EA6-AA1C-9ADC-3997C8004DC1}"/>
              </a:ext>
            </a:extLst>
          </p:cNvPr>
          <p:cNvSpPr>
            <a:spLocks noGrp="1"/>
          </p:cNvSpPr>
          <p:nvPr>
            <p:ph type="title"/>
          </p:nvPr>
        </p:nvSpPr>
        <p:spPr>
          <a:xfrm>
            <a:off x="609600" y="238539"/>
            <a:ext cx="9052560" cy="586961"/>
          </a:xfrm>
          <a:prstGeom prst="rect">
            <a:avLst/>
          </a:prstGeom>
        </p:spPr>
        <p:txBody>
          <a:bodyPr/>
          <a:lstStyle/>
          <a:p>
            <a:pPr marL="0" lvl="0" indent="0">
              <a:buNone/>
            </a:pPr>
            <a:r>
              <a:rPr dirty="0"/>
              <a:t>14.</a:t>
            </a:r>
            <a:r>
              <a:rPr lang="en-US" dirty="0"/>
              <a:t>1</a:t>
            </a:r>
            <a:r>
              <a:rPr dirty="0"/>
              <a:t> Reading from files</a:t>
            </a:r>
          </a:p>
        </p:txBody>
      </p:sp>
      <p:sp>
        <p:nvSpPr>
          <p:cNvPr id="3" name="Content Placeholder 2">
            <a:extLst>
              <a:ext uri="{FF2B5EF4-FFF2-40B4-BE49-F238E27FC236}">
                <a16:creationId xmlns:a16="http://schemas.microsoft.com/office/drawing/2014/main" id="{675D1097-ABFD-3580-63D1-B2A6493B0C4F}"/>
              </a:ext>
            </a:extLst>
          </p:cNvPr>
          <p:cNvSpPr>
            <a:spLocks noGrp="1"/>
          </p:cNvSpPr>
          <p:nvPr>
            <p:ph idx="1"/>
          </p:nvPr>
        </p:nvSpPr>
        <p:spPr>
          <a:xfrm>
            <a:off x="609600" y="1440181"/>
            <a:ext cx="10972800" cy="5173664"/>
          </a:xfrm>
        </p:spPr>
        <p:txBody>
          <a:bodyPr/>
          <a:lstStyle/>
          <a:p>
            <a:pPr marL="228600" indent="0" algn="l">
              <a:buNone/>
            </a:pPr>
            <a:r>
              <a:rPr lang="en-US" b="1" i="0" dirty="0">
                <a:solidFill>
                  <a:srgbClr val="333333"/>
                </a:solidFill>
                <a:effectLst/>
                <a:latin typeface="Neue Helvetica W01"/>
              </a:rPr>
              <a:t>Using read() and reading lines</a:t>
            </a:r>
          </a:p>
          <a:p>
            <a:pPr algn="l"/>
            <a:r>
              <a:rPr lang="en-US" b="0" i="0" dirty="0">
                <a:solidFill>
                  <a:srgbClr val="424242"/>
                </a:solidFill>
                <a:effectLst/>
                <a:latin typeface="Neue Helvetica W01"/>
              </a:rPr>
              <a:t>Python provides functions that can be called on a file object for reading the contents of a file:</a:t>
            </a:r>
          </a:p>
          <a:p>
            <a:pPr algn="l">
              <a:buFont typeface="Arial" panose="020B0604020202020204" pitchFamily="34" charset="0"/>
              <a:buChar char="•"/>
            </a:pPr>
            <a:r>
              <a:rPr lang="en-US" b="0" i="0" dirty="0">
                <a:solidFill>
                  <a:srgbClr val="424242"/>
                </a:solidFill>
                <a:effectLst/>
                <a:latin typeface="Neue Helvetica W01"/>
              </a:rPr>
              <a:t>The </a:t>
            </a:r>
            <a:r>
              <a:rPr lang="en-US" b="1" i="0" dirty="0">
                <a:solidFill>
                  <a:srgbClr val="424242"/>
                </a:solidFill>
                <a:effectLst/>
                <a:latin typeface="Neue Helvetica W01"/>
              </a:rPr>
              <a:t>read()</a:t>
            </a:r>
            <a:r>
              <a:rPr lang="en-US" b="0" i="0" dirty="0">
                <a:solidFill>
                  <a:srgbClr val="424242"/>
                </a:solidFill>
                <a:effectLst/>
                <a:latin typeface="Neue Helvetica W01"/>
              </a:rPr>
              <a:t> function reads the contents of a file and returns a string.</a:t>
            </a:r>
          </a:p>
          <a:p>
            <a:pPr algn="l">
              <a:buFont typeface="Arial" panose="020B0604020202020204" pitchFamily="34" charset="0"/>
              <a:buChar char="•"/>
            </a:pPr>
            <a:r>
              <a:rPr lang="en-US" b="0" i="0" dirty="0">
                <a:solidFill>
                  <a:srgbClr val="424242"/>
                </a:solidFill>
                <a:effectLst/>
                <a:latin typeface="Neue Helvetica W01"/>
              </a:rPr>
              <a:t>The </a:t>
            </a:r>
            <a:r>
              <a:rPr lang="en-US" b="1" i="0" dirty="0" err="1">
                <a:solidFill>
                  <a:srgbClr val="424242"/>
                </a:solidFill>
                <a:effectLst/>
                <a:latin typeface="Neue Helvetica W01"/>
              </a:rPr>
              <a:t>readline</a:t>
            </a:r>
            <a:r>
              <a:rPr lang="en-US" b="1" i="0" dirty="0">
                <a:solidFill>
                  <a:srgbClr val="424242"/>
                </a:solidFill>
                <a:effectLst/>
                <a:latin typeface="Neue Helvetica W01"/>
              </a:rPr>
              <a:t>()</a:t>
            </a:r>
            <a:r>
              <a:rPr lang="en-US" b="0" i="0" dirty="0">
                <a:solidFill>
                  <a:srgbClr val="424242"/>
                </a:solidFill>
                <a:effectLst/>
                <a:latin typeface="Neue Helvetica W01"/>
              </a:rPr>
              <a:t> function reads the next line in a file and returns a string.</a:t>
            </a:r>
          </a:p>
          <a:p>
            <a:pPr algn="l">
              <a:buFont typeface="Arial" panose="020B0604020202020204" pitchFamily="34" charset="0"/>
              <a:buChar char="•"/>
            </a:pPr>
            <a:r>
              <a:rPr lang="en-US" b="0" i="0" dirty="0">
                <a:solidFill>
                  <a:srgbClr val="424242"/>
                </a:solidFill>
                <a:effectLst/>
                <a:latin typeface="Neue Helvetica W01"/>
              </a:rPr>
              <a:t>The </a:t>
            </a:r>
            <a:r>
              <a:rPr lang="en-US" b="1" i="0" dirty="0" err="1">
                <a:solidFill>
                  <a:srgbClr val="424242"/>
                </a:solidFill>
                <a:effectLst/>
                <a:latin typeface="Neue Helvetica W01"/>
              </a:rPr>
              <a:t>readlines</a:t>
            </a:r>
            <a:r>
              <a:rPr lang="en-US" b="1" i="0" dirty="0">
                <a:solidFill>
                  <a:srgbClr val="424242"/>
                </a:solidFill>
                <a:effectLst/>
                <a:latin typeface="Neue Helvetica W01"/>
              </a:rPr>
              <a:t>()</a:t>
            </a:r>
            <a:r>
              <a:rPr lang="en-US" b="0" i="0" dirty="0">
                <a:solidFill>
                  <a:srgbClr val="424242"/>
                </a:solidFill>
                <a:effectLst/>
                <a:latin typeface="Neue Helvetica W01"/>
              </a:rPr>
              <a:t> function reads the individual lines of a file and returns a string list containing all the lines of the file in order.</a:t>
            </a:r>
          </a:p>
        </p:txBody>
      </p:sp>
    </p:spTree>
    <p:extLst>
      <p:ext uri="{BB962C8B-B14F-4D97-AF65-F5344CB8AC3E}">
        <p14:creationId xmlns:p14="http://schemas.microsoft.com/office/powerpoint/2010/main" val="2774981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14.</a:t>
            </a:r>
            <a:r>
              <a:rPr lang="en-US" dirty="0"/>
              <a:t>2</a:t>
            </a:r>
            <a:r>
              <a:rPr dirty="0"/>
              <a:t> Writing to files</a:t>
            </a:r>
          </a:p>
        </p:txBody>
      </p:sp>
      <p:sp>
        <p:nvSpPr>
          <p:cNvPr id="3" name="Content Placeholder 2"/>
          <p:cNvSpPr>
            <a:spLocks noGrp="1"/>
          </p:cNvSpPr>
          <p:nvPr>
            <p:ph idx="1"/>
          </p:nvPr>
        </p:nvSpPr>
        <p:spPr>
          <a:xfrm>
            <a:off x="609600" y="1306069"/>
            <a:ext cx="10972800" cy="5173664"/>
          </a:xfrm>
        </p:spPr>
        <p:txBody>
          <a:bodyPr/>
          <a:lstStyle/>
          <a:p>
            <a:pPr marL="0" lvl="0" indent="0">
              <a:buNone/>
            </a:pPr>
            <a:r>
              <a:rPr b="1" dirty="0"/>
              <a:t>Learning Objectives</a:t>
            </a:r>
          </a:p>
          <a:p>
            <a:pPr lvl="0"/>
            <a:r>
              <a:rPr dirty="0"/>
              <a:t>Understand how to open a file for writing.</a:t>
            </a:r>
          </a:p>
          <a:p>
            <a:pPr lvl="0"/>
            <a:r>
              <a:rPr dirty="0"/>
              <a:t>Explain different modes for opening a file in Python.</a:t>
            </a:r>
          </a:p>
          <a:p>
            <a:pPr lvl="0"/>
            <a:r>
              <a:rPr dirty="0"/>
              <a:t>Demonstrate the use of the write() function to write to a file.</a:t>
            </a:r>
          </a:p>
          <a:p>
            <a:pPr lvl="0"/>
            <a:r>
              <a:rPr dirty="0"/>
              <a:t>Understand the importance of closing a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C6372-BE19-E291-55CF-A1DF8E531E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A75D2D-1808-536F-91CF-3385E9082BB1}"/>
              </a:ext>
            </a:extLst>
          </p:cNvPr>
          <p:cNvSpPr>
            <a:spLocks noGrp="1"/>
          </p:cNvSpPr>
          <p:nvPr>
            <p:ph type="title"/>
          </p:nvPr>
        </p:nvSpPr>
        <p:spPr>
          <a:xfrm>
            <a:off x="609600" y="238539"/>
            <a:ext cx="9052560" cy="586961"/>
          </a:xfrm>
          <a:prstGeom prst="rect">
            <a:avLst/>
          </a:prstGeom>
        </p:spPr>
        <p:txBody>
          <a:bodyPr/>
          <a:lstStyle/>
          <a:p>
            <a:pPr marL="0" lvl="0" indent="0">
              <a:buNone/>
            </a:pPr>
            <a:r>
              <a:rPr dirty="0"/>
              <a:t>14.</a:t>
            </a:r>
            <a:r>
              <a:rPr lang="en-US" dirty="0"/>
              <a:t>2</a:t>
            </a:r>
            <a:r>
              <a:rPr dirty="0"/>
              <a:t> Writing to files</a:t>
            </a:r>
          </a:p>
        </p:txBody>
      </p:sp>
      <p:sp>
        <p:nvSpPr>
          <p:cNvPr id="3" name="Content Placeholder 2">
            <a:extLst>
              <a:ext uri="{FF2B5EF4-FFF2-40B4-BE49-F238E27FC236}">
                <a16:creationId xmlns:a16="http://schemas.microsoft.com/office/drawing/2014/main" id="{84CB82A9-1629-8E07-73A0-7C0E43CCFEDC}"/>
              </a:ext>
            </a:extLst>
          </p:cNvPr>
          <p:cNvSpPr>
            <a:spLocks noGrp="1"/>
          </p:cNvSpPr>
          <p:nvPr>
            <p:ph idx="1"/>
          </p:nvPr>
        </p:nvSpPr>
        <p:spPr>
          <a:xfrm>
            <a:off x="609600" y="1306069"/>
            <a:ext cx="10972800" cy="5173664"/>
          </a:xfrm>
        </p:spPr>
        <p:txBody>
          <a:bodyPr/>
          <a:lstStyle/>
          <a:p>
            <a:pPr marL="228600" indent="0" algn="l">
              <a:buNone/>
            </a:pPr>
            <a:r>
              <a:rPr lang="en-US" b="1" i="0" dirty="0">
                <a:solidFill>
                  <a:srgbClr val="333333"/>
                </a:solidFill>
                <a:effectLst/>
                <a:latin typeface="Neue Helvetica W01"/>
              </a:rPr>
              <a:t>Opening a file for writing</a:t>
            </a:r>
          </a:p>
          <a:p>
            <a:pPr algn="l"/>
            <a:r>
              <a:rPr lang="en-US" b="0" i="0" dirty="0">
                <a:solidFill>
                  <a:srgbClr val="424242"/>
                </a:solidFill>
                <a:effectLst/>
                <a:latin typeface="Neue Helvetica W01"/>
              </a:rPr>
              <a:t>A file may be opened for reading, allowing no changes, or for writing, allowing changes to occur in the file. </a:t>
            </a:r>
          </a:p>
          <a:p>
            <a:pPr algn="l"/>
            <a:r>
              <a:rPr lang="en-US" b="0" i="0" dirty="0">
                <a:solidFill>
                  <a:srgbClr val="424242"/>
                </a:solidFill>
                <a:effectLst/>
                <a:latin typeface="Neue Helvetica W01"/>
              </a:rPr>
              <a:t>The </a:t>
            </a:r>
            <a:r>
              <a:rPr lang="en-US" b="1" i="0" dirty="0">
                <a:solidFill>
                  <a:srgbClr val="424242"/>
                </a:solidFill>
                <a:effectLst/>
                <a:latin typeface="Neue Helvetica W01"/>
              </a:rPr>
              <a:t>mode</a:t>
            </a:r>
            <a:r>
              <a:rPr lang="en-US" b="0" i="0" dirty="0">
                <a:solidFill>
                  <a:srgbClr val="424242"/>
                </a:solidFill>
                <a:effectLst/>
                <a:latin typeface="Neue Helvetica W01"/>
              </a:rPr>
              <a:t> defines whether a file is opened for reading only or for writing. The default mode of the </a:t>
            </a:r>
            <a:r>
              <a:rPr lang="en-US" b="0" i="0" dirty="0">
                <a:solidFill>
                  <a:srgbClr val="006464"/>
                </a:solidFill>
                <a:effectLst/>
                <a:latin typeface="Neue Helvetica W01"/>
              </a:rPr>
              <a:t>open</a:t>
            </a:r>
            <a:r>
              <a:rPr lang="en-US" b="0" i="0" dirty="0">
                <a:solidFill>
                  <a:srgbClr val="424242"/>
                </a:solidFill>
                <a:effectLst/>
                <a:latin typeface="Neue Helvetica W01"/>
              </a:rPr>
              <a:t>() function is reading only. A second mode parameter defines the mode.</a:t>
            </a:r>
          </a:p>
          <a:p>
            <a:pPr lvl="1"/>
            <a:r>
              <a:rPr lang="en-US" b="0" i="0" dirty="0">
                <a:solidFill>
                  <a:srgbClr val="424242"/>
                </a:solidFill>
                <a:effectLst/>
                <a:latin typeface="Neue Helvetica W01"/>
              </a:rPr>
              <a:t>Ex: </a:t>
            </a:r>
            <a:r>
              <a:rPr lang="en-US" b="0" i="0" dirty="0">
                <a:solidFill>
                  <a:srgbClr val="006464"/>
                </a:solidFill>
                <a:effectLst/>
                <a:latin typeface="Neue Helvetica W01"/>
              </a:rPr>
              <a:t>open</a:t>
            </a:r>
            <a:r>
              <a:rPr lang="en-US" b="0" i="0" dirty="0">
                <a:solidFill>
                  <a:srgbClr val="424242"/>
                </a:solidFill>
                <a:effectLst/>
                <a:latin typeface="Neue Helvetica W01"/>
              </a:rPr>
              <a:t>(</a:t>
            </a:r>
            <a:r>
              <a:rPr lang="en-US" b="0" i="0" dirty="0">
                <a:solidFill>
                  <a:srgbClr val="914700"/>
                </a:solidFill>
                <a:effectLst/>
                <a:latin typeface="Neue Helvetica W01"/>
              </a:rPr>
              <a:t>"</a:t>
            </a:r>
            <a:r>
              <a:rPr lang="en-US" b="0" i="0" dirty="0" err="1">
                <a:solidFill>
                  <a:srgbClr val="914700"/>
                </a:solidFill>
                <a:effectLst/>
                <a:latin typeface="Neue Helvetica W01"/>
              </a:rPr>
              <a:t>output.txt</a:t>
            </a:r>
            <a:r>
              <a:rPr lang="en-US" b="0" i="0" dirty="0">
                <a:solidFill>
                  <a:srgbClr val="914700"/>
                </a:solidFill>
                <a:effectLst/>
                <a:latin typeface="Neue Helvetica W01"/>
              </a:rPr>
              <a:t>"</a:t>
            </a:r>
            <a:r>
              <a:rPr lang="en-US" b="0" i="0" dirty="0">
                <a:solidFill>
                  <a:srgbClr val="424242"/>
                </a:solidFill>
                <a:effectLst/>
                <a:latin typeface="Neue Helvetica W01"/>
              </a:rPr>
              <a:t>, </a:t>
            </a:r>
            <a:r>
              <a:rPr lang="en-US" b="0" i="0" dirty="0">
                <a:solidFill>
                  <a:srgbClr val="914700"/>
                </a:solidFill>
                <a:effectLst/>
                <a:latin typeface="Neue Helvetica W01"/>
              </a:rPr>
              <a:t>'w'</a:t>
            </a:r>
            <a:r>
              <a:rPr lang="en-US" b="0" i="0" dirty="0">
                <a:solidFill>
                  <a:srgbClr val="424242"/>
                </a:solidFill>
                <a:effectLst/>
                <a:latin typeface="Neue Helvetica W01"/>
              </a:rPr>
              <a:t>) opens the </a:t>
            </a:r>
            <a:r>
              <a:rPr lang="en-US" b="0" i="1" dirty="0" err="1">
                <a:solidFill>
                  <a:srgbClr val="424242"/>
                </a:solidFill>
                <a:effectLst/>
                <a:latin typeface="Neue Helvetica W01"/>
              </a:rPr>
              <a:t>output.txt</a:t>
            </a:r>
            <a:r>
              <a:rPr lang="en-US" b="0" i="0" dirty="0">
                <a:solidFill>
                  <a:srgbClr val="424242"/>
                </a:solidFill>
                <a:effectLst/>
                <a:latin typeface="Neue Helvetica W01"/>
              </a:rPr>
              <a:t> file in writing mode. The following table lists common modes.</a:t>
            </a:r>
          </a:p>
          <a:p>
            <a:pPr marL="228600" indent="0">
              <a:buNone/>
            </a:pPr>
            <a:br>
              <a:rPr lang="en-US" dirty="0"/>
            </a:br>
            <a:endParaRPr dirty="0"/>
          </a:p>
        </p:txBody>
      </p:sp>
    </p:spTree>
    <p:extLst>
      <p:ext uri="{BB962C8B-B14F-4D97-AF65-F5344CB8AC3E}">
        <p14:creationId xmlns:p14="http://schemas.microsoft.com/office/powerpoint/2010/main" val="3871706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Table 14.1 Modes for the open() function.</a:t>
            </a:r>
          </a:p>
        </p:txBody>
      </p:sp>
      <p:pic>
        <p:nvPicPr>
          <p:cNvPr id="3" name="Picture 1" descr="Table 14.1 Modes for the open() function."/>
          <p:cNvPicPr>
            <a:picLocks noGrp="1" noChangeAspect="1"/>
          </p:cNvPicPr>
          <p:nvPr/>
        </p:nvPicPr>
        <p:blipFill>
          <a:blip r:embed="rId2"/>
          <a:stretch>
            <a:fillRect/>
          </a:stretch>
        </p:blipFill>
        <p:spPr bwMode="auto">
          <a:xfrm>
            <a:off x="609600" y="1841500"/>
            <a:ext cx="10972800" cy="33782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14.</a:t>
            </a:r>
            <a:r>
              <a:rPr lang="en-US" dirty="0"/>
              <a:t>3</a:t>
            </a:r>
            <a:r>
              <a:rPr dirty="0"/>
              <a:t> Files in different locations and working with CSV files</a:t>
            </a:r>
          </a:p>
        </p:txBody>
      </p:sp>
      <p:sp>
        <p:nvSpPr>
          <p:cNvPr id="3" name="Content Placeholder 2"/>
          <p:cNvSpPr>
            <a:spLocks noGrp="1"/>
          </p:cNvSpPr>
          <p:nvPr>
            <p:ph idx="1"/>
          </p:nvPr>
        </p:nvSpPr>
        <p:spPr>
          <a:xfrm>
            <a:off x="609600" y="1281685"/>
            <a:ext cx="10972800" cy="5173664"/>
          </a:xfrm>
        </p:spPr>
        <p:txBody>
          <a:bodyPr/>
          <a:lstStyle/>
          <a:p>
            <a:pPr marL="0" lvl="0" indent="0">
              <a:buNone/>
            </a:pPr>
            <a:r>
              <a:rPr b="1" dirty="0"/>
              <a:t>Learning Objectives</a:t>
            </a:r>
          </a:p>
          <a:p>
            <a:pPr lvl="0"/>
            <a:r>
              <a:rPr dirty="0"/>
              <a:t>Demonstrate how to access files within a file system.</a:t>
            </a:r>
          </a:p>
          <a:p>
            <a:pPr lvl="0"/>
            <a:r>
              <a:rPr dirty="0"/>
              <a:t>Demonstrate how to process a CSV file.</a:t>
            </a:r>
          </a:p>
        </p:txBody>
      </p:sp>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971</Words>
  <Application>Microsoft Macintosh PowerPoint</Application>
  <PresentationFormat>Widescreen</PresentationFormat>
  <Paragraphs>93</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Neue Helvetica W01</vt:lpstr>
      <vt:lpstr>Office Theme</vt:lpstr>
      <vt:lpstr>Introduction to Python Programming</vt:lpstr>
      <vt:lpstr>Chapter outline</vt:lpstr>
      <vt:lpstr>14.1 Reading from files</vt:lpstr>
      <vt:lpstr>14.1 Reading from files</vt:lpstr>
      <vt:lpstr>14.1 Reading from files</vt:lpstr>
      <vt:lpstr>14.2 Writing to files</vt:lpstr>
      <vt:lpstr>14.2 Writing to files</vt:lpstr>
      <vt:lpstr>Table 14.1 Modes for the open() function.</vt:lpstr>
      <vt:lpstr>14.3 Files in different locations and working with CSV files</vt:lpstr>
      <vt:lpstr>14.3 Files in different locations and working with CSV files</vt:lpstr>
      <vt:lpstr>Table 14.2 Opening files on different paths.</vt:lpstr>
      <vt:lpstr>14.3 Files in different locations and working with CSV files</vt:lpstr>
      <vt:lpstr>Figure 14.2</vt:lpstr>
      <vt:lpstr>14.4 Handling exceptions</vt:lpstr>
      <vt:lpstr>14.4 Handling exceptions</vt:lpstr>
      <vt:lpstr>14.4 Handling exceptions</vt:lpstr>
      <vt:lpstr>14.5 Raising exceptions</vt:lpstr>
      <vt:lpstr>14.5 Raising exceptions</vt:lpstr>
      <vt:lpstr>Chapter 14  reference.</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300</TotalTime>
  <Words>44</Words>
  <Application>Microsoft Macintosh PowerPoint</Application>
  <PresentationFormat>Widescreen</PresentationFormat>
  <Paragraphs>12</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Programming</dc:title>
  <dc:creator/>
  <cp:keywords/>
  <cp:lastModifiedBy>Colby Powers</cp:lastModifiedBy>
  <cp:revision>2</cp:revision>
  <dcterms:created xsi:type="dcterms:W3CDTF">2024-07-30T22:15:13Z</dcterms:created>
  <dcterms:modified xsi:type="dcterms:W3CDTF">2024-10-30T13:28:08Z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ubtitle">
    <vt:lpwstr>Chapter 14 Files</vt:lpwstr>
  </property>
</Properties>
</file>