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9" r:id="rId4"/>
    <p:sldId id="279" r:id="rId5"/>
    <p:sldId id="280" r:id="rId6"/>
    <p:sldId id="260" r:id="rId7"/>
    <p:sldId id="281" r:id="rId8"/>
    <p:sldId id="282" r:id="rId9"/>
    <p:sldId id="283" r:id="rId10"/>
    <p:sldId id="261" r:id="rId11"/>
    <p:sldId id="284" r:id="rId12"/>
    <p:sldId id="285" r:id="rId13"/>
    <p:sldId id="262" r:id="rId14"/>
    <p:sldId id="263" r:id="rId15"/>
    <p:sldId id="286" r:id="rId16"/>
    <p:sldId id="264" r:id="rId17"/>
    <p:sldId id="265" r:id="rId18"/>
    <p:sldId id="266" r:id="rId19"/>
    <p:sldId id="287" r:id="rId20"/>
    <p:sldId id="288" r:id="rId21"/>
    <p:sldId id="289" r:id="rId22"/>
    <p:sldId id="290" r:id="rId23"/>
    <p:sldId id="291" r:id="rId24"/>
    <p:sldId id="267" r:id="rId25"/>
    <p:sldId id="268" r:id="rId26"/>
    <p:sldId id="269" r:id="rId27"/>
    <p:sldId id="270" r:id="rId28"/>
    <p:sldId id="271" r:id="rId29"/>
    <p:sldId id="272" r:id="rId30"/>
    <p:sldId id="273" r:id="rId31"/>
    <p:sldId id="274" r:id="rId32"/>
    <p:sldId id="275" r:id="rId33"/>
    <p:sldId id="276" r:id="rId34"/>
    <p:sldId id="292" r:id="rId35"/>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26" autoAdjust="0"/>
  </p:normalViewPr>
  <p:slideViewPr>
    <p:cSldViewPr snapToGrid="0" snapToObjects="1">
      <p:cViewPr varScale="1">
        <p:scale>
          <a:sx n="121" d="100"/>
          <a:sy n="121" d="100"/>
        </p:scale>
        <p:origin x="736"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10/30/24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hf sldNum="0" hdr="0" ftr="0" dt="0"/>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8155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6BA38-5691-57BB-2B55-F5733E3B69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345921-18A9-E928-118F-5EFE2BAFDD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D87BE-C53A-ECAF-5C92-55E0047F757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14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CF8D6-5D97-3636-656F-696F14423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CB5166-8629-A183-67DD-8C0C2E2542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92E3A5-E447-526B-19D0-E07A41F4F2E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2178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484188"/>
            <a:ext cx="10363200" cy="1470025"/>
          </a:xfrm>
          <a:prstGeom prst="rect">
            <a:avLst/>
          </a:prstGeom>
        </p:spPr>
        <p:txBody>
          <a:bodyPr>
            <a:noAutofit/>
          </a:bodyPr>
          <a:lstStyle>
            <a:lvl1pPr algn="ctr">
              <a:defRPr sz="6000" b="0" i="0" baseline="0">
                <a:solidFill>
                  <a:srgbClr val="70AD47"/>
                </a:solidFill>
                <a:latin typeface="+mj-lt"/>
                <a:cs typeface="Calibri" panose="020F0502020204030204" pitchFamily="34" charset="0"/>
              </a:defRPr>
            </a:lvl1pPr>
          </a:lstStyle>
          <a:p>
            <a:r>
              <a:rPr lang="en-US" dirty="0"/>
              <a:t>Title of the Book</a:t>
            </a:r>
          </a:p>
        </p:txBody>
      </p:sp>
      <p:sp>
        <p:nvSpPr>
          <p:cNvPr id="3" name="Subtitle 2"/>
          <p:cNvSpPr>
            <a:spLocks noGrp="1"/>
          </p:cNvSpPr>
          <p:nvPr>
            <p:ph type="subTitle" idx="1"/>
          </p:nvPr>
        </p:nvSpPr>
        <p:spPr>
          <a:xfrm>
            <a:off x="1828800" y="2072269"/>
            <a:ext cx="8534400" cy="1752600"/>
          </a:xfrm>
        </p:spPr>
        <p:txBody>
          <a:bodyPr>
            <a:normAutofit/>
          </a:bodyPr>
          <a:lstStyle>
            <a:lvl1pPr marL="0" indent="0" algn="ctr">
              <a:buNone/>
              <a:defRPr sz="3733">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8" name="Picture Placeholder 7">
            <a:extLst>
              <a:ext uri="{FF2B5EF4-FFF2-40B4-BE49-F238E27FC236}">
                <a16:creationId xmlns:a16="http://schemas.microsoft.com/office/drawing/2014/main" id="{80A79003-2626-1D8F-FE0B-0F12900E5EC8}"/>
              </a:ext>
            </a:extLst>
          </p:cNvPr>
          <p:cNvSpPr>
            <a:spLocks noGrp="1"/>
          </p:cNvSpPr>
          <p:nvPr>
            <p:ph type="pic" sz="quarter" idx="13"/>
          </p:nvPr>
        </p:nvSpPr>
        <p:spPr>
          <a:xfrm>
            <a:off x="1828800" y="3924300"/>
            <a:ext cx="8534400" cy="2319867"/>
          </a:xfrm>
        </p:spPr>
        <p:txBody>
          <a:bodyPr>
            <a:normAutofit/>
          </a:bodyPr>
          <a:lstStyle>
            <a:lvl1pPr>
              <a:defRPr sz="2800"/>
            </a:lvl1pPr>
          </a:lstStyle>
          <a:p>
            <a:endParaRPr lang="en-US" dirty="0"/>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7" name="Content Placeholder 6"/>
          <p:cNvSpPr>
            <a:spLocks noGrp="1"/>
          </p:cNvSpPr>
          <p:nvPr>
            <p:ph sz="quarter" idx="12"/>
          </p:nvPr>
        </p:nvSpPr>
        <p:spPr>
          <a:xfrm>
            <a:off x="609600" y="1011383"/>
            <a:ext cx="10972800" cy="3255818"/>
          </a:xfrm>
        </p:spPr>
        <p:txBody>
          <a:bodyPr/>
          <a:lstStyle>
            <a:lvl5pPr marL="1828800" indent="0">
              <a:buNone/>
              <a:defRPr/>
            </a:lvl5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Content Placeholder 6"/>
          <p:cNvSpPr>
            <a:spLocks noGrp="1"/>
          </p:cNvSpPr>
          <p:nvPr>
            <p:ph sz="quarter" idx="13" hasCustomPrompt="1"/>
          </p:nvPr>
        </p:nvSpPr>
        <p:spPr>
          <a:xfrm>
            <a:off x="609600" y="4378037"/>
            <a:ext cx="10972800" cy="1627909"/>
          </a:xfrm>
        </p:spPr>
        <p:txBody>
          <a:bodyPr>
            <a:normAutofit/>
          </a:bodyPr>
          <a:lstStyle>
            <a:lvl1pPr marL="0" indent="0">
              <a:buNone/>
              <a:defRPr sz="1600">
                <a:solidFill>
                  <a:schemeClr val="accent3"/>
                </a:solidFill>
              </a:defRPr>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
        <p:nvSpPr>
          <p:cNvPr id="3" name="Title 1">
            <a:extLst>
              <a:ext uri="{FF2B5EF4-FFF2-40B4-BE49-F238E27FC236}">
                <a16:creationId xmlns:a16="http://schemas.microsoft.com/office/drawing/2014/main" id="{75AFEFD2-D28D-C54F-70F8-461EEBE63A5A}"/>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2188312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a:prstGeom prst="rect">
            <a:avLst/>
          </a:prstGeo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3914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sz="28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
        <p:nvSpPr>
          <p:cNvPr id="3" name="Content Placeholder 2"/>
          <p:cNvSpPr>
            <a:spLocks noGrp="1"/>
          </p:cNvSpPr>
          <p:nvPr>
            <p:ph idx="1"/>
          </p:nvPr>
        </p:nvSpPr>
        <p:spPr>
          <a:xfrm>
            <a:off x="609600" y="952501"/>
            <a:ext cx="10972800" cy="5173664"/>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solidFill>
                  <a:srgbClr val="70AD47"/>
                </a:solidFill>
              </a:defRPr>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055687"/>
            <a:ext cx="5384800" cy="50704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4" name="Content Placeholder 3"/>
          <p:cNvSpPr>
            <a:spLocks noGrp="1"/>
          </p:cNvSpPr>
          <p:nvPr>
            <p:ph sz="half" idx="2"/>
          </p:nvPr>
        </p:nvSpPr>
        <p:spPr>
          <a:xfrm>
            <a:off x="6197600" y="1055687"/>
            <a:ext cx="5384800" cy="507047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6" name="Footer Placeholder 5"/>
          <p:cNvSpPr>
            <a:spLocks noGrp="1"/>
          </p:cNvSpPr>
          <p:nvPr>
            <p:ph type="ftr" sz="quarter" idx="11"/>
          </p:nvPr>
        </p:nvSpPr>
        <p:spPr/>
        <p:txBody>
          <a:bodyPr/>
          <a:lstStyle/>
          <a:p>
            <a:endParaRPr lang="en-US" dirty="0"/>
          </a:p>
        </p:txBody>
      </p:sp>
      <p:sp>
        <p:nvSpPr>
          <p:cNvPr id="2" name="Title 1">
            <a:extLst>
              <a:ext uri="{FF2B5EF4-FFF2-40B4-BE49-F238E27FC236}">
                <a16:creationId xmlns:a16="http://schemas.microsoft.com/office/drawing/2014/main" id="{55A695E3-160A-1182-A08B-49F893982D5A}"/>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054101"/>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1693863"/>
            <a:ext cx="5386917" cy="4432300"/>
          </a:xfrm>
        </p:spPr>
        <p:txBody>
          <a:bodyPr/>
          <a:lstStyle>
            <a:lvl1pPr marL="342900" indent="-342900">
              <a:buFont typeface="Arial" panose="020B0604020202020204" pitchFamily="34" charset="0"/>
              <a:buChar cha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Text Placeholder 4"/>
          <p:cNvSpPr>
            <a:spLocks noGrp="1"/>
          </p:cNvSpPr>
          <p:nvPr>
            <p:ph type="body" sz="quarter" idx="3"/>
          </p:nvPr>
        </p:nvSpPr>
        <p:spPr>
          <a:xfrm>
            <a:off x="6193369" y="1054100"/>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693863"/>
            <a:ext cx="5389033" cy="44323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8" name="Footer Placeholder 7"/>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48293EA6-65EB-EBFA-B114-8CE108578312}"/>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2" name="Title 1">
            <a:extLst>
              <a:ext uri="{FF2B5EF4-FFF2-40B4-BE49-F238E27FC236}">
                <a16:creationId xmlns:a16="http://schemas.microsoft.com/office/drawing/2014/main" id="{DCC07829-38D8-F49A-78AA-2EAC35A1A3B6}"/>
              </a:ext>
            </a:extLst>
          </p:cNvPr>
          <p:cNvSpPr>
            <a:spLocks noGrp="1"/>
          </p:cNvSpPr>
          <p:nvPr>
            <p:ph type="title"/>
          </p:nvPr>
        </p:nvSpPr>
        <p:spPr>
          <a:xfrm>
            <a:off x="609600" y="238539"/>
            <a:ext cx="9052560" cy="586961"/>
          </a:xfrm>
          <a:prstGeom prst="rect">
            <a:avLst/>
          </a:prstGeom>
        </p:spPr>
        <p:txBody>
          <a:bodyPr/>
          <a:lstStyle>
            <a:lvl1pPr algn="l">
              <a:defRPr sz="2800">
                <a:solidFill>
                  <a:srgbClr val="70AD47"/>
                </a:solidFill>
              </a:defRPr>
            </a:lvl1pPr>
          </a:lstStyle>
          <a:p>
            <a:r>
              <a:rPr lang="en-US" dirty="0"/>
              <a:t>Click to edit Master title style</a:t>
            </a:r>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a:prstGeom prst="rect">
            <a:avLst/>
          </a:prstGeom>
        </p:spPr>
        <p:txBody>
          <a:bodyPr anchor="b"/>
          <a:lstStyle>
            <a:lvl1pPr algn="l">
              <a:defRPr sz="2000" b="1">
                <a:solidFill>
                  <a:srgbClr val="70AD47"/>
                </a:solidFill>
              </a:defRPr>
            </a:lvl1pPr>
          </a:lstStyle>
          <a:p>
            <a:r>
              <a:rPr lang="en-US" dirty="0"/>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1244600"/>
          </a:xfrm>
          <a:prstGeom prst="rect">
            <a:avLst/>
          </a:prstGeom>
        </p:spPr>
        <p:txBody>
          <a:bodyPr anchor="t">
            <a:normAutofit/>
          </a:bodyPr>
          <a:lstStyle>
            <a:lvl1pPr algn="l">
              <a:defRPr sz="1600" b="0"/>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8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38539"/>
            <a:ext cx="10972800" cy="5869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927101"/>
            <a:ext cx="10972800" cy="5199064"/>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r>
              <a:rPr kumimoji="0" lang="en-US" sz="2800" b="0" i="0" u="none" strike="noStrike" kern="1200" cap="none" spc="0" normalizeH="0" baseline="0" noProof="0" dirty="0">
                <a:ln>
                  <a:noFill/>
                </a:ln>
                <a:solidFill>
                  <a:srgbClr val="464846"/>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400" b="0" i="0" u="none" strike="noStrike" kern="1200" cap="none" spc="0" normalizeH="0" baseline="0" noProof="0" dirty="0">
                <a:ln>
                  <a:noFill/>
                </a:ln>
                <a:solidFill>
                  <a:srgbClr val="1B1E3F"/>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2000" b="0" i="0" u="none" strike="noStrike" kern="1200" cap="none" spc="0" normalizeH="0" baseline="0" noProof="0" dirty="0">
                <a:ln>
                  <a:noFill/>
                </a:ln>
                <a:solidFill>
                  <a:srgbClr val="DB5935"/>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464846"/>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a:buChar char="•"/>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Fifth level</a:t>
            </a:r>
          </a:p>
        </p:txBody>
      </p:sp>
      <p:sp>
        <p:nvSpPr>
          <p:cNvPr id="5" name="Footer Placeholder 4"/>
          <p:cNvSpPr>
            <a:spLocks noGrp="1"/>
          </p:cNvSpPr>
          <p:nvPr>
            <p:ph type="ftr" sz="quarter" idx="3"/>
          </p:nvPr>
        </p:nvSpPr>
        <p:spPr>
          <a:xfrm>
            <a:off x="609600" y="6356351"/>
            <a:ext cx="10972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8" r:id="rId11"/>
    <p:sldLayoutId id="2147483659" r:id="rId12"/>
  </p:sldLayoutIdLst>
  <p:hf sldNum="0" hdr="0" ftr="0"/>
  <p:txStyles>
    <p:titleStyle>
      <a:lvl1pPr algn="l" defTabSz="457189" rtl="0" eaLnBrk="1" latinLnBrk="0" hangingPunct="1">
        <a:spcBef>
          <a:spcPct val="0"/>
        </a:spcBef>
        <a:buNone/>
        <a:defRPr sz="2800" kern="1200">
          <a:solidFill>
            <a:schemeClr val="tx1"/>
          </a:solidFill>
          <a:latin typeface="+mj-lt"/>
          <a:ea typeface="+mj-ea"/>
          <a:cs typeface="+mj-cs"/>
        </a:defRPr>
      </a:lvl1pPr>
    </p:titleStyle>
    <p:bodyStyle>
      <a:lvl1pPr marL="457200" indent="-228600" algn="l" defTabSz="457189" rtl="0" eaLnBrk="1" latinLnBrk="0" hangingPunct="1">
        <a:spcBef>
          <a:spcPts val="0"/>
        </a:spcBef>
        <a:buFont typeface="Arial" panose="020B0604020202020204" pitchFamily="34" charset="0"/>
        <a:buChar char="•"/>
        <a:defRPr sz="3200" kern="1200">
          <a:solidFill>
            <a:schemeClr val="tx1"/>
          </a:solidFill>
          <a:latin typeface="+mn-lt"/>
          <a:ea typeface="+mn-ea"/>
          <a:cs typeface="+mn-cs"/>
        </a:defRPr>
      </a:lvl1pPr>
      <a:lvl2pPr marL="685800" indent="-228600" algn="l" defTabSz="457189"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457189"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45718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457189"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743131" indent="-457189" algn="l" defTabSz="457189" rtl="0" eaLnBrk="1" latinLnBrk="0" hangingPunct="1">
        <a:spcBef>
          <a:spcPct val="20000"/>
        </a:spcBef>
        <a:buFont typeface="Arial"/>
        <a:buChar char="•"/>
        <a:defRPr sz="2000" kern="1200">
          <a:solidFill>
            <a:schemeClr val="tx1"/>
          </a:solidFill>
          <a:latin typeface="+mn-lt"/>
          <a:ea typeface="+mn-ea"/>
          <a:cs typeface="+mn-cs"/>
        </a:defRPr>
      </a:lvl6pPr>
      <a:lvl7pPr marL="3200320" indent="-457189" algn="l" defTabSz="457189" rtl="0" eaLnBrk="1" latinLnBrk="0" hangingPunct="1">
        <a:spcBef>
          <a:spcPct val="20000"/>
        </a:spcBef>
        <a:buFont typeface="Arial"/>
        <a:buChar char="•"/>
        <a:defRPr sz="2000" kern="1200">
          <a:solidFill>
            <a:schemeClr val="tx1"/>
          </a:solidFill>
          <a:latin typeface="+mn-lt"/>
          <a:ea typeface="+mn-ea"/>
          <a:cs typeface="+mn-cs"/>
        </a:defRPr>
      </a:lvl7pPr>
      <a:lvl8pPr marL="3657509" indent="-457189" algn="l" defTabSz="457189" rtl="0" eaLnBrk="1" latinLnBrk="0" hangingPunct="1">
        <a:spcBef>
          <a:spcPct val="20000"/>
        </a:spcBef>
        <a:buFont typeface="Arial"/>
        <a:buChar char="•"/>
        <a:defRPr sz="2000" kern="1200">
          <a:solidFill>
            <a:schemeClr val="tx1"/>
          </a:solidFill>
          <a:latin typeface="+mn-lt"/>
          <a:ea typeface="+mn-ea"/>
          <a:cs typeface="+mn-cs"/>
        </a:defRPr>
      </a:lvl8pPr>
      <a:lvl9pPr marL="4114697" indent="-457189"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484188"/>
            <a:ext cx="10363200" cy="1470025"/>
          </a:xfrm>
          <a:prstGeom prst="rect">
            <a:avLst/>
          </a:prstGeom>
        </p:spPr>
        <p:txBody>
          <a:bodyPr/>
          <a:lstStyle/>
          <a:p>
            <a:pPr marL="0" lvl="0" indent="0">
              <a:buNone/>
            </a:pPr>
            <a:r>
              <a:t>Introduction to Python Programming</a:t>
            </a:r>
          </a:p>
        </p:txBody>
      </p:sp>
      <p:sp>
        <p:nvSpPr>
          <p:cNvPr id="3" name="Subtitle 2"/>
          <p:cNvSpPr>
            <a:spLocks noGrp="1"/>
          </p:cNvSpPr>
          <p:nvPr>
            <p:ph type="subTitle" idx="1"/>
          </p:nvPr>
        </p:nvSpPr>
        <p:spPr>
          <a:xfrm>
            <a:off x="1828800" y="2072269"/>
            <a:ext cx="8534400" cy="1752600"/>
          </a:xfrm>
        </p:spPr>
        <p:txBody>
          <a:bodyPr>
            <a:normAutofit lnSpcReduction="10000"/>
          </a:bodyPr>
          <a:lstStyle/>
          <a:p>
            <a:pPr marL="0" lvl="0" indent="0">
              <a:buNone/>
            </a:pPr>
            <a:r>
              <a:rPr dirty="0"/>
              <a:t>Chapter 15</a:t>
            </a:r>
            <a:r>
              <a:rPr lang="en-US" dirty="0"/>
              <a:t>:</a:t>
            </a:r>
            <a:r>
              <a:rPr dirty="0"/>
              <a:t> Data Science</a:t>
            </a:r>
            <a:br>
              <a:rPr dirty="0"/>
            </a:br>
            <a:br>
              <a:rPr dirty="0"/>
            </a:br>
            <a:endParaRPr dirty="0"/>
          </a:p>
        </p:txBody>
      </p:sp>
      <p:pic>
        <p:nvPicPr>
          <p:cNvPr id="4" name="Cover Image" descr="Cover image"/>
          <p:cNvPicPr>
            <a:picLocks noChangeAspect="1"/>
          </p:cNvPicPr>
          <p:nvPr/>
        </p:nvPicPr>
        <p:blipFill>
          <a:blip r:embed="rId2"/>
          <a:stretch>
            <a:fillRect/>
          </a:stretch>
        </p:blipFill>
        <p:spPr>
          <a:xfrm>
            <a:off x="4859482" y="3298371"/>
            <a:ext cx="2473036" cy="3200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3</a:t>
            </a:r>
            <a:r>
              <a:rPr dirty="0"/>
              <a:t> Pandas</a:t>
            </a:r>
          </a:p>
        </p:txBody>
      </p:sp>
      <p:sp>
        <p:nvSpPr>
          <p:cNvPr id="3" name="Content Placeholder 2"/>
          <p:cNvSpPr>
            <a:spLocks noGrp="1"/>
          </p:cNvSpPr>
          <p:nvPr>
            <p:ph idx="1"/>
          </p:nvPr>
        </p:nvSpPr>
        <p:spPr>
          <a:xfrm>
            <a:off x="609600" y="1269493"/>
            <a:ext cx="10972800" cy="5173664"/>
          </a:xfrm>
        </p:spPr>
        <p:txBody>
          <a:bodyPr/>
          <a:lstStyle/>
          <a:p>
            <a:pPr marL="0" lvl="0" indent="0">
              <a:buNone/>
            </a:pPr>
            <a:r>
              <a:rPr b="1" dirty="0"/>
              <a:t>Learning Objectives</a:t>
            </a:r>
          </a:p>
          <a:p>
            <a:pPr lvl="0"/>
            <a:r>
              <a:rPr dirty="0"/>
              <a:t>Describe the Pandas library.</a:t>
            </a:r>
          </a:p>
          <a:p>
            <a:pPr lvl="0"/>
            <a:r>
              <a:rPr dirty="0"/>
              <a:t>Create a </a:t>
            </a:r>
            <a:r>
              <a:rPr dirty="0" err="1"/>
              <a:t>DataFrame</a:t>
            </a:r>
            <a:r>
              <a:rPr dirty="0"/>
              <a:t> and a Series object.</a:t>
            </a:r>
          </a:p>
          <a:p>
            <a:pPr lvl="0"/>
            <a:r>
              <a:rPr dirty="0"/>
              <a:t>Choose appropriate Pandas functions to gain insight from heterogeneous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E7FEF-8DCD-BC53-299E-76FC1E4669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EBC2FA-FE92-BDB0-E24A-3E1B92FD5D08}"/>
              </a:ext>
            </a:extLst>
          </p:cNvPr>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3</a:t>
            </a:r>
            <a:r>
              <a:rPr dirty="0"/>
              <a:t> Pandas</a:t>
            </a:r>
          </a:p>
        </p:txBody>
      </p:sp>
      <p:sp>
        <p:nvSpPr>
          <p:cNvPr id="3" name="Content Placeholder 2">
            <a:extLst>
              <a:ext uri="{FF2B5EF4-FFF2-40B4-BE49-F238E27FC236}">
                <a16:creationId xmlns:a16="http://schemas.microsoft.com/office/drawing/2014/main" id="{F5324DED-6B21-CE27-8BA7-257737A53F92}"/>
              </a:ext>
            </a:extLst>
          </p:cNvPr>
          <p:cNvSpPr>
            <a:spLocks noGrp="1"/>
          </p:cNvSpPr>
          <p:nvPr>
            <p:ph idx="1"/>
          </p:nvPr>
        </p:nvSpPr>
        <p:spPr>
          <a:xfrm>
            <a:off x="609600" y="1086613"/>
            <a:ext cx="10972800" cy="5173664"/>
          </a:xfrm>
        </p:spPr>
        <p:txBody>
          <a:bodyPr>
            <a:normAutofit fontScale="92500" lnSpcReduction="10000"/>
          </a:bodyPr>
          <a:lstStyle/>
          <a:p>
            <a:pPr algn="l"/>
            <a:r>
              <a:rPr lang="en-US" b="1" i="0" dirty="0">
                <a:solidFill>
                  <a:srgbClr val="424242"/>
                </a:solidFill>
                <a:effectLst/>
                <a:latin typeface="Neue Helvetica W01"/>
              </a:rPr>
              <a:t>Pandas</a:t>
            </a:r>
            <a:r>
              <a:rPr lang="en-US" b="0" i="0" dirty="0">
                <a:solidFill>
                  <a:srgbClr val="424242"/>
                </a:solidFill>
                <a:effectLst/>
                <a:latin typeface="Neue Helvetica W01"/>
              </a:rPr>
              <a:t> is an open-source Python library used for data cleaning, processing, and analysis. Pandas provides data structures and data analysis tools to analyze structured data efficiently. </a:t>
            </a:r>
          </a:p>
          <a:p>
            <a:pPr lvl="1"/>
            <a:r>
              <a:rPr lang="en-US" b="0" i="0" dirty="0">
                <a:solidFill>
                  <a:srgbClr val="424242"/>
                </a:solidFill>
                <a:effectLst/>
                <a:latin typeface="Neue Helvetica W01"/>
              </a:rPr>
              <a:t>The name "Pandas" is derived from the term "panel data," which refers to multidimensional structured datasets. Key features of Pandas include:</a:t>
            </a:r>
          </a:p>
          <a:p>
            <a:pPr marL="457200" lvl="1" indent="0">
              <a:buNone/>
            </a:pPr>
            <a:endParaRPr lang="en-US" b="0" i="0" dirty="0">
              <a:solidFill>
                <a:srgbClr val="424242"/>
              </a:solidFill>
              <a:effectLst/>
              <a:latin typeface="Neue Helvetica W01"/>
            </a:endParaRPr>
          </a:p>
          <a:p>
            <a:pPr algn="l">
              <a:buFont typeface="Arial" panose="020B0604020202020204" pitchFamily="34" charset="0"/>
              <a:buChar char="•"/>
            </a:pPr>
            <a:r>
              <a:rPr lang="en-US" b="0" i="0" dirty="0">
                <a:solidFill>
                  <a:srgbClr val="424242"/>
                </a:solidFill>
                <a:effectLst/>
                <a:latin typeface="Neue Helvetica W01"/>
              </a:rPr>
              <a:t>Data structure: Pandas implements two main data structures:</a:t>
            </a:r>
          </a:p>
          <a:p>
            <a:pPr marL="742950" lvl="1" indent="-285750" algn="l">
              <a:buFont typeface="Arial" panose="020B0604020202020204" pitchFamily="34" charset="0"/>
              <a:buChar char="•"/>
            </a:pPr>
            <a:r>
              <a:rPr lang="en-US" b="0" i="0" dirty="0">
                <a:solidFill>
                  <a:srgbClr val="424242"/>
                </a:solidFill>
                <a:effectLst/>
                <a:latin typeface="Neue Helvetica W01"/>
              </a:rPr>
              <a:t>Series: A </a:t>
            </a:r>
            <a:r>
              <a:rPr lang="en-US" b="1" i="0" dirty="0">
                <a:solidFill>
                  <a:srgbClr val="424242"/>
                </a:solidFill>
                <a:effectLst/>
                <a:latin typeface="Neue Helvetica W01"/>
              </a:rPr>
              <a:t>Series</a:t>
            </a:r>
            <a:r>
              <a:rPr lang="en-US" b="0" i="0" dirty="0">
                <a:solidFill>
                  <a:srgbClr val="424242"/>
                </a:solidFill>
                <a:effectLst/>
                <a:latin typeface="Neue Helvetica W01"/>
              </a:rPr>
              <a:t> is a one-dimensional labeled array.</a:t>
            </a:r>
          </a:p>
          <a:p>
            <a:pPr marL="742950" lvl="1" indent="-285750" algn="l">
              <a:buFont typeface="Arial" panose="020B0604020202020204" pitchFamily="34" charset="0"/>
              <a:buChar char="•"/>
            </a:pPr>
            <a:r>
              <a:rPr lang="en-US" b="0" i="0" dirty="0" err="1">
                <a:solidFill>
                  <a:srgbClr val="424242"/>
                </a:solidFill>
                <a:effectLst/>
                <a:latin typeface="Neue Helvetica W01"/>
              </a:rPr>
              <a:t>DataFrame</a:t>
            </a:r>
            <a:r>
              <a:rPr lang="en-US" b="0" i="0" dirty="0">
                <a:solidFill>
                  <a:srgbClr val="424242"/>
                </a:solidFill>
                <a:effectLst/>
                <a:latin typeface="Neue Helvetica W01"/>
              </a:rPr>
              <a:t>: A </a:t>
            </a:r>
            <a:r>
              <a:rPr lang="en-US" b="1" i="0" dirty="0" err="1">
                <a:solidFill>
                  <a:srgbClr val="424242"/>
                </a:solidFill>
                <a:effectLst/>
                <a:latin typeface="Neue Helvetica W01"/>
              </a:rPr>
              <a:t>DataFrame</a:t>
            </a:r>
            <a:r>
              <a:rPr lang="en-US" b="0" i="0" dirty="0">
                <a:solidFill>
                  <a:srgbClr val="424242"/>
                </a:solidFill>
                <a:effectLst/>
                <a:latin typeface="Neue Helvetica W01"/>
              </a:rPr>
              <a:t> is a two-dimensional labeled data structure that consists of columns and rows. </a:t>
            </a:r>
          </a:p>
          <a:p>
            <a:pPr marL="1200150" lvl="2" indent="-285750"/>
            <a:r>
              <a:rPr lang="en-US" b="0" i="0" dirty="0">
                <a:solidFill>
                  <a:srgbClr val="424242"/>
                </a:solidFill>
                <a:effectLst/>
                <a:latin typeface="Neue Helvetica W01"/>
              </a:rPr>
              <a:t>A </a:t>
            </a:r>
            <a:r>
              <a:rPr lang="en-US" b="0" i="0" dirty="0" err="1">
                <a:solidFill>
                  <a:srgbClr val="424242"/>
                </a:solidFill>
                <a:effectLst/>
                <a:latin typeface="Neue Helvetica W01"/>
              </a:rPr>
              <a:t>DataFrame</a:t>
            </a:r>
            <a:r>
              <a:rPr lang="en-US" b="0" i="0" dirty="0">
                <a:solidFill>
                  <a:srgbClr val="424242"/>
                </a:solidFill>
                <a:effectLst/>
                <a:latin typeface="Neue Helvetica W01"/>
              </a:rPr>
              <a:t> can be thought of as a spreadsheet-like data structure where each column represents a Series. </a:t>
            </a:r>
            <a:r>
              <a:rPr lang="en-US" b="0" i="0" dirty="0" err="1">
                <a:solidFill>
                  <a:srgbClr val="424242"/>
                </a:solidFill>
                <a:effectLst/>
                <a:latin typeface="Neue Helvetica W01"/>
              </a:rPr>
              <a:t>DataFrame</a:t>
            </a:r>
            <a:r>
              <a:rPr lang="en-US" b="0" i="0" dirty="0">
                <a:solidFill>
                  <a:srgbClr val="424242"/>
                </a:solidFill>
                <a:effectLst/>
                <a:latin typeface="Neue Helvetica W01"/>
              </a:rPr>
              <a:t> is a heterogeneous data structure where each column can have a different data type.</a:t>
            </a:r>
          </a:p>
        </p:txBody>
      </p:sp>
    </p:spTree>
    <p:extLst>
      <p:ext uri="{BB962C8B-B14F-4D97-AF65-F5344CB8AC3E}">
        <p14:creationId xmlns:p14="http://schemas.microsoft.com/office/powerpoint/2010/main" val="332000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C4C72-C5E1-3752-B63B-2ECA8A233A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A1DA68-26F3-C649-5A5D-46FC72055EAA}"/>
              </a:ext>
            </a:extLst>
          </p:cNvPr>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3</a:t>
            </a:r>
            <a:r>
              <a:rPr dirty="0"/>
              <a:t> Pandas</a:t>
            </a:r>
          </a:p>
        </p:txBody>
      </p:sp>
      <p:sp>
        <p:nvSpPr>
          <p:cNvPr id="3" name="Content Placeholder 2">
            <a:extLst>
              <a:ext uri="{FF2B5EF4-FFF2-40B4-BE49-F238E27FC236}">
                <a16:creationId xmlns:a16="http://schemas.microsoft.com/office/drawing/2014/main" id="{1E4A0C14-E17A-3741-8C1A-3696C5FBA40D}"/>
              </a:ext>
            </a:extLst>
          </p:cNvPr>
          <p:cNvSpPr>
            <a:spLocks noGrp="1"/>
          </p:cNvSpPr>
          <p:nvPr>
            <p:ph idx="1"/>
          </p:nvPr>
        </p:nvSpPr>
        <p:spPr>
          <a:xfrm>
            <a:off x="609600" y="1086613"/>
            <a:ext cx="10972800" cy="5173664"/>
          </a:xfrm>
        </p:spPr>
        <p:txBody>
          <a:bodyPr>
            <a:normAutofit/>
          </a:bodyPr>
          <a:lstStyle/>
          <a:p>
            <a:pPr algn="l">
              <a:buFont typeface="Arial" panose="020B0604020202020204" pitchFamily="34" charset="0"/>
              <a:buChar char="•"/>
            </a:pPr>
            <a:r>
              <a:rPr lang="en-US" b="0" i="0" dirty="0">
                <a:solidFill>
                  <a:srgbClr val="424242"/>
                </a:solidFill>
                <a:effectLst/>
                <a:latin typeface="Neue Helvetica W01"/>
              </a:rPr>
              <a:t>Data processing functionality: data selection, filtering, slicing, sorting, merging, joining, and reshaping.</a:t>
            </a:r>
          </a:p>
          <a:p>
            <a:pPr marL="228600" indent="0" algn="l">
              <a:buNone/>
            </a:pPr>
            <a:endParaRPr lang="en-US" b="0" i="0" dirty="0">
              <a:solidFill>
                <a:srgbClr val="424242"/>
              </a:solidFill>
              <a:effectLst/>
              <a:latin typeface="Neue Helvetica W01"/>
            </a:endParaRPr>
          </a:p>
          <a:p>
            <a:pPr algn="l">
              <a:buFont typeface="Arial" panose="020B0604020202020204" pitchFamily="34" charset="0"/>
              <a:buChar char="•"/>
            </a:pPr>
            <a:r>
              <a:rPr lang="en-US" b="0" i="0" dirty="0">
                <a:solidFill>
                  <a:srgbClr val="424242"/>
                </a:solidFill>
                <a:effectLst/>
                <a:latin typeface="Neue Helvetica W01"/>
              </a:rPr>
              <a:t>Integration with other libraries: Pandas integrates well with other Python libraries, such as NumPy. </a:t>
            </a:r>
          </a:p>
          <a:p>
            <a:pPr algn="l">
              <a:buFont typeface="Arial" panose="020B0604020202020204" pitchFamily="34" charset="0"/>
              <a:buChar char="•"/>
            </a:pPr>
            <a:endParaRPr lang="en-US" b="0" i="0" dirty="0">
              <a:solidFill>
                <a:srgbClr val="424242"/>
              </a:solidFill>
              <a:effectLst/>
              <a:latin typeface="Neue Helvetica W01"/>
            </a:endParaRPr>
          </a:p>
          <a:p>
            <a:pPr algn="l">
              <a:buFont typeface="Arial" panose="020B0604020202020204" pitchFamily="34" charset="0"/>
              <a:buChar char="•"/>
            </a:pPr>
            <a:r>
              <a:rPr lang="en-US" b="0" i="0" dirty="0">
                <a:solidFill>
                  <a:srgbClr val="424242"/>
                </a:solidFill>
                <a:effectLst/>
                <a:latin typeface="Neue Helvetica W01"/>
              </a:rPr>
              <a:t>The conventional alias for importing Pandas is pd. In other words, Pandas is imported as </a:t>
            </a:r>
            <a:r>
              <a:rPr lang="en-US" b="0" i="0" dirty="0">
                <a:solidFill>
                  <a:srgbClr val="0000AA"/>
                </a:solidFill>
                <a:effectLst/>
                <a:latin typeface="Neue Helvetica W01"/>
              </a:rPr>
              <a:t>import</a:t>
            </a:r>
            <a:r>
              <a:rPr lang="en-US" b="0" i="0" dirty="0">
                <a:solidFill>
                  <a:srgbClr val="424242"/>
                </a:solidFill>
                <a:effectLst/>
                <a:latin typeface="Neue Helvetica W01"/>
              </a:rPr>
              <a:t> pandas </a:t>
            </a:r>
            <a:r>
              <a:rPr lang="en-US" b="0" i="0" dirty="0">
                <a:solidFill>
                  <a:srgbClr val="0000AA"/>
                </a:solidFill>
                <a:effectLst/>
                <a:latin typeface="Neue Helvetica W01"/>
              </a:rPr>
              <a:t>as</a:t>
            </a:r>
            <a:r>
              <a:rPr lang="en-US" b="0" i="0" dirty="0">
                <a:solidFill>
                  <a:srgbClr val="424242"/>
                </a:solidFill>
                <a:effectLst/>
                <a:latin typeface="Neue Helvetica W01"/>
              </a:rPr>
              <a:t> pd. Examples of </a:t>
            </a:r>
            <a:r>
              <a:rPr lang="en-US" b="0" i="0" dirty="0" err="1">
                <a:solidFill>
                  <a:srgbClr val="424242"/>
                </a:solidFill>
                <a:effectLst/>
                <a:latin typeface="Neue Helvetica W01"/>
              </a:rPr>
              <a:t>DataFrame</a:t>
            </a:r>
            <a:r>
              <a:rPr lang="en-US" b="0" i="0" dirty="0">
                <a:solidFill>
                  <a:srgbClr val="424242"/>
                </a:solidFill>
                <a:effectLst/>
                <a:latin typeface="Neue Helvetica W01"/>
              </a:rPr>
              <a:t> and Series objects are shown below.</a:t>
            </a:r>
          </a:p>
        </p:txBody>
      </p:sp>
    </p:spTree>
    <p:extLst>
      <p:ext uri="{BB962C8B-B14F-4D97-AF65-F5344CB8AC3E}">
        <p14:creationId xmlns:p14="http://schemas.microsoft.com/office/powerpoint/2010/main" val="3039962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15.1</a:t>
            </a:r>
          </a:p>
        </p:txBody>
      </p:sp>
      <p:pic>
        <p:nvPicPr>
          <p:cNvPr id="3" name="Picture 1" descr="Table 15.1"/>
          <p:cNvPicPr>
            <a:picLocks noGrp="1" noChangeAspect="1"/>
          </p:cNvPicPr>
          <p:nvPr/>
        </p:nvPicPr>
        <p:blipFill>
          <a:blip r:embed="rId2"/>
          <a:stretch>
            <a:fillRect/>
          </a:stretch>
        </p:blipFill>
        <p:spPr bwMode="auto">
          <a:xfrm>
            <a:off x="2596896" y="1678576"/>
            <a:ext cx="6293104" cy="4052679"/>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16" y="238539"/>
            <a:ext cx="9052560" cy="713961"/>
          </a:xfrm>
          <a:prstGeom prst="rect">
            <a:avLst/>
          </a:prstGeom>
        </p:spPr>
        <p:txBody>
          <a:bodyPr>
            <a:normAutofit fontScale="90000"/>
          </a:bodyPr>
          <a:lstStyle/>
          <a:p>
            <a:pPr marL="0" lvl="0" indent="0">
              <a:buNone/>
            </a:pPr>
            <a:r>
              <a:rPr dirty="0"/>
              <a:t>Table 15.2 </a:t>
            </a:r>
            <a:br>
              <a:rPr lang="en-US" dirty="0"/>
            </a:br>
            <a:r>
              <a:rPr dirty="0" err="1"/>
              <a:t>DataFrame</a:t>
            </a:r>
            <a:r>
              <a:rPr dirty="0"/>
              <a:t> creation.</a:t>
            </a:r>
          </a:p>
        </p:txBody>
      </p:sp>
      <p:pic>
        <p:nvPicPr>
          <p:cNvPr id="3" name="Picture 1" descr="Table 15.2 DataFrame creation."/>
          <p:cNvPicPr>
            <a:picLocks noGrp="1" noChangeAspect="1"/>
          </p:cNvPicPr>
          <p:nvPr/>
        </p:nvPicPr>
        <p:blipFill>
          <a:blip r:embed="rId2"/>
          <a:stretch>
            <a:fillRect/>
          </a:stretch>
        </p:blipFill>
        <p:spPr bwMode="auto">
          <a:xfrm>
            <a:off x="3224784" y="238539"/>
            <a:ext cx="5577840" cy="6306058"/>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16CA3-C1D0-8380-AE53-4BB7F49B9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428C78-376E-818E-6C77-EE8206C535DB}"/>
              </a:ext>
            </a:extLst>
          </p:cNvPr>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3</a:t>
            </a:r>
            <a:r>
              <a:rPr dirty="0"/>
              <a:t> Pandas</a:t>
            </a:r>
          </a:p>
        </p:txBody>
      </p:sp>
      <p:sp>
        <p:nvSpPr>
          <p:cNvPr id="3" name="Content Placeholder 2">
            <a:extLst>
              <a:ext uri="{FF2B5EF4-FFF2-40B4-BE49-F238E27FC236}">
                <a16:creationId xmlns:a16="http://schemas.microsoft.com/office/drawing/2014/main" id="{94643501-60E1-D27D-3740-9616BE1A0A68}"/>
              </a:ext>
            </a:extLst>
          </p:cNvPr>
          <p:cNvSpPr>
            <a:spLocks noGrp="1"/>
          </p:cNvSpPr>
          <p:nvPr>
            <p:ph idx="1"/>
          </p:nvPr>
        </p:nvSpPr>
        <p:spPr>
          <a:xfrm>
            <a:off x="609600" y="1086613"/>
            <a:ext cx="10972800" cy="5173664"/>
          </a:xfrm>
        </p:spPr>
        <p:txBody>
          <a:bodyPr>
            <a:normAutofit/>
          </a:bodyPr>
          <a:lstStyle/>
          <a:p>
            <a:pPr marL="228600" indent="0" algn="l">
              <a:buNone/>
            </a:pPr>
            <a:r>
              <a:rPr lang="en-US" b="1" i="0" dirty="0">
                <a:solidFill>
                  <a:srgbClr val="333333"/>
                </a:solidFill>
                <a:effectLst/>
                <a:latin typeface="Neue Helvetica W01"/>
              </a:rPr>
              <a:t>Pandas for data manipulation and analysis</a:t>
            </a:r>
          </a:p>
          <a:p>
            <a:pPr algn="l"/>
            <a:r>
              <a:rPr lang="en-US" b="0" i="0" dirty="0">
                <a:solidFill>
                  <a:srgbClr val="424242"/>
                </a:solidFill>
                <a:effectLst/>
                <a:latin typeface="Neue Helvetica W01"/>
              </a:rPr>
              <a:t>The Pandas library provides functions and techniques to explore, manipulate, and gain insights from the data. </a:t>
            </a:r>
          </a:p>
          <a:p>
            <a:pPr algn="l"/>
            <a:r>
              <a:rPr lang="en-US" b="0" i="0" dirty="0">
                <a:solidFill>
                  <a:srgbClr val="424242"/>
                </a:solidFill>
                <a:effectLst/>
                <a:latin typeface="Neue Helvetica W01"/>
              </a:rPr>
              <a:t>Key </a:t>
            </a:r>
            <a:r>
              <a:rPr lang="en-US" b="0" i="0" dirty="0" err="1">
                <a:solidFill>
                  <a:srgbClr val="424242"/>
                </a:solidFill>
                <a:effectLst/>
                <a:latin typeface="Neue Helvetica W01"/>
              </a:rPr>
              <a:t>DataFrame</a:t>
            </a:r>
            <a:r>
              <a:rPr lang="en-US" b="0" i="0" dirty="0">
                <a:solidFill>
                  <a:srgbClr val="424242"/>
                </a:solidFill>
                <a:effectLst/>
                <a:latin typeface="Neue Helvetica W01"/>
              </a:rPr>
              <a:t> functions that analyze this code are described in the following table.</a:t>
            </a:r>
          </a:p>
          <a:p>
            <a:pPr marL="228600" indent="0" algn="l">
              <a:buNone/>
            </a:pPr>
            <a:endParaRPr lang="en-US" b="0" i="0" dirty="0">
              <a:solidFill>
                <a:srgbClr val="424242"/>
              </a:solidFill>
              <a:effectLst/>
              <a:latin typeface="Neue Helvetica W01"/>
            </a:endParaRPr>
          </a:p>
          <a:p>
            <a:r>
              <a:rPr lang="en-US" dirty="0">
                <a:solidFill>
                  <a:srgbClr val="0000AA"/>
                </a:solidFill>
                <a:effectLst/>
              </a:rPr>
              <a:t>import</a:t>
            </a:r>
            <a:r>
              <a:rPr lang="en-US" dirty="0"/>
              <a:t> pandas </a:t>
            </a:r>
            <a:r>
              <a:rPr lang="en-US" dirty="0">
                <a:solidFill>
                  <a:srgbClr val="0000AA"/>
                </a:solidFill>
                <a:effectLst/>
              </a:rPr>
              <a:t>as</a:t>
            </a:r>
            <a:r>
              <a:rPr lang="en-US" dirty="0"/>
              <a:t> pd </a:t>
            </a:r>
          </a:p>
          <a:p>
            <a:r>
              <a:rPr lang="en-US" dirty="0">
                <a:solidFill>
                  <a:srgbClr val="0000AA"/>
                </a:solidFill>
                <a:effectLst/>
              </a:rPr>
              <a:t>import</a:t>
            </a:r>
            <a:r>
              <a:rPr lang="en-US" dirty="0"/>
              <a:t> </a:t>
            </a:r>
            <a:r>
              <a:rPr lang="en-US" dirty="0" err="1"/>
              <a:t>numpy</a:t>
            </a:r>
            <a:r>
              <a:rPr lang="en-US" dirty="0"/>
              <a:t> </a:t>
            </a:r>
            <a:r>
              <a:rPr lang="en-US" dirty="0">
                <a:solidFill>
                  <a:srgbClr val="0000AA"/>
                </a:solidFill>
                <a:effectLst/>
              </a:rPr>
              <a:t>as</a:t>
            </a:r>
            <a:r>
              <a:rPr lang="en-US" dirty="0"/>
              <a:t> np </a:t>
            </a:r>
          </a:p>
          <a:p>
            <a:pPr marL="228600" indent="0">
              <a:buNone/>
            </a:pPr>
            <a:br>
              <a:rPr lang="en-US" dirty="0"/>
            </a:br>
            <a:endParaRPr lang="en-US" b="0" i="0" dirty="0">
              <a:solidFill>
                <a:srgbClr val="424242"/>
              </a:solidFill>
              <a:effectLst/>
              <a:latin typeface="Neue Helvetica W01"/>
            </a:endParaRPr>
          </a:p>
        </p:txBody>
      </p:sp>
    </p:spTree>
    <p:extLst>
      <p:ext uri="{BB962C8B-B14F-4D97-AF65-F5344CB8AC3E}">
        <p14:creationId xmlns:p14="http://schemas.microsoft.com/office/powerpoint/2010/main" val="1515069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15.3</a:t>
            </a:r>
          </a:p>
        </p:txBody>
      </p:sp>
      <p:pic>
        <p:nvPicPr>
          <p:cNvPr id="3" name="Picture 1" descr="Table 15.3"/>
          <p:cNvPicPr>
            <a:picLocks noGrp="1" noChangeAspect="1"/>
          </p:cNvPicPr>
          <p:nvPr/>
        </p:nvPicPr>
        <p:blipFill>
          <a:blip r:embed="rId2"/>
          <a:stretch>
            <a:fillRect/>
          </a:stretch>
        </p:blipFill>
        <p:spPr bwMode="auto">
          <a:xfrm>
            <a:off x="3989832" y="1595773"/>
            <a:ext cx="4212336" cy="3408391"/>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348267"/>
            <a:ext cx="9052560" cy="956277"/>
          </a:xfrm>
          <a:prstGeom prst="rect">
            <a:avLst/>
          </a:prstGeom>
        </p:spPr>
        <p:txBody>
          <a:bodyPr>
            <a:normAutofit/>
          </a:bodyPr>
          <a:lstStyle/>
          <a:p>
            <a:pPr marL="0" lvl="0" indent="0">
              <a:buNone/>
            </a:pPr>
            <a:r>
              <a:rPr dirty="0"/>
              <a:t>Table 15.4 </a:t>
            </a:r>
            <a:br>
              <a:rPr lang="en-US" dirty="0"/>
            </a:br>
            <a:r>
              <a:rPr dirty="0" err="1"/>
              <a:t>DataFrame</a:t>
            </a:r>
            <a:r>
              <a:rPr dirty="0"/>
              <a:t> functions.</a:t>
            </a:r>
          </a:p>
        </p:txBody>
      </p:sp>
      <p:pic>
        <p:nvPicPr>
          <p:cNvPr id="3" name="Picture 1" descr="Table 15.4 DataFrame functions."/>
          <p:cNvPicPr>
            <a:picLocks noGrp="1" noChangeAspect="1"/>
          </p:cNvPicPr>
          <p:nvPr/>
        </p:nvPicPr>
        <p:blipFill>
          <a:blip r:embed="rId2"/>
          <a:stretch>
            <a:fillRect/>
          </a:stretch>
        </p:blipFill>
        <p:spPr bwMode="auto">
          <a:xfrm>
            <a:off x="3431032" y="183953"/>
            <a:ext cx="5804408" cy="6490094"/>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4</a:t>
            </a:r>
            <a:r>
              <a:rPr dirty="0"/>
              <a:t> Exploratory data analysis</a:t>
            </a:r>
          </a:p>
        </p:txBody>
      </p:sp>
      <p:sp>
        <p:nvSpPr>
          <p:cNvPr id="3" name="Content Placeholder 2"/>
          <p:cNvSpPr>
            <a:spLocks noGrp="1"/>
          </p:cNvSpPr>
          <p:nvPr>
            <p:ph idx="1"/>
          </p:nvPr>
        </p:nvSpPr>
        <p:spPr>
          <a:xfrm>
            <a:off x="609600" y="1306069"/>
            <a:ext cx="10972800" cy="5173664"/>
          </a:xfrm>
        </p:spPr>
        <p:txBody>
          <a:bodyPr/>
          <a:lstStyle/>
          <a:p>
            <a:pPr marL="0" lvl="0" indent="0">
              <a:buNone/>
            </a:pPr>
            <a:r>
              <a:rPr b="1" dirty="0"/>
              <a:t>Learning Objectives</a:t>
            </a:r>
          </a:p>
          <a:p>
            <a:pPr lvl="0"/>
            <a:r>
              <a:rPr dirty="0"/>
              <a:t>Describe exploratory data analysis.</a:t>
            </a:r>
          </a:p>
          <a:p>
            <a:pPr lvl="0"/>
            <a:r>
              <a:rPr dirty="0"/>
              <a:t>Inspect </a:t>
            </a:r>
            <a:r>
              <a:rPr dirty="0" err="1"/>
              <a:t>DataFrame</a:t>
            </a:r>
            <a:r>
              <a:rPr dirty="0"/>
              <a:t> entries through appropriate indexing.</a:t>
            </a:r>
          </a:p>
          <a:p>
            <a:pPr lvl="0"/>
            <a:r>
              <a:rPr dirty="0"/>
              <a:t>Use filtering and slicing to obtain a subset of a </a:t>
            </a:r>
            <a:r>
              <a:rPr dirty="0" err="1"/>
              <a:t>DataFrame</a:t>
            </a:r>
            <a:r>
              <a:rPr dirty="0"/>
              <a:t>.</a:t>
            </a:r>
          </a:p>
          <a:p>
            <a:pPr lvl="0"/>
            <a:r>
              <a:rPr dirty="0"/>
              <a:t>Identify Null values in a </a:t>
            </a:r>
            <a:r>
              <a:rPr dirty="0" err="1"/>
              <a:t>DataFrame</a:t>
            </a:r>
            <a:r>
              <a:rPr dirty="0"/>
              <a:t>.</a:t>
            </a:r>
          </a:p>
          <a:p>
            <a:pPr lvl="0"/>
            <a:r>
              <a:rPr dirty="0"/>
              <a:t>Remove or replace Null values in a </a:t>
            </a:r>
            <a:r>
              <a:rPr dirty="0" err="1"/>
              <a:t>DataFrame</a:t>
            </a:r>
            <a:r>
              <a:rPr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9A93-19DB-61EA-366D-ED4E6D171C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6BC88-4CC0-491B-487D-79D95E4935DE}"/>
              </a:ext>
            </a:extLst>
          </p:cNvPr>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4</a:t>
            </a:r>
            <a:r>
              <a:rPr dirty="0"/>
              <a:t> Exploratory data analysis</a:t>
            </a:r>
          </a:p>
        </p:txBody>
      </p:sp>
      <p:sp>
        <p:nvSpPr>
          <p:cNvPr id="3" name="Content Placeholder 2">
            <a:extLst>
              <a:ext uri="{FF2B5EF4-FFF2-40B4-BE49-F238E27FC236}">
                <a16:creationId xmlns:a16="http://schemas.microsoft.com/office/drawing/2014/main" id="{D0E6B8D4-CE8A-3D48-1529-0D24E182A1AE}"/>
              </a:ext>
            </a:extLst>
          </p:cNvPr>
          <p:cNvSpPr>
            <a:spLocks noGrp="1"/>
          </p:cNvSpPr>
          <p:nvPr>
            <p:ph idx="1"/>
          </p:nvPr>
        </p:nvSpPr>
        <p:spPr>
          <a:xfrm>
            <a:off x="609600" y="1306069"/>
            <a:ext cx="10972800" cy="5173664"/>
          </a:xfrm>
        </p:spPr>
        <p:txBody>
          <a:bodyPr>
            <a:normAutofit/>
          </a:bodyPr>
          <a:lstStyle/>
          <a:p>
            <a:pPr indent="-457200"/>
            <a:r>
              <a:rPr lang="en-US" b="1" i="0" dirty="0">
                <a:solidFill>
                  <a:srgbClr val="424242"/>
                </a:solidFill>
                <a:effectLst/>
                <a:latin typeface="Neue Helvetica W01"/>
              </a:rPr>
              <a:t>Exploratory Data Analysis (EDA)</a:t>
            </a:r>
            <a:r>
              <a:rPr lang="en-US" b="0" i="0" dirty="0">
                <a:solidFill>
                  <a:srgbClr val="424242"/>
                </a:solidFill>
                <a:effectLst/>
                <a:latin typeface="Neue Helvetica W01"/>
              </a:rPr>
              <a:t> is the task of analyzing data to gain insights, identify patterns, and understand the underlying structure of the data. </a:t>
            </a:r>
          </a:p>
          <a:p>
            <a:pPr marL="0" indent="0">
              <a:buNone/>
            </a:pPr>
            <a:endParaRPr lang="en-US" b="0" i="0" dirty="0">
              <a:solidFill>
                <a:srgbClr val="424242"/>
              </a:solidFill>
              <a:effectLst/>
              <a:latin typeface="Neue Helvetica W01"/>
            </a:endParaRPr>
          </a:p>
          <a:p>
            <a:pPr indent="-457200"/>
            <a:r>
              <a:rPr lang="en-US" b="0" i="0" dirty="0">
                <a:solidFill>
                  <a:srgbClr val="424242"/>
                </a:solidFill>
                <a:effectLst/>
                <a:latin typeface="Neue Helvetica W01"/>
              </a:rPr>
              <a:t>During EDA, data scientists visually and statistically examine data to uncover relationships, anomalies, and trends, and to generate hypotheses for further analysis. </a:t>
            </a:r>
          </a:p>
          <a:p>
            <a:pPr marL="0" indent="0">
              <a:buNone/>
            </a:pPr>
            <a:endParaRPr lang="en-US" b="0" i="0" dirty="0">
              <a:solidFill>
                <a:srgbClr val="424242"/>
              </a:solidFill>
              <a:effectLst/>
              <a:latin typeface="Neue Helvetica W01"/>
            </a:endParaRPr>
          </a:p>
          <a:p>
            <a:pPr indent="-457200"/>
            <a:r>
              <a:rPr lang="en-US" b="0" i="0" dirty="0">
                <a:solidFill>
                  <a:srgbClr val="424242"/>
                </a:solidFill>
                <a:effectLst/>
                <a:latin typeface="Neue Helvetica W01"/>
              </a:rPr>
              <a:t>A </a:t>
            </a:r>
            <a:r>
              <a:rPr lang="en-US" b="1" i="0" dirty="0">
                <a:solidFill>
                  <a:srgbClr val="424242"/>
                </a:solidFill>
                <a:effectLst/>
                <a:latin typeface="Neue Helvetica W01"/>
              </a:rPr>
              <a:t>feature</a:t>
            </a:r>
            <a:r>
              <a:rPr lang="en-US" b="0" i="0" dirty="0">
                <a:solidFill>
                  <a:srgbClr val="424242"/>
                </a:solidFill>
                <a:effectLst/>
                <a:latin typeface="Neue Helvetica W01"/>
              </a:rPr>
              <a:t> is an individual variable or attribute that is calculated from the raw data in the dataset.</a:t>
            </a:r>
            <a:endParaRPr dirty="0"/>
          </a:p>
        </p:txBody>
      </p:sp>
    </p:spTree>
    <p:extLst>
      <p:ext uri="{BB962C8B-B14F-4D97-AF65-F5344CB8AC3E}">
        <p14:creationId xmlns:p14="http://schemas.microsoft.com/office/powerpoint/2010/main" val="31394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Chapter outline</a:t>
            </a:r>
          </a:p>
        </p:txBody>
      </p:sp>
      <p:sp>
        <p:nvSpPr>
          <p:cNvPr id="3" name="Content Placeholder 2"/>
          <p:cNvSpPr>
            <a:spLocks noGrp="1"/>
          </p:cNvSpPr>
          <p:nvPr>
            <p:ph idx="1"/>
          </p:nvPr>
        </p:nvSpPr>
        <p:spPr/>
        <p:txBody>
          <a:bodyPr/>
          <a:lstStyle/>
          <a:p>
            <a:pPr marL="457189" lvl="0" indent="-457189">
              <a:buAutoNum type="arabicPeriod"/>
            </a:pPr>
            <a:r>
              <a:t>Introduction to data science</a:t>
            </a:r>
          </a:p>
          <a:p>
            <a:pPr marL="457189" lvl="0" indent="-457189">
              <a:buAutoNum type="arabicPeriod"/>
            </a:pPr>
            <a:r>
              <a:t>NumPy</a:t>
            </a:r>
          </a:p>
          <a:p>
            <a:pPr marL="457189" lvl="0" indent="-457189">
              <a:buAutoNum type="arabicPeriod"/>
            </a:pPr>
            <a:r>
              <a:t>Pandas</a:t>
            </a:r>
          </a:p>
          <a:p>
            <a:pPr marL="457189" lvl="0" indent="-457189">
              <a:buAutoNum type="arabicPeriod"/>
            </a:pPr>
            <a:r>
              <a:t>Exploratory data analysis</a:t>
            </a:r>
          </a:p>
          <a:p>
            <a:pPr marL="457189" lvl="0" indent="-457189">
              <a:buAutoNum type="arabicPeriod"/>
            </a:pPr>
            <a:r>
              <a:t>Data visualization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4BABC-D94D-5257-E2B4-320C26B98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2DD06F-EDBF-ADAD-DC72-07A5344DB9E1}"/>
              </a:ext>
            </a:extLst>
          </p:cNvPr>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4</a:t>
            </a:r>
            <a:r>
              <a:rPr dirty="0"/>
              <a:t> Exploratory data analysis</a:t>
            </a:r>
          </a:p>
        </p:txBody>
      </p:sp>
      <p:sp>
        <p:nvSpPr>
          <p:cNvPr id="3" name="Content Placeholder 2">
            <a:extLst>
              <a:ext uri="{FF2B5EF4-FFF2-40B4-BE49-F238E27FC236}">
                <a16:creationId xmlns:a16="http://schemas.microsoft.com/office/drawing/2014/main" id="{F5981302-3977-6D62-8FC5-74F9AADB00EF}"/>
              </a:ext>
            </a:extLst>
          </p:cNvPr>
          <p:cNvSpPr>
            <a:spLocks noGrp="1"/>
          </p:cNvSpPr>
          <p:nvPr>
            <p:ph idx="1"/>
          </p:nvPr>
        </p:nvSpPr>
        <p:spPr>
          <a:xfrm>
            <a:off x="463296" y="1306069"/>
            <a:ext cx="11436096" cy="5313392"/>
          </a:xfrm>
        </p:spPr>
        <p:txBody>
          <a:bodyPr>
            <a:normAutofit fontScale="92500" lnSpcReduction="20000"/>
          </a:bodyPr>
          <a:lstStyle/>
          <a:p>
            <a:pPr algn="l"/>
            <a:r>
              <a:rPr lang="en-US" b="1" i="0" dirty="0">
                <a:solidFill>
                  <a:srgbClr val="424242"/>
                </a:solidFill>
                <a:effectLst/>
                <a:latin typeface="Neue Helvetica W01"/>
              </a:rPr>
              <a:t>Data indexing</a:t>
            </a:r>
            <a:r>
              <a:rPr lang="en-US" b="0" i="0" dirty="0">
                <a:solidFill>
                  <a:srgbClr val="424242"/>
                </a:solidFill>
                <a:effectLst/>
                <a:latin typeface="Neue Helvetica W01"/>
              </a:rPr>
              <a:t> can be used to select and access specific rows and columns. Data indexing is essential in examining a dataset. </a:t>
            </a:r>
          </a:p>
          <a:p>
            <a:pPr algn="l"/>
            <a:endParaRPr lang="en-US" dirty="0">
              <a:solidFill>
                <a:srgbClr val="424242"/>
              </a:solidFill>
              <a:latin typeface="Neue Helvetica W01"/>
            </a:endParaRPr>
          </a:p>
          <a:p>
            <a:pPr algn="l"/>
            <a:r>
              <a:rPr lang="en-US" b="0" i="0" dirty="0">
                <a:solidFill>
                  <a:srgbClr val="424242"/>
                </a:solidFill>
                <a:effectLst/>
                <a:latin typeface="Neue Helvetica W01"/>
              </a:rPr>
              <a:t>In Pandas, two types of indexing methods exist:</a:t>
            </a:r>
          </a:p>
          <a:p>
            <a:pPr algn="l"/>
            <a:endParaRPr lang="en-US" b="0" i="0" dirty="0">
              <a:solidFill>
                <a:srgbClr val="424242"/>
              </a:solidFill>
              <a:effectLst/>
              <a:latin typeface="Neue Helvetica W01"/>
            </a:endParaRPr>
          </a:p>
          <a:p>
            <a:pPr lvl="1"/>
            <a:r>
              <a:rPr lang="en-US" b="0" i="0" dirty="0">
                <a:solidFill>
                  <a:srgbClr val="424242"/>
                </a:solidFill>
                <a:effectLst/>
                <a:latin typeface="Neue Helvetica W01"/>
              </a:rPr>
              <a:t>Label-based indexing using loc[]: </a:t>
            </a:r>
            <a:r>
              <a:rPr lang="en-US" b="1" i="0" dirty="0">
                <a:solidFill>
                  <a:srgbClr val="424242"/>
                </a:solidFill>
                <a:effectLst/>
                <a:latin typeface="Neue Helvetica W01"/>
              </a:rPr>
              <a:t>loc[]</a:t>
            </a:r>
            <a:r>
              <a:rPr lang="en-US" b="0" i="0" dirty="0">
                <a:solidFill>
                  <a:srgbClr val="424242"/>
                </a:solidFill>
                <a:effectLst/>
                <a:latin typeface="Neue Helvetica W01"/>
              </a:rPr>
              <a:t> allows you to access data in a </a:t>
            </a:r>
            <a:r>
              <a:rPr lang="en-US" b="0" i="0" dirty="0" err="1">
                <a:solidFill>
                  <a:srgbClr val="424242"/>
                </a:solidFill>
                <a:effectLst/>
                <a:latin typeface="Neue Helvetica W01"/>
              </a:rPr>
              <a:t>DataFrame</a:t>
            </a:r>
            <a:r>
              <a:rPr lang="en-US" b="0" i="0" dirty="0">
                <a:solidFill>
                  <a:srgbClr val="424242"/>
                </a:solidFill>
                <a:effectLst/>
                <a:latin typeface="Neue Helvetica W01"/>
              </a:rPr>
              <a:t> using row/column labels. </a:t>
            </a:r>
          </a:p>
          <a:p>
            <a:pPr lvl="2"/>
            <a:r>
              <a:rPr lang="en-US" b="0" i="0" dirty="0">
                <a:solidFill>
                  <a:srgbClr val="424242"/>
                </a:solidFill>
                <a:effectLst/>
                <a:latin typeface="Neue Helvetica W01"/>
              </a:rPr>
              <a:t>Ex: </a:t>
            </a:r>
            <a:r>
              <a:rPr lang="en-US" b="0" i="0" dirty="0" err="1">
                <a:solidFill>
                  <a:srgbClr val="424242"/>
                </a:solidFill>
                <a:effectLst/>
                <a:latin typeface="Neue Helvetica W01"/>
              </a:rPr>
              <a:t>df.loc</a:t>
            </a:r>
            <a:r>
              <a:rPr lang="en-US" b="0" i="0" dirty="0">
                <a:solidFill>
                  <a:srgbClr val="424242"/>
                </a:solidFill>
                <a:effectLst/>
                <a:latin typeface="Neue Helvetica W01"/>
              </a:rPr>
              <a:t>[</a:t>
            </a:r>
            <a:r>
              <a:rPr lang="en-US" b="0" i="0" dirty="0" err="1">
                <a:solidFill>
                  <a:srgbClr val="424242"/>
                </a:solidFill>
                <a:effectLst/>
                <a:latin typeface="Neue Helvetica W01"/>
              </a:rPr>
              <a:t>row_label</a:t>
            </a:r>
            <a:r>
              <a:rPr lang="en-US" b="0" i="0" dirty="0">
                <a:solidFill>
                  <a:srgbClr val="424242"/>
                </a:solidFill>
                <a:effectLst/>
                <a:latin typeface="Neue Helvetica W01"/>
              </a:rPr>
              <a:t>, </a:t>
            </a:r>
            <a:r>
              <a:rPr lang="en-US" b="0" i="0" dirty="0" err="1">
                <a:solidFill>
                  <a:srgbClr val="424242"/>
                </a:solidFill>
                <a:effectLst/>
                <a:latin typeface="Neue Helvetica W01"/>
              </a:rPr>
              <a:t>column_label</a:t>
            </a:r>
            <a:r>
              <a:rPr lang="en-US" b="0" i="0" dirty="0">
                <a:solidFill>
                  <a:srgbClr val="424242"/>
                </a:solidFill>
                <a:effectLst/>
                <a:latin typeface="Neue Helvetica W01"/>
              </a:rPr>
              <a:t>] returns specific data at the intersection of </a:t>
            </a:r>
            <a:r>
              <a:rPr lang="en-US" b="0" i="0" dirty="0" err="1">
                <a:solidFill>
                  <a:srgbClr val="424242"/>
                </a:solidFill>
                <a:effectLst/>
                <a:latin typeface="Neue Helvetica W01"/>
              </a:rPr>
              <a:t>row_label</a:t>
            </a:r>
            <a:r>
              <a:rPr lang="en-US" b="0" i="0" dirty="0">
                <a:solidFill>
                  <a:srgbClr val="424242"/>
                </a:solidFill>
                <a:effectLst/>
                <a:latin typeface="Neue Helvetica W01"/>
              </a:rPr>
              <a:t> and </a:t>
            </a:r>
            <a:r>
              <a:rPr lang="en-US" b="0" i="0" dirty="0" err="1">
                <a:solidFill>
                  <a:srgbClr val="424242"/>
                </a:solidFill>
                <a:effectLst/>
                <a:latin typeface="Neue Helvetica W01"/>
              </a:rPr>
              <a:t>column_label</a:t>
            </a:r>
            <a:r>
              <a:rPr lang="en-US" b="0" i="0" dirty="0">
                <a:solidFill>
                  <a:srgbClr val="424242"/>
                </a:solidFill>
                <a:effectLst/>
                <a:latin typeface="Neue Helvetica W01"/>
              </a:rPr>
              <a:t>.</a:t>
            </a:r>
          </a:p>
          <a:p>
            <a:pPr lvl="1"/>
            <a:r>
              <a:rPr lang="en-US" b="0" i="0" dirty="0">
                <a:solidFill>
                  <a:srgbClr val="424242"/>
                </a:solidFill>
                <a:effectLst/>
                <a:latin typeface="Neue Helvetica W01"/>
              </a:rPr>
              <a:t>Integer-based indexing using </a:t>
            </a:r>
            <a:r>
              <a:rPr lang="en-US" b="0" i="0" dirty="0" err="1">
                <a:solidFill>
                  <a:srgbClr val="424242"/>
                </a:solidFill>
                <a:effectLst/>
                <a:latin typeface="Neue Helvetica W01"/>
              </a:rPr>
              <a:t>iloc</a:t>
            </a:r>
            <a:r>
              <a:rPr lang="en-US" b="0" i="0" dirty="0">
                <a:solidFill>
                  <a:srgbClr val="424242"/>
                </a:solidFill>
                <a:effectLst/>
                <a:latin typeface="Neue Helvetica W01"/>
              </a:rPr>
              <a:t>[]: </a:t>
            </a:r>
            <a:r>
              <a:rPr lang="en-US" b="1" i="0" dirty="0" err="1">
                <a:solidFill>
                  <a:srgbClr val="424242"/>
                </a:solidFill>
                <a:effectLst/>
                <a:latin typeface="Neue Helvetica W01"/>
              </a:rPr>
              <a:t>iloc</a:t>
            </a:r>
            <a:r>
              <a:rPr lang="en-US" b="1" i="0" dirty="0">
                <a:solidFill>
                  <a:srgbClr val="424242"/>
                </a:solidFill>
                <a:effectLst/>
                <a:latin typeface="Neue Helvetica W01"/>
              </a:rPr>
              <a:t>[]</a:t>
            </a:r>
            <a:r>
              <a:rPr lang="en-US" b="0" i="0" dirty="0">
                <a:solidFill>
                  <a:srgbClr val="424242"/>
                </a:solidFill>
                <a:effectLst/>
                <a:latin typeface="Neue Helvetica W01"/>
              </a:rPr>
              <a:t> allows you to access data in a </a:t>
            </a:r>
            <a:r>
              <a:rPr lang="en-US" b="0" i="0" dirty="0" err="1">
                <a:solidFill>
                  <a:srgbClr val="424242"/>
                </a:solidFill>
                <a:effectLst/>
                <a:latin typeface="Neue Helvetica W01"/>
              </a:rPr>
              <a:t>DataFrame</a:t>
            </a:r>
            <a:r>
              <a:rPr lang="en-US" b="0" i="0" dirty="0">
                <a:solidFill>
                  <a:srgbClr val="424242"/>
                </a:solidFill>
                <a:effectLst/>
                <a:latin typeface="Neue Helvetica W01"/>
              </a:rPr>
              <a:t> using integer-based indexes. </a:t>
            </a:r>
          </a:p>
          <a:p>
            <a:pPr lvl="1"/>
            <a:r>
              <a:rPr lang="en-US" b="0" i="0" dirty="0">
                <a:solidFill>
                  <a:srgbClr val="424242"/>
                </a:solidFill>
                <a:effectLst/>
                <a:latin typeface="Neue Helvetica W01"/>
              </a:rPr>
              <a:t>Integer indexes can be passed to retrieve specific data. </a:t>
            </a:r>
          </a:p>
          <a:p>
            <a:pPr lvl="2"/>
            <a:r>
              <a:rPr lang="en-US" b="0" i="0" dirty="0">
                <a:solidFill>
                  <a:srgbClr val="424242"/>
                </a:solidFill>
                <a:effectLst/>
                <a:latin typeface="Neue Helvetica W01"/>
              </a:rPr>
              <a:t>Ex: </a:t>
            </a:r>
            <a:r>
              <a:rPr lang="en-US" b="0" i="0" dirty="0" err="1">
                <a:solidFill>
                  <a:srgbClr val="424242"/>
                </a:solidFill>
                <a:effectLst/>
                <a:latin typeface="Neue Helvetica W01"/>
              </a:rPr>
              <a:t>df.iloc</a:t>
            </a:r>
            <a:r>
              <a:rPr lang="en-US" b="0" i="0" dirty="0">
                <a:solidFill>
                  <a:srgbClr val="424242"/>
                </a:solidFill>
                <a:effectLst/>
                <a:latin typeface="Neue Helvetica W01"/>
              </a:rPr>
              <a:t>[</a:t>
            </a:r>
            <a:r>
              <a:rPr lang="en-US" b="0" i="0" dirty="0" err="1">
                <a:solidFill>
                  <a:srgbClr val="424242"/>
                </a:solidFill>
                <a:effectLst/>
                <a:latin typeface="Neue Helvetica W01"/>
              </a:rPr>
              <a:t>row_index</a:t>
            </a:r>
            <a:r>
              <a:rPr lang="en-US" b="0" i="0" dirty="0">
                <a:solidFill>
                  <a:srgbClr val="424242"/>
                </a:solidFill>
                <a:effectLst/>
                <a:latin typeface="Neue Helvetica W01"/>
              </a:rPr>
              <a:t>, </a:t>
            </a:r>
            <a:r>
              <a:rPr lang="en-US" b="0" i="0" dirty="0" err="1">
                <a:solidFill>
                  <a:srgbClr val="424242"/>
                </a:solidFill>
                <a:effectLst/>
                <a:latin typeface="Neue Helvetica W01"/>
              </a:rPr>
              <a:t>column_index</a:t>
            </a:r>
            <a:r>
              <a:rPr lang="en-US" b="0" i="0" dirty="0">
                <a:solidFill>
                  <a:srgbClr val="424242"/>
                </a:solidFill>
                <a:effectLst/>
                <a:latin typeface="Neue Helvetica W01"/>
              </a:rPr>
              <a:t>] returns specific data at the index </a:t>
            </a:r>
            <a:r>
              <a:rPr lang="en-US" b="0" i="0" dirty="0" err="1">
                <a:solidFill>
                  <a:srgbClr val="424242"/>
                </a:solidFill>
                <a:effectLst/>
                <a:latin typeface="Neue Helvetica W01"/>
              </a:rPr>
              <a:t>row_index</a:t>
            </a:r>
            <a:r>
              <a:rPr lang="en-US" b="0" i="0" dirty="0">
                <a:solidFill>
                  <a:srgbClr val="424242"/>
                </a:solidFill>
                <a:effectLst/>
                <a:latin typeface="Neue Helvetica W01"/>
              </a:rPr>
              <a:t> and </a:t>
            </a:r>
            <a:r>
              <a:rPr lang="en-US" b="0" i="0" dirty="0" err="1">
                <a:solidFill>
                  <a:srgbClr val="424242"/>
                </a:solidFill>
                <a:effectLst/>
                <a:latin typeface="Neue Helvetica W01"/>
              </a:rPr>
              <a:t>column_index</a:t>
            </a:r>
            <a:r>
              <a:rPr lang="en-US" b="0" i="0" dirty="0">
                <a:solidFill>
                  <a:srgbClr val="424242"/>
                </a:solidFill>
                <a:effectLst/>
                <a:latin typeface="Neue Helvetica W01"/>
              </a:rPr>
              <a:t>.</a:t>
            </a:r>
            <a:br>
              <a:rPr lang="en-US" b="0" i="0" dirty="0">
                <a:solidFill>
                  <a:srgbClr val="000000"/>
                </a:solidFill>
                <a:effectLst/>
                <a:latin typeface="Neue Helvetica W01"/>
              </a:rPr>
            </a:br>
            <a:endParaRPr lang="en-US" b="0" i="0" dirty="0">
              <a:solidFill>
                <a:srgbClr val="000000"/>
              </a:solidFill>
              <a:effectLst/>
              <a:latin typeface="Neue Helvetica W01"/>
            </a:endParaRPr>
          </a:p>
        </p:txBody>
      </p:sp>
    </p:spTree>
    <p:extLst>
      <p:ext uri="{BB962C8B-B14F-4D97-AF65-F5344CB8AC3E}">
        <p14:creationId xmlns:p14="http://schemas.microsoft.com/office/powerpoint/2010/main" val="382458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D2182-B56E-1FB8-C2E2-92871EF64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15594-FAFF-9F15-C43B-88F90F4F18D3}"/>
              </a:ext>
            </a:extLst>
          </p:cNvPr>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4</a:t>
            </a:r>
            <a:r>
              <a:rPr dirty="0"/>
              <a:t> Exploratory data analysis</a:t>
            </a:r>
          </a:p>
        </p:txBody>
      </p:sp>
      <p:sp>
        <p:nvSpPr>
          <p:cNvPr id="3" name="Content Placeholder 2">
            <a:extLst>
              <a:ext uri="{FF2B5EF4-FFF2-40B4-BE49-F238E27FC236}">
                <a16:creationId xmlns:a16="http://schemas.microsoft.com/office/drawing/2014/main" id="{C437DD2E-E924-F078-1291-5F5267F5D680}"/>
              </a:ext>
            </a:extLst>
          </p:cNvPr>
          <p:cNvSpPr>
            <a:spLocks noGrp="1"/>
          </p:cNvSpPr>
          <p:nvPr>
            <p:ph idx="1"/>
          </p:nvPr>
        </p:nvSpPr>
        <p:spPr>
          <a:xfrm>
            <a:off x="463296" y="987552"/>
            <a:ext cx="11436096" cy="5631909"/>
          </a:xfrm>
        </p:spPr>
        <p:txBody>
          <a:bodyPr>
            <a:normAutofit fontScale="70000" lnSpcReduction="20000"/>
          </a:bodyPr>
          <a:lstStyle/>
          <a:p>
            <a:pPr marL="228600" indent="0" algn="l">
              <a:buNone/>
            </a:pPr>
            <a:r>
              <a:rPr lang="en-US" sz="4000" b="1" i="0" dirty="0">
                <a:solidFill>
                  <a:srgbClr val="333333"/>
                </a:solidFill>
                <a:effectLst/>
                <a:latin typeface="Neue Helvetica W01"/>
              </a:rPr>
              <a:t>Data slicing and filtering</a:t>
            </a:r>
          </a:p>
          <a:p>
            <a:pPr algn="l"/>
            <a:r>
              <a:rPr lang="en-US" b="0" i="0" dirty="0">
                <a:solidFill>
                  <a:srgbClr val="424242"/>
                </a:solidFill>
                <a:effectLst/>
                <a:latin typeface="Neue Helvetica W01"/>
              </a:rPr>
              <a:t>Data slicing and filtering involve selecting specific subsets of data based on certain conditions or index/label ranges.</a:t>
            </a:r>
          </a:p>
          <a:p>
            <a:pPr marL="228600" indent="0" algn="l">
              <a:buNone/>
            </a:pPr>
            <a:endParaRPr lang="en-US" b="0" i="0" dirty="0">
              <a:solidFill>
                <a:srgbClr val="424242"/>
              </a:solidFill>
              <a:effectLst/>
              <a:latin typeface="Neue Helvetica W01"/>
            </a:endParaRPr>
          </a:p>
          <a:p>
            <a:pPr algn="l"/>
            <a:r>
              <a:rPr lang="en-US" b="1" i="0" dirty="0">
                <a:solidFill>
                  <a:srgbClr val="424242"/>
                </a:solidFill>
                <a:effectLst/>
                <a:latin typeface="Neue Helvetica W01"/>
              </a:rPr>
              <a:t>Data slicing</a:t>
            </a:r>
            <a:r>
              <a:rPr lang="en-US" b="0" i="0" dirty="0">
                <a:solidFill>
                  <a:srgbClr val="424242"/>
                </a:solidFill>
                <a:effectLst/>
                <a:latin typeface="Neue Helvetica W01"/>
              </a:rPr>
              <a:t> refers to selecting a subset of rows and/or columns from a </a:t>
            </a:r>
            <a:r>
              <a:rPr lang="en-US" b="0" i="0" dirty="0" err="1">
                <a:solidFill>
                  <a:srgbClr val="424242"/>
                </a:solidFill>
                <a:effectLst/>
                <a:latin typeface="Neue Helvetica W01"/>
              </a:rPr>
              <a:t>DataFrame</a:t>
            </a:r>
            <a:r>
              <a:rPr lang="en-US" b="0" i="0" dirty="0">
                <a:solidFill>
                  <a:srgbClr val="424242"/>
                </a:solidFill>
                <a:effectLst/>
                <a:latin typeface="Neue Helvetica W01"/>
              </a:rPr>
              <a:t>. Slicing can be performed using ranges, lists, or Boolean conditions.</a:t>
            </a:r>
          </a:p>
          <a:p>
            <a:pPr lvl="1"/>
            <a:r>
              <a:rPr lang="en-US" b="0" i="0" dirty="0">
                <a:solidFill>
                  <a:srgbClr val="424242"/>
                </a:solidFill>
                <a:effectLst/>
                <a:latin typeface="Neue Helvetica W01"/>
              </a:rPr>
              <a:t>Slicing using ranges: </a:t>
            </a:r>
          </a:p>
          <a:p>
            <a:pPr lvl="2"/>
            <a:r>
              <a:rPr lang="en-US" b="0" i="0" dirty="0">
                <a:solidFill>
                  <a:srgbClr val="424242"/>
                </a:solidFill>
                <a:effectLst/>
                <a:latin typeface="Neue Helvetica W01"/>
              </a:rPr>
              <a:t>Ex: </a:t>
            </a:r>
            <a:r>
              <a:rPr lang="en-US" b="0" i="0" dirty="0" err="1">
                <a:solidFill>
                  <a:srgbClr val="424242"/>
                </a:solidFill>
                <a:effectLst/>
                <a:latin typeface="Neue Helvetica W01"/>
              </a:rPr>
              <a:t>df.loc</a:t>
            </a:r>
            <a:r>
              <a:rPr lang="en-US" b="0" i="0" dirty="0">
                <a:solidFill>
                  <a:srgbClr val="424242"/>
                </a:solidFill>
                <a:effectLst/>
                <a:latin typeface="Neue Helvetica W01"/>
              </a:rPr>
              <a:t>[</a:t>
            </a:r>
            <a:r>
              <a:rPr lang="en-US" b="0" i="0" dirty="0" err="1">
                <a:solidFill>
                  <a:srgbClr val="424242"/>
                </a:solidFill>
                <a:effectLst/>
                <a:latin typeface="Neue Helvetica W01"/>
              </a:rPr>
              <a:t>start_row:end_row</a:t>
            </a:r>
            <a:r>
              <a:rPr lang="en-US" b="0" i="0" dirty="0">
                <a:solidFill>
                  <a:srgbClr val="424242"/>
                </a:solidFill>
                <a:effectLst/>
                <a:latin typeface="Neue Helvetica W01"/>
              </a:rPr>
              <a:t>, </a:t>
            </a:r>
            <a:r>
              <a:rPr lang="en-US" b="0" i="0" dirty="0" err="1">
                <a:solidFill>
                  <a:srgbClr val="424242"/>
                </a:solidFill>
                <a:effectLst/>
                <a:latin typeface="Neue Helvetica W01"/>
              </a:rPr>
              <a:t>start_column:end_column</a:t>
            </a:r>
            <a:r>
              <a:rPr lang="en-US" b="0" i="0" dirty="0">
                <a:solidFill>
                  <a:srgbClr val="424242"/>
                </a:solidFill>
                <a:effectLst/>
                <a:latin typeface="Neue Helvetica W01"/>
              </a:rPr>
              <a:t>] selects rows and columns within the specified ranges.</a:t>
            </a:r>
          </a:p>
          <a:p>
            <a:pPr lvl="1"/>
            <a:r>
              <a:rPr lang="en-US" b="0" i="0" dirty="0">
                <a:solidFill>
                  <a:srgbClr val="424242"/>
                </a:solidFill>
                <a:effectLst/>
                <a:latin typeface="Neue Helvetica W01"/>
              </a:rPr>
              <a:t>Slicing using a list: </a:t>
            </a:r>
          </a:p>
          <a:p>
            <a:pPr lvl="2"/>
            <a:r>
              <a:rPr lang="en-US" b="0" i="0" dirty="0">
                <a:solidFill>
                  <a:srgbClr val="424242"/>
                </a:solidFill>
                <a:effectLst/>
                <a:latin typeface="Neue Helvetica W01"/>
              </a:rPr>
              <a:t>Ex: </a:t>
            </a:r>
            <a:r>
              <a:rPr lang="en-US" b="0" i="0" dirty="0" err="1">
                <a:solidFill>
                  <a:srgbClr val="424242"/>
                </a:solidFill>
                <a:effectLst/>
                <a:latin typeface="Neue Helvetica W01"/>
              </a:rPr>
              <a:t>df.loc</a:t>
            </a:r>
            <a:r>
              <a:rPr lang="en-US" b="0" i="0" dirty="0">
                <a:solidFill>
                  <a:srgbClr val="424242"/>
                </a:solidFill>
                <a:effectLst/>
                <a:latin typeface="Neue Helvetica W01"/>
              </a:rPr>
              <a:t>[[label1, label2, ...], :] selects rows that are in the list [label1, label2, ...] and includes all columns since all columns are selected by the colon operator.</a:t>
            </a:r>
          </a:p>
          <a:p>
            <a:pPr lvl="1"/>
            <a:r>
              <a:rPr lang="en-US" b="0" i="0" dirty="0">
                <a:solidFill>
                  <a:srgbClr val="424242"/>
                </a:solidFill>
                <a:effectLst/>
                <a:latin typeface="Neue Helvetica W01"/>
              </a:rPr>
              <a:t>Slicing based on a condition: </a:t>
            </a:r>
            <a:r>
              <a:rPr lang="en-US" b="0" i="0" dirty="0" err="1">
                <a:solidFill>
                  <a:srgbClr val="424242"/>
                </a:solidFill>
                <a:effectLst/>
                <a:latin typeface="Neue Helvetica W01"/>
              </a:rPr>
              <a:t>df</a:t>
            </a:r>
            <a:r>
              <a:rPr lang="en-US" b="0" i="0" dirty="0">
                <a:solidFill>
                  <a:srgbClr val="424242"/>
                </a:solidFill>
                <a:effectLst/>
                <a:latin typeface="Neue Helvetica W01"/>
              </a:rPr>
              <a:t>[condition] selects only the rows that meet the given condition.</a:t>
            </a:r>
          </a:p>
          <a:p>
            <a:pPr lvl="1"/>
            <a:endParaRPr lang="en-US" dirty="0">
              <a:solidFill>
                <a:srgbClr val="424242"/>
              </a:solidFill>
              <a:latin typeface="Neue Helvetica W01"/>
            </a:endParaRPr>
          </a:p>
          <a:p>
            <a:pPr marL="457200" lvl="1" indent="0">
              <a:buNone/>
            </a:pPr>
            <a:endParaRPr lang="en-US" b="0" i="0" dirty="0">
              <a:solidFill>
                <a:srgbClr val="424242"/>
              </a:solidFill>
              <a:effectLst/>
              <a:latin typeface="Neue Helvetica W01"/>
            </a:endParaRPr>
          </a:p>
          <a:p>
            <a:pPr algn="l"/>
            <a:r>
              <a:rPr lang="en-US" b="1" i="0" dirty="0">
                <a:solidFill>
                  <a:srgbClr val="424242"/>
                </a:solidFill>
                <a:effectLst/>
                <a:latin typeface="Neue Helvetica W01"/>
              </a:rPr>
              <a:t>Data filtering</a:t>
            </a:r>
            <a:r>
              <a:rPr lang="en-US" b="0" i="0" dirty="0">
                <a:solidFill>
                  <a:srgbClr val="424242"/>
                </a:solidFill>
                <a:effectLst/>
                <a:latin typeface="Neue Helvetica W01"/>
              </a:rPr>
              <a:t> involves selecting rows or columns based on certain conditions. </a:t>
            </a:r>
          </a:p>
          <a:p>
            <a:pPr lvl="1"/>
            <a:r>
              <a:rPr lang="en-US" b="0" i="0" dirty="0">
                <a:solidFill>
                  <a:srgbClr val="424242"/>
                </a:solidFill>
                <a:effectLst/>
                <a:latin typeface="Neue Helvetica W01"/>
              </a:rPr>
              <a:t>Ex: In the expression </a:t>
            </a:r>
            <a:r>
              <a:rPr lang="en-US" b="0" i="0" dirty="0" err="1">
                <a:solidFill>
                  <a:srgbClr val="424242"/>
                </a:solidFill>
                <a:effectLst/>
                <a:latin typeface="Neue Helvetica W01"/>
              </a:rPr>
              <a:t>df</a:t>
            </a:r>
            <a:r>
              <a:rPr lang="en-US" b="0" i="0" dirty="0">
                <a:solidFill>
                  <a:srgbClr val="424242"/>
                </a:solidFill>
                <a:effectLst/>
                <a:latin typeface="Neue Helvetica W01"/>
              </a:rPr>
              <a:t>[</a:t>
            </a:r>
            <a:r>
              <a:rPr lang="en-US" b="0" i="0" dirty="0" err="1">
                <a:solidFill>
                  <a:srgbClr val="424242"/>
                </a:solidFill>
                <a:effectLst/>
                <a:latin typeface="Neue Helvetica W01"/>
              </a:rPr>
              <a:t>df</a:t>
            </a:r>
            <a:r>
              <a:rPr lang="en-US" b="0" i="0" dirty="0">
                <a:solidFill>
                  <a:srgbClr val="424242"/>
                </a:solidFill>
                <a:effectLst/>
                <a:latin typeface="Neue Helvetica W01"/>
              </a:rPr>
              <a:t>[</a:t>
            </a:r>
            <a:r>
              <a:rPr lang="en-US" b="0" i="0" dirty="0">
                <a:solidFill>
                  <a:srgbClr val="914700"/>
                </a:solidFill>
                <a:effectLst/>
                <a:latin typeface="Neue Helvetica W01"/>
              </a:rPr>
              <a:t>'</a:t>
            </a:r>
            <a:r>
              <a:rPr lang="en-US" b="0" i="0" dirty="0" err="1">
                <a:solidFill>
                  <a:srgbClr val="914700"/>
                </a:solidFill>
                <a:effectLst/>
                <a:latin typeface="Neue Helvetica W01"/>
              </a:rPr>
              <a:t>column_name</a:t>
            </a:r>
            <a:r>
              <a:rPr lang="en-US" b="0" i="0" dirty="0">
                <a:solidFill>
                  <a:srgbClr val="914700"/>
                </a:solidFill>
                <a:effectLst/>
                <a:latin typeface="Neue Helvetica W01"/>
              </a:rPr>
              <a:t>'</a:t>
            </a:r>
            <a:r>
              <a:rPr lang="en-US" b="0" i="0" dirty="0">
                <a:solidFill>
                  <a:srgbClr val="424242"/>
                </a:solidFill>
                <a:effectLst/>
                <a:latin typeface="Neue Helvetica W01"/>
              </a:rPr>
              <a:t>] &gt; threshold], the </a:t>
            </a:r>
            <a:r>
              <a:rPr lang="en-US" b="0" i="0" dirty="0" err="1">
                <a:solidFill>
                  <a:srgbClr val="424242"/>
                </a:solidFill>
                <a:effectLst/>
                <a:latin typeface="Neue Helvetica W01"/>
              </a:rPr>
              <a:t>DataFrame</a:t>
            </a:r>
            <a:r>
              <a:rPr lang="en-US" b="0" i="0" dirty="0">
                <a:solidFill>
                  <a:srgbClr val="424242"/>
                </a:solidFill>
                <a:effectLst/>
                <a:latin typeface="Neue Helvetica W01"/>
              </a:rPr>
              <a:t> </a:t>
            </a:r>
            <a:r>
              <a:rPr lang="en-US" b="0" i="0" dirty="0" err="1">
                <a:solidFill>
                  <a:srgbClr val="424242"/>
                </a:solidFill>
                <a:effectLst/>
                <a:latin typeface="Neue Helvetica W01"/>
              </a:rPr>
              <a:t>df</a:t>
            </a:r>
            <a:r>
              <a:rPr lang="en-US" b="0" i="0" dirty="0">
                <a:solidFill>
                  <a:srgbClr val="424242"/>
                </a:solidFill>
                <a:effectLst/>
                <a:latin typeface="Neue Helvetica W01"/>
              </a:rPr>
              <a:t> is filtered using the selection operator ([]) and the condition(</a:t>
            </a:r>
            <a:r>
              <a:rPr lang="en-US" b="0" i="0" dirty="0" err="1">
                <a:solidFill>
                  <a:srgbClr val="424242"/>
                </a:solidFill>
                <a:effectLst/>
                <a:latin typeface="Neue Helvetica W01"/>
              </a:rPr>
              <a:t>df</a:t>
            </a:r>
            <a:r>
              <a:rPr lang="en-US" b="0" i="0" dirty="0">
                <a:solidFill>
                  <a:srgbClr val="424242"/>
                </a:solidFill>
                <a:effectLst/>
                <a:latin typeface="Neue Helvetica W01"/>
              </a:rPr>
              <a:t>[</a:t>
            </a:r>
            <a:r>
              <a:rPr lang="en-US" b="0" i="0" dirty="0">
                <a:solidFill>
                  <a:srgbClr val="914700"/>
                </a:solidFill>
                <a:effectLst/>
                <a:latin typeface="Neue Helvetica W01"/>
              </a:rPr>
              <a:t>'</a:t>
            </a:r>
            <a:r>
              <a:rPr lang="en-US" b="0" i="0" dirty="0" err="1">
                <a:solidFill>
                  <a:srgbClr val="914700"/>
                </a:solidFill>
                <a:effectLst/>
                <a:latin typeface="Neue Helvetica W01"/>
              </a:rPr>
              <a:t>column_name</a:t>
            </a:r>
            <a:r>
              <a:rPr lang="en-US" b="0" i="0" dirty="0">
                <a:solidFill>
                  <a:srgbClr val="914700"/>
                </a:solidFill>
                <a:effectLst/>
                <a:latin typeface="Neue Helvetica W01"/>
              </a:rPr>
              <a:t>'</a:t>
            </a:r>
            <a:r>
              <a:rPr lang="en-US" b="0" i="0" dirty="0">
                <a:solidFill>
                  <a:srgbClr val="424242"/>
                </a:solidFill>
                <a:effectLst/>
                <a:latin typeface="Neue Helvetica W01"/>
              </a:rPr>
              <a:t>] &gt; threshold) that is passed. </a:t>
            </a:r>
          </a:p>
          <a:p>
            <a:pPr algn="l"/>
            <a:r>
              <a:rPr lang="en-US" b="0" i="0" dirty="0">
                <a:solidFill>
                  <a:srgbClr val="424242"/>
                </a:solidFill>
                <a:effectLst/>
                <a:latin typeface="Neue Helvetica W01"/>
              </a:rPr>
              <a:t>All entries in the </a:t>
            </a:r>
            <a:r>
              <a:rPr lang="en-US" b="0" i="0" dirty="0" err="1">
                <a:solidFill>
                  <a:srgbClr val="424242"/>
                </a:solidFill>
                <a:effectLst/>
                <a:latin typeface="Neue Helvetica W01"/>
              </a:rPr>
              <a:t>DataFrame</a:t>
            </a:r>
            <a:r>
              <a:rPr lang="en-US" b="0" i="0" dirty="0">
                <a:solidFill>
                  <a:srgbClr val="424242"/>
                </a:solidFill>
                <a:effectLst/>
                <a:latin typeface="Neue Helvetica W01"/>
              </a:rPr>
              <a:t> </a:t>
            </a:r>
            <a:r>
              <a:rPr lang="en-US" b="0" i="0" dirty="0" err="1">
                <a:solidFill>
                  <a:srgbClr val="424242"/>
                </a:solidFill>
                <a:effectLst/>
                <a:latin typeface="Neue Helvetica W01"/>
              </a:rPr>
              <a:t>df</a:t>
            </a:r>
            <a:r>
              <a:rPr lang="en-US" b="0" i="0" dirty="0">
                <a:solidFill>
                  <a:srgbClr val="424242"/>
                </a:solidFill>
                <a:effectLst/>
                <a:latin typeface="Neue Helvetica W01"/>
              </a:rPr>
              <a:t> where the corresponding value in the </a:t>
            </a:r>
            <a:r>
              <a:rPr lang="en-US" b="0" i="0" dirty="0" err="1">
                <a:solidFill>
                  <a:srgbClr val="424242"/>
                </a:solidFill>
                <a:effectLst/>
                <a:latin typeface="Neue Helvetica W01"/>
              </a:rPr>
              <a:t>DataFrame</a:t>
            </a:r>
            <a:r>
              <a:rPr lang="en-US" b="0" i="0" dirty="0">
                <a:solidFill>
                  <a:srgbClr val="424242"/>
                </a:solidFill>
                <a:effectLst/>
                <a:latin typeface="Neue Helvetica W01"/>
              </a:rPr>
              <a:t> is True will be returned.</a:t>
            </a:r>
          </a:p>
        </p:txBody>
      </p:sp>
    </p:spTree>
    <p:extLst>
      <p:ext uri="{BB962C8B-B14F-4D97-AF65-F5344CB8AC3E}">
        <p14:creationId xmlns:p14="http://schemas.microsoft.com/office/powerpoint/2010/main" val="3746812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B6C12-03B7-EDDA-346A-736ABC6CB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9FD12-6005-5E60-8A39-64FBE3BF045B}"/>
              </a:ext>
            </a:extLst>
          </p:cNvPr>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4</a:t>
            </a:r>
            <a:r>
              <a:rPr dirty="0"/>
              <a:t> Exploratory data analysis</a:t>
            </a:r>
          </a:p>
        </p:txBody>
      </p:sp>
      <p:sp>
        <p:nvSpPr>
          <p:cNvPr id="3" name="Content Placeholder 2">
            <a:extLst>
              <a:ext uri="{FF2B5EF4-FFF2-40B4-BE49-F238E27FC236}">
                <a16:creationId xmlns:a16="http://schemas.microsoft.com/office/drawing/2014/main" id="{02B0C0E4-565F-63B3-EB8B-72A1FD9F614C}"/>
              </a:ext>
            </a:extLst>
          </p:cNvPr>
          <p:cNvSpPr>
            <a:spLocks noGrp="1"/>
          </p:cNvSpPr>
          <p:nvPr>
            <p:ph idx="1"/>
          </p:nvPr>
        </p:nvSpPr>
        <p:spPr>
          <a:xfrm>
            <a:off x="463296" y="987552"/>
            <a:ext cx="11436096" cy="5631909"/>
          </a:xfrm>
        </p:spPr>
        <p:txBody>
          <a:bodyPr>
            <a:normAutofit fontScale="92500" lnSpcReduction="20000"/>
          </a:bodyPr>
          <a:lstStyle/>
          <a:p>
            <a:pPr marL="228600" indent="0" algn="l">
              <a:buNone/>
            </a:pPr>
            <a:r>
              <a:rPr lang="en-US" b="1" i="0" dirty="0">
                <a:solidFill>
                  <a:srgbClr val="333333"/>
                </a:solidFill>
                <a:effectLst/>
                <a:latin typeface="Neue Helvetica W01"/>
              </a:rPr>
              <a:t>Handling missing data</a:t>
            </a:r>
          </a:p>
          <a:p>
            <a:pPr algn="l"/>
            <a:r>
              <a:rPr lang="en-US" b="0" i="0" dirty="0">
                <a:solidFill>
                  <a:srgbClr val="424242"/>
                </a:solidFill>
                <a:effectLst/>
                <a:latin typeface="Neue Helvetica W01"/>
              </a:rPr>
              <a:t>Missing values in a dataset can occur when data are not available or are not recorded properly. Identifying and removing missing values is an important step in data cleaning and preprocessing. </a:t>
            </a:r>
          </a:p>
          <a:p>
            <a:pPr algn="l"/>
            <a:r>
              <a:rPr lang="en-US" b="0" i="0" dirty="0">
                <a:solidFill>
                  <a:srgbClr val="424242"/>
                </a:solidFill>
                <a:effectLst/>
                <a:latin typeface="Neue Helvetica W01"/>
              </a:rPr>
              <a:t>The functions below are useful in understanding and analyzing missing data.</a:t>
            </a:r>
          </a:p>
          <a:p>
            <a:pPr lvl="1"/>
            <a:r>
              <a:rPr lang="en-US" b="0" i="0" dirty="0" err="1">
                <a:solidFill>
                  <a:srgbClr val="424242"/>
                </a:solidFill>
                <a:effectLst/>
                <a:latin typeface="Neue Helvetica W01"/>
              </a:rPr>
              <a:t>isnull</a:t>
            </a:r>
            <a:r>
              <a:rPr lang="en-US" b="0" i="0" dirty="0">
                <a:solidFill>
                  <a:srgbClr val="424242"/>
                </a:solidFill>
                <a:effectLst/>
                <a:latin typeface="Neue Helvetica W01"/>
              </a:rPr>
              <a:t>(): The </a:t>
            </a:r>
            <a:r>
              <a:rPr lang="en-US" b="0" i="0" dirty="0" err="1">
                <a:solidFill>
                  <a:srgbClr val="424242"/>
                </a:solidFill>
                <a:effectLst/>
                <a:latin typeface="Neue Helvetica W01"/>
              </a:rPr>
              <a:t>isnull</a:t>
            </a:r>
            <a:r>
              <a:rPr lang="en-US" b="0" i="0" dirty="0">
                <a:solidFill>
                  <a:srgbClr val="424242"/>
                </a:solidFill>
                <a:effectLst/>
                <a:latin typeface="Neue Helvetica W01"/>
              </a:rPr>
              <a:t>() function can be used to identify Null entries in a </a:t>
            </a:r>
            <a:r>
              <a:rPr lang="en-US" b="0" i="0" dirty="0" err="1">
                <a:solidFill>
                  <a:srgbClr val="424242"/>
                </a:solidFill>
                <a:effectLst/>
                <a:latin typeface="Neue Helvetica W01"/>
              </a:rPr>
              <a:t>DataFrame</a:t>
            </a:r>
            <a:r>
              <a:rPr lang="en-US" b="0" i="0" dirty="0">
                <a:solidFill>
                  <a:srgbClr val="424242"/>
                </a:solidFill>
                <a:effectLst/>
                <a:latin typeface="Neue Helvetica W01"/>
              </a:rPr>
              <a:t>. The return value of the function is a Boolean </a:t>
            </a:r>
            <a:r>
              <a:rPr lang="en-US" b="0" i="0" dirty="0" err="1">
                <a:solidFill>
                  <a:srgbClr val="424242"/>
                </a:solidFill>
                <a:effectLst/>
                <a:latin typeface="Neue Helvetica W01"/>
              </a:rPr>
              <a:t>DataFrame</a:t>
            </a:r>
            <a:r>
              <a:rPr lang="en-US" b="0" i="0" dirty="0">
                <a:solidFill>
                  <a:srgbClr val="424242"/>
                </a:solidFill>
                <a:effectLst/>
                <a:latin typeface="Neue Helvetica W01"/>
              </a:rPr>
              <a:t>, with the same dimensions as the original </a:t>
            </a:r>
            <a:r>
              <a:rPr lang="en-US" b="0" i="0" dirty="0" err="1">
                <a:solidFill>
                  <a:srgbClr val="424242"/>
                </a:solidFill>
                <a:effectLst/>
                <a:latin typeface="Neue Helvetica W01"/>
              </a:rPr>
              <a:t>DataFrame</a:t>
            </a:r>
            <a:r>
              <a:rPr lang="en-US" b="0" i="0" dirty="0">
                <a:solidFill>
                  <a:srgbClr val="424242"/>
                </a:solidFill>
                <a:effectLst/>
                <a:latin typeface="Neue Helvetica W01"/>
              </a:rPr>
              <a:t> with True values where missing values exist.</a:t>
            </a:r>
          </a:p>
          <a:p>
            <a:pPr lvl="1"/>
            <a:r>
              <a:rPr lang="en-US" b="0" i="0" dirty="0" err="1">
                <a:solidFill>
                  <a:srgbClr val="424242"/>
                </a:solidFill>
                <a:effectLst/>
                <a:latin typeface="Neue Helvetica W01"/>
              </a:rPr>
              <a:t>dropna</a:t>
            </a:r>
            <a:r>
              <a:rPr lang="en-US" b="0" i="0" dirty="0">
                <a:solidFill>
                  <a:srgbClr val="424242"/>
                </a:solidFill>
                <a:effectLst/>
                <a:latin typeface="Neue Helvetica W01"/>
              </a:rPr>
              <a:t>(): The </a:t>
            </a:r>
            <a:r>
              <a:rPr lang="en-US" b="0" i="0" dirty="0" err="1">
                <a:solidFill>
                  <a:srgbClr val="424242"/>
                </a:solidFill>
                <a:effectLst/>
                <a:latin typeface="Neue Helvetica W01"/>
              </a:rPr>
              <a:t>dropna</a:t>
            </a:r>
            <a:r>
              <a:rPr lang="en-US" b="0" i="0" dirty="0">
                <a:solidFill>
                  <a:srgbClr val="424242"/>
                </a:solidFill>
                <a:effectLst/>
                <a:latin typeface="Neue Helvetica W01"/>
              </a:rPr>
              <a:t>() function can be used to drop rows with Null values.</a:t>
            </a:r>
          </a:p>
          <a:p>
            <a:pPr lvl="1"/>
            <a:r>
              <a:rPr lang="en-US" b="0" i="0" dirty="0" err="1">
                <a:solidFill>
                  <a:srgbClr val="424242"/>
                </a:solidFill>
                <a:effectLst/>
                <a:latin typeface="Neue Helvetica W01"/>
              </a:rPr>
              <a:t>fillna</a:t>
            </a:r>
            <a:r>
              <a:rPr lang="en-US" b="0" i="0" dirty="0">
                <a:solidFill>
                  <a:srgbClr val="424242"/>
                </a:solidFill>
                <a:effectLst/>
                <a:latin typeface="Neue Helvetica W01"/>
              </a:rPr>
              <a:t>(): The </a:t>
            </a:r>
            <a:r>
              <a:rPr lang="en-US" b="0" i="0" dirty="0" err="1">
                <a:solidFill>
                  <a:srgbClr val="424242"/>
                </a:solidFill>
                <a:effectLst/>
                <a:latin typeface="Neue Helvetica W01"/>
              </a:rPr>
              <a:t>fillna</a:t>
            </a:r>
            <a:r>
              <a:rPr lang="en-US" b="0" i="0" dirty="0">
                <a:solidFill>
                  <a:srgbClr val="424242"/>
                </a:solidFill>
                <a:effectLst/>
                <a:latin typeface="Neue Helvetica W01"/>
              </a:rPr>
              <a:t>() function can be used to replace Null values with a provided substitute value. </a:t>
            </a:r>
          </a:p>
          <a:p>
            <a:pPr lvl="2"/>
            <a:r>
              <a:rPr lang="en-US" b="0" i="0" dirty="0">
                <a:solidFill>
                  <a:srgbClr val="424242"/>
                </a:solidFill>
                <a:effectLst/>
                <a:latin typeface="Neue Helvetica W01"/>
              </a:rPr>
              <a:t>Ex: </a:t>
            </a:r>
            <a:r>
              <a:rPr lang="en-US" b="0" i="0" dirty="0" err="1">
                <a:solidFill>
                  <a:srgbClr val="424242"/>
                </a:solidFill>
                <a:effectLst/>
                <a:latin typeface="Neue Helvetica W01"/>
              </a:rPr>
              <a:t>df.fillna</a:t>
            </a:r>
            <a:r>
              <a:rPr lang="en-US" b="0" i="0" dirty="0">
                <a:solidFill>
                  <a:srgbClr val="424242"/>
                </a:solidFill>
                <a:effectLst/>
                <a:latin typeface="Neue Helvetica W01"/>
              </a:rPr>
              <a:t>(</a:t>
            </a:r>
            <a:r>
              <a:rPr lang="en-US" b="0" i="0" dirty="0" err="1">
                <a:solidFill>
                  <a:srgbClr val="424242"/>
                </a:solidFill>
                <a:effectLst/>
                <a:latin typeface="Neue Helvetica W01"/>
              </a:rPr>
              <a:t>df.mean</a:t>
            </a:r>
            <a:r>
              <a:rPr lang="en-US" b="0" i="0" dirty="0">
                <a:solidFill>
                  <a:srgbClr val="424242"/>
                </a:solidFill>
                <a:effectLst/>
                <a:latin typeface="Neue Helvetica W01"/>
              </a:rPr>
              <a:t>()) replaces all Null values with the average value of the specific column.</a:t>
            </a:r>
          </a:p>
          <a:p>
            <a:pPr marL="228600" indent="0" algn="l">
              <a:buNone/>
            </a:pPr>
            <a:endParaRPr lang="en-US" b="0" i="0" dirty="0">
              <a:solidFill>
                <a:srgbClr val="424242"/>
              </a:solidFill>
              <a:effectLst/>
              <a:latin typeface="Neue Helvetica W01"/>
            </a:endParaRPr>
          </a:p>
        </p:txBody>
      </p:sp>
    </p:spTree>
    <p:extLst>
      <p:ext uri="{BB962C8B-B14F-4D97-AF65-F5344CB8AC3E}">
        <p14:creationId xmlns:p14="http://schemas.microsoft.com/office/powerpoint/2010/main" val="3566217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D6D13-D0CD-DAEA-3B1C-53DB4A8BFD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E8B178-5210-E291-779C-8FDB42ACB826}"/>
              </a:ext>
            </a:extLst>
          </p:cNvPr>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4</a:t>
            </a:r>
            <a:r>
              <a:rPr dirty="0"/>
              <a:t> Exploratory data analysis</a:t>
            </a:r>
          </a:p>
        </p:txBody>
      </p:sp>
      <p:sp>
        <p:nvSpPr>
          <p:cNvPr id="3" name="Content Placeholder 2">
            <a:extLst>
              <a:ext uri="{FF2B5EF4-FFF2-40B4-BE49-F238E27FC236}">
                <a16:creationId xmlns:a16="http://schemas.microsoft.com/office/drawing/2014/main" id="{9CCA90E7-7F81-6957-29F8-53D09A9883D6}"/>
              </a:ext>
            </a:extLst>
          </p:cNvPr>
          <p:cNvSpPr>
            <a:spLocks noGrp="1"/>
          </p:cNvSpPr>
          <p:nvPr>
            <p:ph idx="1"/>
          </p:nvPr>
        </p:nvSpPr>
        <p:spPr>
          <a:xfrm>
            <a:off x="463296" y="987552"/>
            <a:ext cx="11436096" cy="5631909"/>
          </a:xfrm>
        </p:spPr>
        <p:txBody>
          <a:bodyPr>
            <a:normAutofit/>
          </a:bodyPr>
          <a:lstStyle/>
          <a:p>
            <a:pPr marL="228600" indent="0" algn="l">
              <a:buNone/>
            </a:pPr>
            <a:r>
              <a:rPr lang="en-US" b="0" i="0" dirty="0">
                <a:solidFill>
                  <a:srgbClr val="424242"/>
                </a:solidFill>
                <a:effectLst/>
                <a:latin typeface="Neue Helvetica W01"/>
              </a:rPr>
              <a:t>To define a Null value in a </a:t>
            </a:r>
            <a:r>
              <a:rPr lang="en-US" b="0" i="0" dirty="0" err="1">
                <a:solidFill>
                  <a:srgbClr val="424242"/>
                </a:solidFill>
                <a:effectLst/>
                <a:latin typeface="Neue Helvetica W01"/>
              </a:rPr>
              <a:t>DataFrame</a:t>
            </a:r>
            <a:r>
              <a:rPr lang="en-US" b="0" i="0" dirty="0">
                <a:solidFill>
                  <a:srgbClr val="424242"/>
                </a:solidFill>
                <a:effectLst/>
                <a:latin typeface="Neue Helvetica W01"/>
              </a:rPr>
              <a:t>, you can use the </a:t>
            </a:r>
            <a:r>
              <a:rPr lang="en-US" b="0" i="0" dirty="0" err="1">
                <a:solidFill>
                  <a:srgbClr val="424242"/>
                </a:solidFill>
                <a:effectLst/>
                <a:latin typeface="Neue Helvetica W01"/>
              </a:rPr>
              <a:t>np.nan</a:t>
            </a:r>
            <a:r>
              <a:rPr lang="en-US" b="0" i="0" dirty="0">
                <a:solidFill>
                  <a:srgbClr val="424242"/>
                </a:solidFill>
                <a:effectLst/>
                <a:latin typeface="Neue Helvetica W01"/>
              </a:rPr>
              <a:t> value from the NumPy library. </a:t>
            </a:r>
          </a:p>
          <a:p>
            <a:r>
              <a:rPr lang="en-US" dirty="0">
                <a:solidFill>
                  <a:srgbClr val="0000AA"/>
                </a:solidFill>
                <a:effectLst/>
              </a:rPr>
              <a:t>import</a:t>
            </a:r>
            <a:r>
              <a:rPr lang="en-US" dirty="0"/>
              <a:t> pandas </a:t>
            </a:r>
            <a:r>
              <a:rPr lang="en-US" dirty="0">
                <a:solidFill>
                  <a:srgbClr val="0000AA"/>
                </a:solidFill>
                <a:effectLst/>
              </a:rPr>
              <a:t>as</a:t>
            </a:r>
            <a:r>
              <a:rPr lang="en-US" dirty="0"/>
              <a:t> pd </a:t>
            </a:r>
          </a:p>
          <a:p>
            <a:r>
              <a:rPr lang="en-US" dirty="0">
                <a:solidFill>
                  <a:srgbClr val="0000AA"/>
                </a:solidFill>
                <a:effectLst/>
              </a:rPr>
              <a:t>import</a:t>
            </a:r>
            <a:r>
              <a:rPr lang="en-US" dirty="0"/>
              <a:t> </a:t>
            </a:r>
            <a:r>
              <a:rPr lang="en-US" dirty="0" err="1"/>
              <a:t>numpy</a:t>
            </a:r>
            <a:r>
              <a:rPr lang="en-US" dirty="0"/>
              <a:t> </a:t>
            </a:r>
            <a:r>
              <a:rPr lang="en-US" dirty="0">
                <a:solidFill>
                  <a:srgbClr val="0000AA"/>
                </a:solidFill>
                <a:effectLst/>
              </a:rPr>
              <a:t>as</a:t>
            </a:r>
            <a:r>
              <a:rPr lang="en-US" dirty="0"/>
              <a:t> np </a:t>
            </a:r>
          </a:p>
          <a:p>
            <a:endParaRPr lang="en-US" i="1" dirty="0">
              <a:solidFill>
                <a:srgbClr val="5C5C5C"/>
              </a:solidFill>
              <a:effectLst/>
            </a:endParaRPr>
          </a:p>
          <a:p>
            <a:r>
              <a:rPr lang="en-US" i="1" dirty="0">
                <a:solidFill>
                  <a:srgbClr val="5C5C5C"/>
                </a:solidFill>
                <a:effectLst/>
              </a:rPr>
              <a:t># Create sample data</a:t>
            </a:r>
            <a:r>
              <a:rPr lang="en-US" dirty="0"/>
              <a:t> data = {   </a:t>
            </a:r>
            <a:r>
              <a:rPr lang="en-US" dirty="0">
                <a:solidFill>
                  <a:srgbClr val="914700"/>
                </a:solidFill>
                <a:effectLst/>
              </a:rPr>
              <a:t>"Column 1"</a:t>
            </a:r>
            <a:r>
              <a:rPr lang="en-US" dirty="0"/>
              <a:t>: [</a:t>
            </a:r>
            <a:r>
              <a:rPr lang="en-US" dirty="0">
                <a:solidFill>
                  <a:srgbClr val="914700"/>
                </a:solidFill>
                <a:effectLst/>
              </a:rPr>
              <a:t>"A"</a:t>
            </a:r>
            <a:r>
              <a:rPr lang="en-US" dirty="0"/>
              <a:t>, </a:t>
            </a:r>
            <a:r>
              <a:rPr lang="en-US" dirty="0">
                <a:solidFill>
                  <a:srgbClr val="914700"/>
                </a:solidFill>
                <a:effectLst/>
              </a:rPr>
              <a:t>"B"</a:t>
            </a:r>
            <a:r>
              <a:rPr lang="en-US" dirty="0"/>
              <a:t>, </a:t>
            </a:r>
            <a:r>
              <a:rPr lang="en-US" dirty="0">
                <a:solidFill>
                  <a:srgbClr val="914700"/>
                </a:solidFill>
                <a:effectLst/>
              </a:rPr>
              <a:t>"C"</a:t>
            </a:r>
            <a:r>
              <a:rPr lang="en-US" dirty="0"/>
              <a:t>, </a:t>
            </a:r>
            <a:r>
              <a:rPr lang="en-US" dirty="0">
                <a:solidFill>
                  <a:srgbClr val="914700"/>
                </a:solidFill>
                <a:effectLst/>
              </a:rPr>
              <a:t>"D"</a:t>
            </a:r>
            <a:r>
              <a:rPr lang="en-US" dirty="0"/>
              <a:t>, </a:t>
            </a:r>
            <a:r>
              <a:rPr lang="en-US" dirty="0">
                <a:solidFill>
                  <a:srgbClr val="914700"/>
                </a:solidFill>
                <a:effectLst/>
              </a:rPr>
              <a:t>"E"</a:t>
            </a:r>
            <a:r>
              <a:rPr lang="en-US" dirty="0"/>
              <a:t>],   </a:t>
            </a:r>
            <a:r>
              <a:rPr lang="en-US" dirty="0">
                <a:solidFill>
                  <a:srgbClr val="914700"/>
                </a:solidFill>
                <a:effectLst/>
              </a:rPr>
              <a:t>"Column 2"</a:t>
            </a:r>
            <a:r>
              <a:rPr lang="en-US" dirty="0"/>
              <a:t>: [</a:t>
            </a:r>
            <a:r>
              <a:rPr lang="en-US" dirty="0" err="1"/>
              <a:t>np.NAN</a:t>
            </a:r>
            <a:r>
              <a:rPr lang="en-US" dirty="0"/>
              <a:t>, </a:t>
            </a:r>
            <a:r>
              <a:rPr lang="en-US" dirty="0">
                <a:solidFill>
                  <a:srgbClr val="006767"/>
                </a:solidFill>
                <a:effectLst/>
              </a:rPr>
              <a:t>200</a:t>
            </a:r>
            <a:r>
              <a:rPr lang="en-US" dirty="0"/>
              <a:t>, </a:t>
            </a:r>
            <a:r>
              <a:rPr lang="en-US" dirty="0">
                <a:solidFill>
                  <a:srgbClr val="006767"/>
                </a:solidFill>
                <a:effectLst/>
              </a:rPr>
              <a:t>500</a:t>
            </a:r>
            <a:r>
              <a:rPr lang="en-US" dirty="0"/>
              <a:t>, </a:t>
            </a:r>
            <a:r>
              <a:rPr lang="en-US" dirty="0">
                <a:solidFill>
                  <a:srgbClr val="006767"/>
                </a:solidFill>
                <a:effectLst/>
              </a:rPr>
              <a:t>0</a:t>
            </a:r>
            <a:r>
              <a:rPr lang="en-US" dirty="0"/>
              <a:t>, -</a:t>
            </a:r>
            <a:r>
              <a:rPr lang="en-US" dirty="0">
                <a:solidFill>
                  <a:srgbClr val="006767"/>
                </a:solidFill>
                <a:effectLst/>
              </a:rPr>
              <a:t>10</a:t>
            </a:r>
            <a:r>
              <a:rPr lang="en-US" dirty="0"/>
              <a:t>],   </a:t>
            </a:r>
            <a:r>
              <a:rPr lang="en-US" dirty="0">
                <a:solidFill>
                  <a:srgbClr val="914700"/>
                </a:solidFill>
                <a:effectLst/>
              </a:rPr>
              <a:t>"Column 3"</a:t>
            </a:r>
            <a:r>
              <a:rPr lang="en-US" dirty="0"/>
              <a:t>: [</a:t>
            </a:r>
            <a:r>
              <a:rPr lang="en-US" dirty="0">
                <a:effectLst/>
              </a:rPr>
              <a:t>True</a:t>
            </a:r>
            <a:r>
              <a:rPr lang="en-US" dirty="0"/>
              <a:t>, </a:t>
            </a:r>
            <a:r>
              <a:rPr lang="en-US" dirty="0">
                <a:effectLst/>
              </a:rPr>
              <a:t>True</a:t>
            </a:r>
            <a:r>
              <a:rPr lang="en-US" dirty="0"/>
              <a:t>, </a:t>
            </a:r>
            <a:r>
              <a:rPr lang="en-US" dirty="0">
                <a:effectLst/>
              </a:rPr>
              <a:t>False</a:t>
            </a:r>
            <a:r>
              <a:rPr lang="en-US" dirty="0"/>
              <a:t>, </a:t>
            </a:r>
            <a:r>
              <a:rPr lang="en-US" dirty="0" err="1"/>
              <a:t>np.NaN</a:t>
            </a:r>
            <a:r>
              <a:rPr lang="en-US" dirty="0"/>
              <a:t>, </a:t>
            </a:r>
            <a:r>
              <a:rPr lang="en-US" dirty="0" err="1"/>
              <a:t>np.NaN</a:t>
            </a:r>
            <a:r>
              <a:rPr lang="en-US" dirty="0"/>
              <a:t>] } </a:t>
            </a:r>
            <a:r>
              <a:rPr lang="en-US" dirty="0" err="1"/>
              <a:t>df</a:t>
            </a:r>
            <a:r>
              <a:rPr lang="en-US" dirty="0"/>
              <a:t> = </a:t>
            </a:r>
            <a:r>
              <a:rPr lang="en-US" dirty="0" err="1"/>
              <a:t>pd.DataFrame</a:t>
            </a:r>
            <a:r>
              <a:rPr lang="en-US" dirty="0"/>
              <a:t>(data)</a:t>
            </a:r>
            <a:br>
              <a:rPr lang="en-US" dirty="0"/>
            </a:br>
            <a:endParaRPr lang="en-US" b="0" i="0" dirty="0">
              <a:solidFill>
                <a:srgbClr val="424242"/>
              </a:solidFill>
              <a:effectLst/>
              <a:latin typeface="Neue Helvetica W01"/>
            </a:endParaRPr>
          </a:p>
        </p:txBody>
      </p:sp>
    </p:spTree>
    <p:extLst>
      <p:ext uri="{BB962C8B-B14F-4D97-AF65-F5344CB8AC3E}">
        <p14:creationId xmlns:p14="http://schemas.microsoft.com/office/powerpoint/2010/main" val="3665830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15.5</a:t>
            </a:r>
          </a:p>
        </p:txBody>
      </p:sp>
      <p:pic>
        <p:nvPicPr>
          <p:cNvPr id="3" name="Picture 1" descr="Table 15.5"/>
          <p:cNvPicPr>
            <a:picLocks noGrp="1" noChangeAspect="1"/>
          </p:cNvPicPr>
          <p:nvPr/>
        </p:nvPicPr>
        <p:blipFill>
          <a:blip r:embed="rId2"/>
          <a:stretch>
            <a:fillRect/>
          </a:stretch>
        </p:blipFill>
        <p:spPr bwMode="auto">
          <a:xfrm>
            <a:off x="3693922" y="1549456"/>
            <a:ext cx="4804156" cy="4048223"/>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15.6 Null identification and removal examples.</a:t>
            </a:r>
          </a:p>
        </p:txBody>
      </p:sp>
      <p:pic>
        <p:nvPicPr>
          <p:cNvPr id="3" name="Picture 1" descr="Table 15.6 Null identification and removal examples."/>
          <p:cNvPicPr>
            <a:picLocks noGrp="1" noChangeAspect="1"/>
          </p:cNvPicPr>
          <p:nvPr/>
        </p:nvPicPr>
        <p:blipFill>
          <a:blip r:embed="rId2"/>
          <a:stretch>
            <a:fillRect/>
          </a:stretch>
        </p:blipFill>
        <p:spPr bwMode="auto">
          <a:xfrm>
            <a:off x="2717800" y="952500"/>
            <a:ext cx="6756400" cy="5168900"/>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5</a:t>
            </a:r>
            <a:r>
              <a:rPr dirty="0"/>
              <a:t> Data visualization</a:t>
            </a:r>
          </a:p>
        </p:txBody>
      </p:sp>
      <p:sp>
        <p:nvSpPr>
          <p:cNvPr id="3" name="Content Placeholder 2"/>
          <p:cNvSpPr>
            <a:spLocks noGrp="1"/>
          </p:cNvSpPr>
          <p:nvPr>
            <p:ph idx="1"/>
          </p:nvPr>
        </p:nvSpPr>
        <p:spPr>
          <a:xfrm>
            <a:off x="609600" y="1445797"/>
            <a:ext cx="10972800" cy="5173664"/>
          </a:xfrm>
        </p:spPr>
        <p:txBody>
          <a:bodyPr/>
          <a:lstStyle/>
          <a:p>
            <a:pPr marL="0" lvl="0" indent="0">
              <a:buNone/>
            </a:pPr>
            <a:r>
              <a:rPr b="1" dirty="0"/>
              <a:t>Learning Objectives</a:t>
            </a:r>
          </a:p>
          <a:p>
            <a:pPr lvl="0"/>
            <a:r>
              <a:rPr dirty="0"/>
              <a:t>Explain why visualization has an important role in data science.</a:t>
            </a:r>
          </a:p>
          <a:p>
            <a:pPr lvl="0"/>
            <a:r>
              <a:rPr dirty="0"/>
              <a:t>Choose appropriate visualization for a given task.</a:t>
            </a:r>
          </a:p>
          <a:p>
            <a:pPr lvl="0"/>
            <a:r>
              <a:rPr dirty="0"/>
              <a:t>Use Python visualization libraries to create data visualization.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15.7 Common visualization types.</a:t>
            </a:r>
          </a:p>
        </p:txBody>
      </p:sp>
      <p:pic>
        <p:nvPicPr>
          <p:cNvPr id="3" name="Picture 1" descr="Table 15.7 Common visualization types."/>
          <p:cNvPicPr>
            <a:picLocks noGrp="1" noChangeAspect="1"/>
          </p:cNvPicPr>
          <p:nvPr/>
        </p:nvPicPr>
        <p:blipFill>
          <a:blip r:embed="rId2"/>
          <a:stretch>
            <a:fillRect/>
          </a:stretch>
        </p:blipFill>
        <p:spPr bwMode="auto">
          <a:xfrm>
            <a:off x="609600" y="2120900"/>
            <a:ext cx="10972800" cy="28194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48" y="238539"/>
            <a:ext cx="9052560" cy="844017"/>
          </a:xfrm>
          <a:prstGeom prst="rect">
            <a:avLst/>
          </a:prstGeom>
        </p:spPr>
        <p:txBody>
          <a:bodyPr>
            <a:noAutofit/>
          </a:bodyPr>
          <a:lstStyle/>
          <a:p>
            <a:pPr marL="0" lvl="0" indent="0">
              <a:buNone/>
            </a:pPr>
            <a:r>
              <a:rPr sz="2400" dirty="0"/>
              <a:t>Table 15.8 </a:t>
            </a:r>
            <a:br>
              <a:rPr lang="en-US" sz="2400" dirty="0"/>
            </a:br>
            <a:r>
              <a:rPr sz="2400" dirty="0"/>
              <a:t>Matplotlib </a:t>
            </a:r>
            <a:br>
              <a:rPr lang="en-US" sz="2400" dirty="0"/>
            </a:br>
            <a:r>
              <a:rPr sz="2400" dirty="0"/>
              <a:t>functionalities.</a:t>
            </a:r>
          </a:p>
        </p:txBody>
      </p:sp>
      <p:pic>
        <p:nvPicPr>
          <p:cNvPr id="3" name="Picture 1" descr="Table 15.8 Matplotlib functionalities."/>
          <p:cNvPicPr>
            <a:picLocks noGrp="1" noChangeAspect="1"/>
          </p:cNvPicPr>
          <p:nvPr/>
        </p:nvPicPr>
        <p:blipFill>
          <a:blip r:embed="rId2"/>
          <a:stretch>
            <a:fillRect/>
          </a:stretch>
        </p:blipFill>
        <p:spPr bwMode="auto">
          <a:xfrm>
            <a:off x="2731008" y="1082556"/>
            <a:ext cx="7324782" cy="5342628"/>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15.9 Matplotlib functionalities.</a:t>
            </a:r>
          </a:p>
        </p:txBody>
      </p:sp>
      <p:pic>
        <p:nvPicPr>
          <p:cNvPr id="3" name="Picture 1" descr="Table 15.9 Matplotlib functionalities."/>
          <p:cNvPicPr>
            <a:picLocks noGrp="1" noChangeAspect="1"/>
          </p:cNvPicPr>
          <p:nvPr/>
        </p:nvPicPr>
        <p:blipFill>
          <a:blip r:embed="rId2"/>
          <a:stretch>
            <a:fillRect/>
          </a:stretch>
        </p:blipFill>
        <p:spPr bwMode="auto">
          <a:xfrm>
            <a:off x="1218691" y="964692"/>
            <a:ext cx="7646709" cy="5375148"/>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1</a:t>
            </a:r>
            <a:r>
              <a:rPr dirty="0"/>
              <a:t> Introduction to data science</a:t>
            </a:r>
          </a:p>
        </p:txBody>
      </p:sp>
      <p:sp>
        <p:nvSpPr>
          <p:cNvPr id="3" name="Content Placeholder 2"/>
          <p:cNvSpPr>
            <a:spLocks noGrp="1"/>
          </p:cNvSpPr>
          <p:nvPr>
            <p:ph idx="1"/>
          </p:nvPr>
        </p:nvSpPr>
        <p:spPr>
          <a:xfrm>
            <a:off x="609600" y="1232917"/>
            <a:ext cx="10972800" cy="5173664"/>
          </a:xfrm>
        </p:spPr>
        <p:txBody>
          <a:bodyPr/>
          <a:lstStyle/>
          <a:p>
            <a:pPr marL="0" lvl="0" indent="0">
              <a:buNone/>
            </a:pPr>
            <a:r>
              <a:rPr b="1" dirty="0"/>
              <a:t>Learning Objectives</a:t>
            </a:r>
          </a:p>
          <a:p>
            <a:pPr lvl="0"/>
            <a:r>
              <a:rPr dirty="0"/>
              <a:t>Describe data science.</a:t>
            </a:r>
          </a:p>
          <a:p>
            <a:pPr lvl="0"/>
            <a:r>
              <a:rPr dirty="0"/>
              <a:t>Identify different stages of the data science life cycle.</a:t>
            </a:r>
          </a:p>
          <a:p>
            <a:pPr lvl="0"/>
            <a:r>
              <a:rPr dirty="0"/>
              <a:t>Name data science tools and software.</a:t>
            </a:r>
          </a:p>
          <a:p>
            <a:pPr lvl="0"/>
            <a:r>
              <a:rPr dirty="0"/>
              <a:t>Use Google </a:t>
            </a:r>
            <a:r>
              <a:rPr dirty="0" err="1"/>
              <a:t>Colaboratory</a:t>
            </a:r>
            <a:r>
              <a:rPr dirty="0"/>
              <a:t> to run code.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15.10 Matplotlib functionalities.</a:t>
            </a:r>
          </a:p>
        </p:txBody>
      </p:sp>
      <p:pic>
        <p:nvPicPr>
          <p:cNvPr id="3" name="Picture 1" descr="Table 15.10 Matplotlib functionalities."/>
          <p:cNvPicPr>
            <a:picLocks noGrp="1" noChangeAspect="1"/>
          </p:cNvPicPr>
          <p:nvPr/>
        </p:nvPicPr>
        <p:blipFill>
          <a:blip r:embed="rId2"/>
          <a:stretch>
            <a:fillRect/>
          </a:stretch>
        </p:blipFill>
        <p:spPr bwMode="auto">
          <a:xfrm>
            <a:off x="2616200" y="952500"/>
            <a:ext cx="6959600" cy="51689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15.11 Matplotlib functionalities.</a:t>
            </a:r>
          </a:p>
        </p:txBody>
      </p:sp>
      <p:pic>
        <p:nvPicPr>
          <p:cNvPr id="3" name="Picture 1" descr="Table 15.11 Matplotlib functionalities."/>
          <p:cNvPicPr>
            <a:picLocks noGrp="1" noChangeAspect="1"/>
          </p:cNvPicPr>
          <p:nvPr/>
        </p:nvPicPr>
        <p:blipFill>
          <a:blip r:embed="rId2"/>
          <a:stretch>
            <a:fillRect/>
          </a:stretch>
        </p:blipFill>
        <p:spPr bwMode="auto">
          <a:xfrm>
            <a:off x="2463800" y="952500"/>
            <a:ext cx="7264400" cy="5168900"/>
          </a:xfrm>
          <a:prstGeom prst="rect">
            <a:avLst/>
          </a:prstGeom>
          <a:noFill/>
          <a:ln w="9525">
            <a:noFill/>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t>Table 15.12 Matplotlib functionalities.</a:t>
            </a:r>
          </a:p>
        </p:txBody>
      </p:sp>
      <p:pic>
        <p:nvPicPr>
          <p:cNvPr id="3" name="Picture 1" descr="Table 15.12 Matplotlib functionalities."/>
          <p:cNvPicPr>
            <a:picLocks noGrp="1" noChangeAspect="1"/>
          </p:cNvPicPr>
          <p:nvPr/>
        </p:nvPicPr>
        <p:blipFill>
          <a:blip r:embed="rId2"/>
          <a:stretch>
            <a:fillRect/>
          </a:stretch>
        </p:blipFill>
        <p:spPr bwMode="auto">
          <a:xfrm>
            <a:off x="2476500" y="952500"/>
            <a:ext cx="7226300" cy="5168900"/>
          </a:xfrm>
          <a:prstGeom prst="rect">
            <a:avLst/>
          </a:prstGeom>
          <a:noFill/>
          <a:ln w="9525">
            <a:noFill/>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 y="365539"/>
            <a:ext cx="9052560" cy="1048733"/>
          </a:xfrm>
          <a:prstGeom prst="rect">
            <a:avLst/>
          </a:prstGeom>
        </p:spPr>
        <p:txBody>
          <a:bodyPr>
            <a:normAutofit/>
          </a:bodyPr>
          <a:lstStyle/>
          <a:p>
            <a:pPr marL="0" lvl="0" indent="0">
              <a:buNone/>
            </a:pPr>
            <a:r>
              <a:rPr dirty="0"/>
              <a:t>Chapter 15 </a:t>
            </a:r>
            <a:br>
              <a:rPr lang="en-US" dirty="0"/>
            </a:br>
            <a:r>
              <a:rPr dirty="0"/>
              <a:t>reference.</a:t>
            </a:r>
          </a:p>
        </p:txBody>
      </p:sp>
      <p:pic>
        <p:nvPicPr>
          <p:cNvPr id="3" name="Picture 1" descr="Table 15.13 Chapter 15 reference."/>
          <p:cNvPicPr>
            <a:picLocks noGrp="1" noChangeAspect="1"/>
          </p:cNvPicPr>
          <p:nvPr/>
        </p:nvPicPr>
        <p:blipFill>
          <a:blip r:embed="rId2"/>
          <a:stretch>
            <a:fillRect/>
          </a:stretch>
        </p:blipFill>
        <p:spPr bwMode="auto">
          <a:xfrm>
            <a:off x="2243836" y="464819"/>
            <a:ext cx="6583172" cy="6231049"/>
          </a:xfrm>
          <a:prstGeom prst="rect">
            <a:avLst/>
          </a:prstGeom>
          <a:noFill/>
          <a:ln w="9525">
            <a:noFill/>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609600" y="1801091"/>
            <a:ext cx="10972800" cy="3255818"/>
          </a:xfrm>
        </p:spPr>
        <p:txBody>
          <a:bodyPr/>
          <a:lstStyle/>
          <a:p>
            <a:pPr marL="228600" indent="0">
              <a:buNone/>
            </a:pPr>
            <a:r>
              <a:rPr lang="en-US" b="0" i="0" dirty="0">
                <a:solidFill>
                  <a:schemeClr val="tx1"/>
                </a:solidFill>
                <a:effectLst/>
                <a:latin typeface="Calibri" panose="020F0502020204030204" pitchFamily="34" charset="0"/>
                <a:cs typeface="Calibri" panose="020F0502020204030204" pitchFamily="34" charset="0"/>
              </a:rPr>
              <a:t>This ancillary resource is licensed under a Creative Commons Attribution-</a:t>
            </a:r>
            <a:r>
              <a:rPr lang="en-US" b="0" i="0" dirty="0" err="1">
                <a:solidFill>
                  <a:schemeClr val="tx1"/>
                </a:solidFill>
                <a:effectLst/>
                <a:latin typeface="Calibri" panose="020F0502020204030204" pitchFamily="34" charset="0"/>
                <a:cs typeface="Calibri" panose="020F0502020204030204" pitchFamily="34" charset="0"/>
              </a:rPr>
              <a:t>NonCommercial</a:t>
            </a:r>
            <a:r>
              <a:rPr lang="en-US" b="0" i="0" dirty="0">
                <a:solidFill>
                  <a:schemeClr val="tx1"/>
                </a:solidFill>
                <a:effectLst/>
                <a:latin typeface="Calibri" panose="020F0502020204030204" pitchFamily="34" charset="0"/>
                <a:cs typeface="Calibri" panose="020F0502020204030204" pitchFamily="34" charset="0"/>
              </a:rPr>
              <a:t>-</a:t>
            </a:r>
            <a:r>
              <a:rPr lang="en-US" b="0" i="0" dirty="0" err="1">
                <a:solidFill>
                  <a:schemeClr val="tx1"/>
                </a:solidFill>
                <a:effectLst/>
                <a:latin typeface="Calibri" panose="020F0502020204030204" pitchFamily="34" charset="0"/>
                <a:cs typeface="Calibri" panose="020F0502020204030204" pitchFamily="34" charset="0"/>
              </a:rPr>
              <a:t>ShareAlike</a:t>
            </a:r>
            <a:r>
              <a:rPr lang="en-US" b="0" i="0" dirty="0">
                <a:solidFill>
                  <a:schemeClr val="tx1"/>
                </a:solidFill>
                <a:effectLst/>
                <a:latin typeface="Calibri" panose="020F0502020204030204" pitchFamily="34" charset="0"/>
                <a:cs typeface="Calibri" panose="020F0502020204030204" pitchFamily="34" charset="0"/>
              </a:rPr>
              <a:t> 4.0 (CC BY NC-SA) license; it may be distributed, remixed, built upon for noncommercial purposes only, and must be attributed to OpenStax and redistributed under the same license.</a:t>
            </a:r>
            <a:endParaRPr lang="en-US" dirty="0">
              <a:solidFill>
                <a:schemeClr val="tx1"/>
              </a:solidFill>
              <a:latin typeface="Calibri" panose="020F0502020204030204" pitchFamily="34" charset="0"/>
              <a:cs typeface="Calibri" panose="020F0502020204030204" pitchFamily="34" charset="0"/>
            </a:endParaRPr>
          </a:p>
          <a:p>
            <a:pPr marL="228600" indent="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EA7B7-1B70-18FD-82CB-C8769C70FB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8C884-D4DB-CBAB-DE0A-747D450D3B2C}"/>
              </a:ext>
            </a:extLst>
          </p:cNvPr>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1</a:t>
            </a:r>
            <a:r>
              <a:rPr dirty="0"/>
              <a:t> Introduction to data science</a:t>
            </a:r>
          </a:p>
        </p:txBody>
      </p:sp>
      <p:sp>
        <p:nvSpPr>
          <p:cNvPr id="3" name="Content Placeholder 2">
            <a:extLst>
              <a:ext uri="{FF2B5EF4-FFF2-40B4-BE49-F238E27FC236}">
                <a16:creationId xmlns:a16="http://schemas.microsoft.com/office/drawing/2014/main" id="{83A8AA70-60C8-DAED-2676-3F2E8002E321}"/>
              </a:ext>
            </a:extLst>
          </p:cNvPr>
          <p:cNvSpPr>
            <a:spLocks noGrp="1"/>
          </p:cNvSpPr>
          <p:nvPr>
            <p:ph idx="1"/>
          </p:nvPr>
        </p:nvSpPr>
        <p:spPr>
          <a:xfrm>
            <a:off x="231648" y="976884"/>
            <a:ext cx="11728704" cy="5642577"/>
          </a:xfrm>
        </p:spPr>
        <p:txBody>
          <a:bodyPr>
            <a:normAutofit fontScale="85000" lnSpcReduction="10000"/>
          </a:bodyPr>
          <a:lstStyle/>
          <a:p>
            <a:pPr marL="228600" indent="0" algn="l">
              <a:buNone/>
            </a:pPr>
            <a:r>
              <a:rPr lang="en-US" sz="3100" b="1" i="0" dirty="0">
                <a:solidFill>
                  <a:srgbClr val="333333"/>
                </a:solidFill>
                <a:effectLst/>
                <a:latin typeface="Neue Helvetica W01"/>
              </a:rPr>
              <a:t>Data science life cycle</a:t>
            </a:r>
          </a:p>
          <a:p>
            <a:pPr marL="228600" indent="0" algn="l">
              <a:buNone/>
            </a:pPr>
            <a:endParaRPr lang="en-US" sz="3100" b="1" i="0" dirty="0">
              <a:solidFill>
                <a:srgbClr val="333333"/>
              </a:solidFill>
              <a:effectLst/>
              <a:latin typeface="Neue Helvetica W01"/>
            </a:endParaRPr>
          </a:p>
          <a:p>
            <a:pPr algn="l"/>
            <a:r>
              <a:rPr lang="en-US" sz="3100" b="1" i="0" dirty="0">
                <a:solidFill>
                  <a:srgbClr val="424242"/>
                </a:solidFill>
                <a:effectLst/>
                <a:latin typeface="Neue Helvetica W01"/>
              </a:rPr>
              <a:t>Data science</a:t>
            </a:r>
            <a:r>
              <a:rPr lang="en-US" sz="3100" b="0" i="0" dirty="0">
                <a:solidFill>
                  <a:srgbClr val="424242"/>
                </a:solidFill>
                <a:effectLst/>
                <a:latin typeface="Neue Helvetica W01"/>
              </a:rPr>
              <a:t> is a multidisciplinary field that combines collecting, processing, and analyzing large volumes of data to extract insights and drive informed decision-making. </a:t>
            </a:r>
          </a:p>
          <a:p>
            <a:pPr algn="l"/>
            <a:r>
              <a:rPr lang="en-US" sz="3100" b="0" i="0" dirty="0">
                <a:solidFill>
                  <a:srgbClr val="424242"/>
                </a:solidFill>
                <a:effectLst/>
                <a:latin typeface="Neue Helvetica W01"/>
              </a:rPr>
              <a:t>The </a:t>
            </a:r>
            <a:r>
              <a:rPr lang="en-US" sz="3100" b="1" i="0" dirty="0">
                <a:solidFill>
                  <a:srgbClr val="424242"/>
                </a:solidFill>
                <a:effectLst/>
                <a:latin typeface="Neue Helvetica W01"/>
              </a:rPr>
              <a:t>data science life cycle</a:t>
            </a:r>
            <a:r>
              <a:rPr lang="en-US" sz="3100" b="0" i="0" dirty="0">
                <a:solidFill>
                  <a:srgbClr val="424242"/>
                </a:solidFill>
                <a:effectLst/>
                <a:latin typeface="Neue Helvetica W01"/>
              </a:rPr>
              <a:t> is the framework followed by data scientists to complete a data science project. </a:t>
            </a:r>
          </a:p>
          <a:p>
            <a:pPr lvl="1"/>
            <a:r>
              <a:rPr lang="en-US" dirty="0">
                <a:solidFill>
                  <a:srgbClr val="424242"/>
                </a:solidFill>
                <a:latin typeface="Neue Helvetica W01"/>
              </a:rPr>
              <a:t>I</a:t>
            </a:r>
            <a:r>
              <a:rPr lang="en-US" b="0" i="0" dirty="0">
                <a:solidFill>
                  <a:srgbClr val="424242"/>
                </a:solidFill>
                <a:effectLst/>
                <a:latin typeface="Neue Helvetica W01"/>
              </a:rPr>
              <a:t>terative process that starts with data acquisition, followed by data exploration. </a:t>
            </a:r>
          </a:p>
          <a:p>
            <a:pPr lvl="1"/>
            <a:r>
              <a:rPr lang="en-US" b="0" i="0" dirty="0">
                <a:solidFill>
                  <a:srgbClr val="424242"/>
                </a:solidFill>
                <a:effectLst/>
                <a:latin typeface="Neue Helvetica W01"/>
              </a:rPr>
              <a:t>The data acquisition stage may involve obtaining data from a source or collecting data through surveys and other means of data collection that are domain-specific. D</a:t>
            </a:r>
          </a:p>
          <a:p>
            <a:pPr lvl="1"/>
            <a:r>
              <a:rPr lang="en-US" b="0" i="0" dirty="0">
                <a:solidFill>
                  <a:srgbClr val="424242"/>
                </a:solidFill>
                <a:effectLst/>
                <a:latin typeface="Neue Helvetica W01"/>
              </a:rPr>
              <a:t>During the data exploration stage, data scientists will ensure that the data are in the right format for the data analysis stage through data cleanup and they may also visualize the data for further inspection. </a:t>
            </a:r>
          </a:p>
          <a:p>
            <a:r>
              <a:rPr lang="en-US" sz="3300" b="0" i="0" dirty="0">
                <a:solidFill>
                  <a:srgbClr val="424242"/>
                </a:solidFill>
                <a:effectLst/>
                <a:latin typeface="Neue Helvetica W01"/>
              </a:rPr>
              <a:t>The </a:t>
            </a:r>
            <a:r>
              <a:rPr lang="en-US" sz="3300" b="1" i="0" dirty="0">
                <a:solidFill>
                  <a:srgbClr val="424242"/>
                </a:solidFill>
                <a:effectLst/>
                <a:latin typeface="Neue Helvetica W01"/>
              </a:rPr>
              <a:t>data analysis</a:t>
            </a:r>
            <a:r>
              <a:rPr lang="en-US" sz="3300" b="0" i="0" dirty="0">
                <a:solidFill>
                  <a:srgbClr val="424242"/>
                </a:solidFill>
                <a:effectLst/>
                <a:latin typeface="Neue Helvetica W01"/>
              </a:rPr>
              <a:t> stage involves using data to generate insights or make a predictive model. </a:t>
            </a:r>
            <a:endParaRPr lang="en-US" sz="3300" b="0" i="0" dirty="0">
              <a:solidFill>
                <a:srgbClr val="000000"/>
              </a:solidFill>
              <a:effectLst/>
              <a:latin typeface="Neue Helvetica W01"/>
            </a:endParaRPr>
          </a:p>
        </p:txBody>
      </p:sp>
    </p:spTree>
    <p:extLst>
      <p:ext uri="{BB962C8B-B14F-4D97-AF65-F5344CB8AC3E}">
        <p14:creationId xmlns:p14="http://schemas.microsoft.com/office/powerpoint/2010/main" val="200647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75170-61CE-D9B4-6802-7F350DAAD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274474-0ABB-99A4-CF58-EC699EF67C66}"/>
              </a:ext>
            </a:extLst>
          </p:cNvPr>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1</a:t>
            </a:r>
            <a:r>
              <a:rPr dirty="0"/>
              <a:t> Introduction to data science</a:t>
            </a:r>
          </a:p>
        </p:txBody>
      </p:sp>
      <p:sp>
        <p:nvSpPr>
          <p:cNvPr id="3" name="Content Placeholder 2">
            <a:extLst>
              <a:ext uri="{FF2B5EF4-FFF2-40B4-BE49-F238E27FC236}">
                <a16:creationId xmlns:a16="http://schemas.microsoft.com/office/drawing/2014/main" id="{FA5394FD-DF23-C4FA-294B-08F0AAC50B3B}"/>
              </a:ext>
            </a:extLst>
          </p:cNvPr>
          <p:cNvSpPr>
            <a:spLocks noGrp="1"/>
          </p:cNvSpPr>
          <p:nvPr>
            <p:ph idx="1"/>
          </p:nvPr>
        </p:nvSpPr>
        <p:spPr>
          <a:xfrm>
            <a:off x="231648" y="976884"/>
            <a:ext cx="11728704" cy="5740908"/>
          </a:xfrm>
        </p:spPr>
        <p:txBody>
          <a:bodyPr>
            <a:normAutofit fontScale="92500" lnSpcReduction="20000"/>
          </a:bodyPr>
          <a:lstStyle/>
          <a:p>
            <a:pPr marL="228600" indent="0" algn="l">
              <a:buNone/>
            </a:pPr>
            <a:r>
              <a:rPr lang="en-US" sz="3000" b="1" i="0" dirty="0">
                <a:solidFill>
                  <a:srgbClr val="333333"/>
                </a:solidFill>
                <a:effectLst/>
                <a:latin typeface="Neue Helvetica W01"/>
              </a:rPr>
              <a:t>Data science tools</a:t>
            </a:r>
          </a:p>
          <a:p>
            <a:pPr marL="228600" indent="0" algn="l">
              <a:buNone/>
            </a:pPr>
            <a:endParaRPr lang="en-US" sz="1600" b="1" i="0" dirty="0">
              <a:solidFill>
                <a:srgbClr val="333333"/>
              </a:solidFill>
              <a:effectLst/>
              <a:latin typeface="Neue Helvetica W01"/>
            </a:endParaRPr>
          </a:p>
          <a:p>
            <a:pPr algn="l">
              <a:buFont typeface="Arial" panose="020B0604020202020204" pitchFamily="34" charset="0"/>
              <a:buChar char="•"/>
            </a:pPr>
            <a:r>
              <a:rPr lang="en-US" sz="2000" b="0" i="0" dirty="0">
                <a:solidFill>
                  <a:srgbClr val="424242"/>
                </a:solidFill>
                <a:effectLst/>
                <a:latin typeface="Neue Helvetica W01"/>
              </a:rPr>
              <a:t>Python is widely used in data science. </a:t>
            </a:r>
            <a:r>
              <a:rPr lang="en-US" sz="2000" dirty="0">
                <a:solidFill>
                  <a:srgbClr val="424242"/>
                </a:solidFill>
                <a:latin typeface="Neue Helvetica W01"/>
              </a:rPr>
              <a:t>L</a:t>
            </a:r>
            <a:r>
              <a:rPr lang="en-US" sz="2000" b="0" i="0" dirty="0">
                <a:solidFill>
                  <a:srgbClr val="424242"/>
                </a:solidFill>
                <a:effectLst/>
                <a:latin typeface="Neue Helvetica W01"/>
              </a:rPr>
              <a:t>arge system of libraries designed for data analysis, machine learning, and visualization. </a:t>
            </a:r>
          </a:p>
          <a:p>
            <a:pPr lvl="1"/>
            <a:r>
              <a:rPr lang="en-US" sz="1600" b="0" i="0" dirty="0">
                <a:solidFill>
                  <a:srgbClr val="424242"/>
                </a:solidFill>
                <a:effectLst/>
                <a:latin typeface="Neue Helvetica W01"/>
              </a:rPr>
              <a:t>Some popular Python libraries for data science include NumPy, Pandas, Matplotlib, Seaborn, and scikit-learn. In this chapter, you will explore some of these libraries.</a:t>
            </a:r>
          </a:p>
          <a:p>
            <a:pPr marL="457200" lvl="1" indent="0">
              <a:buNone/>
            </a:pPr>
            <a:endParaRPr lang="en-US" sz="1600" b="0" i="0" dirty="0">
              <a:solidFill>
                <a:srgbClr val="424242"/>
              </a:solidFill>
              <a:effectLst/>
              <a:latin typeface="Neue Helvetica W01"/>
            </a:endParaRPr>
          </a:p>
          <a:p>
            <a:pPr algn="l">
              <a:buFont typeface="Arial" panose="020B0604020202020204" pitchFamily="34" charset="0"/>
              <a:buChar char="•"/>
            </a:pPr>
            <a:r>
              <a:rPr lang="en-US" sz="2000" b="0" i="0" dirty="0">
                <a:solidFill>
                  <a:srgbClr val="424242"/>
                </a:solidFill>
                <a:effectLst/>
                <a:latin typeface="Neue Helvetica W01"/>
              </a:rPr>
              <a:t>R is commonly used in statistical computing and data analysis, and it offers a wide range of packages and libraries tailored for data manipulation, statistical modeling, and visualization.</a:t>
            </a:r>
          </a:p>
          <a:p>
            <a:pPr algn="l">
              <a:buFont typeface="Arial" panose="020B0604020202020204" pitchFamily="34" charset="0"/>
              <a:buChar char="•"/>
            </a:pPr>
            <a:r>
              <a:rPr lang="en-US" sz="2000" b="1" i="0" dirty="0" err="1">
                <a:solidFill>
                  <a:srgbClr val="424242"/>
                </a:solidFill>
                <a:effectLst/>
                <a:latin typeface="Neue Helvetica W01"/>
              </a:rPr>
              <a:t>Jupyter</a:t>
            </a:r>
            <a:r>
              <a:rPr lang="en-US" sz="2000" b="1" i="0" dirty="0">
                <a:solidFill>
                  <a:srgbClr val="424242"/>
                </a:solidFill>
                <a:effectLst/>
                <a:latin typeface="Neue Helvetica W01"/>
              </a:rPr>
              <a:t> Notebook</a:t>
            </a:r>
            <a:r>
              <a:rPr lang="en-US" sz="2000" b="0" i="0" dirty="0">
                <a:solidFill>
                  <a:srgbClr val="424242"/>
                </a:solidFill>
                <a:effectLst/>
                <a:latin typeface="Neue Helvetica W01"/>
              </a:rPr>
              <a:t> and </a:t>
            </a:r>
            <a:r>
              <a:rPr lang="en-US" sz="2000" b="1" i="0" dirty="0" err="1">
                <a:solidFill>
                  <a:srgbClr val="424242"/>
                </a:solidFill>
                <a:effectLst/>
                <a:latin typeface="Neue Helvetica W01"/>
              </a:rPr>
              <a:t>JupyterLab</a:t>
            </a:r>
            <a:r>
              <a:rPr lang="en-US" sz="2000" b="0" i="0" dirty="0">
                <a:solidFill>
                  <a:srgbClr val="424242"/>
                </a:solidFill>
                <a:effectLst/>
                <a:latin typeface="Neue Helvetica W01"/>
              </a:rPr>
              <a:t> are web-based interactive computing environments that support multiple programming languages, including Python and R. </a:t>
            </a:r>
          </a:p>
          <a:p>
            <a:pPr lvl="1"/>
            <a:r>
              <a:rPr lang="en-US" sz="1600" b="0" i="0" dirty="0">
                <a:solidFill>
                  <a:srgbClr val="424242"/>
                </a:solidFill>
                <a:effectLst/>
                <a:latin typeface="Neue Helvetica W01"/>
              </a:rPr>
              <a:t>They allow a programmer to create documents that contain code, visualizations, and text, making them suitable for data exploration, analysis, and reporting.</a:t>
            </a:r>
          </a:p>
          <a:p>
            <a:pPr marL="457200" lvl="1" indent="0">
              <a:buNone/>
            </a:pPr>
            <a:endParaRPr lang="en-US" sz="1600" b="0" i="0" dirty="0">
              <a:solidFill>
                <a:srgbClr val="424242"/>
              </a:solidFill>
              <a:effectLst/>
              <a:latin typeface="Neue Helvetica W01"/>
            </a:endParaRPr>
          </a:p>
          <a:p>
            <a:pPr algn="l">
              <a:buFont typeface="Arial" panose="020B0604020202020204" pitchFamily="34" charset="0"/>
              <a:buChar char="•"/>
            </a:pPr>
            <a:r>
              <a:rPr lang="en-US" sz="2000" b="1" i="0" dirty="0">
                <a:solidFill>
                  <a:srgbClr val="424242"/>
                </a:solidFill>
                <a:effectLst/>
                <a:latin typeface="Neue Helvetica W01"/>
              </a:rPr>
              <a:t>Google </a:t>
            </a:r>
            <a:r>
              <a:rPr lang="en-US" sz="2000" b="1" i="0" dirty="0" err="1">
                <a:solidFill>
                  <a:srgbClr val="424242"/>
                </a:solidFill>
                <a:effectLst/>
                <a:latin typeface="Neue Helvetica W01"/>
              </a:rPr>
              <a:t>Colaboratory</a:t>
            </a:r>
            <a:r>
              <a:rPr lang="en-US" sz="2000" b="0" i="0" dirty="0">
                <a:solidFill>
                  <a:srgbClr val="424242"/>
                </a:solidFill>
                <a:effectLst/>
                <a:latin typeface="Neue Helvetica W01"/>
              </a:rPr>
              <a:t> is a cloud-based </a:t>
            </a:r>
            <a:r>
              <a:rPr lang="en-US" sz="2000" b="0" i="0" dirty="0" err="1">
                <a:solidFill>
                  <a:srgbClr val="424242"/>
                </a:solidFill>
                <a:effectLst/>
                <a:latin typeface="Neue Helvetica W01"/>
              </a:rPr>
              <a:t>Jupyter</a:t>
            </a:r>
            <a:r>
              <a:rPr lang="en-US" sz="2000" b="0" i="0" dirty="0">
                <a:solidFill>
                  <a:srgbClr val="424242"/>
                </a:solidFill>
                <a:effectLst/>
                <a:latin typeface="Neue Helvetica W01"/>
              </a:rPr>
              <a:t> Notebook environment that allows a programmer to write, run, and share Python code online. In this chapter, you will use Google </a:t>
            </a:r>
            <a:r>
              <a:rPr lang="en-US" sz="2000" b="0" i="0" dirty="0" err="1">
                <a:solidFill>
                  <a:srgbClr val="424242"/>
                </a:solidFill>
                <a:effectLst/>
                <a:latin typeface="Neue Helvetica W01"/>
              </a:rPr>
              <a:t>Colaboratory</a:t>
            </a:r>
            <a:r>
              <a:rPr lang="en-US" sz="2000" b="0" i="0" dirty="0">
                <a:solidFill>
                  <a:srgbClr val="424242"/>
                </a:solidFill>
                <a:effectLst/>
                <a:latin typeface="Neue Helvetica W01"/>
              </a:rPr>
              <a:t> to practice data science concepts.</a:t>
            </a:r>
          </a:p>
          <a:p>
            <a:pPr marL="228600" indent="0" algn="l">
              <a:buNone/>
            </a:pPr>
            <a:endParaRPr lang="en-US" sz="2000" b="0" i="0" dirty="0">
              <a:solidFill>
                <a:srgbClr val="424242"/>
              </a:solidFill>
              <a:effectLst/>
              <a:latin typeface="Neue Helvetica W01"/>
            </a:endParaRPr>
          </a:p>
          <a:p>
            <a:pPr algn="l">
              <a:buFont typeface="Arial" panose="020B0604020202020204" pitchFamily="34" charset="0"/>
              <a:buChar char="•"/>
            </a:pPr>
            <a:r>
              <a:rPr lang="en-US" sz="2000" b="1" i="0" dirty="0">
                <a:solidFill>
                  <a:srgbClr val="424242"/>
                </a:solidFill>
                <a:effectLst/>
                <a:latin typeface="Neue Helvetica W01"/>
              </a:rPr>
              <a:t>Kaggle Kernels</a:t>
            </a:r>
            <a:r>
              <a:rPr lang="en-US" sz="2000" b="0" i="0" dirty="0">
                <a:solidFill>
                  <a:srgbClr val="424242"/>
                </a:solidFill>
                <a:effectLst/>
                <a:latin typeface="Neue Helvetica W01"/>
              </a:rPr>
              <a:t> is an online data science platform that provides a collaborative environment for building and running code. Kaggle Kernels support Python and R and offers access to datasets, pre-installed libraries, and computational resources. </a:t>
            </a:r>
          </a:p>
          <a:p>
            <a:pPr marL="228600" indent="0" algn="l">
              <a:buNone/>
            </a:pPr>
            <a:endParaRPr lang="en-US" sz="2000" b="0" i="0" dirty="0">
              <a:solidFill>
                <a:srgbClr val="424242"/>
              </a:solidFill>
              <a:effectLst/>
              <a:latin typeface="Neue Helvetica W01"/>
            </a:endParaRPr>
          </a:p>
          <a:p>
            <a:pPr algn="l">
              <a:buFont typeface="Arial" panose="020B0604020202020204" pitchFamily="34" charset="0"/>
              <a:buChar char="•"/>
            </a:pPr>
            <a:r>
              <a:rPr lang="en-US" sz="2000" b="1" i="0" dirty="0">
                <a:solidFill>
                  <a:srgbClr val="424242"/>
                </a:solidFill>
                <a:effectLst/>
                <a:latin typeface="Neue Helvetica W01"/>
              </a:rPr>
              <a:t>Microsoft Excel</a:t>
            </a:r>
            <a:r>
              <a:rPr lang="en-US" sz="2000" b="0" i="0" dirty="0">
                <a:solidFill>
                  <a:srgbClr val="424242"/>
                </a:solidFill>
                <a:effectLst/>
                <a:latin typeface="Neue Helvetica W01"/>
              </a:rPr>
              <a:t> and </a:t>
            </a:r>
            <a:r>
              <a:rPr lang="en-US" sz="2000" b="1" i="0" dirty="0">
                <a:solidFill>
                  <a:srgbClr val="424242"/>
                </a:solidFill>
                <a:effectLst/>
                <a:latin typeface="Neue Helvetica W01"/>
              </a:rPr>
              <a:t>Google Sheets</a:t>
            </a:r>
            <a:r>
              <a:rPr lang="en-US" sz="2000" b="0" i="0" dirty="0">
                <a:solidFill>
                  <a:srgbClr val="424242"/>
                </a:solidFill>
                <a:effectLst/>
                <a:latin typeface="Neue Helvetica W01"/>
              </a:rPr>
              <a:t> are widely used spreadsheet applications that offer basic data analysis and visualization capabilities. </a:t>
            </a:r>
            <a:endParaRPr lang="en-US" sz="2000" b="0" i="0" dirty="0">
              <a:solidFill>
                <a:srgbClr val="000000"/>
              </a:solidFill>
              <a:effectLst/>
              <a:latin typeface="Neue Helvetica W01"/>
            </a:endParaRPr>
          </a:p>
        </p:txBody>
      </p:sp>
    </p:spTree>
    <p:extLst>
      <p:ext uri="{BB962C8B-B14F-4D97-AF65-F5344CB8AC3E}">
        <p14:creationId xmlns:p14="http://schemas.microsoft.com/office/powerpoint/2010/main" val="110067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2</a:t>
            </a:r>
            <a:r>
              <a:rPr dirty="0"/>
              <a:t> NumPy</a:t>
            </a:r>
          </a:p>
        </p:txBody>
      </p:sp>
      <p:sp>
        <p:nvSpPr>
          <p:cNvPr id="3" name="Content Placeholder 2"/>
          <p:cNvSpPr>
            <a:spLocks noGrp="1"/>
          </p:cNvSpPr>
          <p:nvPr>
            <p:ph idx="1"/>
          </p:nvPr>
        </p:nvSpPr>
        <p:spPr>
          <a:xfrm>
            <a:off x="609600" y="1269493"/>
            <a:ext cx="10972800" cy="5173664"/>
          </a:xfrm>
        </p:spPr>
        <p:txBody>
          <a:bodyPr/>
          <a:lstStyle/>
          <a:p>
            <a:pPr marL="0" lvl="0" indent="0">
              <a:buNone/>
            </a:pPr>
            <a:r>
              <a:rPr b="1" dirty="0"/>
              <a:t>Learning Objectives</a:t>
            </a:r>
          </a:p>
          <a:p>
            <a:pPr lvl="0"/>
            <a:r>
              <a:rPr dirty="0"/>
              <a:t>Describe the NumPy library.</a:t>
            </a:r>
          </a:p>
          <a:p>
            <a:pPr lvl="0"/>
            <a:r>
              <a:rPr dirty="0"/>
              <a:t>Create a NumPy array object.</a:t>
            </a:r>
          </a:p>
          <a:p>
            <a:pPr lvl="0"/>
            <a:r>
              <a:rPr dirty="0"/>
              <a:t>Choose appropriate NumPy functions to process arrays of numerical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FACA0-C78E-69DF-CE4E-F34858D1B3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58A194-52E4-4755-AE0C-CC836025F622}"/>
              </a:ext>
            </a:extLst>
          </p:cNvPr>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2</a:t>
            </a:r>
            <a:r>
              <a:rPr dirty="0"/>
              <a:t> NumPy</a:t>
            </a:r>
          </a:p>
        </p:txBody>
      </p:sp>
      <p:sp>
        <p:nvSpPr>
          <p:cNvPr id="3" name="Content Placeholder 2">
            <a:extLst>
              <a:ext uri="{FF2B5EF4-FFF2-40B4-BE49-F238E27FC236}">
                <a16:creationId xmlns:a16="http://schemas.microsoft.com/office/drawing/2014/main" id="{F191BDC1-5FFF-C057-3153-B9CC0709BFE5}"/>
              </a:ext>
            </a:extLst>
          </p:cNvPr>
          <p:cNvSpPr>
            <a:spLocks noGrp="1"/>
          </p:cNvSpPr>
          <p:nvPr>
            <p:ph idx="1"/>
          </p:nvPr>
        </p:nvSpPr>
        <p:spPr>
          <a:xfrm>
            <a:off x="396240" y="952501"/>
            <a:ext cx="11399520" cy="5557232"/>
          </a:xfrm>
        </p:spPr>
        <p:txBody>
          <a:bodyPr>
            <a:normAutofit fontScale="85000" lnSpcReduction="10000"/>
          </a:bodyPr>
          <a:lstStyle/>
          <a:p>
            <a:pPr marL="228600" indent="0" algn="l">
              <a:buNone/>
            </a:pPr>
            <a:r>
              <a:rPr lang="en-US" b="1" i="0" dirty="0">
                <a:solidFill>
                  <a:srgbClr val="333333"/>
                </a:solidFill>
                <a:effectLst/>
                <a:latin typeface="Neue Helvetica W01"/>
              </a:rPr>
              <a:t>NumPy library</a:t>
            </a:r>
          </a:p>
          <a:p>
            <a:pPr marL="228600" indent="0" algn="l">
              <a:buNone/>
            </a:pPr>
            <a:endParaRPr lang="en-US" b="1" i="0" dirty="0">
              <a:solidFill>
                <a:srgbClr val="333333"/>
              </a:solidFill>
              <a:effectLst/>
              <a:latin typeface="Neue Helvetica W01"/>
            </a:endParaRPr>
          </a:p>
          <a:p>
            <a:pPr algn="l"/>
            <a:r>
              <a:rPr lang="en-US" b="1" i="0" dirty="0">
                <a:solidFill>
                  <a:srgbClr val="424242"/>
                </a:solidFill>
                <a:effectLst/>
                <a:latin typeface="Neue Helvetica W01"/>
              </a:rPr>
              <a:t>NumPy</a:t>
            </a:r>
            <a:r>
              <a:rPr lang="en-US" b="0" i="0" dirty="0">
                <a:solidFill>
                  <a:srgbClr val="424242"/>
                </a:solidFill>
                <a:effectLst/>
                <a:latin typeface="Neue Helvetica W01"/>
              </a:rPr>
              <a:t> (Numerical Python) is a Python library that provides support for efficient numerical operations on large, multi-dimensional arrays and serves as a fundamental building block for data analysis in Python. </a:t>
            </a:r>
          </a:p>
          <a:p>
            <a:pPr marL="228600" indent="0" algn="l">
              <a:buNone/>
            </a:pPr>
            <a:endParaRPr lang="en-US" b="0" i="0" dirty="0">
              <a:solidFill>
                <a:srgbClr val="424242"/>
              </a:solidFill>
              <a:effectLst/>
              <a:latin typeface="Neue Helvetica W01"/>
            </a:endParaRPr>
          </a:p>
          <a:p>
            <a:pPr algn="l"/>
            <a:r>
              <a:rPr lang="en-US" b="0" i="0" dirty="0">
                <a:solidFill>
                  <a:srgbClr val="424242"/>
                </a:solidFill>
                <a:effectLst/>
                <a:latin typeface="Neue Helvetica W01"/>
              </a:rPr>
              <a:t>The conventional alias for importing NumPy is np. </a:t>
            </a:r>
          </a:p>
          <a:p>
            <a:pPr marL="228600" indent="0" algn="l">
              <a:buNone/>
            </a:pPr>
            <a:endParaRPr lang="en-US" b="0" i="0" dirty="0">
              <a:solidFill>
                <a:srgbClr val="424242"/>
              </a:solidFill>
              <a:effectLst/>
              <a:latin typeface="Neue Helvetica W01"/>
            </a:endParaRPr>
          </a:p>
          <a:p>
            <a:pPr algn="l"/>
            <a:r>
              <a:rPr lang="en-US" b="0" i="0" dirty="0">
                <a:solidFill>
                  <a:srgbClr val="424242"/>
                </a:solidFill>
                <a:effectLst/>
                <a:latin typeface="Neue Helvetica W01"/>
              </a:rPr>
              <a:t>NumPy implements the </a:t>
            </a:r>
            <a:r>
              <a:rPr lang="en-US" b="1" i="0" dirty="0" err="1">
                <a:solidFill>
                  <a:srgbClr val="424242"/>
                </a:solidFill>
                <a:effectLst/>
                <a:latin typeface="Neue Helvetica W01"/>
              </a:rPr>
              <a:t>ndarray</a:t>
            </a:r>
            <a:r>
              <a:rPr lang="en-US" b="0" i="0" dirty="0">
                <a:solidFill>
                  <a:srgbClr val="424242"/>
                </a:solidFill>
                <a:effectLst/>
                <a:latin typeface="Neue Helvetica W01"/>
              </a:rPr>
              <a:t> object, which allows the creation of a multi-dimensional array of homogeneous data types (columns with the same data type) and efficient data processing. </a:t>
            </a:r>
          </a:p>
          <a:p>
            <a:pPr marL="228600" indent="0" algn="l">
              <a:buNone/>
            </a:pPr>
            <a:endParaRPr lang="en-US" b="0" i="0" dirty="0">
              <a:solidFill>
                <a:srgbClr val="424242"/>
              </a:solidFill>
              <a:effectLst/>
              <a:latin typeface="Neue Helvetica W01"/>
            </a:endParaRPr>
          </a:p>
          <a:p>
            <a:pPr algn="l"/>
            <a:r>
              <a:rPr lang="en-US" b="0" i="0" dirty="0">
                <a:solidFill>
                  <a:srgbClr val="424242"/>
                </a:solidFill>
                <a:effectLst/>
                <a:latin typeface="Neue Helvetica W01"/>
              </a:rPr>
              <a:t>An </a:t>
            </a:r>
            <a:r>
              <a:rPr lang="en-US" b="0" i="0" dirty="0" err="1">
                <a:solidFill>
                  <a:srgbClr val="424242"/>
                </a:solidFill>
                <a:effectLst/>
                <a:latin typeface="Neue Helvetica W01"/>
              </a:rPr>
              <a:t>ndarray</a:t>
            </a:r>
            <a:r>
              <a:rPr lang="en-US" b="0" i="0" dirty="0">
                <a:solidFill>
                  <a:srgbClr val="424242"/>
                </a:solidFill>
                <a:effectLst/>
                <a:latin typeface="Neue Helvetica W01"/>
              </a:rPr>
              <a:t> object can have any number of dimensions and can store elements of various numeric data types. </a:t>
            </a:r>
          </a:p>
        </p:txBody>
      </p:sp>
    </p:spTree>
    <p:extLst>
      <p:ext uri="{BB962C8B-B14F-4D97-AF65-F5344CB8AC3E}">
        <p14:creationId xmlns:p14="http://schemas.microsoft.com/office/powerpoint/2010/main" val="4215031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DFDA9-931B-861F-CFD8-0EBB4366F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9ACDFD-3E02-5887-EEA3-790C7FFBD02F}"/>
              </a:ext>
            </a:extLst>
          </p:cNvPr>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2</a:t>
            </a:r>
            <a:r>
              <a:rPr dirty="0"/>
              <a:t> NumPy</a:t>
            </a:r>
          </a:p>
        </p:txBody>
      </p:sp>
      <p:sp>
        <p:nvSpPr>
          <p:cNvPr id="3" name="Content Placeholder 2">
            <a:extLst>
              <a:ext uri="{FF2B5EF4-FFF2-40B4-BE49-F238E27FC236}">
                <a16:creationId xmlns:a16="http://schemas.microsoft.com/office/drawing/2014/main" id="{B318A708-DE5A-7046-E9B6-6948E150EE26}"/>
              </a:ext>
            </a:extLst>
          </p:cNvPr>
          <p:cNvSpPr>
            <a:spLocks noGrp="1"/>
          </p:cNvSpPr>
          <p:nvPr>
            <p:ph idx="1"/>
          </p:nvPr>
        </p:nvSpPr>
        <p:spPr>
          <a:xfrm>
            <a:off x="341376" y="1062228"/>
            <a:ext cx="11399520" cy="5411723"/>
          </a:xfrm>
        </p:spPr>
        <p:txBody>
          <a:bodyPr>
            <a:normAutofit lnSpcReduction="10000"/>
          </a:bodyPr>
          <a:lstStyle/>
          <a:p>
            <a:pPr marL="228600" indent="0" algn="l">
              <a:buNone/>
            </a:pPr>
            <a:r>
              <a:rPr lang="en-US" b="0" i="0" dirty="0">
                <a:solidFill>
                  <a:srgbClr val="424242"/>
                </a:solidFill>
                <a:effectLst/>
                <a:latin typeface="Neue Helvetica W01"/>
              </a:rPr>
              <a:t>To create a NumPy </a:t>
            </a:r>
            <a:r>
              <a:rPr lang="en-US" b="0" i="0" dirty="0" err="1">
                <a:solidFill>
                  <a:srgbClr val="424242"/>
                </a:solidFill>
                <a:effectLst/>
                <a:latin typeface="Neue Helvetica W01"/>
              </a:rPr>
              <a:t>ndarray</a:t>
            </a:r>
            <a:r>
              <a:rPr lang="en-US" b="0" i="0" dirty="0">
                <a:solidFill>
                  <a:srgbClr val="424242"/>
                </a:solidFill>
                <a:effectLst/>
                <a:latin typeface="Neue Helvetica W01"/>
              </a:rPr>
              <a:t> object, one of the following options can be used:</a:t>
            </a:r>
          </a:p>
          <a:p>
            <a:pPr algn="l">
              <a:spcBef>
                <a:spcPts val="600"/>
              </a:spcBef>
              <a:buFont typeface="Arial" panose="020B0604020202020204" pitchFamily="34" charset="0"/>
              <a:buChar char="•"/>
            </a:pPr>
            <a:r>
              <a:rPr lang="en-US" b="0" i="0" dirty="0">
                <a:solidFill>
                  <a:srgbClr val="424242"/>
                </a:solidFill>
                <a:effectLst/>
                <a:latin typeface="Neue Helvetica W01"/>
              </a:rPr>
              <a:t>Creating an </a:t>
            </a:r>
            <a:r>
              <a:rPr lang="en-US" b="0" i="0" dirty="0" err="1">
                <a:solidFill>
                  <a:srgbClr val="424242"/>
                </a:solidFill>
                <a:effectLst/>
                <a:latin typeface="Neue Helvetica W01"/>
              </a:rPr>
              <a:t>ndarray</a:t>
            </a:r>
            <a:r>
              <a:rPr lang="en-US" b="0" i="0" dirty="0">
                <a:solidFill>
                  <a:srgbClr val="424242"/>
                </a:solidFill>
                <a:effectLst/>
                <a:latin typeface="Neue Helvetica W01"/>
              </a:rPr>
              <a:t> by converting a Python list or tuple using the </a:t>
            </a:r>
            <a:r>
              <a:rPr lang="en-US" b="0" i="0" dirty="0" err="1">
                <a:solidFill>
                  <a:srgbClr val="424242"/>
                </a:solidFill>
                <a:effectLst/>
                <a:latin typeface="Neue Helvetica W01"/>
              </a:rPr>
              <a:t>np.array</a:t>
            </a:r>
            <a:r>
              <a:rPr lang="en-US" b="0" i="0" dirty="0">
                <a:solidFill>
                  <a:srgbClr val="424242"/>
                </a:solidFill>
                <a:effectLst/>
                <a:latin typeface="Neue Helvetica W01"/>
              </a:rPr>
              <a:t>() function.</a:t>
            </a:r>
          </a:p>
          <a:p>
            <a:pPr algn="l">
              <a:spcBef>
                <a:spcPts val="600"/>
              </a:spcBef>
              <a:buFont typeface="Arial" panose="020B0604020202020204" pitchFamily="34" charset="0"/>
              <a:buChar char="•"/>
            </a:pPr>
            <a:r>
              <a:rPr lang="en-US" b="0" i="0" dirty="0">
                <a:solidFill>
                  <a:srgbClr val="424242"/>
                </a:solidFill>
                <a:effectLst/>
                <a:latin typeface="Neue Helvetica W01"/>
              </a:rPr>
              <a:t>Using built-in functions like </a:t>
            </a:r>
            <a:r>
              <a:rPr lang="en-US" b="0" i="0" dirty="0" err="1">
                <a:solidFill>
                  <a:srgbClr val="424242"/>
                </a:solidFill>
                <a:effectLst/>
                <a:latin typeface="Neue Helvetica W01"/>
              </a:rPr>
              <a:t>np.zeros</a:t>
            </a:r>
            <a:r>
              <a:rPr lang="en-US" b="0" i="0" dirty="0">
                <a:solidFill>
                  <a:srgbClr val="424242"/>
                </a:solidFill>
                <a:effectLst/>
                <a:latin typeface="Neue Helvetica W01"/>
              </a:rPr>
              <a:t>() and </a:t>
            </a:r>
            <a:r>
              <a:rPr lang="en-US" b="0" i="0" dirty="0" err="1">
                <a:solidFill>
                  <a:srgbClr val="424242"/>
                </a:solidFill>
                <a:effectLst/>
                <a:latin typeface="Neue Helvetica W01"/>
              </a:rPr>
              <a:t>np.ones</a:t>
            </a:r>
            <a:r>
              <a:rPr lang="en-US" b="0" i="0" dirty="0">
                <a:solidFill>
                  <a:srgbClr val="424242"/>
                </a:solidFill>
                <a:effectLst/>
                <a:latin typeface="Neue Helvetica W01"/>
              </a:rPr>
              <a:t>() for creating an array of all 0's or all 1's, respectively.</a:t>
            </a:r>
          </a:p>
          <a:p>
            <a:pPr algn="l">
              <a:spcBef>
                <a:spcPts val="600"/>
              </a:spcBef>
              <a:buFont typeface="Arial" panose="020B0604020202020204" pitchFamily="34" charset="0"/>
              <a:buChar char="•"/>
            </a:pPr>
            <a:r>
              <a:rPr lang="en-US" b="0" i="0" dirty="0">
                <a:solidFill>
                  <a:srgbClr val="424242"/>
                </a:solidFill>
                <a:effectLst/>
                <a:latin typeface="Neue Helvetica W01"/>
              </a:rPr>
              <a:t>Generating an array with random numbers using </a:t>
            </a:r>
            <a:r>
              <a:rPr lang="en-US" b="0" i="0" dirty="0" err="1">
                <a:solidFill>
                  <a:srgbClr val="424242"/>
                </a:solidFill>
                <a:effectLst/>
                <a:latin typeface="Neue Helvetica W01"/>
              </a:rPr>
              <a:t>np.random.rand</a:t>
            </a:r>
            <a:r>
              <a:rPr lang="en-US" b="0" i="0" dirty="0">
                <a:solidFill>
                  <a:srgbClr val="424242"/>
                </a:solidFill>
                <a:effectLst/>
                <a:latin typeface="Neue Helvetica W01"/>
              </a:rPr>
              <a:t>(n, m), where n and m are the number of rows and columns, respectively.</a:t>
            </a:r>
          </a:p>
          <a:p>
            <a:pPr algn="l">
              <a:spcBef>
                <a:spcPts val="600"/>
              </a:spcBef>
              <a:buFont typeface="Arial" panose="020B0604020202020204" pitchFamily="34" charset="0"/>
              <a:buChar char="•"/>
            </a:pPr>
            <a:r>
              <a:rPr lang="en-US" b="0" i="0" dirty="0">
                <a:solidFill>
                  <a:srgbClr val="424242"/>
                </a:solidFill>
                <a:effectLst/>
                <a:latin typeface="Neue Helvetica W01"/>
              </a:rPr>
              <a:t>Loading data from a file. Ex: </a:t>
            </a:r>
            <a:r>
              <a:rPr lang="en-US" b="0" i="0" dirty="0" err="1">
                <a:solidFill>
                  <a:srgbClr val="424242"/>
                </a:solidFill>
                <a:effectLst/>
                <a:latin typeface="Neue Helvetica W01"/>
              </a:rPr>
              <a:t>np.genfromtxt</a:t>
            </a:r>
            <a:r>
              <a:rPr lang="en-US" b="0" i="0" dirty="0">
                <a:solidFill>
                  <a:srgbClr val="424242"/>
                </a:solidFill>
                <a:effectLst/>
                <a:latin typeface="Neue Helvetica W01"/>
              </a:rPr>
              <a:t>(</a:t>
            </a:r>
            <a:r>
              <a:rPr lang="en-US" b="0" i="0" dirty="0">
                <a:solidFill>
                  <a:srgbClr val="914700"/>
                </a:solidFill>
                <a:effectLst/>
                <a:latin typeface="Neue Helvetica W01"/>
              </a:rPr>
              <a:t>'</a:t>
            </a:r>
            <a:r>
              <a:rPr lang="en-US" b="0" i="0" dirty="0" err="1">
                <a:solidFill>
                  <a:srgbClr val="914700"/>
                </a:solidFill>
                <a:effectLst/>
                <a:latin typeface="Neue Helvetica W01"/>
              </a:rPr>
              <a:t>data.csv</a:t>
            </a:r>
            <a:r>
              <a:rPr lang="en-US" b="0" i="0" dirty="0">
                <a:solidFill>
                  <a:srgbClr val="914700"/>
                </a:solidFill>
                <a:effectLst/>
                <a:latin typeface="Neue Helvetica W01"/>
              </a:rPr>
              <a:t>'</a:t>
            </a:r>
            <a:r>
              <a:rPr lang="en-US" b="0" i="0" dirty="0">
                <a:solidFill>
                  <a:srgbClr val="424242"/>
                </a:solidFill>
                <a:effectLst/>
                <a:latin typeface="Neue Helvetica W01"/>
              </a:rPr>
              <a:t>, delimiter=</a:t>
            </a:r>
            <a:r>
              <a:rPr lang="en-US" b="0" i="0" dirty="0">
                <a:solidFill>
                  <a:srgbClr val="914700"/>
                </a:solidFill>
                <a:effectLst/>
                <a:latin typeface="Neue Helvetica W01"/>
              </a:rPr>
              <a:t>','</a:t>
            </a:r>
            <a:r>
              <a:rPr lang="en-US" b="0" i="0" dirty="0">
                <a:solidFill>
                  <a:srgbClr val="424242"/>
                </a:solidFill>
                <a:effectLst/>
                <a:latin typeface="Neue Helvetica W01"/>
              </a:rPr>
              <a:t>).</a:t>
            </a:r>
          </a:p>
        </p:txBody>
      </p:sp>
    </p:spTree>
    <p:extLst>
      <p:ext uri="{BB962C8B-B14F-4D97-AF65-F5344CB8AC3E}">
        <p14:creationId xmlns:p14="http://schemas.microsoft.com/office/powerpoint/2010/main" val="293647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7825F-EF90-F3EC-3D31-453461FA9F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040EEF-D39E-FF92-6D80-C8DEAB256FA0}"/>
              </a:ext>
            </a:extLst>
          </p:cNvPr>
          <p:cNvSpPr>
            <a:spLocks noGrp="1"/>
          </p:cNvSpPr>
          <p:nvPr>
            <p:ph type="title"/>
          </p:nvPr>
        </p:nvSpPr>
        <p:spPr>
          <a:xfrm>
            <a:off x="609600" y="238539"/>
            <a:ext cx="9052560" cy="586961"/>
          </a:xfrm>
          <a:prstGeom prst="rect">
            <a:avLst/>
          </a:prstGeom>
        </p:spPr>
        <p:txBody>
          <a:bodyPr/>
          <a:lstStyle/>
          <a:p>
            <a:pPr marL="0" lvl="0" indent="0">
              <a:buNone/>
            </a:pPr>
            <a:r>
              <a:rPr dirty="0"/>
              <a:t>15.</a:t>
            </a:r>
            <a:r>
              <a:rPr lang="en-US" dirty="0"/>
              <a:t>2</a:t>
            </a:r>
            <a:r>
              <a:rPr dirty="0"/>
              <a:t> NumPy</a:t>
            </a:r>
          </a:p>
        </p:txBody>
      </p:sp>
      <p:sp>
        <p:nvSpPr>
          <p:cNvPr id="3" name="Content Placeholder 2">
            <a:extLst>
              <a:ext uri="{FF2B5EF4-FFF2-40B4-BE49-F238E27FC236}">
                <a16:creationId xmlns:a16="http://schemas.microsoft.com/office/drawing/2014/main" id="{35459C32-5D0F-0E35-2871-2629E1F103A4}"/>
              </a:ext>
            </a:extLst>
          </p:cNvPr>
          <p:cNvSpPr>
            <a:spLocks noGrp="1"/>
          </p:cNvSpPr>
          <p:nvPr>
            <p:ph idx="1"/>
          </p:nvPr>
        </p:nvSpPr>
        <p:spPr>
          <a:xfrm>
            <a:off x="341376" y="1062228"/>
            <a:ext cx="11399520" cy="5411723"/>
          </a:xfrm>
        </p:spPr>
        <p:txBody>
          <a:bodyPr>
            <a:normAutofit lnSpcReduction="10000"/>
          </a:bodyPr>
          <a:lstStyle/>
          <a:p>
            <a:pPr marL="228600" indent="0" algn="l">
              <a:buNone/>
            </a:pPr>
            <a:r>
              <a:rPr lang="en-US" b="1" i="0" dirty="0">
                <a:solidFill>
                  <a:srgbClr val="333333"/>
                </a:solidFill>
                <a:effectLst/>
                <a:latin typeface="Neue Helvetica W01"/>
              </a:rPr>
              <a:t>NumPy operations</a:t>
            </a:r>
          </a:p>
          <a:p>
            <a:pPr algn="l"/>
            <a:r>
              <a:rPr lang="en-US" b="0" i="0" dirty="0">
                <a:solidFill>
                  <a:srgbClr val="424242"/>
                </a:solidFill>
                <a:effectLst/>
                <a:latin typeface="Neue Helvetica W01"/>
              </a:rPr>
              <a:t>In addition to the </a:t>
            </a:r>
            <a:r>
              <a:rPr lang="en-US" b="0" i="0" dirty="0" err="1">
                <a:solidFill>
                  <a:srgbClr val="424242"/>
                </a:solidFill>
                <a:effectLst/>
                <a:latin typeface="Neue Helvetica W01"/>
              </a:rPr>
              <a:t>ndarray</a:t>
            </a:r>
            <a:r>
              <a:rPr lang="en-US" b="0" i="0" dirty="0">
                <a:solidFill>
                  <a:srgbClr val="424242"/>
                </a:solidFill>
                <a:effectLst/>
                <a:latin typeface="Neue Helvetica W01"/>
              </a:rPr>
              <a:t> data type, NumPy's operations provide optimized performance for large-scale computation. </a:t>
            </a:r>
          </a:p>
          <a:p>
            <a:pPr marL="228600" indent="0" algn="l">
              <a:buNone/>
            </a:pPr>
            <a:endParaRPr lang="en-US" dirty="0">
              <a:solidFill>
                <a:srgbClr val="424242"/>
              </a:solidFill>
              <a:latin typeface="Neue Helvetica W01"/>
            </a:endParaRPr>
          </a:p>
          <a:p>
            <a:pPr marL="228600" indent="0" algn="l">
              <a:buNone/>
            </a:pPr>
            <a:r>
              <a:rPr lang="en-US" b="0" i="0" dirty="0">
                <a:solidFill>
                  <a:srgbClr val="424242"/>
                </a:solidFill>
                <a:effectLst/>
                <a:latin typeface="Neue Helvetica W01"/>
              </a:rPr>
              <a:t>The key features of NumPy include:</a:t>
            </a:r>
          </a:p>
          <a:p>
            <a:pPr algn="l">
              <a:buFont typeface="Arial" panose="020B0604020202020204" pitchFamily="34" charset="0"/>
              <a:buChar char="•"/>
            </a:pPr>
            <a:r>
              <a:rPr lang="en-US" b="0" i="0" dirty="0">
                <a:solidFill>
                  <a:srgbClr val="424242"/>
                </a:solidFill>
                <a:effectLst/>
                <a:latin typeface="Neue Helvetica W01"/>
              </a:rPr>
              <a:t>Mathematical operations: include arithmetic, trigonometric, exponential, and logarithmic functions.</a:t>
            </a:r>
          </a:p>
          <a:p>
            <a:pPr algn="l">
              <a:buFont typeface="Arial" panose="020B0604020202020204" pitchFamily="34" charset="0"/>
              <a:buChar char="•"/>
            </a:pPr>
            <a:r>
              <a:rPr lang="en-US" b="0" i="0" dirty="0">
                <a:solidFill>
                  <a:srgbClr val="424242"/>
                </a:solidFill>
                <a:effectLst/>
                <a:latin typeface="Neue Helvetica W01"/>
              </a:rPr>
              <a:t>Array manipulation: include reshaping, transposing, concatenating, splitting, and adding or removing elements from arrays.</a:t>
            </a:r>
          </a:p>
          <a:p>
            <a:pPr algn="l">
              <a:buFont typeface="Arial" panose="020B0604020202020204" pitchFamily="34" charset="0"/>
              <a:buChar char="•"/>
            </a:pPr>
            <a:r>
              <a:rPr lang="en-US" b="0" i="0" dirty="0">
                <a:solidFill>
                  <a:srgbClr val="424242"/>
                </a:solidFill>
                <a:effectLst/>
                <a:latin typeface="Neue Helvetica W01"/>
              </a:rPr>
              <a:t>Linear algebra operations: matrix multiplication, matrix inversion, eigenvalues, and eigenvectors.</a:t>
            </a:r>
          </a:p>
        </p:txBody>
      </p:sp>
    </p:spTree>
    <p:extLst>
      <p:ext uri="{BB962C8B-B14F-4D97-AF65-F5344CB8AC3E}">
        <p14:creationId xmlns:p14="http://schemas.microsoft.com/office/powerpoint/2010/main" val="323344466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1954</Words>
  <Application>Microsoft Macintosh PowerPoint</Application>
  <PresentationFormat>Widescreen</PresentationFormat>
  <Paragraphs>165</Paragraphs>
  <Slides>34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Neue Helvetica W01</vt:lpstr>
      <vt:lpstr>Office Theme</vt:lpstr>
      <vt:lpstr>Introduction to Python Programming</vt:lpstr>
      <vt:lpstr>Chapter outline</vt:lpstr>
      <vt:lpstr>15.1 Introduction to data science</vt:lpstr>
      <vt:lpstr>15.1 Introduction to data science</vt:lpstr>
      <vt:lpstr>15.1 Introduction to data science</vt:lpstr>
      <vt:lpstr>15.2 NumPy</vt:lpstr>
      <vt:lpstr>15.2 NumPy</vt:lpstr>
      <vt:lpstr>15.2 NumPy</vt:lpstr>
      <vt:lpstr>15.2 NumPy</vt:lpstr>
      <vt:lpstr>15.3 Pandas</vt:lpstr>
      <vt:lpstr>15.3 Pandas</vt:lpstr>
      <vt:lpstr>15.3 Pandas</vt:lpstr>
      <vt:lpstr>Table 15.1</vt:lpstr>
      <vt:lpstr>Table 15.2  DataFrame creation.</vt:lpstr>
      <vt:lpstr>15.3 Pandas</vt:lpstr>
      <vt:lpstr>Table 15.3</vt:lpstr>
      <vt:lpstr>Table 15.4  DataFrame functions.</vt:lpstr>
      <vt:lpstr>15.4 Exploratory data analysis</vt:lpstr>
      <vt:lpstr>15.4 Exploratory data analysis</vt:lpstr>
      <vt:lpstr>15.4 Exploratory data analysis</vt:lpstr>
      <vt:lpstr>15.4 Exploratory data analysis</vt:lpstr>
      <vt:lpstr>15.4 Exploratory data analysis</vt:lpstr>
      <vt:lpstr>15.4 Exploratory data analysis</vt:lpstr>
      <vt:lpstr>Table 15.5</vt:lpstr>
      <vt:lpstr>Table 15.6 Null identification and removal examples.</vt:lpstr>
      <vt:lpstr>15.5 Data visualization</vt:lpstr>
      <vt:lpstr>Table 15.7 Common visualization types.</vt:lpstr>
      <vt:lpstr>Table 15.8  Matplotlib  functionalities.</vt:lpstr>
      <vt:lpstr>Table 15.9 Matplotlib functionalities.</vt:lpstr>
      <vt:lpstr>Table 15.10 Matplotlib functionalities.</vt:lpstr>
      <vt:lpstr>Table 15.11 Matplotlib functionalities.</vt:lpstr>
      <vt:lpstr>Table 15.12 Matplotlib functionalities.</vt:lpstr>
      <vt:lpstr>Chapter 15  reference.</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300</TotalTime>
  <Words>44</Words>
  <Application>Microsoft Macintosh PowerPoint</Application>
  <PresentationFormat>Widescreen</PresentationFormat>
  <Paragraphs>12</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 Programming</dc:title>
  <dc:creator/>
  <cp:keywords/>
  <cp:lastModifiedBy>Colby Powers</cp:lastModifiedBy>
  <cp:revision>4</cp:revision>
  <dcterms:created xsi:type="dcterms:W3CDTF">2024-07-30T22:15:26Z</dcterms:created>
  <dcterms:modified xsi:type="dcterms:W3CDTF">2024-10-30T13:28:00Z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ubtitle">
    <vt:lpwstr>Chapter 15 Data Science</vt:lpwstr>
  </property>
</Properties>
</file>