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71" r:id="rId6"/>
    <p:sldId id="272" r:id="rId7"/>
    <p:sldId id="260" r:id="rId8"/>
    <p:sldId id="261" r:id="rId9"/>
    <p:sldId id="262" r:id="rId10"/>
    <p:sldId id="273" r:id="rId11"/>
    <p:sldId id="274" r:id="rId12"/>
    <p:sldId id="263" r:id="rId13"/>
    <p:sldId id="264" r:id="rId14"/>
    <p:sldId id="275" r:id="rId15"/>
    <p:sldId id="276" r:id="rId16"/>
    <p:sldId id="265" r:id="rId17"/>
    <p:sldId id="266" r:id="rId18"/>
    <p:sldId id="277" r:id="rId19"/>
    <p:sldId id="267" r:id="rId20"/>
    <p:sldId id="278" r:id="rId21"/>
    <p:sldId id="268" r:id="rId22"/>
    <p:sldId id="279" r:id="rId23"/>
    <p:sldId id="269" r:id="rId24"/>
    <p:sldId id="280" r:id="rId25"/>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21" d="100"/>
          <a:sy n="121" d="100"/>
        </p:scale>
        <p:origin x="736" y="1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hf sldNum="0" hdr="0" ftr="0" dt="0"/>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shipping containers at a port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Screenshot of Python tutor settings, with the middle dropdown list open to the last setting.</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484188"/>
            <a:ext cx="10363200" cy="1470025"/>
          </a:xfrm>
          <a:prstGeom prst="rect">
            <a:avLst/>
          </a:prstGeom>
        </p:spPr>
        <p:txBody>
          <a:bodyPr>
            <a:noAutofit/>
          </a:bodyPr>
          <a:lstStyle>
            <a:lvl1pPr algn="ctr">
              <a:defRPr sz="6000" b="0" i="0" baseline="0">
                <a:solidFill>
                  <a:srgbClr val="70AD47"/>
                </a:solidFill>
                <a:latin typeface="+mj-lt"/>
                <a:cs typeface="Calibri" panose="020F0502020204030204" pitchFamily="34" charset="0"/>
              </a:defRPr>
            </a:lvl1pPr>
          </a:lstStyle>
          <a:p>
            <a:r>
              <a:rPr lang="en-US" dirty="0"/>
              <a:t>Title of the Book</a:t>
            </a:r>
          </a:p>
        </p:txBody>
      </p:sp>
      <p:sp>
        <p:nvSpPr>
          <p:cNvPr id="3" name="Subtitle 2"/>
          <p:cNvSpPr>
            <a:spLocks noGrp="1"/>
          </p:cNvSpPr>
          <p:nvPr>
            <p:ph type="subTitle" idx="1"/>
          </p:nvPr>
        </p:nvSpPr>
        <p:spPr>
          <a:xfrm>
            <a:off x="1828800" y="2072269"/>
            <a:ext cx="8534400" cy="1752600"/>
          </a:xfrm>
        </p:spPr>
        <p:txBody>
          <a:bodyPr>
            <a:normAutofit/>
          </a:bodyPr>
          <a:lstStyle>
            <a:lvl1pPr marL="0" indent="0" algn="ctr">
              <a:buNone/>
              <a:defRPr sz="3733">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8" name="Picture Placeholder 7">
            <a:extLst>
              <a:ext uri="{FF2B5EF4-FFF2-40B4-BE49-F238E27FC236}">
                <a16:creationId xmlns:a16="http://schemas.microsoft.com/office/drawing/2014/main" id="{80A79003-2626-1D8F-FE0B-0F12900E5EC8}"/>
              </a:ext>
            </a:extLst>
          </p:cNvPr>
          <p:cNvSpPr>
            <a:spLocks noGrp="1"/>
          </p:cNvSpPr>
          <p:nvPr>
            <p:ph type="pic" sz="quarter" idx="13"/>
          </p:nvPr>
        </p:nvSpPr>
        <p:spPr>
          <a:xfrm>
            <a:off x="1828800" y="3924300"/>
            <a:ext cx="8534400" cy="2319867"/>
          </a:xfrm>
        </p:spPr>
        <p:txBody>
          <a:bodyPr>
            <a:normAutofit/>
          </a:bodyPr>
          <a:lstStyle>
            <a:lvl1pPr>
              <a:defRPr sz="2800"/>
            </a:lvl1pPr>
          </a:lstStyle>
          <a:p>
            <a:endParaRPr lang="en-US" dirty="0"/>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7" name="Content Placeholder 6"/>
          <p:cNvSpPr>
            <a:spLocks noGrp="1"/>
          </p:cNvSpPr>
          <p:nvPr>
            <p:ph sz="quarter" idx="12"/>
          </p:nvPr>
        </p:nvSpPr>
        <p:spPr>
          <a:xfrm>
            <a:off x="609600" y="1011383"/>
            <a:ext cx="10972800" cy="3255818"/>
          </a:xfrm>
        </p:spPr>
        <p:txBody>
          <a:bodyPr/>
          <a:lstStyle>
            <a:lvl5pPr marL="1828800" indent="0">
              <a:buNone/>
              <a:defRPr/>
            </a:lvl5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Content Placeholder 6"/>
          <p:cNvSpPr>
            <a:spLocks noGrp="1"/>
          </p:cNvSpPr>
          <p:nvPr>
            <p:ph sz="quarter" idx="13" hasCustomPrompt="1"/>
          </p:nvPr>
        </p:nvSpPr>
        <p:spPr>
          <a:xfrm>
            <a:off x="609600" y="4378037"/>
            <a:ext cx="10972800" cy="1627909"/>
          </a:xfrm>
        </p:spPr>
        <p:txBody>
          <a:bodyPr>
            <a:normAutofit/>
          </a:bodyPr>
          <a:lstStyle>
            <a:lvl1pPr marL="0" indent="0">
              <a:buNone/>
              <a:defRPr sz="1600">
                <a:solidFill>
                  <a:schemeClr val="accent3"/>
                </a:solidFill>
              </a:defRPr>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
        <p:nvSpPr>
          <p:cNvPr id="3" name="Title 1">
            <a:extLst>
              <a:ext uri="{FF2B5EF4-FFF2-40B4-BE49-F238E27FC236}">
                <a16:creationId xmlns:a16="http://schemas.microsoft.com/office/drawing/2014/main" id="{75AFEFD2-D28D-C54F-70F8-461EEBE63A5A}"/>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18831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391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
        <p:nvSpPr>
          <p:cNvPr id="3" name="Content Placeholder 2"/>
          <p:cNvSpPr>
            <a:spLocks noGrp="1"/>
          </p:cNvSpPr>
          <p:nvPr>
            <p:ph idx="1"/>
          </p:nvPr>
        </p:nvSpPr>
        <p:spPr>
          <a:xfrm>
            <a:off x="609600" y="952501"/>
            <a:ext cx="10972800" cy="5173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rgbClr val="70AD47"/>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055687"/>
            <a:ext cx="5384800" cy="50704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4" name="Content Placeholder 3"/>
          <p:cNvSpPr>
            <a:spLocks noGrp="1"/>
          </p:cNvSpPr>
          <p:nvPr>
            <p:ph sz="half" idx="2"/>
          </p:nvPr>
        </p:nvSpPr>
        <p:spPr>
          <a:xfrm>
            <a:off x="6197600" y="1055687"/>
            <a:ext cx="5384800" cy="50704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6" name="Footer Placeholder 5"/>
          <p:cNvSpPr>
            <a:spLocks noGrp="1"/>
          </p:cNvSpPr>
          <p:nvPr>
            <p:ph type="ftr" sz="quarter" idx="11"/>
          </p:nvPr>
        </p:nvSpPr>
        <p:spPr/>
        <p:txBody>
          <a:bodyPr/>
          <a:lstStyle/>
          <a:p>
            <a:endParaRPr lang="en-US" dirty="0"/>
          </a:p>
        </p:txBody>
      </p:sp>
      <p:sp>
        <p:nvSpPr>
          <p:cNvPr id="2" name="Title 1">
            <a:extLst>
              <a:ext uri="{FF2B5EF4-FFF2-40B4-BE49-F238E27FC236}">
                <a16:creationId xmlns:a16="http://schemas.microsoft.com/office/drawing/2014/main" id="{55A695E3-160A-1182-A08B-49F893982D5A}"/>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054101"/>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693863"/>
            <a:ext cx="5386917" cy="4432300"/>
          </a:xfrm>
        </p:spPr>
        <p:txBody>
          <a:bodyPr/>
          <a:lstStyle>
            <a:lvl1pPr marL="342900" indent="-342900">
              <a:buFont typeface="Arial" panose="020B0604020202020204" pitchFamily="34" charset="0"/>
              <a:buChar cha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Text Placeholder 4"/>
          <p:cNvSpPr>
            <a:spLocks noGrp="1"/>
          </p:cNvSpPr>
          <p:nvPr>
            <p:ph type="body" sz="quarter" idx="3"/>
          </p:nvPr>
        </p:nvSpPr>
        <p:spPr>
          <a:xfrm>
            <a:off x="6193369" y="1054100"/>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693863"/>
            <a:ext cx="5389033" cy="44323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8" name="Footer Placeholder 7"/>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48293EA6-65EB-EBFA-B114-8CE108578312}"/>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DCC07829-38D8-F49A-78AA-2EAC35A1A3B6}"/>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a:prstGeom prst="rect">
            <a:avLst/>
          </a:prstGeom>
        </p:spPr>
        <p:txBody>
          <a:bodyPr anchor="b"/>
          <a:lstStyle>
            <a:lvl1pPr algn="l">
              <a:defRPr sz="2000" b="1">
                <a:solidFill>
                  <a:srgbClr val="70AD47"/>
                </a:solidFill>
              </a:defRPr>
            </a:lvl1pPr>
          </a:lstStyle>
          <a:p>
            <a:r>
              <a:rPr lang="en-US" dirty="0"/>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1244600"/>
          </a:xfrm>
          <a:prstGeom prst="rect">
            <a:avLst/>
          </a:prstGeom>
        </p:spPr>
        <p:txBody>
          <a:bodyPr anchor="t">
            <a:normAutofit/>
          </a:bodyPr>
          <a:lstStyle>
            <a:lvl1pPr algn="l">
              <a:defRPr sz="1600" b="0"/>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38539"/>
            <a:ext cx="10972800" cy="5869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27101"/>
            <a:ext cx="10972800" cy="5199064"/>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Footer Placeholder 4"/>
          <p:cNvSpPr>
            <a:spLocks noGrp="1"/>
          </p:cNvSpPr>
          <p:nvPr>
            <p:ph type="ftr" sz="quarter" idx="3"/>
          </p:nvPr>
        </p:nvSpPr>
        <p:spPr>
          <a:xfrm>
            <a:off x="609600" y="6356351"/>
            <a:ext cx="10972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hf sldNum="0" hdr="0" ftr="0"/>
  <p:txStyles>
    <p:titleStyle>
      <a:lvl1pPr algn="l" defTabSz="457189" rtl="0" eaLnBrk="1" latinLnBrk="0" hangingPunct="1">
        <a:spcBef>
          <a:spcPct val="0"/>
        </a:spcBef>
        <a:buNone/>
        <a:defRPr sz="2800" kern="1200">
          <a:solidFill>
            <a:schemeClr val="tx1"/>
          </a:solidFill>
          <a:latin typeface="+mj-lt"/>
          <a:ea typeface="+mj-ea"/>
          <a:cs typeface="+mj-cs"/>
        </a:defRPr>
      </a:lvl1pPr>
    </p:titleStyle>
    <p:bodyStyle>
      <a:lvl1pPr marL="457200" indent="-228600" algn="l" defTabSz="457189" rtl="0" eaLnBrk="1" latinLnBrk="0" hangingPunct="1">
        <a:spcBef>
          <a:spcPts val="0"/>
        </a:spcBef>
        <a:buFont typeface="Arial" panose="020B0604020202020204" pitchFamily="34" charset="0"/>
        <a:buChar char="•"/>
        <a:defRPr sz="3200" kern="1200">
          <a:solidFill>
            <a:schemeClr val="tx1"/>
          </a:solidFill>
          <a:latin typeface="+mn-lt"/>
          <a:ea typeface="+mn-ea"/>
          <a:cs typeface="+mn-cs"/>
        </a:defRPr>
      </a:lvl1pPr>
      <a:lvl2pPr marL="685800" indent="-228600" algn="l" defTabSz="45718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45718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45718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18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743131" indent="-457189" algn="l" defTabSz="457189" rtl="0" eaLnBrk="1" latinLnBrk="0" hangingPunct="1">
        <a:spcBef>
          <a:spcPct val="20000"/>
        </a:spcBef>
        <a:buFont typeface="Arial"/>
        <a:buChar char="•"/>
        <a:defRPr sz="2000" kern="1200">
          <a:solidFill>
            <a:schemeClr val="tx1"/>
          </a:solidFill>
          <a:latin typeface="+mn-lt"/>
          <a:ea typeface="+mn-ea"/>
          <a:cs typeface="+mn-cs"/>
        </a:defRPr>
      </a:lvl6pPr>
      <a:lvl7pPr marL="3200320" indent="-457189" algn="l" defTabSz="457189" rtl="0" eaLnBrk="1" latinLnBrk="0" hangingPunct="1">
        <a:spcBef>
          <a:spcPct val="20000"/>
        </a:spcBef>
        <a:buFont typeface="Arial"/>
        <a:buChar char="•"/>
        <a:defRPr sz="2000" kern="1200">
          <a:solidFill>
            <a:schemeClr val="tx1"/>
          </a:solidFill>
          <a:latin typeface="+mn-lt"/>
          <a:ea typeface="+mn-ea"/>
          <a:cs typeface="+mn-cs"/>
        </a:defRPr>
      </a:lvl7pPr>
      <a:lvl8pPr marL="3657509" indent="-457189" algn="l" defTabSz="457189" rtl="0" eaLnBrk="1" latinLnBrk="0" hangingPunct="1">
        <a:spcBef>
          <a:spcPct val="20000"/>
        </a:spcBef>
        <a:buFont typeface="Arial"/>
        <a:buChar char="•"/>
        <a:defRPr sz="2000" kern="1200">
          <a:solidFill>
            <a:schemeClr val="tx1"/>
          </a:solidFill>
          <a:latin typeface="+mn-lt"/>
          <a:ea typeface="+mn-ea"/>
          <a:cs typeface="+mn-cs"/>
        </a:defRPr>
      </a:lvl8pPr>
      <a:lvl9pPr marL="4114697" indent="-457189"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484188"/>
            <a:ext cx="10363200" cy="1470025"/>
          </a:xfrm>
          <a:prstGeom prst="rect">
            <a:avLst/>
          </a:prstGeom>
        </p:spPr>
        <p:txBody>
          <a:bodyPr/>
          <a:lstStyle/>
          <a:p>
            <a:pPr marL="0" lvl="0" indent="0">
              <a:buNone/>
            </a:pPr>
            <a:r>
              <a:t>Introduction to Python Programming</a:t>
            </a:r>
          </a:p>
        </p:txBody>
      </p:sp>
      <p:sp>
        <p:nvSpPr>
          <p:cNvPr id="3" name="Subtitle 2"/>
          <p:cNvSpPr>
            <a:spLocks noGrp="1"/>
          </p:cNvSpPr>
          <p:nvPr>
            <p:ph type="subTitle" idx="1"/>
          </p:nvPr>
        </p:nvSpPr>
        <p:spPr>
          <a:xfrm>
            <a:off x="1828800" y="2072269"/>
            <a:ext cx="8534400" cy="1752600"/>
          </a:xfrm>
        </p:spPr>
        <p:txBody>
          <a:bodyPr>
            <a:normAutofit lnSpcReduction="10000"/>
          </a:bodyPr>
          <a:lstStyle/>
          <a:p>
            <a:pPr marL="0" lvl="0" indent="0">
              <a:buNone/>
            </a:pPr>
            <a:r>
              <a:rPr dirty="0"/>
              <a:t>Chapter 3</a:t>
            </a:r>
            <a:r>
              <a:rPr lang="en-US" dirty="0"/>
              <a:t>:</a:t>
            </a:r>
            <a:r>
              <a:rPr dirty="0"/>
              <a:t> Objects</a:t>
            </a:r>
            <a:br>
              <a:rPr dirty="0"/>
            </a:br>
            <a:br>
              <a:rPr dirty="0"/>
            </a:br>
            <a:endParaRPr dirty="0"/>
          </a:p>
        </p:txBody>
      </p:sp>
      <p:pic>
        <p:nvPicPr>
          <p:cNvPr id="4" name="Cover Image" descr="Cover image"/>
          <p:cNvPicPr>
            <a:picLocks noChangeAspect="1"/>
          </p:cNvPicPr>
          <p:nvPr/>
        </p:nvPicPr>
        <p:blipFill>
          <a:blip r:embed="rId2"/>
          <a:stretch>
            <a:fillRect/>
          </a:stretch>
        </p:blipFill>
        <p:spPr>
          <a:xfrm>
            <a:off x="4859482" y="3298371"/>
            <a:ext cx="2473036" cy="320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2</a:t>
            </a:r>
            <a:r>
              <a:rPr dirty="0"/>
              <a:t> Formatted strings</a:t>
            </a:r>
          </a:p>
        </p:txBody>
      </p:sp>
      <p:sp>
        <p:nvSpPr>
          <p:cNvPr id="3" name="Content Placeholder 2"/>
          <p:cNvSpPr>
            <a:spLocks noGrp="1"/>
          </p:cNvSpPr>
          <p:nvPr>
            <p:ph idx="1"/>
          </p:nvPr>
        </p:nvSpPr>
        <p:spPr/>
        <p:txBody>
          <a:bodyPr/>
          <a:lstStyle/>
          <a:p>
            <a:pPr marL="228600" indent="0" algn="l">
              <a:buNone/>
            </a:pPr>
            <a:r>
              <a:rPr lang="en-US" sz="4000" b="1" i="0" dirty="0">
                <a:solidFill>
                  <a:srgbClr val="333333"/>
                </a:solidFill>
                <a:effectLst/>
                <a:latin typeface="Neue Helvetica W01"/>
              </a:rPr>
              <a:t>F-strings</a:t>
            </a:r>
          </a:p>
          <a:p>
            <a:pPr algn="l"/>
            <a:r>
              <a:rPr lang="en-US" b="0" i="0" dirty="0">
                <a:solidFill>
                  <a:srgbClr val="424242"/>
                </a:solidFill>
                <a:effectLst/>
                <a:latin typeface="Neue Helvetica W01"/>
              </a:rPr>
              <a:t>A </a:t>
            </a:r>
            <a:r>
              <a:rPr lang="en-US" b="1" i="0" dirty="0">
                <a:solidFill>
                  <a:srgbClr val="424242"/>
                </a:solidFill>
                <a:effectLst/>
                <a:latin typeface="Neue Helvetica W01"/>
              </a:rPr>
              <a:t>formatted string literal</a:t>
            </a:r>
            <a:r>
              <a:rPr lang="en-US" b="0" i="0" dirty="0">
                <a:solidFill>
                  <a:srgbClr val="424242"/>
                </a:solidFill>
                <a:effectLst/>
                <a:latin typeface="Neue Helvetica W01"/>
              </a:rPr>
              <a:t> (or </a:t>
            </a:r>
            <a:r>
              <a:rPr lang="en-US" b="1" i="0" dirty="0">
                <a:solidFill>
                  <a:srgbClr val="424242"/>
                </a:solidFill>
                <a:effectLst/>
                <a:latin typeface="Neue Helvetica W01"/>
              </a:rPr>
              <a:t>f-string</a:t>
            </a:r>
            <a:r>
              <a:rPr lang="en-US" b="0" i="0" dirty="0">
                <a:solidFill>
                  <a:srgbClr val="424242"/>
                </a:solidFill>
                <a:effectLst/>
                <a:latin typeface="Neue Helvetica W01"/>
              </a:rPr>
              <a:t>) is a string literal that is prefixed with </a:t>
            </a:r>
            <a:r>
              <a:rPr lang="en-US" b="0" i="0" dirty="0">
                <a:solidFill>
                  <a:srgbClr val="914700"/>
                </a:solidFill>
                <a:effectLst/>
                <a:latin typeface="Neue Helvetica W01"/>
              </a:rPr>
              <a:t>"f"</a:t>
            </a:r>
            <a:r>
              <a:rPr lang="en-US" b="0" i="0" dirty="0">
                <a:solidFill>
                  <a:srgbClr val="424242"/>
                </a:solidFill>
                <a:effectLst/>
                <a:latin typeface="Neue Helvetica W01"/>
              </a:rPr>
              <a:t> or </a:t>
            </a:r>
            <a:r>
              <a:rPr lang="en-US" b="0" i="0" dirty="0">
                <a:solidFill>
                  <a:srgbClr val="914700"/>
                </a:solidFill>
                <a:effectLst/>
                <a:latin typeface="Neue Helvetica W01"/>
              </a:rPr>
              <a:t>"F"</a:t>
            </a:r>
            <a:r>
              <a:rPr lang="en-US" b="0" i="0" dirty="0">
                <a:solidFill>
                  <a:srgbClr val="424242"/>
                </a:solidFill>
                <a:effectLst/>
                <a:latin typeface="Neue Helvetica W01"/>
              </a:rPr>
              <a:t>. </a:t>
            </a:r>
          </a:p>
          <a:p>
            <a:pPr marL="228600" indent="0" algn="l">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A </a:t>
            </a:r>
            <a:r>
              <a:rPr lang="en-US" b="1" i="0" dirty="0">
                <a:solidFill>
                  <a:srgbClr val="424242"/>
                </a:solidFill>
                <a:effectLst/>
                <a:latin typeface="Neue Helvetica W01"/>
              </a:rPr>
              <a:t>replacement field</a:t>
            </a:r>
            <a:r>
              <a:rPr lang="en-US" b="0" i="0" dirty="0">
                <a:solidFill>
                  <a:srgbClr val="424242"/>
                </a:solidFill>
                <a:effectLst/>
                <a:latin typeface="Neue Helvetica W01"/>
              </a:rPr>
              <a:t> is an expression in curly braces ({}) inside an f-string. Ex: The string </a:t>
            </a:r>
            <a:r>
              <a:rPr lang="en-US" b="0" i="0" dirty="0" err="1">
                <a:solidFill>
                  <a:srgbClr val="914700"/>
                </a:solidFill>
                <a:effectLst/>
                <a:latin typeface="Neue Helvetica W01"/>
              </a:rPr>
              <a:t>f"Good</a:t>
            </a:r>
            <a:r>
              <a:rPr lang="en-US" b="0" i="0" dirty="0">
                <a:solidFill>
                  <a:srgbClr val="914700"/>
                </a:solidFill>
                <a:effectLst/>
                <a:latin typeface="Neue Helvetica W01"/>
              </a:rPr>
              <a:t> morning, {first} {last}!"</a:t>
            </a:r>
            <a:r>
              <a:rPr lang="en-US" b="0" i="0" dirty="0">
                <a:solidFill>
                  <a:srgbClr val="424242"/>
                </a:solidFill>
                <a:effectLst/>
                <a:latin typeface="Neue Helvetica W01"/>
              </a:rPr>
              <a:t> has two replacement fields: one for a first name, and one for a last name. F-strings provide a convenient way to combine multiple values into one string.</a:t>
            </a:r>
          </a:p>
        </p:txBody>
      </p:sp>
    </p:spTree>
    <p:extLst>
      <p:ext uri="{BB962C8B-B14F-4D97-AF65-F5344CB8AC3E}">
        <p14:creationId xmlns:p14="http://schemas.microsoft.com/office/powerpoint/2010/main" val="985637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2</a:t>
            </a:r>
            <a:r>
              <a:rPr dirty="0"/>
              <a:t> Formatted strings</a:t>
            </a:r>
          </a:p>
        </p:txBody>
      </p:sp>
      <p:sp>
        <p:nvSpPr>
          <p:cNvPr id="3" name="Content Placeholder 2"/>
          <p:cNvSpPr>
            <a:spLocks noGrp="1"/>
          </p:cNvSpPr>
          <p:nvPr>
            <p:ph idx="1"/>
          </p:nvPr>
        </p:nvSpPr>
        <p:spPr/>
        <p:txBody>
          <a:bodyPr/>
          <a:lstStyle/>
          <a:p>
            <a:pPr marL="228600" indent="0" algn="l">
              <a:buNone/>
            </a:pPr>
            <a:r>
              <a:rPr lang="en-US" sz="3600" b="1" i="0" dirty="0">
                <a:solidFill>
                  <a:srgbClr val="333333"/>
                </a:solidFill>
                <a:effectLst/>
                <a:latin typeface="Neue Helvetica W01"/>
              </a:rPr>
              <a:t>Formatting numbers</a:t>
            </a:r>
          </a:p>
          <a:p>
            <a:pPr marL="228600" indent="0" algn="l">
              <a:buNone/>
            </a:pPr>
            <a:endParaRPr lang="en-US" sz="3600" b="1" i="0" dirty="0">
              <a:solidFill>
                <a:srgbClr val="333333"/>
              </a:solidFill>
              <a:effectLst/>
              <a:latin typeface="Neue Helvetica W01"/>
            </a:endParaRPr>
          </a:p>
          <a:p>
            <a:pPr algn="l"/>
            <a:r>
              <a:rPr lang="en-US" sz="2400" b="0" i="0" dirty="0">
                <a:solidFill>
                  <a:srgbClr val="424242"/>
                </a:solidFill>
                <a:effectLst/>
                <a:latin typeface="Neue Helvetica W01"/>
              </a:rPr>
              <a:t>Programs often need to display numbers in a specific format. </a:t>
            </a:r>
          </a:p>
          <a:p>
            <a:pPr lvl="1"/>
            <a:r>
              <a:rPr lang="en-US" sz="2000" b="0" i="0" dirty="0">
                <a:solidFill>
                  <a:srgbClr val="424242"/>
                </a:solidFill>
                <a:effectLst/>
                <a:latin typeface="Neue Helvetica W01"/>
              </a:rPr>
              <a:t>Ex: When displaying the time, minutes are formatted as two-digit integers. If the hour is 9 and the minute is 5, then the time is "9:05" (not "9:5").</a:t>
            </a:r>
          </a:p>
          <a:p>
            <a:pPr marL="228600" indent="0" algn="l">
              <a:buNone/>
            </a:pPr>
            <a:endParaRPr lang="en-US" sz="2400" b="0" i="0" dirty="0">
              <a:solidFill>
                <a:srgbClr val="424242"/>
              </a:solidFill>
              <a:effectLst/>
              <a:latin typeface="Neue Helvetica W01"/>
            </a:endParaRPr>
          </a:p>
          <a:p>
            <a:pPr algn="l"/>
            <a:r>
              <a:rPr lang="en-US" sz="2400" b="0" i="0" dirty="0">
                <a:solidFill>
                  <a:srgbClr val="424242"/>
                </a:solidFill>
                <a:effectLst/>
                <a:latin typeface="Neue Helvetica W01"/>
              </a:rPr>
              <a:t>In an f-string, a replacement field may include a format specifier introduced by a colon. </a:t>
            </a:r>
          </a:p>
          <a:p>
            <a:pPr marL="228600" indent="0" algn="l">
              <a:buNone/>
            </a:pPr>
            <a:endParaRPr lang="en-US" sz="2400" b="0" i="0" dirty="0">
              <a:solidFill>
                <a:srgbClr val="424242"/>
              </a:solidFill>
              <a:effectLst/>
              <a:latin typeface="Neue Helvetica W01"/>
            </a:endParaRPr>
          </a:p>
          <a:p>
            <a:pPr algn="l"/>
            <a:r>
              <a:rPr lang="en-US" sz="2400" b="0" i="0" dirty="0">
                <a:solidFill>
                  <a:srgbClr val="424242"/>
                </a:solidFill>
                <a:effectLst/>
                <a:latin typeface="Neue Helvetica W01"/>
              </a:rPr>
              <a:t>A </a:t>
            </a:r>
            <a:r>
              <a:rPr lang="en-US" sz="2400" b="1" i="0" dirty="0">
                <a:solidFill>
                  <a:srgbClr val="424242"/>
                </a:solidFill>
                <a:effectLst/>
                <a:latin typeface="Neue Helvetica W01"/>
              </a:rPr>
              <a:t>format specifier</a:t>
            </a:r>
            <a:r>
              <a:rPr lang="en-US" sz="2400" b="0" i="0" dirty="0">
                <a:solidFill>
                  <a:srgbClr val="424242"/>
                </a:solidFill>
                <a:effectLst/>
                <a:latin typeface="Neue Helvetica W01"/>
              </a:rPr>
              <a:t> defines how a value should be formatted for display. Ex: In the string </a:t>
            </a:r>
            <a:r>
              <a:rPr lang="en-US" sz="2400" b="0" i="0" dirty="0">
                <a:solidFill>
                  <a:srgbClr val="914700"/>
                </a:solidFill>
                <a:effectLst/>
                <a:latin typeface="Neue Helvetica W01"/>
              </a:rPr>
              <a:t>f"{hour}:{minute:02d}"</a:t>
            </a:r>
            <a:r>
              <a:rPr lang="en-US" sz="2400" b="0" i="0" dirty="0">
                <a:solidFill>
                  <a:srgbClr val="424242"/>
                </a:solidFill>
                <a:effectLst/>
                <a:latin typeface="Neue Helvetica W01"/>
              </a:rPr>
              <a:t>, the format specifier for minute is 02d.</a:t>
            </a:r>
          </a:p>
        </p:txBody>
      </p:sp>
    </p:spTree>
    <p:extLst>
      <p:ext uri="{BB962C8B-B14F-4D97-AF65-F5344CB8AC3E}">
        <p14:creationId xmlns:p14="http://schemas.microsoft.com/office/powerpoint/2010/main" val="105467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3.3 Example format specifiers.</a:t>
            </a:r>
          </a:p>
        </p:txBody>
      </p:sp>
      <p:pic>
        <p:nvPicPr>
          <p:cNvPr id="3" name="Picture 1" descr="Table 3.3 Example format specifiers."/>
          <p:cNvPicPr>
            <a:picLocks noGrp="1" noChangeAspect="1"/>
          </p:cNvPicPr>
          <p:nvPr/>
        </p:nvPicPr>
        <p:blipFill>
          <a:blip r:embed="rId2"/>
          <a:stretch>
            <a:fillRect/>
          </a:stretch>
        </p:blipFill>
        <p:spPr bwMode="auto">
          <a:xfrm>
            <a:off x="609600" y="1358900"/>
            <a:ext cx="10972800" cy="43561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3</a:t>
            </a:r>
            <a:r>
              <a:rPr dirty="0"/>
              <a:t> Variables revisited</a:t>
            </a:r>
          </a:p>
        </p:txBody>
      </p:sp>
      <p:sp>
        <p:nvSpPr>
          <p:cNvPr id="3" name="Content Placeholder 2"/>
          <p:cNvSpPr>
            <a:spLocks noGrp="1"/>
          </p:cNvSpPr>
          <p:nvPr>
            <p:ph idx="1"/>
          </p:nvPr>
        </p:nvSpPr>
        <p:spPr/>
        <p:txBody>
          <a:bodyPr/>
          <a:lstStyle/>
          <a:p>
            <a:pPr marL="0" lvl="0" indent="0">
              <a:buNone/>
            </a:pPr>
            <a:r>
              <a:rPr b="1" dirty="0"/>
              <a:t>Learning Objectives</a:t>
            </a:r>
          </a:p>
          <a:p>
            <a:pPr lvl="0"/>
            <a:r>
              <a:rPr dirty="0"/>
              <a:t>Distinguish between variables, objects, and references.</a:t>
            </a:r>
          </a:p>
          <a:p>
            <a:pPr lvl="0"/>
            <a:r>
              <a:rPr dirty="0"/>
              <a:t>Draw memory diagrams with integers, floats, and strings.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3</a:t>
            </a:r>
            <a:r>
              <a:rPr dirty="0"/>
              <a:t> Variables revisited</a:t>
            </a:r>
          </a:p>
        </p:txBody>
      </p:sp>
      <p:sp>
        <p:nvSpPr>
          <p:cNvPr id="3" name="Content Placeholder 2"/>
          <p:cNvSpPr>
            <a:spLocks noGrp="1"/>
          </p:cNvSpPr>
          <p:nvPr>
            <p:ph idx="1"/>
          </p:nvPr>
        </p:nvSpPr>
        <p:spPr/>
        <p:txBody>
          <a:bodyPr>
            <a:normAutofit fontScale="85000" lnSpcReduction="10000"/>
          </a:bodyPr>
          <a:lstStyle/>
          <a:p>
            <a:pPr marL="228600" indent="0" algn="l">
              <a:buNone/>
            </a:pPr>
            <a:r>
              <a:rPr lang="en-US" sz="4200" b="1" i="0" dirty="0">
                <a:solidFill>
                  <a:srgbClr val="333333"/>
                </a:solidFill>
                <a:effectLst/>
                <a:latin typeface="Neue Helvetica W01"/>
              </a:rPr>
              <a:t>Properties of objects</a:t>
            </a:r>
          </a:p>
          <a:p>
            <a:pPr marL="228600" indent="0" algn="l">
              <a:buNone/>
            </a:pPr>
            <a:endParaRPr lang="en-US" b="0" i="0" dirty="0">
              <a:solidFill>
                <a:srgbClr val="424242"/>
              </a:solidFill>
              <a:effectLst/>
              <a:latin typeface="Neue Helvetica W01"/>
            </a:endParaRPr>
          </a:p>
          <a:p>
            <a:pPr marL="228600" indent="0" algn="l">
              <a:buNone/>
            </a:pPr>
            <a:r>
              <a:rPr lang="en-US" b="0" i="0" dirty="0">
                <a:solidFill>
                  <a:srgbClr val="424242"/>
                </a:solidFill>
                <a:effectLst/>
                <a:latin typeface="Neue Helvetica W01"/>
              </a:rPr>
              <a:t>Every object has an identity, a type, and a value:</a:t>
            </a:r>
          </a:p>
          <a:p>
            <a:pPr lvl="1"/>
            <a:r>
              <a:rPr lang="en-US" b="0" i="0" dirty="0">
                <a:solidFill>
                  <a:srgbClr val="424242"/>
                </a:solidFill>
                <a:effectLst/>
                <a:latin typeface="Neue Helvetica W01"/>
              </a:rPr>
              <a:t>An object's </a:t>
            </a:r>
            <a:r>
              <a:rPr lang="en-US" b="1" i="0" dirty="0">
                <a:solidFill>
                  <a:srgbClr val="424242"/>
                </a:solidFill>
                <a:effectLst/>
                <a:latin typeface="Neue Helvetica W01"/>
              </a:rPr>
              <a:t>identity</a:t>
            </a:r>
            <a:r>
              <a:rPr lang="en-US" b="0" i="0" dirty="0">
                <a:solidFill>
                  <a:srgbClr val="424242"/>
                </a:solidFill>
                <a:effectLst/>
                <a:latin typeface="Neue Helvetica W01"/>
              </a:rPr>
              <a:t> is a unique integer associated with the object. </a:t>
            </a:r>
          </a:p>
          <a:p>
            <a:pPr lvl="1"/>
            <a:r>
              <a:rPr lang="en-US" b="0" i="0" dirty="0">
                <a:solidFill>
                  <a:srgbClr val="424242"/>
                </a:solidFill>
                <a:effectLst/>
                <a:latin typeface="Neue Helvetica W01"/>
              </a:rPr>
              <a:t>Once created, an object's identity never changes. </a:t>
            </a:r>
          </a:p>
          <a:p>
            <a:pPr lvl="1"/>
            <a:r>
              <a:rPr lang="en-US" b="0" i="0" dirty="0">
                <a:solidFill>
                  <a:srgbClr val="424242"/>
                </a:solidFill>
                <a:effectLst/>
                <a:latin typeface="Neue Helvetica W01"/>
              </a:rPr>
              <a:t>The built-in </a:t>
            </a:r>
            <a:r>
              <a:rPr lang="en-US" b="0" i="0" dirty="0">
                <a:solidFill>
                  <a:srgbClr val="006464"/>
                </a:solidFill>
                <a:effectLst/>
                <a:latin typeface="Neue Helvetica W01"/>
              </a:rPr>
              <a:t>id</a:t>
            </a:r>
            <a:r>
              <a:rPr lang="en-US" b="0" i="0" dirty="0">
                <a:solidFill>
                  <a:srgbClr val="424242"/>
                </a:solidFill>
                <a:effectLst/>
                <a:latin typeface="Neue Helvetica W01"/>
              </a:rPr>
              <a:t>() function returns the object's identity.</a:t>
            </a:r>
          </a:p>
          <a:p>
            <a:pPr algn="l">
              <a:buFont typeface="Arial" panose="020B0604020202020204" pitchFamily="34" charset="0"/>
              <a:buChar char="•"/>
            </a:pPr>
            <a:r>
              <a:rPr lang="en-US" b="0" i="0" dirty="0">
                <a:solidFill>
                  <a:srgbClr val="424242"/>
                </a:solidFill>
                <a:effectLst/>
                <a:latin typeface="Neue Helvetica W01"/>
              </a:rPr>
              <a:t>An object's </a:t>
            </a:r>
            <a:r>
              <a:rPr lang="en-US" b="1" i="0" dirty="0">
                <a:solidFill>
                  <a:srgbClr val="424242"/>
                </a:solidFill>
                <a:effectLst/>
                <a:latin typeface="Neue Helvetica W01"/>
              </a:rPr>
              <a:t>type</a:t>
            </a:r>
            <a:r>
              <a:rPr lang="en-US" b="0" i="0" dirty="0">
                <a:solidFill>
                  <a:srgbClr val="424242"/>
                </a:solidFill>
                <a:effectLst/>
                <a:latin typeface="Neue Helvetica W01"/>
              </a:rPr>
              <a:t> determines the possible values and operations of an object. Ex: Integers and floats can be "divided" using the / operator, but strings cannot. The built-in </a:t>
            </a:r>
            <a:r>
              <a:rPr lang="en-US" b="0" i="0" dirty="0">
                <a:solidFill>
                  <a:srgbClr val="006464"/>
                </a:solidFill>
                <a:effectLst/>
                <a:latin typeface="Neue Helvetica W01"/>
              </a:rPr>
              <a:t>type</a:t>
            </a:r>
            <a:r>
              <a:rPr lang="en-US" b="0" i="0" dirty="0">
                <a:solidFill>
                  <a:srgbClr val="424242"/>
                </a:solidFill>
                <a:effectLst/>
                <a:latin typeface="Neue Helvetica W01"/>
              </a:rPr>
              <a:t>() function returns the object's type.</a:t>
            </a:r>
          </a:p>
          <a:p>
            <a:pPr algn="l">
              <a:buFont typeface="Arial" panose="020B0604020202020204" pitchFamily="34" charset="0"/>
              <a:buChar char="•"/>
            </a:pPr>
            <a:r>
              <a:rPr lang="en-US" b="0" i="0" dirty="0">
                <a:solidFill>
                  <a:srgbClr val="424242"/>
                </a:solidFill>
                <a:effectLst/>
                <a:latin typeface="Neue Helvetica W01"/>
              </a:rPr>
              <a:t>An object's </a:t>
            </a:r>
            <a:r>
              <a:rPr lang="en-US" b="1" i="0" dirty="0">
                <a:solidFill>
                  <a:srgbClr val="424242"/>
                </a:solidFill>
                <a:effectLst/>
                <a:latin typeface="Neue Helvetica W01"/>
              </a:rPr>
              <a:t>value</a:t>
            </a:r>
            <a:r>
              <a:rPr lang="en-US" b="0" i="0" dirty="0">
                <a:solidFill>
                  <a:srgbClr val="424242"/>
                </a:solidFill>
                <a:effectLst/>
                <a:latin typeface="Neue Helvetica W01"/>
              </a:rPr>
              <a:t> represents the current state of the object. Many objects, such as numbers and strings, cannot be modified once created. Some objects, such as lists (introduced later), are designed to be modified.</a:t>
            </a:r>
          </a:p>
        </p:txBody>
      </p:sp>
    </p:spTree>
    <p:extLst>
      <p:ext uri="{BB962C8B-B14F-4D97-AF65-F5344CB8AC3E}">
        <p14:creationId xmlns:p14="http://schemas.microsoft.com/office/powerpoint/2010/main" val="287068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3</a:t>
            </a:r>
            <a:r>
              <a:rPr dirty="0"/>
              <a:t> Variables revisited</a:t>
            </a:r>
          </a:p>
        </p:txBody>
      </p:sp>
      <p:sp>
        <p:nvSpPr>
          <p:cNvPr id="3" name="Content Placeholder 2"/>
          <p:cNvSpPr>
            <a:spLocks noGrp="1"/>
          </p:cNvSpPr>
          <p:nvPr>
            <p:ph idx="1"/>
          </p:nvPr>
        </p:nvSpPr>
        <p:spPr/>
        <p:txBody>
          <a:bodyPr>
            <a:normAutofit fontScale="92500" lnSpcReduction="10000"/>
          </a:bodyPr>
          <a:lstStyle/>
          <a:p>
            <a:pPr marL="228600" indent="0" algn="l">
              <a:buNone/>
            </a:pPr>
            <a:r>
              <a:rPr lang="en-US" sz="4200" b="1" i="0" dirty="0">
                <a:solidFill>
                  <a:srgbClr val="333333"/>
                </a:solidFill>
                <a:effectLst/>
                <a:latin typeface="Neue Helvetica W01"/>
              </a:rPr>
              <a:t>Properties of objects</a:t>
            </a:r>
          </a:p>
          <a:p>
            <a:pPr marL="228600" indent="0" algn="l">
              <a:buNone/>
            </a:pPr>
            <a:endParaRPr lang="en-US" b="0" i="0" dirty="0">
              <a:solidFill>
                <a:srgbClr val="424242"/>
              </a:solidFill>
              <a:effectLst/>
              <a:latin typeface="Neue Helvetica W01"/>
            </a:endParaRPr>
          </a:p>
          <a:p>
            <a:pPr algn="l">
              <a:buFont typeface="Arial" panose="020B0604020202020204" pitchFamily="34" charset="0"/>
              <a:buChar char="•"/>
            </a:pPr>
            <a:r>
              <a:rPr lang="en-US" b="0" i="0" dirty="0">
                <a:solidFill>
                  <a:srgbClr val="424242"/>
                </a:solidFill>
                <a:effectLst/>
                <a:latin typeface="Neue Helvetica W01"/>
              </a:rPr>
              <a:t>An object's </a:t>
            </a:r>
            <a:r>
              <a:rPr lang="en-US" b="1" i="0" dirty="0">
                <a:solidFill>
                  <a:srgbClr val="424242"/>
                </a:solidFill>
                <a:effectLst/>
                <a:latin typeface="Neue Helvetica W01"/>
              </a:rPr>
              <a:t>type</a:t>
            </a:r>
            <a:r>
              <a:rPr lang="en-US" b="0" i="0" dirty="0">
                <a:solidFill>
                  <a:srgbClr val="424242"/>
                </a:solidFill>
                <a:effectLst/>
                <a:latin typeface="Neue Helvetica W01"/>
              </a:rPr>
              <a:t> determines the possible values and operations of an object. </a:t>
            </a:r>
          </a:p>
          <a:p>
            <a:pPr lvl="1"/>
            <a:r>
              <a:rPr lang="en-US" b="0" i="0" dirty="0">
                <a:solidFill>
                  <a:srgbClr val="424242"/>
                </a:solidFill>
                <a:effectLst/>
                <a:latin typeface="Neue Helvetica W01"/>
              </a:rPr>
              <a:t>Ex: Integers and floats can be "divided" using the / operator, but strings cannot. The built-in </a:t>
            </a:r>
            <a:r>
              <a:rPr lang="en-US" b="0" i="0" dirty="0">
                <a:solidFill>
                  <a:srgbClr val="006464"/>
                </a:solidFill>
                <a:effectLst/>
                <a:latin typeface="Neue Helvetica W01"/>
              </a:rPr>
              <a:t>type</a:t>
            </a:r>
            <a:r>
              <a:rPr lang="en-US" b="0" i="0" dirty="0">
                <a:solidFill>
                  <a:srgbClr val="424242"/>
                </a:solidFill>
                <a:effectLst/>
                <a:latin typeface="Neue Helvetica W01"/>
              </a:rPr>
              <a:t>() function returns the object's type.</a:t>
            </a:r>
          </a:p>
          <a:p>
            <a:pPr marL="457200" lvl="1" indent="0">
              <a:buNone/>
            </a:pPr>
            <a:endParaRPr lang="en-US" b="0" i="0" dirty="0">
              <a:solidFill>
                <a:srgbClr val="424242"/>
              </a:solidFill>
              <a:effectLst/>
              <a:latin typeface="Neue Helvetica W01"/>
            </a:endParaRPr>
          </a:p>
          <a:p>
            <a:pPr algn="l">
              <a:buFont typeface="Arial" panose="020B0604020202020204" pitchFamily="34" charset="0"/>
              <a:buChar char="•"/>
            </a:pPr>
            <a:r>
              <a:rPr lang="en-US" b="0" i="0" dirty="0">
                <a:solidFill>
                  <a:srgbClr val="424242"/>
                </a:solidFill>
                <a:effectLst/>
                <a:latin typeface="Neue Helvetica W01"/>
              </a:rPr>
              <a:t>An object's </a:t>
            </a:r>
            <a:r>
              <a:rPr lang="en-US" b="1" i="0" dirty="0">
                <a:solidFill>
                  <a:srgbClr val="424242"/>
                </a:solidFill>
                <a:effectLst/>
                <a:latin typeface="Neue Helvetica W01"/>
              </a:rPr>
              <a:t>value</a:t>
            </a:r>
            <a:r>
              <a:rPr lang="en-US" b="0" i="0" dirty="0">
                <a:solidFill>
                  <a:srgbClr val="424242"/>
                </a:solidFill>
                <a:effectLst/>
                <a:latin typeface="Neue Helvetica W01"/>
              </a:rPr>
              <a:t> represents the current state of the object.</a:t>
            </a:r>
          </a:p>
          <a:p>
            <a:pPr lvl="1"/>
            <a:r>
              <a:rPr lang="en-US" b="0" i="0" dirty="0">
                <a:solidFill>
                  <a:srgbClr val="424242"/>
                </a:solidFill>
                <a:effectLst/>
                <a:latin typeface="Neue Helvetica W01"/>
              </a:rPr>
              <a:t>Many objects, such as numbers and strings, cannot be modified once created. </a:t>
            </a:r>
          </a:p>
          <a:p>
            <a:pPr lvl="1"/>
            <a:r>
              <a:rPr lang="en-US" b="0" i="0" dirty="0">
                <a:solidFill>
                  <a:srgbClr val="424242"/>
                </a:solidFill>
                <a:effectLst/>
                <a:latin typeface="Neue Helvetica W01"/>
              </a:rPr>
              <a:t>Some objects, such as lists (introduced later), are designed to be modified.</a:t>
            </a:r>
          </a:p>
        </p:txBody>
      </p:sp>
    </p:spTree>
    <p:extLst>
      <p:ext uri="{BB962C8B-B14F-4D97-AF65-F5344CB8AC3E}">
        <p14:creationId xmlns:p14="http://schemas.microsoft.com/office/powerpoint/2010/main" val="97464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Figure 3.2</a:t>
            </a:r>
          </a:p>
        </p:txBody>
      </p:sp>
      <p:pic>
        <p:nvPicPr>
          <p:cNvPr id="3" name="Picture 1" descr="Screenshot of Python tutor settings, with the middle dropdown list open to the last setting."/>
          <p:cNvPicPr>
            <a:picLocks noGrp="1" noChangeAspect="1"/>
          </p:cNvPicPr>
          <p:nvPr/>
        </p:nvPicPr>
        <p:blipFill>
          <a:blip r:embed="rId3"/>
          <a:stretch>
            <a:fillRect/>
          </a:stretch>
        </p:blipFill>
        <p:spPr bwMode="auto">
          <a:xfrm>
            <a:off x="609600" y="1993900"/>
            <a:ext cx="10972800" cy="25908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defRPr sz="1200"/>
            </a:pPr>
            <a:r>
              <a:t>Screenshot of Python tutor settings, with the middle dropdown list open to the last setting.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4</a:t>
            </a:r>
            <a:r>
              <a:rPr dirty="0"/>
              <a:t> List basics</a:t>
            </a:r>
          </a:p>
        </p:txBody>
      </p:sp>
      <p:sp>
        <p:nvSpPr>
          <p:cNvPr id="3" name="Content Placeholder 2"/>
          <p:cNvSpPr>
            <a:spLocks noGrp="1"/>
          </p:cNvSpPr>
          <p:nvPr>
            <p:ph idx="1"/>
          </p:nvPr>
        </p:nvSpPr>
        <p:spPr/>
        <p:txBody>
          <a:bodyPr/>
          <a:lstStyle/>
          <a:p>
            <a:pPr marL="0" lvl="0" indent="0">
              <a:buNone/>
            </a:pPr>
            <a:r>
              <a:rPr b="1"/>
              <a:t>Learning Objectives</a:t>
            </a:r>
          </a:p>
          <a:p>
            <a:pPr lvl="0"/>
            <a:r>
              <a:t>Use indexes to access individual elements in a list.</a:t>
            </a:r>
          </a:p>
          <a:p>
            <a:pPr lvl="0"/>
            <a:r>
              <a:t>Use indexes to modify individual elements in a list.</a:t>
            </a:r>
          </a:p>
          <a:p>
            <a:pPr lvl="0"/>
            <a:r>
              <a:t>Use len() function to find the length of a list.</a:t>
            </a:r>
          </a:p>
          <a:p>
            <a:pPr lvl="0"/>
            <a:r>
              <a:t>Demonstrate that lists can be changed after creation.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4</a:t>
            </a:r>
            <a:r>
              <a:rPr dirty="0"/>
              <a:t> List basics</a:t>
            </a:r>
          </a:p>
        </p:txBody>
      </p:sp>
      <p:sp>
        <p:nvSpPr>
          <p:cNvPr id="3" name="Content Placeholder 2"/>
          <p:cNvSpPr>
            <a:spLocks noGrp="1"/>
          </p:cNvSpPr>
          <p:nvPr>
            <p:ph idx="1"/>
          </p:nvPr>
        </p:nvSpPr>
        <p:spPr/>
        <p:txBody>
          <a:bodyPr>
            <a:normAutofit fontScale="92500" lnSpcReduction="20000"/>
          </a:bodyPr>
          <a:lstStyle/>
          <a:p>
            <a:pPr marL="228600" indent="0" algn="l">
              <a:buNone/>
            </a:pPr>
            <a:r>
              <a:rPr lang="en-US" sz="3900" b="1" i="0" dirty="0">
                <a:solidFill>
                  <a:srgbClr val="333333"/>
                </a:solidFill>
                <a:effectLst/>
                <a:latin typeface="Neue Helvetica W01"/>
              </a:rPr>
              <a:t>Lists</a:t>
            </a:r>
            <a:endParaRPr lang="en-US" b="1" i="0" dirty="0">
              <a:solidFill>
                <a:srgbClr val="333333"/>
              </a:solidFill>
              <a:effectLst/>
              <a:latin typeface="Neue Helvetica W01"/>
            </a:endParaRPr>
          </a:p>
          <a:p>
            <a:pPr algn="l"/>
            <a:r>
              <a:rPr lang="en-US" b="0" i="0" dirty="0">
                <a:solidFill>
                  <a:srgbClr val="424242"/>
                </a:solidFill>
                <a:effectLst/>
                <a:latin typeface="Neue Helvetica W01"/>
              </a:rPr>
              <a:t>A list object can be used to bundle elements together in Python. A list is defined by using square brackets [] with comma separated values within the square brackets. Ex: list_1 = [</a:t>
            </a:r>
            <a:r>
              <a:rPr lang="en-US" b="0" i="0" dirty="0">
                <a:solidFill>
                  <a:srgbClr val="006767"/>
                </a:solidFill>
                <a:effectLst/>
                <a:latin typeface="Neue Helvetica W01"/>
              </a:rPr>
              <a:t>1</a:t>
            </a:r>
            <a:r>
              <a:rPr lang="en-US" b="0" i="0" dirty="0">
                <a:solidFill>
                  <a:srgbClr val="424242"/>
                </a:solidFill>
                <a:effectLst/>
                <a:latin typeface="Neue Helvetica W01"/>
              </a:rPr>
              <a:t>,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006767"/>
                </a:solidFill>
                <a:effectLst/>
                <a:latin typeface="Neue Helvetica W01"/>
              </a:rPr>
              <a:t>4</a:t>
            </a:r>
            <a:r>
              <a:rPr lang="en-US" b="0" i="0" dirty="0">
                <a:solidFill>
                  <a:srgbClr val="424242"/>
                </a:solidFill>
                <a:effectLst/>
                <a:latin typeface="Neue Helvetica W01"/>
              </a:rPr>
              <a:t>].</a:t>
            </a:r>
          </a:p>
          <a:p>
            <a:pPr marL="228600" indent="0" algn="l">
              <a:buNone/>
            </a:pPr>
            <a:endParaRPr lang="en-US" dirty="0">
              <a:solidFill>
                <a:srgbClr val="424242"/>
              </a:solidFill>
              <a:latin typeface="Neue Helvetica W01"/>
            </a:endParaRPr>
          </a:p>
          <a:p>
            <a:pPr marL="228600" indent="0" algn="l">
              <a:buNone/>
            </a:pPr>
            <a:r>
              <a:rPr lang="en-US" b="0" i="0" dirty="0">
                <a:solidFill>
                  <a:srgbClr val="424242"/>
                </a:solidFill>
                <a:effectLst/>
                <a:latin typeface="Neue Helvetica W01"/>
              </a:rPr>
              <a:t>Empty lists can be defined in two ways:</a:t>
            </a:r>
          </a:p>
          <a:p>
            <a:pPr lvl="1"/>
            <a:r>
              <a:rPr lang="en-US" b="0" i="0" dirty="0">
                <a:solidFill>
                  <a:srgbClr val="424242"/>
                </a:solidFill>
                <a:effectLst/>
                <a:latin typeface="Neue Helvetica W01"/>
              </a:rPr>
              <a:t>list_1 = []</a:t>
            </a:r>
          </a:p>
          <a:p>
            <a:pPr lvl="1"/>
            <a:r>
              <a:rPr lang="en-US" b="0" i="0" dirty="0">
                <a:solidFill>
                  <a:srgbClr val="424242"/>
                </a:solidFill>
                <a:effectLst/>
                <a:latin typeface="Neue Helvetica W01"/>
              </a:rPr>
              <a:t>list_1 = </a:t>
            </a:r>
            <a:r>
              <a:rPr lang="en-US" b="0" i="0" dirty="0">
                <a:solidFill>
                  <a:srgbClr val="006464"/>
                </a:solidFill>
                <a:effectLst/>
                <a:latin typeface="Neue Helvetica W01"/>
              </a:rPr>
              <a:t>list</a:t>
            </a:r>
            <a:r>
              <a:rPr lang="en-US" b="0" i="0" dirty="0">
                <a:solidFill>
                  <a:srgbClr val="424242"/>
                </a:solidFill>
                <a:effectLst/>
                <a:latin typeface="Neue Helvetica W01"/>
              </a:rPr>
              <a:t>()</a:t>
            </a:r>
          </a:p>
          <a:p>
            <a:pPr marL="457200" lvl="1" indent="0">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Lists can be made of elements of any type: integers, strings, floats, or any other type. </a:t>
            </a:r>
          </a:p>
          <a:p>
            <a:pPr lvl="1"/>
            <a:r>
              <a:rPr lang="en-US" b="0" i="0" dirty="0">
                <a:solidFill>
                  <a:srgbClr val="424242"/>
                </a:solidFill>
                <a:effectLst/>
                <a:latin typeface="Neue Helvetica W01"/>
              </a:rPr>
              <a:t>Lists can also contain a combination of types. Ex: [</a:t>
            </a:r>
            <a:r>
              <a:rPr lang="en-US" b="0" i="0" dirty="0">
                <a:solidFill>
                  <a:srgbClr val="006767"/>
                </a:solidFill>
                <a:effectLst/>
                <a:latin typeface="Neue Helvetica W01"/>
              </a:rPr>
              <a:t>2</a:t>
            </a:r>
            <a:r>
              <a:rPr lang="en-US" b="0" i="0" dirty="0">
                <a:solidFill>
                  <a:srgbClr val="424242"/>
                </a:solidFill>
                <a:effectLst/>
                <a:latin typeface="Neue Helvetica W01"/>
              </a:rPr>
              <a:t>, </a:t>
            </a:r>
            <a:r>
              <a:rPr lang="en-US" b="0" i="0" dirty="0">
                <a:solidFill>
                  <a:srgbClr val="914700"/>
                </a:solidFill>
                <a:effectLst/>
                <a:latin typeface="Neue Helvetica W01"/>
              </a:rPr>
              <a:t>"Hello"</a:t>
            </a:r>
            <a:r>
              <a:rPr lang="en-US" b="0" i="0" dirty="0">
                <a:solidFill>
                  <a:srgbClr val="424242"/>
                </a:solidFill>
                <a:effectLst/>
                <a:latin typeface="Neue Helvetica W01"/>
              </a:rPr>
              <a:t>, </a:t>
            </a:r>
            <a:r>
              <a:rPr lang="en-US" b="0" i="0" dirty="0">
                <a:solidFill>
                  <a:srgbClr val="006767"/>
                </a:solidFill>
                <a:effectLst/>
                <a:latin typeface="Neue Helvetica W01"/>
              </a:rPr>
              <a:t>2.5</a:t>
            </a:r>
            <a:r>
              <a:rPr lang="en-US" b="0" i="0" dirty="0">
                <a:solidFill>
                  <a:srgbClr val="424242"/>
                </a:solidFill>
                <a:effectLst/>
                <a:latin typeface="Neue Helvetica W01"/>
              </a:rPr>
              <a:t>] is a valid list.</a:t>
            </a:r>
          </a:p>
        </p:txBody>
      </p:sp>
    </p:spTree>
    <p:extLst>
      <p:ext uri="{BB962C8B-B14F-4D97-AF65-F5344CB8AC3E}">
        <p14:creationId xmlns:p14="http://schemas.microsoft.com/office/powerpoint/2010/main" val="3241938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5</a:t>
            </a:r>
            <a:r>
              <a:rPr dirty="0"/>
              <a:t> Tuple basics</a:t>
            </a:r>
          </a:p>
        </p:txBody>
      </p:sp>
      <p:sp>
        <p:nvSpPr>
          <p:cNvPr id="3" name="Content Placeholder 2"/>
          <p:cNvSpPr>
            <a:spLocks noGrp="1"/>
          </p:cNvSpPr>
          <p:nvPr>
            <p:ph idx="1"/>
          </p:nvPr>
        </p:nvSpPr>
        <p:spPr/>
        <p:txBody>
          <a:bodyPr/>
          <a:lstStyle/>
          <a:p>
            <a:pPr marL="0" lvl="0" indent="0">
              <a:buNone/>
            </a:pPr>
            <a:r>
              <a:rPr b="1"/>
              <a:t>Learning Objectives</a:t>
            </a:r>
          </a:p>
          <a:p>
            <a:pPr lvl="0"/>
            <a:r>
              <a:t>Describe the features and benefits of a tuple.</a:t>
            </a:r>
          </a:p>
          <a:p>
            <a:pPr lvl="0"/>
            <a:r>
              <a:t>Develop a program that creates and uses a tuple successfully.</a:t>
            </a:r>
          </a:p>
          <a:p>
            <a:pPr lvl="0"/>
            <a:r>
              <a:t>Identify and discuss the mutability of a tuple.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Chapter outline</a:t>
            </a:r>
          </a:p>
        </p:txBody>
      </p:sp>
      <p:sp>
        <p:nvSpPr>
          <p:cNvPr id="3" name="Content Placeholder 2"/>
          <p:cNvSpPr>
            <a:spLocks noGrp="1"/>
          </p:cNvSpPr>
          <p:nvPr>
            <p:ph idx="1"/>
          </p:nvPr>
        </p:nvSpPr>
        <p:spPr/>
        <p:txBody>
          <a:bodyPr/>
          <a:lstStyle/>
          <a:p>
            <a:pPr marL="457189" lvl="0" indent="-457189">
              <a:buAutoNum type="arabicPeriod"/>
            </a:pPr>
            <a:r>
              <a:t>Strings revisited</a:t>
            </a:r>
          </a:p>
          <a:p>
            <a:pPr marL="457189" lvl="0" indent="-457189">
              <a:buAutoNum type="arabicPeriod"/>
            </a:pPr>
            <a:r>
              <a:t>Formatted strings</a:t>
            </a:r>
          </a:p>
          <a:p>
            <a:pPr marL="457189" lvl="0" indent="-457189">
              <a:buAutoNum type="arabicPeriod"/>
            </a:pPr>
            <a:r>
              <a:t>Variables revisited</a:t>
            </a:r>
          </a:p>
          <a:p>
            <a:pPr marL="457189" lvl="0" indent="-457189">
              <a:buAutoNum type="arabicPeriod"/>
            </a:pPr>
            <a:r>
              <a:t>List basics</a:t>
            </a:r>
          </a:p>
          <a:p>
            <a:pPr marL="457189" lvl="0" indent="-457189">
              <a:buAutoNum type="arabicPeriod"/>
            </a:pPr>
            <a:r>
              <a:t>Tuple basics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5</a:t>
            </a:r>
            <a:r>
              <a:rPr dirty="0"/>
              <a:t> Tuple basics</a:t>
            </a:r>
          </a:p>
        </p:txBody>
      </p:sp>
      <p:sp>
        <p:nvSpPr>
          <p:cNvPr id="3" name="Content Placeholder 2"/>
          <p:cNvSpPr>
            <a:spLocks noGrp="1"/>
          </p:cNvSpPr>
          <p:nvPr>
            <p:ph idx="1"/>
          </p:nvPr>
        </p:nvSpPr>
        <p:spPr/>
        <p:txBody>
          <a:bodyPr/>
          <a:lstStyle/>
          <a:p>
            <a:pPr marL="228600" indent="0" algn="l">
              <a:buNone/>
            </a:pPr>
            <a:r>
              <a:rPr lang="en-US" sz="3600" b="1" i="0" dirty="0">
                <a:solidFill>
                  <a:srgbClr val="333333"/>
                </a:solidFill>
                <a:effectLst/>
                <a:latin typeface="Neue Helvetica W01"/>
              </a:rPr>
              <a:t>Creating tuples and accessing elements</a:t>
            </a:r>
          </a:p>
          <a:p>
            <a:pPr marL="228600" indent="0" algn="l">
              <a:buNone/>
            </a:pPr>
            <a:endParaRPr lang="en-US" b="0" i="0" dirty="0">
              <a:solidFill>
                <a:srgbClr val="424242"/>
              </a:solidFill>
              <a:effectLst/>
              <a:latin typeface="Neue Helvetica W01"/>
            </a:endParaRPr>
          </a:p>
          <a:p>
            <a:pPr marL="228600" indent="0" algn="l">
              <a:buNone/>
            </a:pPr>
            <a:r>
              <a:rPr lang="en-US" b="0" i="0" dirty="0">
                <a:solidFill>
                  <a:srgbClr val="424242"/>
                </a:solidFill>
                <a:effectLst/>
                <a:latin typeface="Neue Helvetica W01"/>
              </a:rPr>
              <a:t>A </a:t>
            </a:r>
            <a:r>
              <a:rPr lang="en-US" b="1" i="0" dirty="0">
                <a:solidFill>
                  <a:srgbClr val="424242"/>
                </a:solidFill>
                <a:effectLst/>
                <a:latin typeface="Neue Helvetica W01"/>
              </a:rPr>
              <a:t>tuple</a:t>
            </a:r>
            <a:r>
              <a:rPr lang="en-US" b="0" i="0" dirty="0">
                <a:solidFill>
                  <a:srgbClr val="424242"/>
                </a:solidFill>
                <a:effectLst/>
                <a:latin typeface="Neue Helvetica W01"/>
              </a:rPr>
              <a:t> is a sequence of comma separated values that can contain elements of different types. </a:t>
            </a:r>
          </a:p>
          <a:p>
            <a:pPr marL="228600" indent="0" algn="l">
              <a:buNone/>
            </a:pPr>
            <a:endParaRPr lang="en-US" dirty="0">
              <a:solidFill>
                <a:srgbClr val="424242"/>
              </a:solidFill>
              <a:latin typeface="Neue Helvetica W01"/>
            </a:endParaRPr>
          </a:p>
          <a:p>
            <a:pPr marL="228600" indent="0" algn="l">
              <a:buNone/>
            </a:pPr>
            <a:r>
              <a:rPr lang="en-US" b="0" i="0" dirty="0">
                <a:solidFill>
                  <a:srgbClr val="424242"/>
                </a:solidFill>
                <a:effectLst/>
                <a:latin typeface="Neue Helvetica W01"/>
              </a:rPr>
              <a:t>A tuple must be created with commas between values, and conventionally the sequence is surrounded by parentheses. </a:t>
            </a:r>
          </a:p>
          <a:p>
            <a:pPr marL="228600" indent="0" algn="l">
              <a:buNone/>
            </a:pPr>
            <a:endParaRPr lang="en-US" dirty="0">
              <a:solidFill>
                <a:srgbClr val="424242"/>
              </a:solidFill>
              <a:latin typeface="Neue Helvetica W01"/>
            </a:endParaRPr>
          </a:p>
          <a:p>
            <a:pPr marL="228600" indent="0" algn="l">
              <a:buNone/>
            </a:pPr>
            <a:r>
              <a:rPr lang="en-US" b="0" i="0" dirty="0">
                <a:solidFill>
                  <a:srgbClr val="424242"/>
                </a:solidFill>
                <a:effectLst/>
                <a:latin typeface="Neue Helvetica W01"/>
              </a:rPr>
              <a:t>Each element is accessed by index, starting with the first element at index 0.</a:t>
            </a:r>
          </a:p>
        </p:txBody>
      </p:sp>
    </p:spTree>
    <p:extLst>
      <p:ext uri="{BB962C8B-B14F-4D97-AF65-F5344CB8AC3E}">
        <p14:creationId xmlns:p14="http://schemas.microsoft.com/office/powerpoint/2010/main" val="1323366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3.4 Example tuples.</a:t>
            </a:r>
          </a:p>
        </p:txBody>
      </p:sp>
      <p:pic>
        <p:nvPicPr>
          <p:cNvPr id="3" name="Picture 1" descr="Table 3.4 Example tuples."/>
          <p:cNvPicPr>
            <a:picLocks noGrp="1" noChangeAspect="1"/>
          </p:cNvPicPr>
          <p:nvPr/>
        </p:nvPicPr>
        <p:blipFill>
          <a:blip r:embed="rId2"/>
          <a:stretch>
            <a:fillRect/>
          </a:stretch>
        </p:blipFill>
        <p:spPr bwMode="auto">
          <a:xfrm>
            <a:off x="609600" y="2552700"/>
            <a:ext cx="10972800" cy="19685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5</a:t>
            </a:r>
            <a:r>
              <a:rPr dirty="0"/>
              <a:t> Tuple basics</a:t>
            </a:r>
          </a:p>
        </p:txBody>
      </p:sp>
      <p:sp>
        <p:nvSpPr>
          <p:cNvPr id="3" name="Content Placeholder 2"/>
          <p:cNvSpPr>
            <a:spLocks noGrp="1"/>
          </p:cNvSpPr>
          <p:nvPr>
            <p:ph idx="1"/>
          </p:nvPr>
        </p:nvSpPr>
        <p:spPr/>
        <p:txBody>
          <a:bodyPr/>
          <a:lstStyle/>
          <a:p>
            <a:pPr marL="228600" indent="0" algn="l">
              <a:buNone/>
            </a:pPr>
            <a:endParaRPr lang="en-US" b="1" i="0" dirty="0">
              <a:solidFill>
                <a:srgbClr val="333333"/>
              </a:solidFill>
              <a:effectLst/>
              <a:latin typeface="Neue Helvetica W01"/>
            </a:endParaRPr>
          </a:p>
          <a:p>
            <a:pPr marL="228600" indent="0" algn="l">
              <a:buNone/>
            </a:pPr>
            <a:r>
              <a:rPr lang="en-US" b="1" i="0" dirty="0">
                <a:solidFill>
                  <a:srgbClr val="333333"/>
                </a:solidFill>
                <a:effectLst/>
                <a:latin typeface="Neue Helvetica W01"/>
              </a:rPr>
              <a:t>Tuple properties</a:t>
            </a:r>
          </a:p>
          <a:p>
            <a:pPr marL="228600" indent="0" algn="l">
              <a:buNone/>
            </a:pPr>
            <a:endParaRPr lang="en-US" b="1" i="0" dirty="0">
              <a:solidFill>
                <a:srgbClr val="333333"/>
              </a:solidFill>
              <a:effectLst/>
              <a:latin typeface="Neue Helvetica W01"/>
            </a:endParaRPr>
          </a:p>
          <a:p>
            <a:pPr algn="l"/>
            <a:r>
              <a:rPr lang="en-US" b="0" i="0" dirty="0">
                <a:solidFill>
                  <a:srgbClr val="424242"/>
                </a:solidFill>
                <a:effectLst/>
                <a:latin typeface="Neue Helvetica W01"/>
              </a:rPr>
              <a:t>Tuples are ordered and allow duplicates, like lists, but have different mutability. </a:t>
            </a:r>
          </a:p>
          <a:p>
            <a:pPr algn="l"/>
            <a:endParaRPr lang="en-US" dirty="0">
              <a:solidFill>
                <a:srgbClr val="424242"/>
              </a:solidFill>
              <a:latin typeface="Neue Helvetica W01"/>
            </a:endParaRPr>
          </a:p>
          <a:p>
            <a:pPr algn="l"/>
            <a:r>
              <a:rPr lang="en-US" b="0" i="0" dirty="0">
                <a:solidFill>
                  <a:srgbClr val="424242"/>
                </a:solidFill>
                <a:effectLst/>
                <a:latin typeface="Neue Helvetica W01"/>
              </a:rPr>
              <a:t>An </a:t>
            </a:r>
            <a:r>
              <a:rPr lang="en-US" b="1" i="0" dirty="0">
                <a:solidFill>
                  <a:srgbClr val="424242"/>
                </a:solidFill>
                <a:effectLst/>
                <a:latin typeface="Neue Helvetica W01"/>
              </a:rPr>
              <a:t>immutable</a:t>
            </a:r>
            <a:r>
              <a:rPr lang="en-US" b="0" i="0" dirty="0">
                <a:solidFill>
                  <a:srgbClr val="424242"/>
                </a:solidFill>
                <a:effectLst/>
                <a:latin typeface="Neue Helvetica W01"/>
              </a:rPr>
              <a:t> object cannot be modified after creation.</a:t>
            </a:r>
          </a:p>
          <a:p>
            <a:pPr marL="228600" indent="0" algn="l">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A </a:t>
            </a:r>
            <a:r>
              <a:rPr lang="en-US" b="1" i="0" dirty="0">
                <a:solidFill>
                  <a:srgbClr val="424242"/>
                </a:solidFill>
                <a:effectLst/>
                <a:latin typeface="Neue Helvetica W01"/>
              </a:rPr>
              <a:t>mutable</a:t>
            </a:r>
            <a:r>
              <a:rPr lang="en-US" b="0" i="0" dirty="0">
                <a:solidFill>
                  <a:srgbClr val="424242"/>
                </a:solidFill>
                <a:effectLst/>
                <a:latin typeface="Neue Helvetica W01"/>
              </a:rPr>
              <a:t> object can be modified after creation. Tuples are immutable, whereas lists are mutable.</a:t>
            </a:r>
          </a:p>
          <a:p>
            <a:pPr marL="228600" indent="0" algn="l">
              <a:buNone/>
            </a:pPr>
            <a:endParaRPr lang="en-US" b="0" i="0" dirty="0">
              <a:solidFill>
                <a:srgbClr val="424242"/>
              </a:solidFill>
              <a:effectLst/>
              <a:latin typeface="Neue Helvetica W01"/>
            </a:endParaRPr>
          </a:p>
        </p:txBody>
      </p:sp>
    </p:spTree>
    <p:extLst>
      <p:ext uri="{BB962C8B-B14F-4D97-AF65-F5344CB8AC3E}">
        <p14:creationId xmlns:p14="http://schemas.microsoft.com/office/powerpoint/2010/main" val="76302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3.5 Chapter 3 reference.</a:t>
            </a:r>
          </a:p>
        </p:txBody>
      </p:sp>
      <p:pic>
        <p:nvPicPr>
          <p:cNvPr id="3" name="Picture 1" descr="Table 3.5 Chapter 3 reference."/>
          <p:cNvPicPr>
            <a:picLocks noGrp="1" noChangeAspect="1"/>
          </p:cNvPicPr>
          <p:nvPr/>
        </p:nvPicPr>
        <p:blipFill>
          <a:blip r:embed="rId2"/>
          <a:stretch>
            <a:fillRect/>
          </a:stretch>
        </p:blipFill>
        <p:spPr bwMode="auto">
          <a:xfrm>
            <a:off x="2806700" y="952500"/>
            <a:ext cx="6565900" cy="51689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609600" y="1801091"/>
            <a:ext cx="10972800" cy="3255818"/>
          </a:xfrm>
        </p:spPr>
        <p:txBody>
          <a:bodyPr/>
          <a:lstStyle/>
          <a:p>
            <a:pPr marL="228600" indent="0">
              <a:buNone/>
            </a:pPr>
            <a:r>
              <a:rPr lang="en-US" b="0" i="0" dirty="0">
                <a:solidFill>
                  <a:schemeClr val="tx1"/>
                </a:solidFill>
                <a:effectLst/>
                <a:latin typeface="Calibri" panose="020F0502020204030204" pitchFamily="34" charset="0"/>
                <a:cs typeface="Calibri" panose="020F0502020204030204" pitchFamily="34" charset="0"/>
              </a:rPr>
              <a:t>This ancillary resource is licensed under a Creative Commons Attribution-</a:t>
            </a:r>
            <a:r>
              <a:rPr lang="en-US" b="0" i="0" dirty="0" err="1">
                <a:solidFill>
                  <a:schemeClr val="tx1"/>
                </a:solidFill>
                <a:effectLst/>
                <a:latin typeface="Calibri" panose="020F0502020204030204" pitchFamily="34" charset="0"/>
                <a:cs typeface="Calibri" panose="020F0502020204030204" pitchFamily="34" charset="0"/>
              </a:rPr>
              <a:t>NonCommercial</a:t>
            </a:r>
            <a:r>
              <a:rPr lang="en-US" b="0" i="0" dirty="0">
                <a:solidFill>
                  <a:schemeClr val="tx1"/>
                </a:solidFill>
                <a:effectLst/>
                <a:latin typeface="Calibri" panose="020F0502020204030204" pitchFamily="34" charset="0"/>
                <a:cs typeface="Calibri" panose="020F0502020204030204" pitchFamily="34" charset="0"/>
              </a:rPr>
              <a:t>-</a:t>
            </a:r>
            <a:r>
              <a:rPr lang="en-US" b="0" i="0" dirty="0" err="1">
                <a:solidFill>
                  <a:schemeClr val="tx1"/>
                </a:solidFill>
                <a:effectLst/>
                <a:latin typeface="Calibri" panose="020F0502020204030204" pitchFamily="34" charset="0"/>
                <a:cs typeface="Calibri" panose="020F0502020204030204" pitchFamily="34" charset="0"/>
              </a:rPr>
              <a:t>ShareAlike</a:t>
            </a:r>
            <a:r>
              <a:rPr lang="en-US" b="0" i="0" dirty="0">
                <a:solidFill>
                  <a:schemeClr val="tx1"/>
                </a:solidFill>
                <a:effectLst/>
                <a:latin typeface="Calibri" panose="020F0502020204030204" pitchFamily="34" charset="0"/>
                <a:cs typeface="Calibri" panose="020F0502020204030204" pitchFamily="34" charset="0"/>
              </a:rPr>
              <a:t> 4.0 (CC BY NC-SA) license; it may be distributed, remixed, built upon for noncommercial purposes only, and must be attributed to OpenStax and redistributed under the same license.</a:t>
            </a:r>
            <a:endParaRPr lang="en-US" dirty="0">
              <a:solidFill>
                <a:schemeClr val="tx1"/>
              </a:solidFill>
              <a:latin typeface="Calibri" panose="020F0502020204030204" pitchFamily="34" charset="0"/>
              <a:cs typeface="Calibri" panose="020F0502020204030204" pitchFamily="34" charset="0"/>
            </a:endParaRPr>
          </a:p>
          <a:p>
            <a:pPr marL="22860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Figure 3.1</a:t>
            </a:r>
          </a:p>
        </p:txBody>
      </p:sp>
      <p:pic>
        <p:nvPicPr>
          <p:cNvPr id="3" name="Picture 1" descr="shipping containers at a port"/>
          <p:cNvPicPr>
            <a:picLocks noGrp="1" noChangeAspect="1"/>
          </p:cNvPicPr>
          <p:nvPr/>
        </p:nvPicPr>
        <p:blipFill>
          <a:blip r:embed="rId3"/>
          <a:stretch>
            <a:fillRect/>
          </a:stretch>
        </p:blipFill>
        <p:spPr bwMode="auto">
          <a:xfrm>
            <a:off x="609600" y="1028700"/>
            <a:ext cx="10972800" cy="44958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defRPr sz="1200"/>
            </a:pPr>
            <a:r>
              <a:t>credit: modification of work "Port of Melbourne", by Chris Phutully/Flickr, CC BY 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1</a:t>
            </a:r>
            <a:r>
              <a:rPr dirty="0"/>
              <a:t> Strings revisited</a:t>
            </a:r>
          </a:p>
        </p:txBody>
      </p:sp>
      <p:sp>
        <p:nvSpPr>
          <p:cNvPr id="3" name="Content Placeholder 2"/>
          <p:cNvSpPr>
            <a:spLocks noGrp="1"/>
          </p:cNvSpPr>
          <p:nvPr>
            <p:ph idx="1"/>
          </p:nvPr>
        </p:nvSpPr>
        <p:spPr/>
        <p:txBody>
          <a:bodyPr/>
          <a:lstStyle/>
          <a:p>
            <a:pPr marL="0" lvl="0" indent="0">
              <a:buNone/>
            </a:pPr>
            <a:r>
              <a:rPr b="1"/>
              <a:t>Learning Objectives</a:t>
            </a:r>
          </a:p>
          <a:p>
            <a:pPr lvl="0"/>
            <a:r>
              <a:t>Extract a specific character from a string using an index.</a:t>
            </a:r>
          </a:p>
          <a:p>
            <a:pPr lvl="0"/>
            <a:r>
              <a:t>Use escape sequences to represent special characters.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1</a:t>
            </a:r>
            <a:r>
              <a:rPr dirty="0"/>
              <a:t> Strings revisited</a:t>
            </a:r>
          </a:p>
        </p:txBody>
      </p:sp>
      <p:sp>
        <p:nvSpPr>
          <p:cNvPr id="3" name="Content Placeholder 2"/>
          <p:cNvSpPr>
            <a:spLocks noGrp="1"/>
          </p:cNvSpPr>
          <p:nvPr>
            <p:ph idx="1"/>
          </p:nvPr>
        </p:nvSpPr>
        <p:spPr/>
        <p:txBody>
          <a:bodyPr/>
          <a:lstStyle/>
          <a:p>
            <a:pPr marL="228600" indent="0" algn="l">
              <a:buNone/>
            </a:pPr>
            <a:r>
              <a:rPr lang="en-US" sz="3600" b="1" i="0" dirty="0">
                <a:solidFill>
                  <a:srgbClr val="333333"/>
                </a:solidFill>
                <a:effectLst/>
                <a:latin typeface="Neue Helvetica W01"/>
              </a:rPr>
              <a:t>Indexes</a:t>
            </a:r>
          </a:p>
          <a:p>
            <a:pPr marL="228600" indent="0" algn="l">
              <a:buNone/>
            </a:pPr>
            <a:endParaRPr lang="en-US" b="0" i="0" dirty="0">
              <a:solidFill>
                <a:srgbClr val="424242"/>
              </a:solidFill>
              <a:effectLst/>
              <a:latin typeface="Neue Helvetica W01"/>
            </a:endParaRPr>
          </a:p>
          <a:p>
            <a:pPr marL="228600" indent="0" algn="l">
              <a:buNone/>
            </a:pPr>
            <a:r>
              <a:rPr lang="en-US" b="0" i="0" dirty="0">
                <a:solidFill>
                  <a:srgbClr val="424242"/>
                </a:solidFill>
                <a:effectLst/>
                <a:latin typeface="Neue Helvetica W01"/>
              </a:rPr>
              <a:t>A string is a sequence of zero or more characters. Each character has an index that refers to the character's position. Indexes are numbered from left to right, starting at 0. Indexes are also numbered from right to left, starting at -1.</a:t>
            </a:r>
          </a:p>
        </p:txBody>
      </p:sp>
    </p:spTree>
    <p:extLst>
      <p:ext uri="{BB962C8B-B14F-4D97-AF65-F5344CB8AC3E}">
        <p14:creationId xmlns:p14="http://schemas.microsoft.com/office/powerpoint/2010/main" val="115953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1</a:t>
            </a:r>
            <a:r>
              <a:rPr dirty="0"/>
              <a:t> Strings revisited</a:t>
            </a:r>
          </a:p>
        </p:txBody>
      </p:sp>
      <p:sp>
        <p:nvSpPr>
          <p:cNvPr id="3" name="Content Placeholder 2"/>
          <p:cNvSpPr>
            <a:spLocks noGrp="1"/>
          </p:cNvSpPr>
          <p:nvPr>
            <p:ph idx="1"/>
          </p:nvPr>
        </p:nvSpPr>
        <p:spPr>
          <a:xfrm>
            <a:off x="609600" y="952501"/>
            <a:ext cx="10972800" cy="5666960"/>
          </a:xfrm>
        </p:spPr>
        <p:txBody>
          <a:bodyPr>
            <a:normAutofit lnSpcReduction="10000"/>
          </a:bodyPr>
          <a:lstStyle/>
          <a:p>
            <a:pPr marL="228600" indent="0" algn="l">
              <a:buNone/>
            </a:pPr>
            <a:r>
              <a:rPr lang="en-US" sz="3600" b="1" i="0" dirty="0">
                <a:solidFill>
                  <a:srgbClr val="333333"/>
                </a:solidFill>
                <a:effectLst/>
                <a:latin typeface="Neue Helvetica W01"/>
              </a:rPr>
              <a:t>Unicode</a:t>
            </a:r>
            <a:endParaRPr lang="en-US" sz="2000" b="1" i="0" dirty="0">
              <a:solidFill>
                <a:srgbClr val="333333"/>
              </a:solidFill>
              <a:effectLst/>
              <a:latin typeface="Neue Helvetica W01"/>
            </a:endParaRPr>
          </a:p>
          <a:p>
            <a:pPr algn="l"/>
            <a:endParaRPr lang="en-US" sz="2000" b="0" i="0" dirty="0">
              <a:solidFill>
                <a:srgbClr val="424242"/>
              </a:solidFill>
              <a:effectLst/>
              <a:latin typeface="Neue Helvetica W01"/>
            </a:endParaRPr>
          </a:p>
          <a:p>
            <a:pPr algn="l"/>
            <a:r>
              <a:rPr lang="en-US" sz="2800" b="0" i="0" dirty="0">
                <a:solidFill>
                  <a:srgbClr val="424242"/>
                </a:solidFill>
                <a:effectLst/>
                <a:latin typeface="Neue Helvetica W01"/>
              </a:rPr>
              <a:t>Unicode defines a unique number, called a </a:t>
            </a:r>
            <a:r>
              <a:rPr lang="en-US" sz="2800" b="1" i="0" dirty="0">
                <a:solidFill>
                  <a:srgbClr val="424242"/>
                </a:solidFill>
                <a:effectLst/>
                <a:latin typeface="Neue Helvetica W01"/>
              </a:rPr>
              <a:t>code point</a:t>
            </a:r>
            <a:r>
              <a:rPr lang="en-US" sz="2800" b="0" i="0" dirty="0">
                <a:solidFill>
                  <a:srgbClr val="424242"/>
                </a:solidFill>
                <a:effectLst/>
                <a:latin typeface="Neue Helvetica W01"/>
              </a:rPr>
              <a:t>, for each possible character. </a:t>
            </a:r>
          </a:p>
          <a:p>
            <a:pPr lvl="1"/>
            <a:r>
              <a:rPr lang="en-US" sz="2000" b="0" i="0" dirty="0">
                <a:solidFill>
                  <a:srgbClr val="424242"/>
                </a:solidFill>
                <a:effectLst/>
                <a:latin typeface="Neue Helvetica W01"/>
              </a:rPr>
              <a:t>Ex: </a:t>
            </a:r>
            <a:r>
              <a:rPr lang="en-US" sz="2000" b="0" i="0" dirty="0">
                <a:solidFill>
                  <a:srgbClr val="914700"/>
                </a:solidFill>
                <a:effectLst/>
                <a:latin typeface="Neue Helvetica W01"/>
              </a:rPr>
              <a:t>"P"</a:t>
            </a:r>
            <a:r>
              <a:rPr lang="en-US" sz="2000" b="0" i="0" dirty="0">
                <a:solidFill>
                  <a:srgbClr val="424242"/>
                </a:solidFill>
                <a:effectLst/>
                <a:latin typeface="Neue Helvetica W01"/>
              </a:rPr>
              <a:t> has the code point 80, and </a:t>
            </a:r>
            <a:r>
              <a:rPr lang="en-US" sz="2000" b="0" i="0" dirty="0">
                <a:solidFill>
                  <a:srgbClr val="914700"/>
                </a:solidFill>
                <a:effectLst/>
                <a:latin typeface="Neue Helvetica W01"/>
              </a:rPr>
              <a:t>"!"</a:t>
            </a:r>
            <a:r>
              <a:rPr lang="en-US" sz="2000" b="0" i="0" dirty="0">
                <a:solidFill>
                  <a:srgbClr val="424242"/>
                </a:solidFill>
                <a:effectLst/>
                <a:latin typeface="Neue Helvetica W01"/>
              </a:rPr>
              <a:t> has the code point 33.</a:t>
            </a:r>
          </a:p>
          <a:p>
            <a:pPr marL="228600" indent="0" algn="l">
              <a:buNone/>
            </a:pPr>
            <a:endParaRPr lang="en-US" sz="2800" b="0" i="0" dirty="0">
              <a:solidFill>
                <a:srgbClr val="424242"/>
              </a:solidFill>
              <a:effectLst/>
              <a:latin typeface="Neue Helvetica W01"/>
            </a:endParaRPr>
          </a:p>
          <a:p>
            <a:pPr algn="l"/>
            <a:r>
              <a:rPr lang="en-US" sz="2800" b="0" i="0" dirty="0">
                <a:solidFill>
                  <a:srgbClr val="424242"/>
                </a:solidFill>
                <a:effectLst/>
                <a:latin typeface="Neue Helvetica W01"/>
              </a:rPr>
              <a:t>The built-in </a:t>
            </a:r>
            <a:r>
              <a:rPr lang="en-US" sz="2800" b="0" i="0" dirty="0" err="1">
                <a:solidFill>
                  <a:srgbClr val="006464"/>
                </a:solidFill>
                <a:effectLst/>
                <a:latin typeface="Neue Helvetica W01"/>
              </a:rPr>
              <a:t>ord</a:t>
            </a:r>
            <a:r>
              <a:rPr lang="en-US" sz="2800" b="0" i="0" dirty="0">
                <a:solidFill>
                  <a:srgbClr val="424242"/>
                </a:solidFill>
                <a:effectLst/>
                <a:latin typeface="Neue Helvetica W01"/>
              </a:rPr>
              <a:t>() function converts a character to a code point. </a:t>
            </a:r>
          </a:p>
          <a:p>
            <a:pPr lvl="1"/>
            <a:r>
              <a:rPr lang="en-US" sz="2000" b="0" i="0" dirty="0">
                <a:solidFill>
                  <a:srgbClr val="424242"/>
                </a:solidFill>
                <a:effectLst/>
                <a:latin typeface="Neue Helvetica W01"/>
              </a:rPr>
              <a:t>Ex: </a:t>
            </a:r>
            <a:r>
              <a:rPr lang="en-US" sz="2000" b="0" i="0" dirty="0" err="1">
                <a:solidFill>
                  <a:srgbClr val="006464"/>
                </a:solidFill>
                <a:effectLst/>
                <a:latin typeface="Neue Helvetica W01"/>
              </a:rPr>
              <a:t>ord</a:t>
            </a:r>
            <a:r>
              <a:rPr lang="en-US" sz="2000" b="0" i="0" dirty="0">
                <a:solidFill>
                  <a:srgbClr val="424242"/>
                </a:solidFill>
                <a:effectLst/>
                <a:latin typeface="Neue Helvetica W01"/>
              </a:rPr>
              <a:t>(</a:t>
            </a:r>
            <a:r>
              <a:rPr lang="en-US" sz="2000" b="0" i="0" dirty="0">
                <a:solidFill>
                  <a:srgbClr val="914700"/>
                </a:solidFill>
                <a:effectLst/>
                <a:latin typeface="Neue Helvetica W01"/>
              </a:rPr>
              <a:t>"P"</a:t>
            </a:r>
            <a:r>
              <a:rPr lang="en-US" sz="2000" b="0" i="0" dirty="0">
                <a:solidFill>
                  <a:srgbClr val="424242"/>
                </a:solidFill>
                <a:effectLst/>
                <a:latin typeface="Neue Helvetica W01"/>
              </a:rPr>
              <a:t>) returns the integer 80. Similarly, the built-in </a:t>
            </a:r>
            <a:r>
              <a:rPr lang="en-US" sz="2000" b="0" i="0" dirty="0">
                <a:solidFill>
                  <a:srgbClr val="006464"/>
                </a:solidFill>
                <a:effectLst/>
                <a:latin typeface="Neue Helvetica W01"/>
              </a:rPr>
              <a:t>chr</a:t>
            </a:r>
            <a:r>
              <a:rPr lang="en-US" sz="2000" b="0" i="0" dirty="0">
                <a:solidFill>
                  <a:srgbClr val="424242"/>
                </a:solidFill>
                <a:effectLst/>
                <a:latin typeface="Neue Helvetica W01"/>
              </a:rPr>
              <a:t>() function converts a code point to a character. Ex: </a:t>
            </a:r>
            <a:r>
              <a:rPr lang="en-US" sz="2000" b="0" i="0" dirty="0">
                <a:solidFill>
                  <a:srgbClr val="006464"/>
                </a:solidFill>
                <a:effectLst/>
                <a:latin typeface="Neue Helvetica W01"/>
              </a:rPr>
              <a:t>chr</a:t>
            </a:r>
            <a:r>
              <a:rPr lang="en-US" sz="2000" b="0" i="0" dirty="0">
                <a:solidFill>
                  <a:srgbClr val="424242"/>
                </a:solidFill>
                <a:effectLst/>
                <a:latin typeface="Neue Helvetica W01"/>
              </a:rPr>
              <a:t>(</a:t>
            </a:r>
            <a:r>
              <a:rPr lang="en-US" sz="2000" b="0" i="0" dirty="0">
                <a:solidFill>
                  <a:srgbClr val="006767"/>
                </a:solidFill>
                <a:effectLst/>
                <a:latin typeface="Neue Helvetica W01"/>
              </a:rPr>
              <a:t>33</a:t>
            </a:r>
            <a:r>
              <a:rPr lang="en-US" sz="2000" b="0" i="0" dirty="0">
                <a:solidFill>
                  <a:srgbClr val="424242"/>
                </a:solidFill>
                <a:effectLst/>
                <a:latin typeface="Neue Helvetica W01"/>
              </a:rPr>
              <a:t>) returns the string </a:t>
            </a:r>
            <a:r>
              <a:rPr lang="en-US" sz="2000" b="0" i="0" dirty="0">
                <a:solidFill>
                  <a:srgbClr val="914700"/>
                </a:solidFill>
                <a:effectLst/>
                <a:latin typeface="Neue Helvetica W01"/>
              </a:rPr>
              <a:t>"!"</a:t>
            </a:r>
            <a:r>
              <a:rPr lang="en-US" sz="2000" b="0" i="0" dirty="0">
                <a:solidFill>
                  <a:srgbClr val="424242"/>
                </a:solidFill>
                <a:effectLst/>
                <a:latin typeface="Neue Helvetica W01"/>
              </a:rPr>
              <a:t>.</a:t>
            </a:r>
          </a:p>
          <a:p>
            <a:pPr marL="228600" indent="0" algn="l">
              <a:buNone/>
            </a:pPr>
            <a:endParaRPr lang="en-US" sz="2800" b="0" i="0" dirty="0">
              <a:solidFill>
                <a:srgbClr val="424242"/>
              </a:solidFill>
              <a:effectLst/>
              <a:latin typeface="Neue Helvetica W01"/>
            </a:endParaRPr>
          </a:p>
          <a:p>
            <a:pPr algn="l"/>
            <a:r>
              <a:rPr lang="en-US" sz="2800" b="0" i="0" dirty="0">
                <a:solidFill>
                  <a:srgbClr val="424242"/>
                </a:solidFill>
                <a:effectLst/>
                <a:latin typeface="Neue Helvetica W01"/>
              </a:rPr>
              <a:t>Unicode is an extension of </a:t>
            </a:r>
            <a:r>
              <a:rPr lang="en-US" sz="2800" b="1" i="0" dirty="0">
                <a:solidFill>
                  <a:srgbClr val="424242"/>
                </a:solidFill>
                <a:effectLst/>
                <a:latin typeface="Neue Helvetica W01"/>
              </a:rPr>
              <a:t>ASCII</a:t>
            </a:r>
            <a:r>
              <a:rPr lang="en-US" sz="2800" b="0" i="0" dirty="0">
                <a:solidFill>
                  <a:srgbClr val="424242"/>
                </a:solidFill>
                <a:effectLst/>
                <a:latin typeface="Neue Helvetica W01"/>
              </a:rPr>
              <a:t>, the American Standard Code for Information Interchange.</a:t>
            </a:r>
          </a:p>
          <a:p>
            <a:pPr lvl="1"/>
            <a:r>
              <a:rPr lang="en-US" sz="2000" b="0" i="0" dirty="0">
                <a:solidFill>
                  <a:srgbClr val="424242"/>
                </a:solidFill>
                <a:effectLst/>
                <a:latin typeface="Neue Helvetica W01"/>
              </a:rPr>
              <a:t>Originally, ASCII defined only 128 code points, enough to support the English language. </a:t>
            </a:r>
          </a:p>
          <a:p>
            <a:pPr lvl="1"/>
            <a:r>
              <a:rPr lang="en-US" sz="2000" b="0" i="0" dirty="0">
                <a:solidFill>
                  <a:srgbClr val="424242"/>
                </a:solidFill>
                <a:effectLst/>
                <a:latin typeface="Neue Helvetica W01"/>
              </a:rPr>
              <a:t>Unicode defines over one million code points and supports most of the world's written languages.</a:t>
            </a:r>
          </a:p>
        </p:txBody>
      </p:sp>
    </p:spTree>
    <p:extLst>
      <p:ext uri="{BB962C8B-B14F-4D97-AF65-F5344CB8AC3E}">
        <p14:creationId xmlns:p14="http://schemas.microsoft.com/office/powerpoint/2010/main" val="67903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3.1 Character values.</a:t>
            </a:r>
          </a:p>
        </p:txBody>
      </p:sp>
      <p:pic>
        <p:nvPicPr>
          <p:cNvPr id="3" name="Picture 1" descr="Table 3.1 Character values."/>
          <p:cNvPicPr>
            <a:picLocks noGrp="1" noChangeAspect="1"/>
          </p:cNvPicPr>
          <p:nvPr/>
        </p:nvPicPr>
        <p:blipFill>
          <a:blip r:embed="rId2"/>
          <a:stretch>
            <a:fillRect/>
          </a:stretch>
        </p:blipFill>
        <p:spPr bwMode="auto">
          <a:xfrm>
            <a:off x="3619500" y="952500"/>
            <a:ext cx="4940300" cy="51689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3.2 Common escape sequences.</a:t>
            </a:r>
          </a:p>
        </p:txBody>
      </p:sp>
      <p:pic>
        <p:nvPicPr>
          <p:cNvPr id="3" name="Picture 1" descr="Table 3.2 Common escape sequences."/>
          <p:cNvPicPr>
            <a:picLocks noGrp="1" noChangeAspect="1"/>
          </p:cNvPicPr>
          <p:nvPr/>
        </p:nvPicPr>
        <p:blipFill>
          <a:blip r:embed="rId2"/>
          <a:stretch>
            <a:fillRect/>
          </a:stretch>
        </p:blipFill>
        <p:spPr bwMode="auto">
          <a:xfrm>
            <a:off x="609600" y="2298700"/>
            <a:ext cx="10972800" cy="24765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3.</a:t>
            </a:r>
            <a:r>
              <a:rPr lang="en-US" dirty="0"/>
              <a:t>2</a:t>
            </a:r>
            <a:r>
              <a:rPr dirty="0"/>
              <a:t> Formatted strings</a:t>
            </a:r>
          </a:p>
        </p:txBody>
      </p:sp>
      <p:sp>
        <p:nvSpPr>
          <p:cNvPr id="3" name="Content Placeholder 2"/>
          <p:cNvSpPr>
            <a:spLocks noGrp="1"/>
          </p:cNvSpPr>
          <p:nvPr>
            <p:ph idx="1"/>
          </p:nvPr>
        </p:nvSpPr>
        <p:spPr/>
        <p:txBody>
          <a:bodyPr/>
          <a:lstStyle/>
          <a:p>
            <a:pPr marL="0" lvl="0" indent="0">
              <a:buNone/>
            </a:pPr>
            <a:r>
              <a:rPr b="1"/>
              <a:t>Learning Objectives</a:t>
            </a:r>
          </a:p>
          <a:p>
            <a:pPr lvl="0"/>
            <a:r>
              <a:t>Use f-strings to simplify output with multiple values.</a:t>
            </a:r>
          </a:p>
          <a:p>
            <a:pPr lvl="0"/>
            <a:r>
              <a:t>Format numbers with leading zeros and fixed precision.</a:t>
            </a: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1148</Words>
  <Application>Microsoft Macintosh PowerPoint</Application>
  <PresentationFormat>Widescreen</PresentationFormat>
  <Paragraphs>120</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Neue Helvetica W01</vt:lpstr>
      <vt:lpstr>Office Theme</vt:lpstr>
      <vt:lpstr>Introduction to Python Programming</vt:lpstr>
      <vt:lpstr>Chapter outline</vt:lpstr>
      <vt:lpstr>Figure 3.1</vt:lpstr>
      <vt:lpstr>3.1 Strings revisited</vt:lpstr>
      <vt:lpstr>3.1 Strings revisited</vt:lpstr>
      <vt:lpstr>3.1 Strings revisited</vt:lpstr>
      <vt:lpstr>Table 3.1 Character values.</vt:lpstr>
      <vt:lpstr>Table 3.2 Common escape sequences.</vt:lpstr>
      <vt:lpstr>3.2 Formatted strings</vt:lpstr>
      <vt:lpstr>3.2 Formatted strings</vt:lpstr>
      <vt:lpstr>3.2 Formatted strings</vt:lpstr>
      <vt:lpstr>Table 3.3 Example format specifiers.</vt:lpstr>
      <vt:lpstr>3.3 Variables revisited</vt:lpstr>
      <vt:lpstr>3.3 Variables revisited</vt:lpstr>
      <vt:lpstr>3.3 Variables revisited</vt:lpstr>
      <vt:lpstr>Figure 3.2</vt:lpstr>
      <vt:lpstr>3.4 List basics</vt:lpstr>
      <vt:lpstr>3.4 List basics</vt:lpstr>
      <vt:lpstr>3.5 Tuple basics</vt:lpstr>
      <vt:lpstr>3.5 Tuple basics</vt:lpstr>
      <vt:lpstr>Table 3.4 Example tuples.</vt:lpstr>
      <vt:lpstr>3.5 Tuple basics</vt:lpstr>
      <vt:lpstr>Table 3.5 Chapter 3 reference.</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300</TotalTime>
  <Words>44</Words>
  <Application>Microsoft Macintosh PowerPoint</Application>
  <PresentationFormat>Widescreen</PresentationFormat>
  <Paragraphs>12</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dc:title>
  <dc:creator/>
  <cp:keywords/>
  <cp:lastModifiedBy>Colby Powers</cp:lastModifiedBy>
  <cp:revision>4</cp:revision>
  <dcterms:created xsi:type="dcterms:W3CDTF">2024-07-30T22:14:26Z</dcterms:created>
  <dcterms:modified xsi:type="dcterms:W3CDTF">2024-10-30T13:29:21Z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title">
    <vt:lpwstr>Chapter 3 Objects</vt:lpwstr>
  </property>
</Properties>
</file>