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4" r:id="rId6"/>
    <p:sldId id="275" r:id="rId7"/>
    <p:sldId id="276" r:id="rId8"/>
    <p:sldId id="260" r:id="rId9"/>
    <p:sldId id="277" r:id="rId10"/>
    <p:sldId id="278" r:id="rId11"/>
    <p:sldId id="261" r:id="rId12"/>
    <p:sldId id="279" r:id="rId13"/>
    <p:sldId id="262" r:id="rId14"/>
    <p:sldId id="281" r:id="rId15"/>
    <p:sldId id="263" r:id="rId16"/>
    <p:sldId id="280" r:id="rId17"/>
    <p:sldId id="264" r:id="rId18"/>
    <p:sldId id="265" r:id="rId19"/>
    <p:sldId id="282" r:id="rId20"/>
    <p:sldId id="266" r:id="rId21"/>
    <p:sldId id="267" r:id="rId22"/>
    <p:sldId id="283" r:id="rId23"/>
    <p:sldId id="284" r:id="rId24"/>
    <p:sldId id="268" r:id="rId25"/>
    <p:sldId id="269" r:id="rId26"/>
    <p:sldId id="285" r:id="rId27"/>
    <p:sldId id="272" r:id="rId28"/>
    <p:sldId id="286" r:id="rId2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 group of trees with paths on either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4</a:t>
            </a:r>
            <a:r>
              <a:rPr lang="en-US" dirty="0"/>
              <a:t>:</a:t>
            </a:r>
            <a:r>
              <a:rPr dirty="0"/>
              <a:t> Decisions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2</a:t>
            </a:r>
            <a:r>
              <a:rPr dirty="0"/>
              <a:t> 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r>
              <a:rPr lang="en-US" sz="4200" b="1" i="0" dirty="0">
                <a:solidFill>
                  <a:srgbClr val="333333"/>
                </a:solidFill>
                <a:effectLst/>
                <a:latin typeface="Neue Helvetica W01"/>
              </a:rPr>
              <a:t>if-else statement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 defines actions to be performed when a condition is true. What if an action needs to be performed 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only when the condition is false? </a:t>
            </a:r>
          </a:p>
          <a:p>
            <a:pPr marL="228600" indent="0" algn="l">
              <a:buNone/>
            </a:pPr>
            <a:endParaRPr lang="en-US" b="1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the restaurant is less than a mile away, we'll walk. 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Else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we'll drive.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else statement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used with an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 and contains a body of statements that is executed when the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statement's condition is false.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When an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-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else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 is executed, </a:t>
            </a:r>
            <a:r>
              <a:rPr lang="en-US" b="0" i="0" u="sng" dirty="0">
                <a:solidFill>
                  <a:srgbClr val="424242"/>
                </a:solidFill>
                <a:effectLst/>
                <a:latin typeface="Neue Helvetica W01"/>
              </a:rPr>
              <a:t>one and only one 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of the branches is taken. That is, the body of the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or the body of the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else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executed.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100" b="0" i="0" dirty="0">
                <a:solidFill>
                  <a:srgbClr val="424242"/>
                </a:solidFill>
                <a:effectLst/>
                <a:latin typeface="Neue Helvetica W01"/>
              </a:rPr>
              <a:t>Note: The </a:t>
            </a:r>
            <a:r>
              <a:rPr lang="en-US" sz="2100" b="0" i="0" dirty="0">
                <a:solidFill>
                  <a:srgbClr val="0000AA"/>
                </a:solidFill>
                <a:effectLst/>
                <a:latin typeface="Neue Helvetica W01"/>
              </a:rPr>
              <a:t>else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Neue Helvetica W01"/>
              </a:rPr>
              <a:t> statement is at the same level of indentation as the </a:t>
            </a:r>
            <a:r>
              <a:rPr lang="en-US" sz="2100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sz="2100" b="0" i="0" dirty="0">
                <a:solidFill>
                  <a:srgbClr val="424242"/>
                </a:solidFill>
                <a:effectLst/>
                <a:latin typeface="Neue Helvetica W01"/>
              </a:rPr>
              <a:t> statement, and the body is indented.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403327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3</a:t>
            </a:r>
            <a:r>
              <a:rPr dirty="0"/>
              <a:t> Boolean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Explain the purpose of logical operators.</a:t>
            </a:r>
          </a:p>
          <a:p>
            <a:pPr lvl="0"/>
            <a:r>
              <a:t>Describe the truth tables for and, or, and not.</a:t>
            </a:r>
          </a:p>
          <a:p>
            <a:pPr lvl="0"/>
            <a:r>
              <a:t>Create expressions with logical operators.</a:t>
            </a:r>
          </a:p>
          <a:p>
            <a:pPr lvl="0"/>
            <a:r>
              <a:t>Interpret if-else statements with conditions using logical operators.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3</a:t>
            </a:r>
            <a:r>
              <a:rPr dirty="0"/>
              <a:t> Boolean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sz="4400" b="1" i="0" dirty="0">
                <a:solidFill>
                  <a:srgbClr val="333333"/>
                </a:solidFill>
                <a:effectLst/>
                <a:latin typeface="Neue Helvetica W01"/>
              </a:rPr>
              <a:t>Logical operator: and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Decisions are often based on multiple conditions.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program printing if a business is open may check that hour &gt;=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9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and hour &lt;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17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logical operator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takes condition operand(s) and produces True or False.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Python has three logical operators: </a:t>
            </a:r>
            <a:r>
              <a:rPr lang="en-US" b="0" i="1" dirty="0">
                <a:solidFill>
                  <a:srgbClr val="424242"/>
                </a:solidFill>
                <a:effectLst/>
                <a:latin typeface="Neue Helvetica W01"/>
              </a:rPr>
              <a:t>and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 </a:t>
            </a:r>
            <a:r>
              <a:rPr lang="en-US" b="0" i="1" dirty="0">
                <a:solidFill>
                  <a:srgbClr val="424242"/>
                </a:solidFill>
                <a:effectLst/>
                <a:latin typeface="Neue Helvetica W01"/>
              </a:rPr>
              <a:t>or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and </a:t>
            </a:r>
            <a:r>
              <a:rPr lang="en-US" b="0" i="1" dirty="0">
                <a:solidFill>
                  <a:srgbClr val="424242"/>
                </a:solidFill>
                <a:effectLst/>
                <a:latin typeface="Neue Helvetica W01"/>
              </a:rPr>
              <a:t>not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and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operator takes two condition operands and returns True if both conditions are true.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6338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4.1 Truth table: p and q.</a:t>
            </a:r>
          </a:p>
        </p:txBody>
      </p:sp>
      <p:pic>
        <p:nvPicPr>
          <p:cNvPr id="3" name="Picture 1" descr="Table 4.1 Truth table: p and q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46448" y="1776763"/>
            <a:ext cx="2822448" cy="282244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3</a:t>
            </a:r>
            <a:r>
              <a:rPr dirty="0"/>
              <a:t> Boolean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sz="4000" b="1" i="0" dirty="0">
                <a:solidFill>
                  <a:srgbClr val="333333"/>
                </a:solidFill>
                <a:effectLst/>
                <a:latin typeface="Neue Helvetica W01"/>
              </a:rPr>
              <a:t>Logical operator: or</a:t>
            </a:r>
          </a:p>
          <a:p>
            <a:pPr marL="228600" indent="0" algn="l">
              <a:buNone/>
            </a:pPr>
            <a:endParaRPr lang="en-US" sz="2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Sometimes a decision only requires one condition to be true. </a:t>
            </a:r>
          </a:p>
          <a:p>
            <a:pPr marL="228600" indent="0" algn="l">
              <a:buNone/>
            </a:pPr>
            <a:endParaRPr lang="en-US" sz="28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Ex: If a student is in the band or choir, they will perform in the spring concert. </a:t>
            </a:r>
          </a:p>
          <a:p>
            <a:pPr marL="228600" indent="0" algn="l">
              <a:buNone/>
            </a:pPr>
            <a:endParaRPr lang="en-US" sz="28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sz="2800" b="1" i="0" dirty="0">
                <a:solidFill>
                  <a:srgbClr val="424242"/>
                </a:solidFill>
                <a:effectLst/>
                <a:latin typeface="Neue Helvetica W01"/>
              </a:rPr>
              <a:t>or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operator takes two condition operands and returns True if either condition is true.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743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4.2 Truth table: p or q.</a:t>
            </a:r>
          </a:p>
        </p:txBody>
      </p:sp>
      <p:pic>
        <p:nvPicPr>
          <p:cNvPr id="3" name="Picture 1" descr="Table 4.2 Truth table: p or q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23740" y="1638471"/>
            <a:ext cx="3352292" cy="35810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3</a:t>
            </a:r>
            <a:r>
              <a:rPr dirty="0"/>
              <a:t> Boolean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endParaRPr lang="en-US" sz="28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3600" b="1" i="0" dirty="0">
                <a:solidFill>
                  <a:srgbClr val="333333"/>
                </a:solidFill>
                <a:effectLst/>
                <a:latin typeface="Neue Helvetica W01"/>
              </a:rPr>
              <a:t>Logical operator: not</a:t>
            </a:r>
          </a:p>
          <a:p>
            <a:pPr marL="228600" indent="0" algn="l">
              <a:buNone/>
            </a:pPr>
            <a:endParaRPr lang="en-US" sz="2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sz="2800" b="1" i="0" dirty="0">
                <a:solidFill>
                  <a:srgbClr val="424242"/>
                </a:solidFill>
                <a:effectLst/>
                <a:latin typeface="Neue Helvetica W01"/>
              </a:rPr>
              <a:t>not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operator takes one condition operand and returns True when the operand is false and returns False when the operand is true.</a:t>
            </a:r>
          </a:p>
          <a:p>
            <a:pPr marL="228600" indent="0" algn="l">
              <a:buNone/>
            </a:pPr>
            <a:endParaRPr lang="en-US" sz="28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endParaRPr lang="en-US" sz="2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sz="2800" b="0" i="1" dirty="0">
                <a:solidFill>
                  <a:srgbClr val="424242"/>
                </a:solidFill>
                <a:effectLst/>
                <a:latin typeface="Neue Helvetica W01"/>
              </a:rPr>
              <a:t>not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is a useful operator that can make a condition more readable and can be used to toggle a Boolean's value. Ex: </a:t>
            </a:r>
            <a:r>
              <a:rPr lang="en-US" sz="2800" b="0" i="0" dirty="0" err="1">
                <a:solidFill>
                  <a:srgbClr val="424242"/>
                </a:solidFill>
                <a:effectLst/>
                <a:latin typeface="Neue Helvetica W01"/>
              </a:rPr>
              <a:t>is_on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 = </a:t>
            </a:r>
            <a:r>
              <a:rPr lang="en-US" sz="2800" b="0" i="0" dirty="0">
                <a:solidFill>
                  <a:srgbClr val="0000AA"/>
                </a:solidFill>
                <a:effectLst/>
                <a:latin typeface="Neue Helvetica W01"/>
              </a:rPr>
              <a:t>not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sz="2800" b="0" i="0" dirty="0" err="1">
                <a:solidFill>
                  <a:srgbClr val="424242"/>
                </a:solidFill>
                <a:effectLst/>
                <a:latin typeface="Neue Helvetica W01"/>
              </a:rPr>
              <a:t>is_on</a:t>
            </a: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95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4.3 Truth table: not p.</a:t>
            </a:r>
          </a:p>
        </p:txBody>
      </p:sp>
      <p:pic>
        <p:nvPicPr>
          <p:cNvPr id="3" name="Picture 1" descr="Table 4.3 Truth table: not p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1136" y="2159508"/>
            <a:ext cx="2303839" cy="225399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4</a:t>
            </a:r>
            <a:r>
              <a:rPr dirty="0"/>
              <a:t>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Describe how precedence impacts order of operations.</a:t>
            </a:r>
          </a:p>
          <a:p>
            <a:pPr lvl="0"/>
            <a:r>
              <a:t>Describe how associativity impacts order of operations.</a:t>
            </a:r>
          </a:p>
          <a:p>
            <a:pPr lvl="0"/>
            <a:r>
              <a:t>Explain the purpose of using parentheses in expressions with multiple operators.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4</a:t>
            </a:r>
            <a:r>
              <a:rPr dirty="0"/>
              <a:t>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Precedence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Precedence rules provide the priority level of operators.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Operators with the highest precedence execute first.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+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7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because multiplication takes precedence over addition.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However, (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1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+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 *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 </a:t>
            </a:r>
            <a:r>
              <a:rPr lang="en-US" b="0" i="0" dirty="0">
                <a:solidFill>
                  <a:srgbClr val="006767"/>
                </a:solidFill>
                <a:effectLst/>
                <a:latin typeface="Neue Helvetica W01"/>
              </a:rPr>
              <a:t>9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because parentheses take precedence over multiplication.</a:t>
            </a:r>
          </a:p>
        </p:txBody>
      </p:sp>
    </p:spTree>
    <p:extLst>
      <p:ext uri="{BB962C8B-B14F-4D97-AF65-F5344CB8AC3E}">
        <p14:creationId xmlns:p14="http://schemas.microsoft.com/office/powerpoint/2010/main" val="5097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Boolean values</a:t>
            </a:r>
          </a:p>
          <a:p>
            <a:pPr marL="457189" lvl="0" indent="-457189">
              <a:buAutoNum type="arabicPeriod"/>
            </a:pPr>
            <a:r>
              <a:t>If-else statements</a:t>
            </a:r>
          </a:p>
          <a:p>
            <a:pPr marL="457189" lvl="0" indent="-457189">
              <a:buAutoNum type="arabicPeriod"/>
            </a:pPr>
            <a:r>
              <a:t>Boolean operations</a:t>
            </a:r>
          </a:p>
          <a:p>
            <a:pPr marL="457189" lvl="0" indent="-457189">
              <a:buAutoNum type="arabicPeriod"/>
            </a:pPr>
            <a:r>
              <a:t>Operator precedence</a:t>
            </a:r>
          </a:p>
          <a:p>
            <a:pPr marL="457189" lvl="0" indent="-457189">
              <a:buAutoNum type="arabicPeriod"/>
            </a:pPr>
            <a:r>
              <a:t>Chained decisions</a:t>
            </a:r>
          </a:p>
          <a:p>
            <a:pPr marL="457189" lvl="0" indent="-457189">
              <a:buAutoNum type="arabicPeriod"/>
            </a:pPr>
            <a:r>
              <a:t>Nested decisions</a:t>
            </a:r>
          </a:p>
          <a:p>
            <a:pPr marL="457189" lvl="0" indent="-457189">
              <a:buAutoNum type="arabicPeriod"/>
            </a:pPr>
            <a:r>
              <a:t>Conditional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4.4 Operator precedence from highest to lowest.</a:t>
            </a:r>
          </a:p>
        </p:txBody>
      </p:sp>
      <p:pic>
        <p:nvPicPr>
          <p:cNvPr id="3" name="Picture 1" descr="Table 4.4 Operator precedence from highest to lowest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952500"/>
            <a:ext cx="64135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4.4 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0" algn="l">
              <a:buNone/>
            </a:pPr>
            <a:r>
              <a:rPr lang="en-US" sz="4300" b="1" i="0" dirty="0">
                <a:solidFill>
                  <a:srgbClr val="333333"/>
                </a:solidFill>
                <a:effectLst/>
                <a:latin typeface="Neue Helvetica W01"/>
              </a:rPr>
              <a:t>Associativity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Associativity determines the order of operations when precedence is the same.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8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/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*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is evaluated as (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8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/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 *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rather than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8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/ (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*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 because multiplication and division are </a:t>
            </a:r>
            <a:r>
              <a:rPr lang="en-US" sz="2600" b="0" i="1" dirty="0">
                <a:solidFill>
                  <a:srgbClr val="424242"/>
                </a:solidFill>
                <a:effectLst/>
                <a:latin typeface="Neue Helvetica W01"/>
              </a:rPr>
              <a:t>left associative.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Most operators are </a:t>
            </a:r>
            <a:r>
              <a:rPr lang="en-US" sz="2600" b="1" i="0" dirty="0">
                <a:solidFill>
                  <a:srgbClr val="424242"/>
                </a:solidFill>
                <a:effectLst/>
                <a:latin typeface="Neue Helvetica W01"/>
              </a:rPr>
              <a:t>left associative 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and are evaluated from left to right. </a:t>
            </a:r>
          </a:p>
          <a:p>
            <a:pPr marL="228600" indent="0" algn="l">
              <a:buNone/>
            </a:pPr>
            <a:endParaRPr lang="en-US" sz="26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Exponentiation is </a:t>
            </a:r>
            <a:r>
              <a:rPr lang="en-US" sz="2600" b="1" i="0" dirty="0">
                <a:solidFill>
                  <a:srgbClr val="424242"/>
                </a:solidFill>
                <a:effectLst/>
                <a:latin typeface="Neue Helvetica W01"/>
              </a:rPr>
              <a:t>right associative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: that is, evaluated from right to left. Ex: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**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**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is evaluated as 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2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 ** (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3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**</a:t>
            </a:r>
            <a:r>
              <a:rPr lang="en-US" sz="2600" b="0" i="0" dirty="0">
                <a:solidFill>
                  <a:srgbClr val="006767"/>
                </a:solidFill>
                <a:effectLst/>
                <a:latin typeface="Neue Helvetica W01"/>
              </a:rPr>
              <a:t>4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4.5 Chained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endParaRPr lang="en-US" sz="2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Two separate </a:t>
            </a: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statements do not guarantee that only one branch is taken and might result in both branches being taken. </a:t>
            </a:r>
          </a:p>
          <a:p>
            <a:pPr marL="228600" indent="0" algn="l">
              <a:buNone/>
            </a:pPr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Chaining decision statements with </a:t>
            </a:r>
            <a:r>
              <a:rPr lang="en-US" sz="2400" b="0" i="0" dirty="0" err="1">
                <a:solidFill>
                  <a:srgbClr val="0000AA"/>
                </a:solidFill>
                <a:effectLst/>
                <a:latin typeface="Neue Helvetica W01"/>
              </a:rPr>
              <a:t>elif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allows the programmer to check for multiple conditions. </a:t>
            </a:r>
          </a:p>
          <a:p>
            <a:pPr marL="228600" indent="0" algn="l">
              <a:buNone/>
            </a:pPr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sz="2400" b="1" i="0" dirty="0" err="1">
                <a:solidFill>
                  <a:srgbClr val="424242"/>
                </a:solidFill>
                <a:effectLst/>
                <a:latin typeface="Neue Helvetica W01"/>
              </a:rPr>
              <a:t>elif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(short for else if) statement checks a condition when the prior decision statement's condition is false.</a:t>
            </a:r>
          </a:p>
          <a:p>
            <a:pPr marL="228600" indent="0" algn="l">
              <a:buNone/>
            </a:pPr>
            <a:endParaRPr lang="en-US" sz="24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sz="2400" b="0" i="0" dirty="0" err="1">
                <a:solidFill>
                  <a:srgbClr val="0000AA"/>
                </a:solidFill>
                <a:effectLst/>
                <a:latin typeface="Neue Helvetica W01"/>
              </a:rPr>
              <a:t>elif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statement is part of a chain and must follow an </a:t>
            </a: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(or </a:t>
            </a:r>
            <a:r>
              <a:rPr lang="en-US" sz="2400" b="0" i="0" dirty="0" err="1">
                <a:solidFill>
                  <a:srgbClr val="0000AA"/>
                </a:solidFill>
                <a:effectLst/>
                <a:latin typeface="Neue Helvetica W01"/>
              </a:rPr>
              <a:t>elif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) statement.</a:t>
            </a: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endParaRPr lang="en-US" sz="2800" dirty="0">
              <a:solidFill>
                <a:srgbClr val="424242"/>
              </a:solidFill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695804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4.5 Chained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endParaRPr lang="en-US" sz="28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Neue Helvetica W01"/>
              </a:rPr>
              <a:t>if-</a:t>
            </a:r>
            <a:r>
              <a:rPr lang="en-US" sz="2400" b="1" i="0" dirty="0" err="1">
                <a:solidFill>
                  <a:srgbClr val="333333"/>
                </a:solidFill>
                <a:effectLst/>
                <a:latin typeface="Neue Helvetica W01"/>
              </a:rPr>
              <a:t>elif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Neue Helvetica W01"/>
              </a:rPr>
              <a:t>-else statements</a:t>
            </a:r>
          </a:p>
          <a:p>
            <a:pPr marL="228600" indent="0" algn="l">
              <a:buNone/>
            </a:pPr>
            <a:endParaRPr lang="en-US" sz="20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000" b="0" i="0" dirty="0" err="1">
                <a:solidFill>
                  <a:srgbClr val="424242"/>
                </a:solidFill>
                <a:effectLst/>
                <a:latin typeface="Neue Helvetica W01"/>
              </a:rPr>
              <a:t>Elifs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 can be chained with an </a:t>
            </a:r>
            <a:r>
              <a:rPr lang="en-US" sz="2000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-</a:t>
            </a:r>
            <a:r>
              <a:rPr lang="en-US" sz="2000" b="0" i="0" dirty="0">
                <a:solidFill>
                  <a:srgbClr val="0000AA"/>
                </a:solidFill>
                <a:effectLst/>
                <a:latin typeface="Neue Helvetica W01"/>
              </a:rPr>
              <a:t>else</a:t>
            </a:r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 statement to create a more complex decision statement. </a:t>
            </a:r>
          </a:p>
          <a:p>
            <a:pPr marL="228600" indent="0" algn="l">
              <a:buNone/>
            </a:pPr>
            <a:endParaRPr lang="en-US" sz="2000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Ex: A program shows possible chess moves depending on the piece type. </a:t>
            </a:r>
          </a:p>
          <a:p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If the piece is a pawn, show moving forward one (or two) places. </a:t>
            </a:r>
          </a:p>
          <a:p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Else if the piece is a bishop, show diagonal moves. </a:t>
            </a:r>
          </a:p>
          <a:p>
            <a:r>
              <a:rPr lang="en-US" sz="2000" b="0" i="0" dirty="0">
                <a:solidFill>
                  <a:srgbClr val="424242"/>
                </a:solidFill>
                <a:effectLst/>
                <a:latin typeface="Neue Helvetica W01"/>
              </a:rPr>
              <a:t>Else if . . . (finish for the rest of the pieces).</a:t>
            </a:r>
          </a:p>
          <a:p>
            <a:pPr marL="228600" indent="0" algn="l">
              <a:buNone/>
            </a:pPr>
            <a:endParaRPr lang="en-US" sz="1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endParaRPr lang="en-US" sz="2400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endParaRPr lang="en-US" sz="2800" dirty="0">
              <a:solidFill>
                <a:srgbClr val="424242"/>
              </a:solidFill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3524107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6 </a:t>
            </a:r>
            <a:r>
              <a:rPr dirty="0"/>
              <a:t>Nested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Describe the execution paths of programs with nested if-else statements.</a:t>
            </a:r>
          </a:p>
          <a:p>
            <a:pPr lvl="0"/>
            <a:r>
              <a:t>Implement a program with nested if-else statements.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7</a:t>
            </a:r>
            <a:r>
              <a:rPr dirty="0"/>
              <a:t> 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Identify the components of a conditional expression.</a:t>
            </a:r>
          </a:p>
          <a:p>
            <a:pPr lvl="0"/>
            <a:r>
              <a:rPr dirty="0"/>
              <a:t>Create a conditional expression.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7</a:t>
            </a:r>
            <a:r>
              <a:rPr dirty="0"/>
              <a:t> Conditional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0" algn="l">
              <a:buNone/>
            </a:pPr>
            <a:r>
              <a:rPr lang="en-US" sz="3800" b="1" i="0" dirty="0">
                <a:solidFill>
                  <a:srgbClr val="333333"/>
                </a:solidFill>
                <a:effectLst/>
                <a:latin typeface="Neue Helvetica W01"/>
              </a:rPr>
              <a:t>Conditional</a:t>
            </a: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 expressions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conditional expression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(also known as a "ternary operator") is a simplified, single-line version of an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-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else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variable can be assigned with a conditional expression. </a:t>
            </a:r>
          </a:p>
          <a:p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Ex: Finding the max of two numbers can be calculated with </a:t>
            </a:r>
            <a:r>
              <a:rPr lang="en-US" sz="2400" b="0" i="0" dirty="0" err="1">
                <a:solidFill>
                  <a:srgbClr val="424242"/>
                </a:solidFill>
                <a:effectLst/>
                <a:latin typeface="Neue Helvetica W01"/>
              </a:rPr>
              <a:t>max_num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 = y </a:t>
            </a: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x &lt; y </a:t>
            </a:r>
            <a:r>
              <a:rPr lang="en-US" sz="2400" b="0" i="0" dirty="0">
                <a:solidFill>
                  <a:srgbClr val="0000AA"/>
                </a:solidFill>
                <a:effectLst/>
                <a:latin typeface="Neue Helvetica W01"/>
              </a:rPr>
              <a:t>else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Neue Helvetica W01"/>
              </a:rPr>
              <a:t> x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800" b="0" i="0" dirty="0">
                <a:solidFill>
                  <a:srgbClr val="424242"/>
                </a:solidFill>
                <a:effectLst/>
                <a:latin typeface="Neue Helvetica W01"/>
              </a:rPr>
              <a:t>Note: Conditional expressions have the lowest precedence of all Python operations.</a:t>
            </a:r>
          </a:p>
        </p:txBody>
      </p:sp>
    </p:spTree>
    <p:extLst>
      <p:ext uri="{BB962C8B-B14F-4D97-AF65-F5344CB8AC3E}">
        <p14:creationId xmlns:p14="http://schemas.microsoft.com/office/powerpoint/2010/main" val="43849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4.5 Chapter 4 reference.</a:t>
            </a:r>
          </a:p>
        </p:txBody>
      </p:sp>
      <p:pic>
        <p:nvPicPr>
          <p:cNvPr id="3" name="Picture 1" descr="Table 4.5 Chapter 4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952500"/>
            <a:ext cx="3822700" cy="516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Figure 4.1</a:t>
            </a:r>
          </a:p>
        </p:txBody>
      </p:sp>
      <p:pic>
        <p:nvPicPr>
          <p:cNvPr id="3" name="Picture 1" descr="a group of trees with paths on either side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1028700"/>
            <a:ext cx="10972800" cy="449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t>credit: modification of work "Fork In The Road", by Ian Sane/Flickr, CC BY 2.0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1</a:t>
            </a:r>
            <a:r>
              <a:rPr dirty="0"/>
              <a:t> 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Explain a Boolean value.</a:t>
            </a:r>
          </a:p>
          <a:p>
            <a:pPr lvl="0"/>
            <a:r>
              <a:t>Use bool variables to store Boolean values.</a:t>
            </a:r>
          </a:p>
          <a:p>
            <a:pPr lvl="0"/>
            <a:r>
              <a:t>Demonstrate converting integers, floats, and strings to Booleans.</a:t>
            </a:r>
          </a:p>
          <a:p>
            <a:pPr lvl="0"/>
            <a:r>
              <a:t>Demonstrate converting Booleans to integers, floats, and strings.</a:t>
            </a:r>
          </a:p>
          <a:p>
            <a:pPr lvl="0"/>
            <a:r>
              <a:t>Use comparison operators to compare integers, floats, and strings.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1</a:t>
            </a:r>
            <a:r>
              <a:rPr dirty="0"/>
              <a:t> 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bool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data type, standing for Boolean, represents a binary value of either true or false. 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true and false are keywords, and capitalization is required.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7386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1</a:t>
            </a:r>
            <a:r>
              <a:rPr dirty="0"/>
              <a:t> 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endParaRPr lang="en-US" b="1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bool()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converts a value to a Boolean value, True or False.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True: any non-zero number, any non-empty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False: 0, empty string</a:t>
            </a: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265171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1</a:t>
            </a:r>
            <a:r>
              <a:rPr dirty="0"/>
              <a:t> Boolean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endParaRPr lang="en-US" b="1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Comparison operators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are used to compare values, and the result is either true or false.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6 comparison operators: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equal to: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==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not equal to: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!=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greater than: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&gt;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less than: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&lt;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greater than or equal to: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&gt;=</a:t>
            </a: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less than or equal to: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&lt;=</a:t>
            </a: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281557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2</a:t>
            </a:r>
            <a:r>
              <a:rPr dirty="0"/>
              <a:t> 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Identify which operations are performed when a program with if and if-else statements is run.</a:t>
            </a:r>
          </a:p>
          <a:p>
            <a:pPr lvl="0"/>
            <a:r>
              <a:t>Identify the components of an if and if-else statement and the necessary formatting.</a:t>
            </a:r>
          </a:p>
          <a:p>
            <a:pPr lvl="0"/>
            <a:r>
              <a:t>Create an if-else statement to perform an operation when a condition is true and another operation otherwise.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4.</a:t>
            </a:r>
            <a:r>
              <a:rPr lang="en-US" dirty="0"/>
              <a:t>2</a:t>
            </a:r>
            <a:r>
              <a:rPr dirty="0"/>
              <a:t> 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condition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an expression that evaluates to true or false.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if statement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decision-making structure that contains a condition and a body of statements.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If the condition is true, the body is executed. </a:t>
            </a:r>
          </a:p>
          <a:p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If the condition is false, the body is not executed.</a:t>
            </a:r>
          </a:p>
          <a:p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statement's body must be grouped together and have one level of indentation. </a:t>
            </a:r>
          </a:p>
          <a:p>
            <a:pPr marL="22860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PEP 8 style guide recommends four spaces per indentation level. </a:t>
            </a:r>
          </a:p>
          <a:p>
            <a:pPr marL="22860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 Python interpreter will produce an error if the body is empty.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99488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1311</Words>
  <Application>Microsoft Macintosh PowerPoint</Application>
  <PresentationFormat>Widescreen</PresentationFormat>
  <Paragraphs>179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Figure 4.1</vt:lpstr>
      <vt:lpstr>4.1 Boolean values</vt:lpstr>
      <vt:lpstr>4.1 Boolean values</vt:lpstr>
      <vt:lpstr>4.1 Boolean values</vt:lpstr>
      <vt:lpstr>4.1 Boolean values</vt:lpstr>
      <vt:lpstr>4.2 If-else statements</vt:lpstr>
      <vt:lpstr>4.2 If-else statements</vt:lpstr>
      <vt:lpstr>4.2 If-else statements</vt:lpstr>
      <vt:lpstr>4.3 Boolean operations</vt:lpstr>
      <vt:lpstr>4.3 Boolean operations</vt:lpstr>
      <vt:lpstr>Table 4.1 Truth table: p and q.</vt:lpstr>
      <vt:lpstr>4.3 Boolean operations</vt:lpstr>
      <vt:lpstr>Table 4.2 Truth table: p or q.</vt:lpstr>
      <vt:lpstr>4.3 Boolean operations</vt:lpstr>
      <vt:lpstr>Table 4.3 Truth table: not p.</vt:lpstr>
      <vt:lpstr>4.4 Operator precedence</vt:lpstr>
      <vt:lpstr>4.4 Operator precedence</vt:lpstr>
      <vt:lpstr>Table 4.4 Operator precedence from highest to lowest.</vt:lpstr>
      <vt:lpstr>4.4 Operator precedence</vt:lpstr>
      <vt:lpstr>4.5 Chained decisions</vt:lpstr>
      <vt:lpstr>4.5 Chained decisions</vt:lpstr>
      <vt:lpstr>4.6 Nested decisions</vt:lpstr>
      <vt:lpstr>4.7 Conditional expressions</vt:lpstr>
      <vt:lpstr>4.7 Conditional expressions</vt:lpstr>
      <vt:lpstr>Table 4.5 Chapter 4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3</cp:revision>
  <dcterms:created xsi:type="dcterms:W3CDTF">2024-07-30T22:14:30Z</dcterms:created>
  <dcterms:modified xsi:type="dcterms:W3CDTF">2024-10-30T13:29:13Z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4 Decisions</vt:lpwstr>
  </property>
</Properties>
</file>