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1" r:id="rId9"/>
    <p:sldId id="272" r:id="rId10"/>
    <p:sldId id="261" r:id="rId11"/>
    <p:sldId id="262" r:id="rId12"/>
    <p:sldId id="263" r:id="rId13"/>
    <p:sldId id="273" r:id="rId14"/>
    <p:sldId id="274" r:id="rId15"/>
    <p:sldId id="264" r:id="rId16"/>
    <p:sldId id="275" r:id="rId17"/>
    <p:sldId id="276" r:id="rId18"/>
    <p:sldId id="265" r:id="rId19"/>
    <p:sldId id="277" r:id="rId20"/>
    <p:sldId id="266" r:id="rId21"/>
    <p:sldId id="26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 of a fractal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5</a:t>
            </a:r>
            <a:r>
              <a:rPr lang="en-US" dirty="0"/>
              <a:t>:</a:t>
            </a:r>
            <a:r>
              <a:rPr dirty="0"/>
              <a:t> Loops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5.1 Using the range() function.</a:t>
            </a:r>
          </a:p>
        </p:txBody>
      </p:sp>
      <p:pic>
        <p:nvPicPr>
          <p:cNvPr id="3" name="Picture 1" descr="Table 5.1 Using the range() function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308100"/>
            <a:ext cx="10972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5.2</a:t>
            </a:r>
          </a:p>
        </p:txBody>
      </p:sp>
      <p:pic>
        <p:nvPicPr>
          <p:cNvPr id="3" name="Picture 1" descr="Table 5.2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2781300"/>
            <a:ext cx="109728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3</a:t>
            </a:r>
            <a:r>
              <a:rPr dirty="0"/>
              <a:t>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Implement nested while loops.</a:t>
            </a:r>
          </a:p>
          <a:p>
            <a:pPr lvl="0"/>
            <a:r>
              <a:t>Implement nested for loops.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3</a:t>
            </a:r>
            <a:r>
              <a:rPr dirty="0"/>
              <a:t>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nested loop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has one or more loops within the body of another loop.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two loops are referred to as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outer loop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inner loop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outer loop controls the number of the inner loop's full execution.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More than one inner loop can exist in a nested loop.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614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3</a:t>
            </a:r>
            <a:r>
              <a:rPr dirty="0"/>
              <a:t> 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>
            <a:normAutofit fontScale="92500" lnSpcReduction="1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nested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 can be implemented and used in the same way as a nested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while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 is a preferable option in cases where a loop is used for counting purposes using a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range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function, or when iterating over a container object, including nested situations.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​​Iterating over multiple course rosters. 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outer loop iterates over different courses, and the inner loop iterates over the names in each course roster.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72094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4</a:t>
            </a:r>
            <a:r>
              <a:rPr dirty="0"/>
              <a:t>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Analyze a loop's execution with break and continue statements.</a:t>
            </a:r>
          </a:p>
          <a:p>
            <a:pPr lvl="0"/>
            <a:r>
              <a:t>Use break and continue control statements in while and for loops.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4</a:t>
            </a:r>
            <a:r>
              <a:rPr dirty="0"/>
              <a:t>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5797"/>
            <a:ext cx="10972800" cy="5173664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break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 is used within a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for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or a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while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 to allow the program execution to exit the loop once a given condition is triggered.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break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 can be used to improve runtime efficiency when further loop execution is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961419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4</a:t>
            </a:r>
            <a:r>
              <a:rPr dirty="0"/>
              <a:t> Break and 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0037"/>
            <a:ext cx="10972800" cy="5173664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en-US" b="1" cap="all" dirty="0">
                <a:solidFill>
                  <a:srgbClr val="424242"/>
                </a:solidFill>
                <a:effectLst/>
              </a:rPr>
              <a:t>Infinite loop</a:t>
            </a:r>
          </a:p>
          <a:p>
            <a:pPr marL="228600" indent="0">
              <a:buNone/>
            </a:pPr>
            <a:endParaRPr lang="en-US" dirty="0">
              <a:solidFill>
                <a:srgbClr val="424242"/>
              </a:solidFill>
              <a:effectLst/>
            </a:endParaRPr>
          </a:p>
          <a:p>
            <a:pPr marL="228600" indent="0">
              <a:buNone/>
            </a:pPr>
            <a:r>
              <a:rPr lang="en-US" dirty="0">
                <a:solidFill>
                  <a:srgbClr val="424242"/>
                </a:solidFill>
                <a:effectLst/>
              </a:rPr>
              <a:t>A </a:t>
            </a:r>
            <a:r>
              <a:rPr lang="en-US" dirty="0">
                <a:solidFill>
                  <a:srgbClr val="0000AA"/>
                </a:solidFill>
                <a:effectLst/>
              </a:rPr>
              <a:t>break</a:t>
            </a:r>
            <a:r>
              <a:rPr lang="en-US" dirty="0">
                <a:solidFill>
                  <a:srgbClr val="424242"/>
                </a:solidFill>
                <a:effectLst/>
              </a:rPr>
              <a:t> statement is an essential part of a loop that does not have a termination condition. </a:t>
            </a:r>
          </a:p>
          <a:p>
            <a:pPr marL="228600" indent="0">
              <a:buNone/>
            </a:pPr>
            <a:endParaRPr lang="en-US" dirty="0">
              <a:solidFill>
                <a:srgbClr val="424242"/>
              </a:solidFill>
            </a:endParaRPr>
          </a:p>
          <a:p>
            <a:pPr marL="228600" indent="0">
              <a:buNone/>
            </a:pPr>
            <a:r>
              <a:rPr lang="en-US" dirty="0">
                <a:solidFill>
                  <a:srgbClr val="424242"/>
                </a:solidFill>
                <a:effectLst/>
              </a:rPr>
              <a:t>A loop without a termination condition is known as an </a:t>
            </a:r>
            <a:r>
              <a:rPr lang="en-US" b="1" dirty="0">
                <a:solidFill>
                  <a:srgbClr val="424242"/>
                </a:solidFill>
                <a:effectLst/>
              </a:rPr>
              <a:t>infinite loop</a:t>
            </a:r>
            <a:r>
              <a:rPr lang="en-US" dirty="0">
                <a:solidFill>
                  <a:srgbClr val="424242"/>
                </a:solidFill>
                <a:effectLst/>
              </a:rPr>
              <a:t>. </a:t>
            </a:r>
          </a:p>
          <a:p>
            <a:r>
              <a:rPr lang="en-US" sz="2400" dirty="0">
                <a:solidFill>
                  <a:srgbClr val="424242"/>
                </a:solidFill>
                <a:effectLst/>
              </a:rPr>
              <a:t>Ex: An infinite loop that counts up starting from 1 and prints the counter's value while the counter's value is less than 10.</a:t>
            </a:r>
          </a:p>
          <a:p>
            <a:r>
              <a:rPr lang="en-US" sz="2400" dirty="0">
                <a:solidFill>
                  <a:srgbClr val="424242"/>
                </a:solidFill>
                <a:effectLst/>
              </a:rPr>
              <a:t>A </a:t>
            </a:r>
            <a:r>
              <a:rPr lang="en-US" sz="2400" dirty="0">
                <a:solidFill>
                  <a:srgbClr val="0000AA"/>
                </a:solidFill>
                <a:effectLst/>
              </a:rPr>
              <a:t>break</a:t>
            </a:r>
            <a:r>
              <a:rPr lang="en-US" sz="2400" dirty="0">
                <a:solidFill>
                  <a:srgbClr val="424242"/>
                </a:solidFill>
                <a:effectLst/>
              </a:rPr>
              <a:t> condition is triggered when the counter's value is equal to 10, and hence the program execution exits.</a:t>
            </a:r>
          </a:p>
        </p:txBody>
      </p:sp>
    </p:spTree>
    <p:extLst>
      <p:ext uri="{BB962C8B-B14F-4D97-AF65-F5344CB8AC3E}">
        <p14:creationId xmlns:p14="http://schemas.microsoft.com/office/powerpoint/2010/main" val="1569040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5</a:t>
            </a:r>
            <a:r>
              <a:rPr dirty="0"/>
              <a:t> Loop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Use loop else statement to identify when the loop execution is interrupted using a break statement.</a:t>
            </a:r>
          </a:p>
          <a:p>
            <a:pPr lvl="0"/>
            <a:r>
              <a:t>Implement a loop else statement with a for or a while loop.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5</a:t>
            </a:r>
            <a:r>
              <a:rPr dirty="0"/>
              <a:t> Loop 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loop else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 runs after the loop's execution is completed without being interrupted by a break statement. 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loop </a:t>
            </a:r>
            <a:r>
              <a:rPr lang="en-US" dirty="0">
                <a:solidFill>
                  <a:srgbClr val="0000AA"/>
                </a:solidFill>
                <a:effectLst/>
              </a:rPr>
              <a:t>else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used to identify if the loop is terminated normally or the execution is interrupted by a </a:t>
            </a:r>
            <a:r>
              <a:rPr lang="en-US" dirty="0">
                <a:solidFill>
                  <a:srgbClr val="0000AA"/>
                </a:solidFill>
                <a:effectLst/>
              </a:rPr>
              <a:t>break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While loop</a:t>
            </a:r>
          </a:p>
          <a:p>
            <a:pPr marL="457189" lvl="0" indent="-457189">
              <a:buAutoNum type="arabicPeriod"/>
            </a:pPr>
            <a:r>
              <a:t>For loop</a:t>
            </a:r>
          </a:p>
          <a:p>
            <a:pPr marL="457189" lvl="0" indent="-457189">
              <a:buAutoNum type="arabicPeriod"/>
            </a:pPr>
            <a:r>
              <a:t>Nested loops</a:t>
            </a:r>
          </a:p>
          <a:p>
            <a:pPr marL="457189" lvl="0" indent="-457189">
              <a:buAutoNum type="arabicPeriod"/>
            </a:pPr>
            <a:r>
              <a:t>Break and continue</a:t>
            </a:r>
          </a:p>
          <a:p>
            <a:pPr marL="457189" lvl="0" indent="-457189">
              <a:buAutoNum type="arabicPeriod"/>
            </a:pPr>
            <a:r>
              <a:t>Loop else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Example 5.4, </a:t>
            </a:r>
            <a:r>
              <a:rPr dirty="0"/>
              <a:t>Table 5.3</a:t>
            </a:r>
          </a:p>
        </p:txBody>
      </p:sp>
      <p:pic>
        <p:nvPicPr>
          <p:cNvPr id="3" name="Picture 1" descr="Table 5.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1680" y="4302764"/>
            <a:ext cx="7254240" cy="204025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7061CA-BD1D-1F1C-2AB0-E4E2B75799BC}"/>
              </a:ext>
            </a:extLst>
          </p:cNvPr>
          <p:cNvSpPr txBox="1"/>
          <p:nvPr/>
        </p:nvSpPr>
        <p:spPr>
          <a:xfrm>
            <a:off x="390144" y="1040638"/>
            <a:ext cx="114117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Finding the number 10 in a list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the code examples below, the code on the left prints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"Found 10!"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if the variable i's value 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the value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not in the list, the code prints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"10 is not in the list."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code on the right uses the seen Boolean variable to track if the value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10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in the list. After loop's execution, if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seen's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value is still false, the code prints </a:t>
            </a:r>
            <a:r>
              <a:rPr lang="en-US" b="0" i="0" dirty="0">
                <a:solidFill>
                  <a:srgbClr val="914700"/>
                </a:solidFill>
                <a:effectLst/>
                <a:latin typeface="Neue Helvetica W01"/>
              </a:rPr>
              <a:t>"10 is not in the list."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5.4 Chapter 5 reference.</a:t>
            </a:r>
          </a:p>
        </p:txBody>
      </p:sp>
      <p:pic>
        <p:nvPicPr>
          <p:cNvPr id="3" name="Picture 1" descr="Table 5.4 Chapter 5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56100" y="952500"/>
            <a:ext cx="34798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5.1</a:t>
            </a:r>
          </a:p>
        </p:txBody>
      </p:sp>
      <p:pic>
        <p:nvPicPr>
          <p:cNvPr id="3" name="Picture 1" descr="an image of a fractal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"Quantum Computing", by Kevin Dooley/Flickr, CC BY 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1</a:t>
            </a:r>
            <a:r>
              <a:rPr dirty="0"/>
              <a:t>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the loop construct in Python.</a:t>
            </a:r>
          </a:p>
          <a:p>
            <a:pPr lvl="0"/>
            <a:r>
              <a:t>Use a while loop to implement repeating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1</a:t>
            </a:r>
            <a:r>
              <a:rPr dirty="0"/>
              <a:t>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6757"/>
            <a:ext cx="10972800" cy="5173664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while loop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code construct that runs a set of statements, known as the loop body, while a given condition, known as the loop expression, is true.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At each iteration, once the loop statement is executed, the loop expression is evaluated again.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true, the loop body will execute at least one more time (also called looping or iterating one more time).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false, the loop's execution will terminate and the next statement after the loop body will execute.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95032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1</a:t>
            </a:r>
            <a:r>
              <a:rPr dirty="0"/>
              <a:t>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76757"/>
            <a:ext cx="10972800" cy="5173664"/>
          </a:xfrm>
        </p:spPr>
        <p:txBody>
          <a:bodyPr>
            <a:normAutofit fontScale="70000" lnSpcReduction="20000"/>
          </a:bodyPr>
          <a:lstStyle/>
          <a:p>
            <a:pPr marL="228600" indent="0" algn="l">
              <a:buNone/>
            </a:pPr>
            <a:r>
              <a:rPr lang="en-US" sz="4200" b="1" i="0" dirty="0">
                <a:solidFill>
                  <a:srgbClr val="333333"/>
                </a:solidFill>
                <a:effectLst/>
                <a:latin typeface="Neue Helvetica W01"/>
              </a:rPr>
              <a:t>Counting with a while loop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while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loop can be used to count up or down.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counter variable can be used in the loop expression to determine the number of iterations executed. 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programmer may want to print all even numbers between 1 and 20.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task can be done by using a counter initialized with 1.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each iteration, the counter's value is increased by one, and a condition can check whether the counter's value is an even number or not.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change in the counter's value in each iteration is called 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step size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step size can be any positive or negative value. If the step size is a positive number, the counter counts in ascending order, and if the step size is a negative number, the counter counts in descending order.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7931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2</a:t>
            </a:r>
            <a:r>
              <a:rPr dirty="0"/>
              <a:t>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Explain the for loop construct.</a:t>
            </a:r>
          </a:p>
          <a:p>
            <a:pPr lvl="0"/>
            <a:r>
              <a:rPr dirty="0"/>
              <a:t>Use a for loop to implement repeating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2</a:t>
            </a:r>
            <a:r>
              <a:rPr dirty="0"/>
              <a:t>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 container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can be a range of numbers, a string of characters, or a list of values.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To access objects within a container, an iterative loop can be designed to retrieve objects one at a time.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for loop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iterates over all elements in a container.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Iterating over a class roster and printing students' names.</a:t>
            </a:r>
          </a:p>
        </p:txBody>
      </p:sp>
    </p:spTree>
    <p:extLst>
      <p:ext uri="{BB962C8B-B14F-4D97-AF65-F5344CB8AC3E}">
        <p14:creationId xmlns:p14="http://schemas.microsoft.com/office/powerpoint/2010/main" val="370584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5.</a:t>
            </a:r>
            <a:r>
              <a:rPr lang="en-US" dirty="0"/>
              <a:t>2</a:t>
            </a:r>
            <a:r>
              <a:rPr dirty="0"/>
              <a:t>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range()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function generates a sequence of integers between the two numbers given a step size.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This integer sequence is inclusive of the start and exclusive of the end of the sequence.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dirty="0">
                <a:solidFill>
                  <a:srgbClr val="006464"/>
                </a:solidFill>
                <a:effectLst/>
              </a:rPr>
              <a:t>range</a:t>
            </a:r>
            <a:r>
              <a:rPr lang="en-US" dirty="0"/>
              <a:t>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function can take up to three input values. Examples are provided in the table below.</a:t>
            </a:r>
          </a:p>
        </p:txBody>
      </p:sp>
    </p:spTree>
    <p:extLst>
      <p:ext uri="{BB962C8B-B14F-4D97-AF65-F5344CB8AC3E}">
        <p14:creationId xmlns:p14="http://schemas.microsoft.com/office/powerpoint/2010/main" val="2603420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1043</Words>
  <Application>Microsoft Macintosh PowerPoint</Application>
  <PresentationFormat>Widescreen</PresentationFormat>
  <Paragraphs>110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5.1</vt:lpstr>
      <vt:lpstr>5.1 While loop</vt:lpstr>
      <vt:lpstr>5.1 While loop</vt:lpstr>
      <vt:lpstr>5.1 While loop</vt:lpstr>
      <vt:lpstr>5.2 For loop</vt:lpstr>
      <vt:lpstr>5.2 For loop</vt:lpstr>
      <vt:lpstr>5.2 For loop</vt:lpstr>
      <vt:lpstr>Table 5.1 Using the range() function.</vt:lpstr>
      <vt:lpstr>Table 5.2</vt:lpstr>
      <vt:lpstr>5.3 Nested loops</vt:lpstr>
      <vt:lpstr>5.3 Nested loops</vt:lpstr>
      <vt:lpstr>5.3 Nested loops</vt:lpstr>
      <vt:lpstr>5.4 Break and continue</vt:lpstr>
      <vt:lpstr>5.4 Break and continue</vt:lpstr>
      <vt:lpstr>5.4 Break and continue</vt:lpstr>
      <vt:lpstr>5.5 Loop else</vt:lpstr>
      <vt:lpstr>5.5 Loop else</vt:lpstr>
      <vt:lpstr>Example 5.4, Table 5.3</vt:lpstr>
      <vt:lpstr>Table 5.4 Chapter 5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2024-07-30T22:14:34Z</dcterms:created>
  <dcterms:modified xsi:type="dcterms:W3CDTF">2024-10-30T13:29:06Z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5 Loops</vt:lpwstr>
  </property>
</Properties>
</file>