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2" r:id="rId6"/>
    <p:sldId id="260" r:id="rId7"/>
    <p:sldId id="273" r:id="rId8"/>
    <p:sldId id="261" r:id="rId9"/>
    <p:sldId id="274" r:id="rId10"/>
    <p:sldId id="275" r:id="rId11"/>
    <p:sldId id="262" r:id="rId12"/>
    <p:sldId id="276" r:id="rId13"/>
    <p:sldId id="277" r:id="rId14"/>
    <p:sldId id="278" r:id="rId15"/>
    <p:sldId id="263" r:id="rId16"/>
    <p:sldId id="279" r:id="rId17"/>
    <p:sldId id="280" r:id="rId18"/>
    <p:sldId id="264" r:id="rId19"/>
    <p:sldId id="265" r:id="rId20"/>
    <p:sldId id="281" r:id="rId21"/>
    <p:sldId id="270" r:id="rId22"/>
    <p:sldId id="282" r:id="rId23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overhead view of arcade games with people playing the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84188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0" i="0" baseline="0">
                <a:solidFill>
                  <a:srgbClr val="70AD47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 of the 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072269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733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0A79003-2626-1D8F-FE0B-0F12900E5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28800" y="3924300"/>
            <a:ext cx="8534400" cy="23198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09600" y="1011383"/>
            <a:ext cx="10972800" cy="3255818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09600" y="4378037"/>
            <a:ext cx="10972800" cy="162790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14F94F-1E52-2B42-BC75-C0C106E8BE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271576"/>
            <a:ext cx="10515600" cy="442595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This OpenStax ancillary resource is © Rice University under a CC BY 4.0 International license; it may be reproduced or modified but must be attributed to OpenStax, Rice University and any changes must be noted.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AFEFD2-D28D-C54F-70F8-461EEBE6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831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1"/>
            <a:ext cx="10972800" cy="517366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55687"/>
            <a:ext cx="5384800" cy="5070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55687"/>
            <a:ext cx="5384800" cy="5070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695E3-160A-1182-A08B-49F89398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54101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93863"/>
            <a:ext cx="5386917" cy="44323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054100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693863"/>
            <a:ext cx="5389033" cy="4432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93EA6-65EB-EBFA-B114-8CE10857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07829-38D8-F49A-78AA-2EAC35A1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1244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1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10972800" cy="586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27101"/>
            <a:ext cx="10972800" cy="519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hf sldNum="0" hdr="0" ftr="0"/>
  <p:txStyles>
    <p:titleStyle>
      <a:lvl1pPr algn="l" defTabSz="457189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228600" algn="l" defTabSz="457189" rtl="0" eaLnBrk="1" latinLnBrk="0" hangingPunct="1">
        <a:spcBef>
          <a:spcPts val="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320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509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697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84188"/>
            <a:ext cx="10363200" cy="14700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Introduction to 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072269"/>
            <a:ext cx="8534400" cy="17526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Chapter 6</a:t>
            </a:r>
            <a:r>
              <a:rPr lang="en-US" dirty="0"/>
              <a:t>:</a:t>
            </a:r>
            <a:r>
              <a:rPr dirty="0"/>
              <a:t> Functions</a:t>
            </a:r>
            <a:br>
              <a:rPr dirty="0"/>
            </a:br>
            <a:br>
              <a:rPr dirty="0"/>
            </a:br>
            <a:endParaRPr dirty="0"/>
          </a:p>
        </p:txBody>
      </p:sp>
      <p:pic>
        <p:nvPicPr>
          <p:cNvPr id="4" name="Cover Image" descr="Cover 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482" y="3298371"/>
            <a:ext cx="2473036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6.</a:t>
            </a:r>
            <a:r>
              <a:rPr lang="en-US" dirty="0"/>
              <a:t>3</a:t>
            </a:r>
            <a:r>
              <a:rPr dirty="0"/>
              <a:t> 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42168"/>
            <a:ext cx="10972800" cy="5173664"/>
          </a:xfrm>
        </p:spPr>
        <p:txBody>
          <a:bodyPr/>
          <a:lstStyle/>
          <a:p>
            <a:pPr marL="228600" indent="0" algn="l">
              <a:buNone/>
            </a:pPr>
            <a:r>
              <a:rPr lang="en-US" sz="4000" b="1" i="0" dirty="0">
                <a:solidFill>
                  <a:srgbClr val="333333"/>
                </a:solidFill>
                <a:effectLst/>
                <a:latin typeface="Neue Helvetica W01"/>
              </a:rPr>
              <a:t>Local scope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variable created within a function has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local scope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and only exists within the function.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local variable cannot be accessed outside of the function in which the variable was created.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After a function finishes executing, the function's local variables no longer exist.</a:t>
            </a:r>
          </a:p>
        </p:txBody>
      </p:sp>
    </p:spTree>
    <p:extLst>
      <p:ext uri="{BB962C8B-B14F-4D97-AF65-F5344CB8AC3E}">
        <p14:creationId xmlns:p14="http://schemas.microsoft.com/office/powerpoint/2010/main" val="86250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6.</a:t>
            </a:r>
            <a:r>
              <a:rPr lang="en-US" dirty="0"/>
              <a:t>4</a:t>
            </a:r>
            <a:r>
              <a:rPr dirty="0"/>
              <a:t>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Identify a function's arguments and parameters.</a:t>
            </a:r>
          </a:p>
          <a:p>
            <a:pPr lvl="0"/>
            <a:r>
              <a:t>Describe how mutability affects how a function can modify arguments.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6.</a:t>
            </a:r>
            <a:r>
              <a:rPr lang="en-US" dirty="0"/>
              <a:t>4</a:t>
            </a:r>
            <a:r>
              <a:rPr dirty="0"/>
              <a:t>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5503"/>
            <a:ext cx="10972800" cy="4760661"/>
          </a:xfrm>
        </p:spPr>
        <p:txBody>
          <a:bodyPr/>
          <a:lstStyle/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function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argument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 value passed as input during a function call. </a:t>
            </a:r>
          </a:p>
          <a:p>
            <a:pPr marL="0" lv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function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parameter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 variable representing the input in the function definition. </a:t>
            </a:r>
          </a:p>
          <a:p>
            <a:pPr marL="0" lv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0" lvl="0" indent="0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Note: The terms "argument" and "parameter" are sometimes used interchangeably in conversation and documentation.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65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6.</a:t>
            </a:r>
            <a:r>
              <a:rPr lang="en-US" dirty="0"/>
              <a:t>4</a:t>
            </a:r>
            <a:r>
              <a:rPr dirty="0"/>
              <a:t>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5503"/>
            <a:ext cx="10972800" cy="4760661"/>
          </a:xfrm>
        </p:spPr>
        <p:txBody>
          <a:bodyPr/>
          <a:lstStyle/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Functions can have multiple parameters. </a:t>
            </a:r>
          </a:p>
          <a:p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 A function uses two parameters, length and width, to compute the square footage of a room. </a:t>
            </a:r>
          </a:p>
          <a:p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Function calls must use the correct order and number of arguments to avoid undesired behavior and errors</a:t>
            </a: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53282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6.</a:t>
            </a:r>
            <a:r>
              <a:rPr lang="en-US" dirty="0"/>
              <a:t>4</a:t>
            </a:r>
            <a:r>
              <a:rPr dirty="0"/>
              <a:t>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5503"/>
            <a:ext cx="10972800" cy="4760661"/>
          </a:xfrm>
        </p:spPr>
        <p:txBody>
          <a:bodyPr>
            <a:normAutofit fontScale="55000" lnSpcReduction="20000"/>
          </a:bodyPr>
          <a:lstStyle/>
          <a:p>
            <a:pPr marL="228600" indent="0" algn="l">
              <a:buNone/>
            </a:pPr>
            <a:r>
              <a:rPr lang="en-US" sz="5800" b="1" i="0" dirty="0">
                <a:solidFill>
                  <a:srgbClr val="333333"/>
                </a:solidFill>
                <a:effectLst/>
                <a:latin typeface="Neue Helvetica W01"/>
              </a:rPr>
              <a:t>Modifying arguments and mutability</a:t>
            </a:r>
          </a:p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sz="4400" b="0" i="0" dirty="0">
                <a:solidFill>
                  <a:srgbClr val="424242"/>
                </a:solidFill>
                <a:effectLst/>
                <a:latin typeface="Neue Helvetica W01"/>
              </a:rPr>
              <a:t>In Python, a variable is a name that refers to an object stored in memory, aka an object reference, so Python uses a </a:t>
            </a:r>
            <a:r>
              <a:rPr lang="en-US" sz="4400" b="1" i="0" dirty="0">
                <a:solidFill>
                  <a:srgbClr val="424242"/>
                </a:solidFill>
                <a:effectLst/>
                <a:latin typeface="Neue Helvetica W01"/>
              </a:rPr>
              <a:t>pass-by-object-reference</a:t>
            </a:r>
            <a:r>
              <a:rPr lang="en-US" sz="4400" b="0" i="0" dirty="0">
                <a:solidFill>
                  <a:srgbClr val="424242"/>
                </a:solidFill>
                <a:effectLst/>
                <a:latin typeface="Neue Helvetica W01"/>
              </a:rPr>
              <a:t> system. </a:t>
            </a:r>
          </a:p>
          <a:p>
            <a:pPr marL="228600" indent="0" algn="l">
              <a:buNone/>
            </a:pPr>
            <a:endParaRPr lang="en-US" sz="4400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sz="4400" b="0" i="0" dirty="0">
                <a:solidFill>
                  <a:srgbClr val="424242"/>
                </a:solidFill>
                <a:effectLst/>
                <a:latin typeface="Neue Helvetica W01"/>
              </a:rPr>
              <a:t>If an argument is changed in a function, the changes are kept or lost depending on the object's mutability. </a:t>
            </a:r>
          </a:p>
          <a:p>
            <a:pPr marL="228600" indent="0" algn="l">
              <a:buNone/>
            </a:pPr>
            <a:endParaRPr lang="en-US" sz="38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r>
              <a:rPr lang="en-US" sz="3800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sz="3800" b="1" i="0" dirty="0">
                <a:solidFill>
                  <a:srgbClr val="424242"/>
                </a:solidFill>
                <a:effectLst/>
                <a:latin typeface="Neue Helvetica W01"/>
              </a:rPr>
              <a:t>mutable</a:t>
            </a:r>
            <a:r>
              <a:rPr lang="en-US" sz="3800" b="0" i="0" dirty="0">
                <a:solidFill>
                  <a:srgbClr val="424242"/>
                </a:solidFill>
                <a:effectLst/>
                <a:latin typeface="Neue Helvetica W01"/>
              </a:rPr>
              <a:t> object can be modified after creation. A function's changes to the object then appear outside the function. </a:t>
            </a:r>
          </a:p>
          <a:p>
            <a:r>
              <a:rPr lang="en-US" sz="3800" b="0" i="0" dirty="0">
                <a:solidFill>
                  <a:srgbClr val="424242"/>
                </a:solidFill>
                <a:effectLst/>
                <a:latin typeface="Neue Helvetica W01"/>
              </a:rPr>
              <a:t>An </a:t>
            </a:r>
            <a:r>
              <a:rPr lang="en-US" sz="3800" b="1" i="0" dirty="0">
                <a:solidFill>
                  <a:srgbClr val="424242"/>
                </a:solidFill>
                <a:effectLst/>
                <a:latin typeface="Neue Helvetica W01"/>
              </a:rPr>
              <a:t>immutable</a:t>
            </a:r>
            <a:r>
              <a:rPr lang="en-US" sz="3800" b="0" i="0" dirty="0">
                <a:solidFill>
                  <a:srgbClr val="424242"/>
                </a:solidFill>
                <a:effectLst/>
                <a:latin typeface="Neue Helvetica W01"/>
              </a:rPr>
              <a:t> object cannot be modified after creation. So a function must make a local copy to modify, and the local copy's changes don't appear outside the function.</a:t>
            </a:r>
          </a:p>
          <a:p>
            <a:pPr marL="228600" indent="0" algn="l">
              <a:buNone/>
            </a:pPr>
            <a:endParaRPr lang="en-US" sz="38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endParaRPr lang="en-US" sz="38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endParaRPr lang="en-US" sz="3800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sz="3800" b="0" i="0" dirty="0">
                <a:solidFill>
                  <a:srgbClr val="424242"/>
                </a:solidFill>
                <a:effectLst/>
                <a:latin typeface="Neue Helvetica W01"/>
              </a:rPr>
              <a:t>Programmers should be cautious of modifying function arguments as these side effects can make programs difficult to debug and maintain.</a:t>
            </a:r>
          </a:p>
        </p:txBody>
      </p:sp>
    </p:spTree>
    <p:extLst>
      <p:ext uri="{BB962C8B-B14F-4D97-AF65-F5344CB8AC3E}">
        <p14:creationId xmlns:p14="http://schemas.microsoft.com/office/powerpoint/2010/main" val="231052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6.</a:t>
            </a:r>
            <a:r>
              <a:rPr lang="en-US" dirty="0"/>
              <a:t>5</a:t>
            </a:r>
            <a:r>
              <a:rPr dirty="0"/>
              <a:t>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Identify a function's return value.</a:t>
            </a:r>
          </a:p>
          <a:p>
            <a:pPr lvl="0"/>
            <a:r>
              <a:t>Employ return statements in functions to return values.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6.</a:t>
            </a:r>
            <a:r>
              <a:rPr lang="en-US" dirty="0"/>
              <a:t>5</a:t>
            </a:r>
            <a:r>
              <a:rPr dirty="0"/>
              <a:t>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sz="3900" b="1" i="0" dirty="0">
                <a:solidFill>
                  <a:srgbClr val="333333"/>
                </a:solidFill>
                <a:effectLst/>
                <a:latin typeface="Neue Helvetica W01"/>
              </a:rPr>
              <a:t>Returning from a function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When a function finishes, the function returns and provides a result to the calling code.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return statement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finishes the function execution and can specify a value to return to the function's caller.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Functions introduced so far have not had a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return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statement, which is the same as returning None, representing no value.</a:t>
            </a: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177935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6.</a:t>
            </a:r>
            <a:r>
              <a:rPr lang="en-US" dirty="0"/>
              <a:t>5</a:t>
            </a:r>
            <a:r>
              <a:rPr dirty="0"/>
              <a:t>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sz="3600" b="1" i="0" dirty="0">
                <a:solidFill>
                  <a:srgbClr val="333333"/>
                </a:solidFill>
                <a:effectLst/>
                <a:latin typeface="Neue Helvetica W01"/>
              </a:rPr>
              <a:t>Using multiple return statements</a:t>
            </a:r>
          </a:p>
          <a:p>
            <a:pPr marL="228600" indent="0" algn="l">
              <a:buNone/>
            </a:pPr>
            <a:endParaRPr lang="en-US" sz="2400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Functions that have multiple execution paths may use multiple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return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statements. </a:t>
            </a:r>
          </a:p>
          <a:p>
            <a:pPr algn="l"/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Ex: A function with an </a:t>
            </a:r>
            <a:r>
              <a:rPr lang="en-US" sz="2400" b="0" i="0" dirty="0">
                <a:solidFill>
                  <a:srgbClr val="0000AA"/>
                </a:solidFill>
                <a:effectLst/>
                <a:latin typeface="Neue Helvetica W01"/>
              </a:rPr>
              <a:t>if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-</a:t>
            </a:r>
            <a:r>
              <a:rPr lang="en-US" sz="2400" b="0" i="0" dirty="0">
                <a:solidFill>
                  <a:srgbClr val="0000AA"/>
                </a:solidFill>
                <a:effectLst/>
                <a:latin typeface="Neue Helvetica W01"/>
              </a:rPr>
              <a:t>else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statement may have two </a:t>
            </a:r>
            <a:r>
              <a:rPr lang="en-US" sz="2400" b="0" i="0" dirty="0">
                <a:solidFill>
                  <a:srgbClr val="0000AA"/>
                </a:solidFill>
                <a:effectLst/>
                <a:latin typeface="Neue Helvetica W01"/>
              </a:rPr>
              <a:t>return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statements for each branch. Return statements always end the function and return control flow to the calling code.</a:t>
            </a:r>
          </a:p>
          <a:p>
            <a:pPr algn="l"/>
            <a:endParaRPr lang="en-US" sz="24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208704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Table 6.1 Calculating miles-per-gallon and checking for division by zero.</a:t>
            </a:r>
          </a:p>
        </p:txBody>
      </p:sp>
      <p:pic>
        <p:nvPicPr>
          <p:cNvPr id="3" name="Picture 1" descr="Table 6.1 Calculating miles-per-gallon and checking for division by zero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96768" y="2993106"/>
            <a:ext cx="5664962" cy="277787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9A68A4-4BFC-3AA2-8158-1B89B80904CD}"/>
              </a:ext>
            </a:extLst>
          </p:cNvPr>
          <p:cNvSpPr txBox="1"/>
          <p:nvPr/>
        </p:nvSpPr>
        <p:spPr>
          <a:xfrm>
            <a:off x="719328" y="1411254"/>
            <a:ext cx="108874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424242"/>
                </a:solidFill>
                <a:effectLst/>
                <a:latin typeface="Neue Helvetica W01"/>
              </a:rPr>
              <a:t>In the table below, </a:t>
            </a:r>
            <a:r>
              <a:rPr lang="en-US" sz="1800" b="0" i="0" dirty="0" err="1">
                <a:solidFill>
                  <a:srgbClr val="424242"/>
                </a:solidFill>
                <a:effectLst/>
                <a:latin typeface="Neue Helvetica W01"/>
              </a:rPr>
              <a:t>calc_mpg</a:t>
            </a:r>
            <a:r>
              <a:rPr lang="en-US" sz="1800" b="0" i="0" dirty="0">
                <a:solidFill>
                  <a:srgbClr val="424242"/>
                </a:solidFill>
                <a:effectLst/>
                <a:latin typeface="Neue Helvetica W01"/>
              </a:rPr>
              <a:t>() takes in miles driven and gallons of gas used and calculates a car's miles per gallon. </a:t>
            </a:r>
          </a:p>
          <a:p>
            <a:pPr algn="l"/>
            <a:endParaRPr lang="en-US" sz="18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sz="1800" b="0" i="0" dirty="0" err="1">
                <a:solidFill>
                  <a:srgbClr val="424242"/>
                </a:solidFill>
                <a:effectLst/>
                <a:latin typeface="Neue Helvetica W01"/>
              </a:rPr>
              <a:t>calc_mpg</a:t>
            </a:r>
            <a:r>
              <a:rPr lang="en-US" sz="1800" b="0" i="0" dirty="0">
                <a:solidFill>
                  <a:srgbClr val="424242"/>
                </a:solidFill>
                <a:effectLst/>
                <a:latin typeface="Neue Helvetica W01"/>
              </a:rPr>
              <a:t>() checks if gallons is </a:t>
            </a:r>
            <a:r>
              <a:rPr lang="en-US" sz="1800" b="0" i="0" dirty="0">
                <a:solidFill>
                  <a:srgbClr val="006767"/>
                </a:solidFill>
                <a:effectLst/>
                <a:latin typeface="Neue Helvetica W01"/>
              </a:rPr>
              <a:t>0</a:t>
            </a:r>
            <a:r>
              <a:rPr lang="en-US" sz="1800" b="0" i="0" dirty="0">
                <a:solidFill>
                  <a:srgbClr val="424242"/>
                </a:solidFill>
                <a:effectLst/>
                <a:latin typeface="Neue Helvetica W01"/>
              </a:rPr>
              <a:t> (to avoid division by 0), and if so, returns -</a:t>
            </a:r>
            <a:r>
              <a:rPr lang="en-US" sz="1800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r>
              <a:rPr lang="en-US" sz="1800" b="0" i="0" dirty="0">
                <a:solidFill>
                  <a:srgbClr val="424242"/>
                </a:solidFill>
                <a:effectLst/>
                <a:latin typeface="Neue Helvetica W01"/>
              </a:rPr>
              <a:t>, a value often used to indicate a problem.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6.</a:t>
            </a:r>
            <a:r>
              <a:rPr lang="en-US" dirty="0"/>
              <a:t>8</a:t>
            </a:r>
            <a:r>
              <a:rPr dirty="0"/>
              <a:t> Keyword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Describe the difference between positional and keyword arguments.</a:t>
            </a:r>
          </a:p>
          <a:p>
            <a:pPr lvl="0"/>
            <a:r>
              <a:t>Create functions that use positional and keyword arguments and default parameter values.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Chapter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lvl="0" indent="-457189">
              <a:buAutoNum type="arabicPeriod"/>
            </a:pPr>
            <a:r>
              <a:t>Defining functions</a:t>
            </a:r>
          </a:p>
          <a:p>
            <a:pPr marL="457189" lvl="0" indent="-457189">
              <a:buAutoNum type="arabicPeriod"/>
            </a:pPr>
            <a:r>
              <a:t>Control flow</a:t>
            </a:r>
          </a:p>
          <a:p>
            <a:pPr marL="457189" lvl="0" indent="-457189">
              <a:buAutoNum type="arabicPeriod"/>
            </a:pPr>
            <a:r>
              <a:t>Variable scope</a:t>
            </a:r>
          </a:p>
          <a:p>
            <a:pPr marL="457189" lvl="0" indent="-457189">
              <a:buAutoNum type="arabicPeriod"/>
            </a:pPr>
            <a:r>
              <a:t>Parameters</a:t>
            </a:r>
          </a:p>
          <a:p>
            <a:pPr marL="457189" lvl="0" indent="-457189">
              <a:buAutoNum type="arabicPeriod"/>
            </a:pPr>
            <a:r>
              <a:t>Return values</a:t>
            </a:r>
          </a:p>
          <a:p>
            <a:pPr marL="457189" lvl="0" indent="-457189">
              <a:buAutoNum type="arabicPeriod"/>
            </a:pPr>
            <a:r>
              <a:t>Keyword arguments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6.</a:t>
            </a:r>
            <a:r>
              <a:rPr lang="en-US" dirty="0"/>
              <a:t>8</a:t>
            </a:r>
            <a:r>
              <a:rPr dirty="0"/>
              <a:t> Keyword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04543"/>
            <a:ext cx="10972800" cy="4974337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sz="3600" b="1" dirty="0">
                <a:solidFill>
                  <a:srgbClr val="424242"/>
                </a:solidFill>
                <a:latin typeface="Neue Helvetica W01"/>
              </a:rPr>
              <a:t>K</a:t>
            </a:r>
            <a:r>
              <a:rPr lang="en-US" sz="3600" b="1" i="0" dirty="0">
                <a:solidFill>
                  <a:srgbClr val="424242"/>
                </a:solidFill>
                <a:effectLst/>
                <a:latin typeface="Neue Helvetica W01"/>
              </a:rPr>
              <a:t>eyword arguments</a:t>
            </a:r>
            <a:r>
              <a:rPr lang="en-US" sz="3600" dirty="0">
                <a:solidFill>
                  <a:srgbClr val="424242"/>
                </a:solidFill>
                <a:latin typeface="Neue Helvetica W01"/>
              </a:rPr>
              <a:t> </a:t>
            </a:r>
            <a:r>
              <a:rPr lang="en-US" sz="3600" b="0" i="0" dirty="0">
                <a:solidFill>
                  <a:srgbClr val="424242"/>
                </a:solidFill>
                <a:effectLst/>
                <a:latin typeface="Neue Helvetica W01"/>
              </a:rPr>
              <a:t>are arguments that use parameter names to assign values rather than order. </a:t>
            </a:r>
          </a:p>
          <a:p>
            <a:pPr marL="0" lv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When mixing positional and keyword arguments, positional arguments must come first in the correct order, before any keyword arguments.</a:t>
            </a:r>
          </a:p>
          <a:p>
            <a:pPr marL="0" lv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Functions can define 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default parameter values 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to use if a positional or keyword argument is not provided for the parameter. </a:t>
            </a:r>
          </a:p>
          <a:p>
            <a:pPr indent="-457200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 </a:t>
            </a:r>
            <a:r>
              <a:rPr lang="en-US" dirty="0">
                <a:solidFill>
                  <a:srgbClr val="0000AA"/>
                </a:solidFill>
                <a:effectLst/>
              </a:rPr>
              <a:t>def</a:t>
            </a:r>
            <a:r>
              <a:rPr lang="en-US" dirty="0">
                <a:solidFill>
                  <a:srgbClr val="006900"/>
                </a:solidFill>
                <a:effectLst/>
              </a:rPr>
              <a:t> </a:t>
            </a:r>
            <a:r>
              <a:rPr lang="en-US" dirty="0">
                <a:solidFill>
                  <a:srgbClr val="5C5C5C"/>
                </a:solidFill>
                <a:effectLst/>
              </a:rPr>
              <a:t>season</a:t>
            </a:r>
            <a:r>
              <a:rPr lang="en-US" dirty="0">
                <a:solidFill>
                  <a:srgbClr val="006900"/>
                </a:solidFill>
                <a:effectLst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m, d, hemi=</a:t>
            </a:r>
            <a:r>
              <a:rPr lang="en-US" dirty="0">
                <a:solidFill>
                  <a:srgbClr val="914700"/>
                </a:solidFill>
                <a:effectLst/>
              </a:rPr>
              <a:t>"N"</a:t>
            </a:r>
            <a:r>
              <a:rPr lang="en-US" dirty="0">
                <a:solidFill>
                  <a:srgbClr val="006900"/>
                </a:solidFill>
                <a:effectLst/>
              </a:rPr>
              <a:t>):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defines a default value of </a:t>
            </a:r>
            <a:r>
              <a:rPr lang="en-US" dirty="0">
                <a:solidFill>
                  <a:srgbClr val="914700"/>
                </a:solidFill>
                <a:effectLst/>
              </a:rPr>
              <a:t>"N"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for the hemi parameter. </a:t>
            </a:r>
          </a:p>
          <a:p>
            <a:pPr marL="0" indent="0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Note: Default parameter values are only defined once to be used by the function, so mutable objects (such as lists) should not be used as default values.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486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6.2 Chapter 6 reference.</a:t>
            </a:r>
          </a:p>
        </p:txBody>
      </p:sp>
      <p:pic>
        <p:nvPicPr>
          <p:cNvPr id="3" name="Picture 1" descr="Table 6.2 Chapter 6 reference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952500"/>
            <a:ext cx="5791200" cy="516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09600" y="1801091"/>
            <a:ext cx="10972800" cy="3255818"/>
          </a:xfrm>
        </p:spPr>
        <p:txBody>
          <a:bodyPr/>
          <a:lstStyle/>
          <a:p>
            <a:pPr marL="2286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ancillary resource is licensed under a Creative Commons Attribution-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NonCommercial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ShareAlike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4.0 (CC BY NC-SA) license; it may be distributed, remixed, built upon for noncommercial purposes only, and must be attributed to OpenStax and redistributed under the same license.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Figure 6.1</a:t>
            </a:r>
          </a:p>
        </p:txBody>
      </p:sp>
      <p:pic>
        <p:nvPicPr>
          <p:cNvPr id="3" name="Picture 1" descr="overhead view of arcade games with people playing the games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028700"/>
            <a:ext cx="10972800" cy="449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  <a:defRPr sz="1200"/>
            </a:pPr>
            <a:r>
              <a:t>credit: modification of work "IMG_3037", by Jay Roc/Flickr, Public Domain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6.</a:t>
            </a:r>
            <a:r>
              <a:rPr lang="en-US" dirty="0"/>
              <a:t>1</a:t>
            </a:r>
            <a:r>
              <a:rPr dirty="0"/>
              <a:t> Defining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Identify function calls in a program.</a:t>
            </a:r>
          </a:p>
          <a:p>
            <a:pPr lvl="0"/>
            <a:r>
              <a:t>Define a parameterless function that outputs strings.</a:t>
            </a:r>
          </a:p>
          <a:p>
            <a:pPr lvl="0"/>
            <a:r>
              <a:t>Describe benefits of using functions.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6.</a:t>
            </a:r>
            <a:r>
              <a:rPr lang="en-US" dirty="0"/>
              <a:t>1</a:t>
            </a:r>
            <a:r>
              <a:rPr dirty="0"/>
              <a:t> Defining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0575"/>
            <a:ext cx="10972800" cy="4565589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function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 named, reusable block of code that performs a task when called.</a:t>
            </a:r>
          </a:p>
          <a:p>
            <a:pPr marL="0" lv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function is defined using the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def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keyword. </a:t>
            </a:r>
          </a:p>
          <a:p>
            <a:pPr marL="0" lv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first line contains </a:t>
            </a:r>
            <a:r>
              <a:rPr lang="en-US" dirty="0">
                <a:solidFill>
                  <a:srgbClr val="0000AA"/>
                </a:solidFill>
                <a:effectLst/>
              </a:rPr>
              <a:t>def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followed by the function name (in snake case), parentheses (with any parameters—discussed later), and a colon. </a:t>
            </a:r>
          </a:p>
          <a:p>
            <a:pPr marL="0" lvl="0" indent="0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indented body begins with a documentation string describing the function's task and contains the function statements. A function must be defined before the function is called.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62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6.</a:t>
            </a:r>
            <a:r>
              <a:rPr lang="en-US" dirty="0"/>
              <a:t>2</a:t>
            </a:r>
            <a:r>
              <a:rPr dirty="0"/>
              <a:t>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Identify the control flow of a program.</a:t>
            </a:r>
          </a:p>
          <a:p>
            <a:pPr lvl="0"/>
            <a:r>
              <a:t>Describe how control flow moves between statements and function calls.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6.</a:t>
            </a:r>
            <a:r>
              <a:rPr lang="en-US" dirty="0"/>
              <a:t>2</a:t>
            </a:r>
            <a:r>
              <a:rPr dirty="0"/>
              <a:t>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0" algn="l"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Control flow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the sequence of program execution. A program's control flow begins at the main program but rarely follows a strict sequence. </a:t>
            </a:r>
          </a:p>
          <a:p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 Control flow skips over lines when a conditional statement isn't executed.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When execution reaches a function call, control flow moves to where the function is defined and executes the function statements. </a:t>
            </a:r>
          </a:p>
          <a:p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Then, control flow moves back to where the function was called and continues the sequence.</a:t>
            </a:r>
          </a:p>
        </p:txBody>
      </p:sp>
    </p:spTree>
    <p:extLst>
      <p:ext uri="{BB962C8B-B14F-4D97-AF65-F5344CB8AC3E}">
        <p14:creationId xmlns:p14="http://schemas.microsoft.com/office/powerpoint/2010/main" val="323966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6.</a:t>
            </a:r>
            <a:r>
              <a:rPr lang="en-US" dirty="0"/>
              <a:t>3</a:t>
            </a:r>
            <a:r>
              <a:rPr dirty="0"/>
              <a:t> 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Identify the scope of a program's variables.</a:t>
            </a:r>
          </a:p>
          <a:p>
            <a:pPr lvl="0"/>
            <a:r>
              <a:t>Discuss the impact of a variable's scope.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6.</a:t>
            </a:r>
            <a:r>
              <a:rPr lang="en-US" dirty="0"/>
              <a:t>3</a:t>
            </a:r>
            <a:r>
              <a:rPr dirty="0"/>
              <a:t> 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5797"/>
            <a:ext cx="10972800" cy="5173664"/>
          </a:xfrm>
        </p:spPr>
        <p:txBody>
          <a:bodyPr/>
          <a:lstStyle/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variable's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scope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the part of a program where the variable can be accessed. </a:t>
            </a:r>
          </a:p>
          <a:p>
            <a:pPr marL="0" lv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variable created outside of a function has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global scope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and can be accessed anywhere in the program. </a:t>
            </a:r>
          </a:p>
          <a:p>
            <a:pPr marL="0" lv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Python program begins in global scope, and the global scope lasts for the entire program execution.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947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09A33"/>
      </a:accent1>
      <a:accent2>
        <a:srgbClr val="DB5935"/>
      </a:accent2>
      <a:accent3>
        <a:srgbClr val="464846"/>
      </a:accent3>
      <a:accent4>
        <a:srgbClr val="EAC322"/>
      </a:accent4>
      <a:accent5>
        <a:srgbClr val="1B1E3F"/>
      </a:accent5>
      <a:accent6>
        <a:srgbClr val="70AD47"/>
      </a:accent6>
      <a:hlink>
        <a:srgbClr val="29749C"/>
      </a:hlink>
      <a:folHlink>
        <a:srgbClr val="9450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1071</Words>
  <Application>Microsoft Macintosh PowerPoint</Application>
  <PresentationFormat>Widescreen</PresentationFormat>
  <Paragraphs>124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Neue Helvetica W01</vt:lpstr>
      <vt:lpstr>Office Theme</vt:lpstr>
      <vt:lpstr>Introduction to Python Programming</vt:lpstr>
      <vt:lpstr>Chapter outline</vt:lpstr>
      <vt:lpstr>Figure 6.1</vt:lpstr>
      <vt:lpstr>6.1 Defining functions</vt:lpstr>
      <vt:lpstr>6.1 Defining functions</vt:lpstr>
      <vt:lpstr>6.2 Control flow</vt:lpstr>
      <vt:lpstr>6.2 Control flow</vt:lpstr>
      <vt:lpstr>6.3 Variable scope</vt:lpstr>
      <vt:lpstr>6.3 Variable scope</vt:lpstr>
      <vt:lpstr>6.3 Variable scope</vt:lpstr>
      <vt:lpstr>6.4 Parameters</vt:lpstr>
      <vt:lpstr>6.4 Parameters</vt:lpstr>
      <vt:lpstr>6.4 Parameters</vt:lpstr>
      <vt:lpstr>6.4 Parameters</vt:lpstr>
      <vt:lpstr>6.5 Return values</vt:lpstr>
      <vt:lpstr>6.5 Return values</vt:lpstr>
      <vt:lpstr>6.5 Return values</vt:lpstr>
      <vt:lpstr>Table 6.1 Calculating miles-per-gallon and checking for division by zero.</vt:lpstr>
      <vt:lpstr>6.8 Keyword arguments</vt:lpstr>
      <vt:lpstr>6.8 Keyword arguments</vt:lpstr>
      <vt:lpstr>Table 6.2 Chapter 6 reference.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300</TotalTime>
  <Words>44</Words>
  <Application>Microsoft Macintosh PowerPoint</Application>
  <PresentationFormat>Widescreen</PresentationFormat>
  <Paragraphs>12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creator/>
  <cp:keywords/>
  <cp:lastModifiedBy>Colby Powers</cp:lastModifiedBy>
  <cp:revision>5</cp:revision>
  <dcterms:created xsi:type="dcterms:W3CDTF">2024-07-30T22:14:36Z</dcterms:created>
  <dcterms:modified xsi:type="dcterms:W3CDTF">2024-10-30T13:28:52Z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Chapter 6 Functions</vt:lpwstr>
  </property>
</Properties>
</file>