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3" r:id="rId9"/>
    <p:sldId id="261" r:id="rId10"/>
    <p:sldId id="270" r:id="rId11"/>
    <p:sldId id="262" r:id="rId12"/>
    <p:sldId id="271" r:id="rId13"/>
    <p:sldId id="274" r:id="rId14"/>
    <p:sldId id="263" r:id="rId15"/>
    <p:sldId id="272" r:id="rId16"/>
    <p:sldId id="264" r:id="rId17"/>
    <p:sldId id="275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Landscape photograph of mountains with colors ranging from orange to pink to purple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tax.org/r/100pythonshe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tax.org/r/100200modules" TargetMode="External"/><Relationship Id="rId2" Type="http://schemas.openxmlformats.org/officeDocument/2006/relationships/hyperlink" Target="https://openstax.org/r/100pythlibrar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tax.org/r/100pypy" TargetMode="External"/><Relationship Id="rId2" Type="http://schemas.openxmlformats.org/officeDocument/2006/relationships/hyperlink" Target="https://openstax.org/r/100pyp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7</a:t>
            </a:r>
            <a:r>
              <a:rPr lang="en-US" dirty="0"/>
              <a:t>:</a:t>
            </a:r>
            <a:r>
              <a:rPr dirty="0"/>
              <a:t> Modules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7.</a:t>
            </a:r>
            <a:r>
              <a:rPr lang="en-US" dirty="0"/>
              <a:t>3</a:t>
            </a:r>
            <a:r>
              <a:rPr dirty="0"/>
              <a:t> Top-level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8261"/>
            <a:ext cx="10972800" cy="517366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importing a module, </a:t>
            </a:r>
            <a:r>
              <a:rPr lang="en-US" b="0" i="1" dirty="0">
                <a:solidFill>
                  <a:srgbClr val="424242"/>
                </a:solidFill>
                <a:effectLst/>
                <a:latin typeface="Neue Helvetica W01"/>
              </a:rPr>
              <a:t>all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code in the module is run from top to bottom.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If a module is not designed carefully, unintended code might run as a 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side effect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marL="0" lvl="0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unintended code is generally at the top level, outside of function definitions.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modules often include the statement </a:t>
            </a:r>
            <a:r>
              <a:rPr lang="en-US" dirty="0">
                <a:solidFill>
                  <a:srgbClr val="0000AA"/>
                </a:solidFill>
                <a:effectLst/>
              </a:rPr>
              <a:t>if</a:t>
            </a:r>
            <a:r>
              <a:rPr lang="en-US" dirty="0"/>
              <a:t> __name__ == </a:t>
            </a:r>
            <a:r>
              <a:rPr lang="en-US" dirty="0">
                <a:solidFill>
                  <a:srgbClr val="914700"/>
                </a:solidFill>
                <a:effectLst/>
              </a:rPr>
              <a:t>"__main__"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to prevent side effects. </a:t>
            </a:r>
          </a:p>
          <a:p>
            <a:pPr marL="0" lvl="0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indent="-457200"/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This statement is true when the module is run as a program and false when the module is imported.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58443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</a:t>
            </a:r>
            <a:r>
              <a:rPr lang="en-US" dirty="0"/>
              <a:t>.4</a:t>
            </a:r>
            <a:r>
              <a:rPr dirty="0"/>
              <a:t> The help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Use the help() function to explore a module's contents.</a:t>
            </a:r>
          </a:p>
          <a:p>
            <a:pPr lvl="0"/>
            <a:r>
              <a:t>Identify portions of code included in the documentation.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</a:t>
            </a:r>
            <a:r>
              <a:rPr lang="en-US" dirty="0"/>
              <a:t>.4</a:t>
            </a:r>
            <a:r>
              <a:rPr dirty="0"/>
              <a:t> The help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r>
              <a:rPr lang="en-US" sz="4000" b="1" i="0" dirty="0">
                <a:solidFill>
                  <a:srgbClr val="333333"/>
                </a:solidFill>
                <a:effectLst/>
                <a:latin typeface="Neue Helvetica W01"/>
              </a:rPr>
              <a:t>Module documentation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built-in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help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function provides a summary of a module's functions and data. Calling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help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module_name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 in a shell is a convenient way to learn about a module.</a:t>
            </a:r>
          </a:p>
        </p:txBody>
      </p:sp>
    </p:spTree>
    <p:extLst>
      <p:ext uri="{BB962C8B-B14F-4D97-AF65-F5344CB8AC3E}">
        <p14:creationId xmlns:p14="http://schemas.microsoft.com/office/powerpoint/2010/main" val="415437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</a:t>
            </a:r>
            <a:r>
              <a:rPr lang="en-US" dirty="0"/>
              <a:t>.4</a:t>
            </a:r>
            <a:r>
              <a:rPr dirty="0"/>
              <a:t> The help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3473"/>
            <a:ext cx="10972800" cy="5173664"/>
          </a:xfrm>
        </p:spPr>
        <p:txBody>
          <a:bodyPr>
            <a:normAutofit lnSpcReduction="100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Example: Help on functions</a:t>
            </a:r>
          </a:p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sz="2400" b="0" i="0" dirty="0">
                <a:solidFill>
                  <a:srgbClr val="006464"/>
                </a:solidFill>
                <a:effectLst/>
                <a:latin typeface="Neue Helvetica W01"/>
              </a:rPr>
              <a:t>help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() function can be called on specific functions in a module. Open a Python shell on your computer, or use the one at </a:t>
            </a:r>
            <a:r>
              <a:rPr lang="en-US" sz="2400" b="0" i="0" u="sng" dirty="0">
                <a:solidFill>
                  <a:srgbClr val="026AA1"/>
                </a:solidFill>
                <a:effectLst/>
                <a:latin typeface="Neue Helvetica W01"/>
                <a:hlinkClick r:id="rId2"/>
              </a:rPr>
              <a:t>python.org/shell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. Type the following lines, one at a time, into the shell.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AA"/>
                </a:solidFill>
                <a:effectLst/>
                <a:latin typeface="Neue Helvetica W01"/>
              </a:rPr>
              <a:t>import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random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6464"/>
                </a:solidFill>
                <a:effectLst/>
                <a:latin typeface="Neue Helvetica W01"/>
              </a:rPr>
              <a:t>help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sz="2400" b="0" i="0" dirty="0" err="1">
                <a:solidFill>
                  <a:srgbClr val="424242"/>
                </a:solidFill>
                <a:effectLst/>
                <a:latin typeface="Neue Helvetica W01"/>
              </a:rPr>
              <a:t>random.randint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6464"/>
                </a:solidFill>
                <a:effectLst/>
                <a:latin typeface="Neue Helvetica W01"/>
              </a:rPr>
              <a:t>help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sz="2400" b="0" i="0" dirty="0" err="1">
                <a:solidFill>
                  <a:srgbClr val="424242"/>
                </a:solidFill>
                <a:effectLst/>
                <a:latin typeface="Neue Helvetica W01"/>
              </a:rPr>
              <a:t>random.choice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AA"/>
                </a:solidFill>
                <a:effectLst/>
                <a:latin typeface="Neue Helvetica W01"/>
              </a:rPr>
              <a:t>import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statistics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6464"/>
                </a:solidFill>
                <a:effectLst/>
                <a:latin typeface="Neue Helvetica W01"/>
              </a:rPr>
              <a:t>help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sz="2400" b="0" i="0" dirty="0" err="1">
                <a:solidFill>
                  <a:srgbClr val="424242"/>
                </a:solidFill>
                <a:effectLst/>
                <a:latin typeface="Neue Helvetica W01"/>
              </a:rPr>
              <a:t>statistics.median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6464"/>
                </a:solidFill>
                <a:effectLst/>
                <a:latin typeface="Neue Helvetica W01"/>
              </a:rPr>
              <a:t>help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sz="2400" b="0" i="0" dirty="0" err="1">
                <a:solidFill>
                  <a:srgbClr val="424242"/>
                </a:solidFill>
                <a:effectLst/>
                <a:latin typeface="Neue Helvetica W01"/>
              </a:rPr>
              <a:t>statistics.mode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)</a:t>
            </a:r>
          </a:p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Remember to use the navigation keys on the keyboard, and press the Q key ("quit") to return to the Python shell.</a:t>
            </a:r>
          </a:p>
        </p:txBody>
      </p:sp>
    </p:spTree>
    <p:extLst>
      <p:ext uri="{BB962C8B-B14F-4D97-AF65-F5344CB8AC3E}">
        <p14:creationId xmlns:p14="http://schemas.microsoft.com/office/powerpoint/2010/main" val="363956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7.</a:t>
            </a:r>
            <a:r>
              <a:rPr lang="en-US" dirty="0"/>
              <a:t>5</a:t>
            </a:r>
            <a:r>
              <a:rPr dirty="0"/>
              <a:t> Finding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Explain differences between the standard library and PyPI.</a:t>
            </a:r>
          </a:p>
          <a:p>
            <a:pPr lvl="0"/>
            <a:r>
              <a:t>Search python.org and pypi.org for modules of interest.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7.</a:t>
            </a:r>
            <a:r>
              <a:rPr lang="en-US" dirty="0"/>
              <a:t>5</a:t>
            </a:r>
            <a:r>
              <a:rPr dirty="0"/>
              <a:t> Finding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Python Standard Library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collection of built-in functions and modules that support common programming tasks.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The math module provides functions like sqrt() and constants like pi.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Python's official documentation includes a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  <a:hlinkClick r:id="rId2"/>
              </a:rPr>
              <a:t>library reference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and a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  <a:hlinkClick r:id="rId3"/>
              </a:rPr>
              <a:t>module index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for becoming familiar with the standard library.</a:t>
            </a:r>
          </a:p>
        </p:txBody>
      </p:sp>
    </p:spTree>
    <p:extLst>
      <p:ext uri="{BB962C8B-B14F-4D97-AF65-F5344CB8AC3E}">
        <p14:creationId xmlns:p14="http://schemas.microsoft.com/office/powerpoint/2010/main" val="305693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9728" y="1457739"/>
            <a:ext cx="4053840" cy="5869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Table 7.1 Example built-in modules in the standard library.</a:t>
            </a:r>
          </a:p>
        </p:txBody>
      </p:sp>
      <p:pic>
        <p:nvPicPr>
          <p:cNvPr id="3" name="Picture 1" descr="Table 7.1 Example built-in modules in the standard library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9056" y="262590"/>
            <a:ext cx="5486400" cy="61514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7.</a:t>
            </a:r>
            <a:r>
              <a:rPr lang="en-US" dirty="0"/>
              <a:t>5</a:t>
            </a:r>
            <a:r>
              <a:rPr dirty="0"/>
              <a:t> Finding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570219"/>
          </a:xfrm>
        </p:spPr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sz="3900" b="1" i="0" dirty="0">
                <a:solidFill>
                  <a:srgbClr val="333333"/>
                </a:solidFill>
                <a:effectLst/>
                <a:latin typeface="Neue Helvetica W01"/>
              </a:rPr>
              <a:t>Third-party modules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Python Package Index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(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PyPI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), available at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  <a:hlinkClick r:id="rId2"/>
              </a:rPr>
              <a:t>pypi.org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is the official third-party software library for Python. </a:t>
            </a:r>
          </a:p>
          <a:p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The abbreviation "</a:t>
            </a:r>
            <a:r>
              <a:rPr lang="en-US" sz="2400" b="0" i="0" dirty="0" err="1">
                <a:solidFill>
                  <a:srgbClr val="424242"/>
                </a:solidFill>
                <a:effectLst/>
                <a:latin typeface="Neue Helvetica W01"/>
              </a:rPr>
              <a:t>PyPI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" is pronounced like </a:t>
            </a:r>
            <a:r>
              <a:rPr lang="en-US" sz="2400" b="0" i="1" dirty="0">
                <a:solidFill>
                  <a:srgbClr val="424242"/>
                </a:solidFill>
                <a:effectLst/>
                <a:latin typeface="Neue Helvetica W01"/>
              </a:rPr>
              <a:t>pie pea eye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(in contrast to </a:t>
            </a:r>
            <a:r>
              <a:rPr lang="en-US" sz="2400" b="0" i="0" u="sng" dirty="0">
                <a:solidFill>
                  <a:srgbClr val="026AA1"/>
                </a:solidFill>
                <a:effectLst/>
                <a:latin typeface="Neue Helvetica W01"/>
                <a:hlinkClick r:id="rId3"/>
              </a:rPr>
              <a:t>PyPy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, a different project).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PyPI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allows anyone to develop and share modules with the Python community.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Most software available on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PyPI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is free and open source. </a:t>
            </a:r>
          </a:p>
        </p:txBody>
      </p:sp>
    </p:spTree>
    <p:extLst>
      <p:ext uri="{BB962C8B-B14F-4D97-AF65-F5344CB8AC3E}">
        <p14:creationId xmlns:p14="http://schemas.microsoft.com/office/powerpoint/2010/main" val="113082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659019"/>
            <a:ext cx="3255264" cy="5869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Table 7.2 Example third-party modules available from </a:t>
            </a:r>
            <a:r>
              <a:rPr dirty="0" err="1"/>
              <a:t>PyPI</a:t>
            </a:r>
            <a:r>
              <a:rPr dirty="0"/>
              <a:t>.</a:t>
            </a:r>
          </a:p>
        </p:txBody>
      </p:sp>
      <p:pic>
        <p:nvPicPr>
          <p:cNvPr id="3" name="Picture 1" descr="Table 7.2 Example third-party modules available from PyPI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2868" y="360689"/>
            <a:ext cx="4342892" cy="59313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7.3 Chapter 7 reference.</a:t>
            </a:r>
          </a:p>
        </p:txBody>
      </p:sp>
      <p:pic>
        <p:nvPicPr>
          <p:cNvPr id="3" name="Picture 1" descr="Table 7.3 Chapter 7 referenc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892300"/>
            <a:ext cx="109728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t>Module basics</a:t>
            </a:r>
          </a:p>
          <a:p>
            <a:pPr marL="457189" lvl="0" indent="-457189">
              <a:buAutoNum type="arabicPeriod"/>
            </a:pPr>
            <a:r>
              <a:t>Importing names</a:t>
            </a:r>
          </a:p>
          <a:p>
            <a:pPr marL="457189" lvl="0" indent="-457189">
              <a:buAutoNum type="arabicPeriod"/>
            </a:pPr>
            <a:r>
              <a:t>Top-level code</a:t>
            </a:r>
          </a:p>
          <a:p>
            <a:pPr marL="457189" lvl="0" indent="-457189">
              <a:buAutoNum type="arabicPeriod"/>
            </a:pPr>
            <a:r>
              <a:t>The help function</a:t>
            </a:r>
          </a:p>
          <a:p>
            <a:pPr marL="457189" lvl="0" indent="-457189">
              <a:buAutoNum type="arabicPeriod"/>
            </a:pPr>
            <a:r>
              <a:t>Finding modules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Figure 7.1</a:t>
            </a:r>
          </a:p>
        </p:txBody>
      </p:sp>
      <p:pic>
        <p:nvPicPr>
          <p:cNvPr id="3" name="Picture 1" descr="Landscape photograph of mountains with colors ranging from orange to pink to purple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028700"/>
            <a:ext cx="10972800" cy="449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t>credit: modification of work "Lone Pine Sunset", by Romain Guy/Flickr, Public Domain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7.</a:t>
            </a:r>
            <a:r>
              <a:rPr lang="en-US" dirty="0"/>
              <a:t>1</a:t>
            </a:r>
            <a:r>
              <a:rPr dirty="0"/>
              <a:t> Module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Write a module that consists only of function definitions.</a:t>
            </a:r>
          </a:p>
          <a:p>
            <a:pPr lvl="0"/>
            <a:r>
              <a:t>Import the module and use the functions in a program.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7.</a:t>
            </a:r>
            <a:r>
              <a:rPr lang="en-US" dirty="0"/>
              <a:t>1</a:t>
            </a:r>
            <a:r>
              <a:rPr dirty="0"/>
              <a:t> Module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Modules are defined by putting code in a </a:t>
            </a:r>
            <a:r>
              <a:rPr lang="en-US" b="0" i="1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Neue Helvetica W01"/>
              </a:rPr>
              <a:t>py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file. The area module below is in a file named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area.py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This module provides functions for calculating area.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6103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7.</a:t>
            </a:r>
            <a:r>
              <a:rPr lang="en-US" dirty="0"/>
              <a:t>2</a:t>
            </a:r>
            <a:r>
              <a:rPr dirty="0"/>
              <a:t> Importing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Import functions from a module using the from keyword.</a:t>
            </a:r>
          </a:p>
          <a:p>
            <a:pPr lvl="0"/>
            <a:r>
              <a:t>Explain how to avoid a name collision when importing a module.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7.</a:t>
            </a:r>
            <a:r>
              <a:rPr lang="en-US" dirty="0"/>
              <a:t>2</a:t>
            </a:r>
            <a:r>
              <a:rPr dirty="0"/>
              <a:t> Importing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Specific functions in a module can be imported using the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from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keyword: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dirty="0">
                <a:solidFill>
                  <a:srgbClr val="0000AA"/>
                </a:solidFill>
                <a:effectLst/>
              </a:rPr>
              <a:t>from</a:t>
            </a:r>
            <a:r>
              <a:rPr lang="en-US" dirty="0"/>
              <a:t> area </a:t>
            </a:r>
            <a:r>
              <a:rPr lang="en-US" dirty="0">
                <a:solidFill>
                  <a:srgbClr val="0000AA"/>
                </a:solidFill>
                <a:effectLst/>
              </a:rPr>
              <a:t>import</a:t>
            </a:r>
            <a:r>
              <a:rPr lang="en-US" dirty="0"/>
              <a:t> triangle, </a:t>
            </a:r>
            <a:r>
              <a:rPr lang="en-US" dirty="0" err="1"/>
              <a:t>cylinder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These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functions can be called directly, without referring to the module:</a:t>
            </a:r>
          </a:p>
          <a:p>
            <a:pPr algn="l"/>
            <a:r>
              <a:rPr lang="en-US" dirty="0"/>
              <a:t>print(triangle(</a:t>
            </a:r>
            <a:r>
              <a:rPr lang="en-US" dirty="0">
                <a:solidFill>
                  <a:srgbClr val="006767"/>
                </a:solidFill>
                <a:effectLst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6767"/>
                </a:solidFill>
                <a:effectLst/>
              </a:rPr>
              <a:t>2</a:t>
            </a:r>
            <a:r>
              <a:rPr lang="en-US" dirty="0"/>
              <a:t>)) print(cylinder(</a:t>
            </a:r>
            <a:r>
              <a:rPr lang="en-US" dirty="0">
                <a:solidFill>
                  <a:srgbClr val="006767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6767"/>
                </a:solidFill>
                <a:effectLst/>
              </a:rPr>
              <a:t>4</a:t>
            </a:r>
            <a:r>
              <a:rPr lang="en-US" dirty="0"/>
              <a:t>))</a:t>
            </a: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310550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7.</a:t>
            </a:r>
            <a:r>
              <a:rPr lang="en-US" dirty="0"/>
              <a:t>2</a:t>
            </a:r>
            <a:r>
              <a:rPr dirty="0"/>
              <a:t> Importing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0" algn="l">
              <a:buNone/>
            </a:pPr>
            <a:r>
              <a:rPr lang="en-US" sz="4700" b="1" i="0" dirty="0">
                <a:solidFill>
                  <a:srgbClr val="333333"/>
                </a:solidFill>
                <a:effectLst/>
                <a:latin typeface="Neue Helvetica W01"/>
              </a:rPr>
              <a:t>Name collisions</a:t>
            </a:r>
          </a:p>
          <a:p>
            <a:pPr marL="228600" indent="0" algn="l">
              <a:buNone/>
            </a:pPr>
            <a:endParaRPr lang="en-US" sz="4700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name collision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occurs when a function is defined multiple times. If a function is defined more than once, the most recent definition is used. 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Neue Helvetica W01"/>
              </a:rPr>
              <a:t>Name collisions may occur when multiple programmers are working on a project</a:t>
            </a: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Name collisions are not considered errors and often lead to unexpected behavior.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Selecting specific functions from a module to import reduces the memory footprint; however, importing a complete module can help to avoid collisions because a 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Neue Helvetica W01"/>
              </a:rPr>
              <a:t>module.name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format would be used. </a:t>
            </a: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317993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7.</a:t>
            </a:r>
            <a:r>
              <a:rPr lang="en-US" dirty="0"/>
              <a:t>3</a:t>
            </a:r>
            <a:r>
              <a:rPr dirty="0"/>
              <a:t> Top-level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Identify code that will run as a side effect of importing.</a:t>
            </a:r>
          </a:p>
          <a:p>
            <a:pPr lvl="0"/>
            <a:r>
              <a:t>Explain the purpose of if __name__ == "__main__".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778</Words>
  <Application>Microsoft Macintosh PowerPoint</Application>
  <PresentationFormat>Widescreen</PresentationFormat>
  <Paragraphs>94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Neue Helvetica W01</vt:lpstr>
      <vt:lpstr>Office Theme</vt:lpstr>
      <vt:lpstr>Introduction to Python Programming</vt:lpstr>
      <vt:lpstr>Chapter outline</vt:lpstr>
      <vt:lpstr>Figure 7.1</vt:lpstr>
      <vt:lpstr>7.1 Module basics</vt:lpstr>
      <vt:lpstr>7.1 Module basics</vt:lpstr>
      <vt:lpstr>7.2 Importing names</vt:lpstr>
      <vt:lpstr>7.2 Importing names</vt:lpstr>
      <vt:lpstr>7.2 Importing names</vt:lpstr>
      <vt:lpstr>7.3 Top-level code</vt:lpstr>
      <vt:lpstr>7.3 Top-level code</vt:lpstr>
      <vt:lpstr>7.4 The help function</vt:lpstr>
      <vt:lpstr>7.4 The help function</vt:lpstr>
      <vt:lpstr>7.4 The help function</vt:lpstr>
      <vt:lpstr>7.5 Finding modules</vt:lpstr>
      <vt:lpstr>7.5 Finding modules</vt:lpstr>
      <vt:lpstr>Table 7.1 Example built-in modules in the standard library.</vt:lpstr>
      <vt:lpstr>7.5 Finding modules</vt:lpstr>
      <vt:lpstr>Table 7.2 Example third-party modules available from PyPI.</vt:lpstr>
      <vt:lpstr>Table 7.3 Chapter 7 reference.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Colby Powers</cp:lastModifiedBy>
  <cp:revision>3</cp:revision>
  <dcterms:created xsi:type="dcterms:W3CDTF">2024-07-30T22:14:42Z</dcterms:created>
  <dcterms:modified xsi:type="dcterms:W3CDTF">2024-10-30T13:28:45Z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7 Modules</vt:lpwstr>
  </property>
</Properties>
</file>