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61" r:id="rId9"/>
    <p:sldId id="275" r:id="rId10"/>
    <p:sldId id="276" r:id="rId11"/>
    <p:sldId id="277" r:id="rId12"/>
    <p:sldId id="262" r:id="rId13"/>
    <p:sldId id="263" r:id="rId14"/>
    <p:sldId id="278" r:id="rId15"/>
    <p:sldId id="264" r:id="rId16"/>
    <p:sldId id="272" r:id="rId17"/>
    <p:sldId id="279" r:id="rId18"/>
    <p:sldId id="265" r:id="rId19"/>
    <p:sldId id="280" r:id="rId20"/>
    <p:sldId id="266" r:id="rId21"/>
    <p:sldId id="267" r:id="rId22"/>
    <p:sldId id="273" r:id="rId23"/>
    <p:sldId id="281" r:id="rId24"/>
    <p:sldId id="26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 tiles held together with string, with characters written on tiles, reading "Illuminate"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8</a:t>
            </a:r>
            <a:r>
              <a:rPr lang="en-US" dirty="0"/>
              <a:t>:</a:t>
            </a:r>
            <a:r>
              <a:rPr dirty="0"/>
              <a:t> Strings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2</a:t>
            </a:r>
            <a:r>
              <a:rPr dirty="0"/>
              <a:t> 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String slicing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used when a programmer must get access to a sequence of characters. Here, a string slicing operator can be used.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 [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a:b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 is used with the name of a string variable, a sequence of characters starting from index a (inclusive) up to index b (exclusive) is returned.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Both a and b are optional. If a or b are not provided, the default values are 0 and </a:t>
            </a:r>
            <a:r>
              <a:rPr lang="en-US" b="0" i="0" dirty="0" err="1">
                <a:solidFill>
                  <a:srgbClr val="006464"/>
                </a:solidFill>
                <a:effectLst/>
                <a:latin typeface="Neue Helvetica W01"/>
              </a:rPr>
              <a:t>len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(string), respectively.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11577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2</a:t>
            </a:r>
            <a:r>
              <a:rPr dirty="0"/>
              <a:t> 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String objects are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immutable,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meaning that string objects cannot be modified or changed once created.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Once a string object is created, the string's contents cannot be altered by directly modifying individual characters or elements within the string.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Instead, to make changes to a string, a new string object with the desired changes is created, leaving the original string unchanged.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393704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3</a:t>
            </a:r>
            <a:r>
              <a:rPr dirty="0"/>
              <a:t> Searching/testing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Use the in operator to identify whether a given string contains a substring.</a:t>
            </a:r>
          </a:p>
          <a:p>
            <a:pPr lvl="0"/>
            <a:r>
              <a:rPr dirty="0"/>
              <a:t>Call the count() method to count the number of substrings in a given string.</a:t>
            </a:r>
          </a:p>
          <a:p>
            <a:pPr lvl="0"/>
            <a:r>
              <a:rPr dirty="0"/>
              <a:t>Search a string to find a substring using the find() method.</a:t>
            </a:r>
            <a:endParaRPr lang="en-US" dirty="0"/>
          </a:p>
          <a:p>
            <a:pPr lvl="0"/>
            <a:r>
              <a:rPr lang="en-US" dirty="0"/>
              <a:t>Use the index() method to find the index of the first occurrence of a substring in a given string.</a:t>
            </a:r>
          </a:p>
          <a:p>
            <a:pPr lvl="0"/>
            <a:r>
              <a:rPr lang="en-US" dirty="0"/>
              <a:t>Write a for loop on strings using in operator.</a:t>
            </a:r>
          </a:p>
          <a:p>
            <a:pPr marL="22860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3</a:t>
            </a:r>
            <a:r>
              <a:rPr dirty="0"/>
              <a:t> Searching/testing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39"/>
            <a:ext cx="10972800" cy="4663125"/>
          </a:xfrm>
        </p:spPr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Boolean operator can be used to check if a string contains another string.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returns True if the first string exists in the second string, False otherwise.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dirty="0">
                <a:solidFill>
                  <a:srgbClr val="0000AA"/>
                </a:solidFill>
                <a:effectLst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operator can be used to iterate over characters in a string using a </a:t>
            </a:r>
            <a:r>
              <a:rPr lang="en-US" dirty="0">
                <a:solidFill>
                  <a:srgbClr val="0000AA"/>
                </a:solidFill>
                <a:effectLst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loop. In each </a:t>
            </a:r>
            <a:r>
              <a:rPr lang="en-US" dirty="0">
                <a:solidFill>
                  <a:srgbClr val="0000AA"/>
                </a:solidFill>
                <a:effectLst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 iteration, one character is read and will be the loop variable for that iteration.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3</a:t>
            </a:r>
            <a:r>
              <a:rPr dirty="0"/>
              <a:t> Searching/testing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5776"/>
            <a:ext cx="10972800" cy="5205983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count()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 counts the number of occurrences of a substring in a given string. If the given substring does not exist in the given string, the value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returned.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find()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 returns the index of the first occurrence of a substring in a given string. If the substring does not exist in the given string, the value of </a:t>
            </a:r>
            <a:r>
              <a:rPr lang="en-US" dirty="0"/>
              <a:t>-</a:t>
            </a:r>
            <a:r>
              <a:rPr lang="en-US" dirty="0">
                <a:solidFill>
                  <a:srgbClr val="006767"/>
                </a:solidFill>
                <a:effectLst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returned.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index()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 performs similarly to the find() method in which the method returns the index of the first occurrence of a substring in a given string.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index() method assumes that the substring exists in the given string; otherwise, throws a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ValueError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6205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4</a:t>
            </a:r>
            <a:r>
              <a:rPr dirty="0"/>
              <a:t>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Format a string template using input arguments.</a:t>
            </a:r>
          </a:p>
          <a:p>
            <a:pPr lvl="0"/>
            <a:r>
              <a:t>Use format() to generate numerical formats based on a given template.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4</a:t>
            </a:r>
            <a:r>
              <a:rPr dirty="0"/>
              <a:t>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0725"/>
            <a:ext cx="10972800" cy="5173664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b="1" dirty="0">
                <a:solidFill>
                  <a:srgbClr val="424242"/>
                </a:solidFill>
                <a:effectLst/>
              </a:rPr>
              <a:t>Formatting string</a:t>
            </a:r>
            <a:r>
              <a:rPr lang="en-US" dirty="0">
                <a:solidFill>
                  <a:srgbClr val="424242"/>
                </a:solidFill>
                <a:effectLst/>
              </a:rPr>
              <a:t> includes specifying string pattern rules and modifying the string according to the formatting specification. </a:t>
            </a:r>
          </a:p>
          <a:p>
            <a:pPr marL="228600" indent="0">
              <a:buNone/>
            </a:pPr>
            <a:endParaRPr lang="en-US" sz="1400" dirty="0">
              <a:solidFill>
                <a:srgbClr val="424242"/>
              </a:solidFill>
              <a:effectLst/>
            </a:endParaRPr>
          </a:p>
          <a:p>
            <a:r>
              <a:rPr lang="en-US" sz="2400" dirty="0">
                <a:solidFill>
                  <a:srgbClr val="424242"/>
                </a:solidFill>
                <a:effectLst/>
              </a:rPr>
              <a:t>Examples of formatting strings include using patterns for building different string values and specifying modification rules for the string's length and alignment.</a:t>
            </a:r>
          </a:p>
          <a:p>
            <a:pPr marL="228600" indent="0">
              <a:buNone/>
            </a:pPr>
            <a:endParaRPr lang="en-US" b="1" dirty="0">
              <a:solidFill>
                <a:srgbClr val="424242"/>
              </a:solidFill>
              <a:effectLst/>
            </a:endParaRPr>
          </a:p>
          <a:p>
            <a:pPr marL="228600" indent="0">
              <a:buNone/>
            </a:pPr>
            <a:endParaRPr lang="en-US" b="1" dirty="0">
              <a:solidFill>
                <a:srgbClr val="424242"/>
              </a:solidFill>
              <a:effectLst/>
            </a:endParaRPr>
          </a:p>
          <a:p>
            <a:pPr marL="228600" indent="0">
              <a:buNone/>
            </a:pPr>
            <a:r>
              <a:rPr lang="en-US" b="1" dirty="0">
                <a:solidFill>
                  <a:srgbClr val="424242"/>
                </a:solidFill>
                <a:effectLst/>
              </a:rPr>
              <a:t>Replacement fields</a:t>
            </a:r>
            <a:r>
              <a:rPr lang="en-US" dirty="0">
                <a:solidFill>
                  <a:srgbClr val="424242"/>
                </a:solidFill>
                <a:effectLst/>
              </a:rPr>
              <a:t> are used to define a pattern for creating multiple string values that comply with a given format. </a:t>
            </a:r>
          </a:p>
        </p:txBody>
      </p:sp>
    </p:spTree>
    <p:extLst>
      <p:ext uri="{BB962C8B-B14F-4D97-AF65-F5344CB8AC3E}">
        <p14:creationId xmlns:p14="http://schemas.microsoft.com/office/powerpoint/2010/main" val="320958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4</a:t>
            </a:r>
            <a:r>
              <a:rPr dirty="0"/>
              <a:t>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0725"/>
            <a:ext cx="10972800" cy="5173664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Replacement fields can be tagged with a label, called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named replacement fields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for ease of access and code readability. </a:t>
            </a:r>
          </a:p>
          <a:p>
            <a:pPr marL="22860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Python's string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format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method can use positional ordering to match the numbered arguments. The replacement fields that use the positional ordering of arguments are called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numbered replacement fields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indexing of the arguments starts from 0.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Ex: print(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"{1}{0}"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format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"Home"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"Welcome"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)) outputs the string value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"Welcome Home"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as the first argument.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"Home"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at index 0, and the second argument,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"Welcome"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is at index 1.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Replacing these arguments in the order of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"{1}{0}"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creates the string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"Welcome Home"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Numbered replacement fields can use argument's values for multiple replacement fields by using the same argument index.</a:t>
            </a:r>
          </a:p>
          <a:p>
            <a:pPr marL="228600" indent="0">
              <a:buNone/>
            </a:pPr>
            <a:endParaRPr lang="en-US" dirty="0">
              <a:solidFill>
                <a:srgbClr val="4242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53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8.2 String alignment formatting.</a:t>
            </a:r>
          </a:p>
        </p:txBody>
      </p:sp>
      <p:pic>
        <p:nvPicPr>
          <p:cNvPr id="3" name="Picture 1" descr="Table 8.2 String alignment formatting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501900"/>
            <a:ext cx="109728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4</a:t>
            </a:r>
            <a:r>
              <a:rPr dirty="0"/>
              <a:t>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0725"/>
            <a:ext cx="10972800" cy="5173664"/>
          </a:xfrm>
        </p:spPr>
        <p:txBody>
          <a:bodyPr>
            <a:normAutofit fontScale="77500" lnSpcReduction="2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format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method can be used to format numerical values.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Numerical values can be padded to have a given minimum length, precision, and sign character.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syntax for modifying numeric values follows the {[index]:[width][.precision][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type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]} structure.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the given syntax,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index field refers to the index of the argument.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width field refers to the minimum length of the 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precision field refers to the floating-point precision of the given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type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field shows the type of the input that is passed to 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format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method. Floating-point and decimal inputs are identified by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"f"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"d"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respectively. String values are also identified by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"s"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>
              <a:buNone/>
            </a:pPr>
            <a:endParaRPr lang="en-US" dirty="0">
              <a:solidFill>
                <a:srgbClr val="4242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496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String operations</a:t>
            </a:r>
          </a:p>
          <a:p>
            <a:pPr marL="457189" lvl="0" indent="-457189">
              <a:buAutoNum type="arabicPeriod"/>
            </a:pPr>
            <a:r>
              <a:t>String slicing</a:t>
            </a:r>
          </a:p>
          <a:p>
            <a:pPr marL="457189" lvl="0" indent="-457189">
              <a:buAutoNum type="arabicPeriod"/>
            </a:pPr>
            <a:r>
              <a:t>Searching/testing strings</a:t>
            </a:r>
          </a:p>
          <a:p>
            <a:pPr marL="457189" lvl="0" indent="-457189">
              <a:buAutoNum type="arabicPeriod"/>
            </a:pPr>
            <a:r>
              <a:t>String formatting</a:t>
            </a:r>
          </a:p>
          <a:p>
            <a:pPr marL="457189" lvl="0" indent="-457189">
              <a:buAutoNum type="arabicPeriod"/>
            </a:pPr>
            <a:r>
              <a:t>Splitting/joining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8.3 Numerical formatting options.</a:t>
            </a:r>
          </a:p>
        </p:txBody>
      </p:sp>
      <p:pic>
        <p:nvPicPr>
          <p:cNvPr id="3" name="Picture 1" descr="Table 8.3 Numerical formatting option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9872" y="2416556"/>
            <a:ext cx="109728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70877-DAC0-B8F7-8686-99835ED386DF}"/>
              </a:ext>
            </a:extLst>
          </p:cNvPr>
          <p:cNvSpPr txBox="1"/>
          <p:nvPr/>
        </p:nvSpPr>
        <p:spPr>
          <a:xfrm>
            <a:off x="1131949" y="1585559"/>
            <a:ext cx="9928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table below summarizes formatting options for modifying numeric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5</a:t>
            </a:r>
            <a:r>
              <a:rPr dirty="0"/>
              <a:t> Splitting/joining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the split() method to split a string into substrings.</a:t>
            </a:r>
          </a:p>
          <a:p>
            <a:pPr lvl="0"/>
            <a:r>
              <a:t>Combine objects in a list into a string using join() method.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5</a:t>
            </a:r>
            <a:r>
              <a:rPr dirty="0"/>
              <a:t> Splitting/joining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string in Python can be broken into substrings given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delimiter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A delimiter is also referred to as a separator.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split()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method, when applied to a string, splits the string into substrings by using the given argument as a delimiter.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indent="-457200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dirty="0">
                <a:solidFill>
                  <a:srgbClr val="914700"/>
                </a:solidFill>
                <a:effectLst/>
              </a:rPr>
              <a:t>"1-2"</a:t>
            </a:r>
            <a:r>
              <a:rPr lang="en-US" dirty="0"/>
              <a:t>.split(</a:t>
            </a:r>
            <a:r>
              <a:rPr lang="en-US" dirty="0">
                <a:solidFill>
                  <a:srgbClr val="914700"/>
                </a:solidFill>
                <a:effectLst/>
              </a:rPr>
              <a:t>'-'</a:t>
            </a:r>
            <a:r>
              <a:rPr lang="en-US" dirty="0"/>
              <a:t>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returns a list of substrings </a:t>
            </a:r>
            <a:r>
              <a:rPr lang="en-US" dirty="0"/>
              <a:t>[</a:t>
            </a:r>
            <a:r>
              <a:rPr lang="en-US" dirty="0">
                <a:solidFill>
                  <a:srgbClr val="914700"/>
                </a:solidFill>
                <a:effectLst/>
              </a:rPr>
              <a:t>"1"</a:t>
            </a:r>
            <a:r>
              <a:rPr lang="en-US" dirty="0"/>
              <a:t>, </a:t>
            </a:r>
            <a:r>
              <a:rPr lang="en-US" dirty="0">
                <a:solidFill>
                  <a:srgbClr val="914700"/>
                </a:solidFill>
                <a:effectLst/>
              </a:rPr>
              <a:t>"2"</a:t>
            </a:r>
            <a:r>
              <a:rPr lang="en-US" dirty="0"/>
              <a:t>]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no arguments are given to the </a:t>
            </a:r>
            <a:r>
              <a:rPr lang="en-US" dirty="0"/>
              <a:t>split()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method, blank space characters are used as delimiters.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indent="-457200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dirty="0">
                <a:solidFill>
                  <a:srgbClr val="914700"/>
                </a:solidFill>
                <a:effectLst/>
              </a:rPr>
              <a:t>"1\t2\n3 4"</a:t>
            </a:r>
            <a:r>
              <a:rPr lang="en-US" dirty="0"/>
              <a:t>.split()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returns </a:t>
            </a:r>
            <a:r>
              <a:rPr lang="en-US" dirty="0"/>
              <a:t>[</a:t>
            </a:r>
            <a:r>
              <a:rPr lang="en-US" dirty="0">
                <a:solidFill>
                  <a:srgbClr val="914700"/>
                </a:solidFill>
                <a:effectLst/>
              </a:rPr>
              <a:t>"1"</a:t>
            </a:r>
            <a:r>
              <a:rPr lang="en-US" dirty="0"/>
              <a:t>, </a:t>
            </a:r>
            <a:r>
              <a:rPr lang="en-US" dirty="0">
                <a:solidFill>
                  <a:srgbClr val="914700"/>
                </a:solidFill>
                <a:effectLst/>
              </a:rPr>
              <a:t>"2"</a:t>
            </a:r>
            <a:r>
              <a:rPr lang="en-US" dirty="0"/>
              <a:t>, </a:t>
            </a:r>
            <a:r>
              <a:rPr lang="en-US" dirty="0">
                <a:solidFill>
                  <a:srgbClr val="914700"/>
                </a:solidFill>
                <a:effectLst/>
              </a:rPr>
              <a:t>"3"</a:t>
            </a:r>
            <a:r>
              <a:rPr lang="en-US" dirty="0"/>
              <a:t>, </a:t>
            </a:r>
            <a:r>
              <a:rPr lang="en-US" dirty="0">
                <a:solidFill>
                  <a:srgbClr val="914700"/>
                </a:solidFill>
                <a:effectLst/>
              </a:rPr>
              <a:t>"4"</a:t>
            </a:r>
            <a:r>
              <a:rPr lang="en-US" dirty="0"/>
              <a:t>]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3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5</a:t>
            </a:r>
            <a:r>
              <a:rPr dirty="0"/>
              <a:t> Splitting/joining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4442939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join()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 is the inverse of the split() method: a list of string values are concatenated together to form one output string.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joining string elements in the list, the delimiter is added in-between elements. </a:t>
            </a:r>
          </a:p>
          <a:p>
            <a:r>
              <a:rPr lang="en-US" dirty="0">
                <a:solidFill>
                  <a:srgbClr val="424242"/>
                </a:solidFill>
                <a:latin typeface="Neue Helvetica W01"/>
              </a:rPr>
              <a:t> 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','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.join([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"this"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"is"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"great"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]) returns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</a:t>
            </a:r>
            <a:r>
              <a:rPr lang="en-US" b="0" i="0" dirty="0" err="1">
                <a:solidFill>
                  <a:srgbClr val="914700"/>
                </a:solidFill>
                <a:effectLst/>
                <a:latin typeface="Neue Helvetica W01"/>
              </a:rPr>
              <a:t>this,is,great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35760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8.4 Chapter 8 reference.</a:t>
            </a:r>
          </a:p>
        </p:txBody>
      </p:sp>
      <p:pic>
        <p:nvPicPr>
          <p:cNvPr id="3" name="Picture 1" descr="Table 8.4 Chapter 8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003300"/>
            <a:ext cx="10972800" cy="506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8.1</a:t>
            </a:r>
          </a:p>
        </p:txBody>
      </p:sp>
      <p:pic>
        <p:nvPicPr>
          <p:cNvPr id="3" name="Picture 1" descr="An image tiles held together with string, with characters written on tiles, reading &quot;Illuminate&quot;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"Project 366 #65: 050316 A Night On The Tiles", by Pete/Flickr, CC BY 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1</a:t>
            </a:r>
            <a:r>
              <a:rPr dirty="0"/>
              <a:t>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Compare strings using logical and membership operators.</a:t>
            </a:r>
          </a:p>
          <a:p>
            <a:pPr lvl="0"/>
            <a:r>
              <a:t>Use lower() and upper() string methods to convert string values to lowercase and uppercase characters.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1</a:t>
            </a:r>
            <a:r>
              <a:rPr dirty="0"/>
              <a:t>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String values can be compared using logical operators (</a:t>
            </a:r>
            <a:r>
              <a:rPr lang="en-US" dirty="0"/>
              <a:t>&lt;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dirty="0"/>
              <a:t>&lt;=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dirty="0"/>
              <a:t>&gt;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dirty="0"/>
              <a:t>&gt;=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dirty="0"/>
              <a:t>==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dirty="0"/>
              <a:t>!=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and membership operators (</a:t>
            </a:r>
            <a:r>
              <a:rPr lang="en-US" dirty="0">
                <a:solidFill>
                  <a:srgbClr val="0000AA"/>
                </a:solidFill>
                <a:effectLst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dirty="0">
                <a:solidFill>
                  <a:srgbClr val="0000AA"/>
                </a:solidFill>
                <a:effectLst/>
              </a:rPr>
              <a:t>not</a:t>
            </a:r>
            <a:r>
              <a:rPr lang="en-US" dirty="0"/>
              <a:t> </a:t>
            </a:r>
            <a:r>
              <a:rPr lang="en-US" dirty="0">
                <a:solidFill>
                  <a:srgbClr val="0000AA"/>
                </a:solidFill>
                <a:effectLst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comparing two string values, the matching characters in two string values are compared sequentially until a decision is reached.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For comparing two characters, ASCII values are used to apply logical operators.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4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8.1 Comparing string values.</a:t>
            </a:r>
          </a:p>
        </p:txBody>
      </p:sp>
      <p:pic>
        <p:nvPicPr>
          <p:cNvPr id="3" name="Picture 1" descr="Table 8.1 Comparing string value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202" y="1631696"/>
            <a:ext cx="11319595" cy="42448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1</a:t>
            </a:r>
            <a:r>
              <a:rPr dirty="0"/>
              <a:t>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sz="4000" b="1" i="0" dirty="0">
                <a:solidFill>
                  <a:srgbClr val="333333"/>
                </a:solidFill>
                <a:effectLst/>
                <a:latin typeface="Neue Helvetica W01"/>
              </a:rPr>
              <a:t>lower() and upper()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lower()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 returns the converted alphabetical characters to lowercase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i="0" dirty="0">
                <a:solidFill>
                  <a:srgbClr val="424242"/>
                </a:solidFill>
                <a:effectLst/>
                <a:latin typeface="Neue Helvetica W01"/>
              </a:rPr>
              <a:t>The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 upper()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method returns the converted alphabetical characters to uppercase. Both the lower() and upper() methods do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not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modify the string.</a:t>
            </a:r>
          </a:p>
        </p:txBody>
      </p:sp>
    </p:spTree>
    <p:extLst>
      <p:ext uri="{BB962C8B-B14F-4D97-AF65-F5344CB8AC3E}">
        <p14:creationId xmlns:p14="http://schemas.microsoft.com/office/powerpoint/2010/main" val="35517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2</a:t>
            </a:r>
            <a:r>
              <a:rPr dirty="0"/>
              <a:t> 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string indexing to access characters in the string.</a:t>
            </a:r>
          </a:p>
          <a:p>
            <a:pPr lvl="0"/>
            <a:r>
              <a:t>Use string slicing to get a substring from a string.</a:t>
            </a:r>
          </a:p>
          <a:p>
            <a:pPr lvl="0"/>
            <a:r>
              <a:t>Identify immutability characteristics of strings.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8.</a:t>
            </a:r>
            <a:r>
              <a:rPr lang="en-US" dirty="0"/>
              <a:t>2</a:t>
            </a:r>
            <a:r>
              <a:rPr dirty="0"/>
              <a:t> 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string is made up of a sequence of characters indexed from left to right, starting at 0.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For a string variable s, the left-most character is indexed 0 and the right-most character is indexed </a:t>
            </a:r>
            <a:r>
              <a:rPr lang="en-US" b="0" i="0" dirty="0" err="1">
                <a:solidFill>
                  <a:srgbClr val="006464"/>
                </a:solidFill>
                <a:effectLst/>
                <a:latin typeface="Neue Helvetica W01"/>
              </a:rPr>
              <a:t>len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(s)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Ex: The length of the string </a:t>
            </a:r>
            <a:r>
              <a:rPr lang="en-US" sz="2400" b="0" i="0" dirty="0">
                <a:solidFill>
                  <a:srgbClr val="914700"/>
                </a:solidFill>
                <a:effectLst/>
                <a:latin typeface="Neue Helvetica W01"/>
              </a:rPr>
              <a:t>"Cloud"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is 5, so the last index is 4.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Negative indexing can also be used to refer to characters from right to left starting at -1.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For a string variable s, the left-most character is indexed -</a:t>
            </a:r>
            <a:r>
              <a:rPr lang="en-US" b="0" i="0" dirty="0" err="1">
                <a:solidFill>
                  <a:srgbClr val="006464"/>
                </a:solidFill>
                <a:effectLst/>
                <a:latin typeface="Neue Helvetica W01"/>
              </a:rPr>
              <a:t>len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(s) and the right-most character is indexed -1. </a:t>
            </a:r>
          </a:p>
          <a:p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Ex: The length of the string 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"flower"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is 6, so the index of the first character with negative indexing is -6.</a:t>
            </a:r>
          </a:p>
        </p:txBody>
      </p:sp>
    </p:spTree>
    <p:extLst>
      <p:ext uri="{BB962C8B-B14F-4D97-AF65-F5344CB8AC3E}">
        <p14:creationId xmlns:p14="http://schemas.microsoft.com/office/powerpoint/2010/main" val="5019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1521</Words>
  <Application>Microsoft Macintosh PowerPoint</Application>
  <PresentationFormat>Widescreen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8.1</vt:lpstr>
      <vt:lpstr>8.1 String operations</vt:lpstr>
      <vt:lpstr>8.1 String operations</vt:lpstr>
      <vt:lpstr>Table 8.1 Comparing string values.</vt:lpstr>
      <vt:lpstr>8.1 String operations</vt:lpstr>
      <vt:lpstr>8.2 String slicing</vt:lpstr>
      <vt:lpstr>8.2 String slicing</vt:lpstr>
      <vt:lpstr>8.2 String slicing</vt:lpstr>
      <vt:lpstr>8.2 String slicing</vt:lpstr>
      <vt:lpstr>8.3 Searching/testing strings </vt:lpstr>
      <vt:lpstr>8.3 Searching/testing strings </vt:lpstr>
      <vt:lpstr>8.3 Searching/testing strings </vt:lpstr>
      <vt:lpstr>8.4 String formatting</vt:lpstr>
      <vt:lpstr>8.4 String formatting</vt:lpstr>
      <vt:lpstr>8.4 String formatting</vt:lpstr>
      <vt:lpstr>Table 8.2 String alignment formatting.</vt:lpstr>
      <vt:lpstr>8.4 String formatting</vt:lpstr>
      <vt:lpstr>Table 8.3 Numerical formatting options.</vt:lpstr>
      <vt:lpstr>8.5 Splitting/joining strings</vt:lpstr>
      <vt:lpstr>8.5 Splitting/joining strings</vt:lpstr>
      <vt:lpstr>8.5 Splitting/joining strings</vt:lpstr>
      <vt:lpstr>Table 8.4 Chapter 8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9</cp:revision>
  <dcterms:created xsi:type="dcterms:W3CDTF">2024-07-30T22:14:47Z</dcterms:created>
  <dcterms:modified xsi:type="dcterms:W3CDTF">2024-10-30T13:28:38Z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8 Strings</vt:lpwstr>
  </property>
</Properties>
</file>