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70" r:id="rId2"/>
    <p:sldMasterId id="2147483679" r:id="rId3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8288000" cy="10287000"/>
  <p:notesSz cx="6858000" cy="9144000"/>
  <p:embeddedFontLst>
    <p:embeddedFont>
      <p:font typeface="Arial Nova Cond" panose="020B0506020202020204" pitchFamily="3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DM Sans Bold" panose="020B0604020202020204" charset="0"/>
      <p:regular r:id="rId18"/>
    </p:embeddedFont>
    <p:embeddedFont>
      <p:font typeface="IBM Plex Mono" panose="020B0509050203000203" pitchFamily="49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431"/>
    <a:srgbClr val="005AAB"/>
    <a:srgbClr val="266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22" autoAdjust="0"/>
  </p:normalViewPr>
  <p:slideViewPr>
    <p:cSldViewPr>
      <p:cViewPr varScale="1">
        <p:scale>
          <a:sx n="62" d="100"/>
          <a:sy n="62" d="100"/>
        </p:scale>
        <p:origin x="34" y="226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2.fntdata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-USER\AppData\Local\Packages\Microsoft.Office.Desktop_8wekyb3d8bbwe\LocalCache\Roaming\Microsoft\Excel\Book1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Sheet1!$C$2:$C$7</c:f>
              <c:numCache>
                <c:formatCode>0.00E+00</c:formatCode>
                <c:ptCount val="6"/>
                <c:pt idx="0">
                  <c:v>2.2989636325753201E-9</c:v>
                </c:pt>
                <c:pt idx="1">
                  <c:v>5.3162973258616901E-10</c:v>
                </c:pt>
                <c:pt idx="2">
                  <c:v>1.20039083550908E-10</c:v>
                </c:pt>
                <c:pt idx="3">
                  <c:v>4.7629753951491797E-11</c:v>
                </c:pt>
                <c:pt idx="4">
                  <c:v>2.01901409206973E-11</c:v>
                </c:pt>
                <c:pt idx="5">
                  <c:v>1.1189079676272399E-11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7B-4EAC-88DA-144D6AC341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3352"/>
        <c:axId val="383903992"/>
      </c:scatterChart>
      <c:valAx>
        <c:axId val="383903352"/>
        <c:scaling>
          <c:orientation val="minMax"/>
          <c:max val="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 Cond" panose="020B0506020202020204" pitchFamily="34" charset="0"/>
                    <a:ea typeface="+mn-ea"/>
                    <a:cs typeface="+mn-cs"/>
                  </a:defRPr>
                </a:pPr>
                <a:r>
                  <a:rPr lang="en-ID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 Cond" panose="020B0506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 Cond" panose="020B0506020202020204" pitchFamily="34" charset="0"/>
                <a:ea typeface="+mn-ea"/>
                <a:cs typeface="+mn-cs"/>
              </a:defRPr>
            </a:pPr>
            <a:endParaRPr lang="en-US"/>
          </a:p>
        </c:txPr>
        <c:crossAx val="383903992"/>
        <c:crosses val="autoZero"/>
        <c:crossBetween val="midCat"/>
        <c:majorUnit val="1"/>
      </c:valAx>
      <c:valAx>
        <c:axId val="383903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 Cond" panose="020B0506020202020204" pitchFamily="34" charset="0"/>
                    <a:ea typeface="+mn-ea"/>
                    <a:cs typeface="+mn-cs"/>
                  </a:defRPr>
                </a:pPr>
                <a:r>
                  <a:rPr lang="en-ID"/>
                  <a:t>Misfit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 Cond" panose="020B0506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 Cond" panose="020B0506020202020204" pitchFamily="34" charset="0"/>
                <a:ea typeface="+mn-ea"/>
                <a:cs typeface="+mn-cs"/>
              </a:defRPr>
            </a:pPr>
            <a:endParaRPr lang="en-US"/>
          </a:p>
        </c:txPr>
        <c:crossAx val="383903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Arial Nova Cond" panose="020B0506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Sheet1!$A$1:$A$10</c:f>
              <c:numCache>
                <c:formatCode>0.00E+00</c:formatCode>
                <c:ptCount val="10"/>
                <c:pt idx="0">
                  <c:v>1.5547366331347E-9</c:v>
                </c:pt>
                <c:pt idx="1">
                  <c:v>4.7026488063728198E-10</c:v>
                </c:pt>
                <c:pt idx="2">
                  <c:v>1.0974292172585801E-10</c:v>
                </c:pt>
                <c:pt idx="3">
                  <c:v>4.4693237345486398E-11</c:v>
                </c:pt>
                <c:pt idx="4">
                  <c:v>1.5540571501186399E-11</c:v>
                </c:pt>
                <c:pt idx="5">
                  <c:v>8.9405391361293392E-12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63E-4246-ABC5-BC68B4223D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4822200"/>
        <c:axId val="514823800"/>
      </c:scatterChart>
      <c:valAx>
        <c:axId val="514822200"/>
        <c:scaling>
          <c:orientation val="minMax"/>
          <c:max val="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 Cond" panose="020B0506020202020204" pitchFamily="34" charset="0"/>
                    <a:ea typeface="+mn-ea"/>
                    <a:cs typeface="+mn-cs"/>
                  </a:defRPr>
                </a:pPr>
                <a:r>
                  <a:rPr lang="en-ID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 Cond" panose="020B0506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 Cond" panose="020B0506020202020204" pitchFamily="34" charset="0"/>
                <a:ea typeface="+mn-ea"/>
                <a:cs typeface="+mn-cs"/>
              </a:defRPr>
            </a:pPr>
            <a:endParaRPr lang="en-US"/>
          </a:p>
        </c:txPr>
        <c:crossAx val="514823800"/>
        <c:crosses val="autoZero"/>
        <c:crossBetween val="midCat"/>
        <c:majorUnit val="1"/>
      </c:valAx>
      <c:valAx>
        <c:axId val="514823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 Cond" panose="020B0506020202020204" pitchFamily="34" charset="0"/>
                    <a:ea typeface="+mn-ea"/>
                    <a:cs typeface="+mn-cs"/>
                  </a:defRPr>
                </a:pPr>
                <a:r>
                  <a:rPr lang="en-ID"/>
                  <a:t>Misfit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 Cond" panose="020B0506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 Cond" panose="020B0506020202020204" pitchFamily="34" charset="0"/>
                <a:ea typeface="+mn-ea"/>
                <a:cs typeface="+mn-cs"/>
              </a:defRPr>
            </a:pPr>
            <a:endParaRPr lang="en-US"/>
          </a:p>
        </c:txPr>
        <c:crossAx val="5148222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Arial Nova Cond" panose="020B0506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BF480-FBEA-4E40-BA1D-63F93A650DDE}" type="datetimeFigureOut">
              <a:rPr lang="en-ID" smtClean="0"/>
              <a:t>16/12/2021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7C76A-A62C-4520-8757-46CB4FE10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720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7C76A-A62C-4520-8757-46CB4FE105D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38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0">
            <a:extLst>
              <a:ext uri="{FF2B5EF4-FFF2-40B4-BE49-F238E27FC236}">
                <a16:creationId xmlns:a16="http://schemas.microsoft.com/office/drawing/2014/main" id="{98DA39FC-D453-482D-B0D7-750BD64743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792076" y="3599881"/>
            <a:ext cx="4938623" cy="4938623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DD741360-1BF8-4C5D-B131-8DCBE4E9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FE9BEEB0-AB22-43D3-88DA-79EC6FBBA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14550" y="9029700"/>
            <a:ext cx="2898000" cy="36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  <a:latin typeface="IBM Plex Mono" panose="020B0604020202020204" charset="0"/>
              </a:defRPr>
            </a:lvl1pPr>
          </a:lstStyle>
          <a:p>
            <a:r>
              <a:rPr lang="en-ID"/>
              <a:t>Underpressure Class</a:t>
            </a:r>
            <a:endParaRPr lang="en-ID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4B20689-5D7E-4144-B57A-C76F49DC4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0972" y="6210300"/>
            <a:ext cx="6400800" cy="990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  <a:latin typeface="IBM Plex Mono" panose="020B060402020202020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2610"/>
              </a:lnSpc>
            </a:pPr>
            <a:endParaRPr lang="en-US" sz="1800" dirty="0">
              <a:solidFill>
                <a:srgbClr val="000000"/>
              </a:solidFill>
              <a:latin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388319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0972" y="6210300"/>
            <a:ext cx="6400800" cy="990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  <a:latin typeface="IBM Plex Mono" panose="020B060402020202020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2610"/>
              </a:lnSpc>
            </a:pPr>
            <a:endParaRPr lang="en-US" sz="1800" dirty="0">
              <a:solidFill>
                <a:srgbClr val="000000"/>
              </a:solidFill>
              <a:latin typeface="IBM Plex Mono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76BD46-93D9-438E-BB32-540B95A7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B03751E-6602-43F2-AC3B-7626A427D65C}"/>
              </a:ext>
            </a:extLst>
          </p:cNvPr>
          <p:cNvSpPr txBox="1">
            <a:spLocks/>
          </p:cNvSpPr>
          <p:nvPr userDrawn="1"/>
        </p:nvSpPr>
        <p:spPr>
          <a:xfrm>
            <a:off x="2132172" y="8991601"/>
            <a:ext cx="2894400" cy="3636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BM Plex Mono" panose="020B060402020202020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10"/>
              </a:lnSpc>
            </a:pPr>
            <a:endParaRPr lang="en-US" dirty="0">
              <a:solidFill>
                <a:srgbClr val="000000"/>
              </a:solidFill>
              <a:latin typeface="IBM Plex Mono"/>
            </a:endParaRP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6E3D9894-19A5-4723-803D-E57BE2D22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14550" y="9029700"/>
            <a:ext cx="2898000" cy="36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  <a:latin typeface="IBM Plex Mono" panose="020B0604020202020204" charset="0"/>
              </a:defRPr>
            </a:lvl1pPr>
          </a:lstStyle>
          <a:p>
            <a:r>
              <a:rPr lang="en-ID"/>
              <a:t>Underpressure Class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9964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">
            <a:extLst>
              <a:ext uri="{FF2B5EF4-FFF2-40B4-BE49-F238E27FC236}">
                <a16:creationId xmlns:a16="http://schemas.microsoft.com/office/drawing/2014/main" id="{1AA81C77-6012-462B-8C87-B721A61644C2}"/>
              </a:ext>
            </a:extLst>
          </p:cNvPr>
          <p:cNvGrpSpPr/>
          <p:nvPr userDrawn="1"/>
        </p:nvGrpSpPr>
        <p:grpSpPr>
          <a:xfrm>
            <a:off x="1066800" y="3860088"/>
            <a:ext cx="1500023" cy="1500023"/>
            <a:chOff x="0" y="0"/>
            <a:chExt cx="6350000" cy="635000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0037334-75DE-4DD2-860E-DE20004CBD69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34431"/>
            </a:solidFill>
          </p:spPr>
        </p: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AA9FC50F-3FD8-46ED-8CA4-2EEFB690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4610100"/>
            <a:ext cx="7010400" cy="3810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8000"/>
            </a:lvl1pPr>
          </a:lstStyle>
          <a:p>
            <a:endParaRPr lang="en-ID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3FBCDCC-D671-461A-9183-607E08393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68000" y="0"/>
            <a:ext cx="7620000" cy="10287000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grpSp>
        <p:nvGrpSpPr>
          <p:cNvPr id="20" name="Group 6">
            <a:extLst>
              <a:ext uri="{FF2B5EF4-FFF2-40B4-BE49-F238E27FC236}">
                <a16:creationId xmlns:a16="http://schemas.microsoft.com/office/drawing/2014/main" id="{BC03CB31-4B12-47F6-9FD7-7036C4408270}"/>
              </a:ext>
            </a:extLst>
          </p:cNvPr>
          <p:cNvGrpSpPr/>
          <p:nvPr userDrawn="1"/>
        </p:nvGrpSpPr>
        <p:grpSpPr>
          <a:xfrm>
            <a:off x="0" y="7958785"/>
            <a:ext cx="2603194" cy="2599029"/>
            <a:chOff x="0" y="0"/>
            <a:chExt cx="6350000" cy="6339840"/>
          </a:xfrm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F406636-25EC-4D6F-BC54-A5A4768BC6CE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72321AC5-0601-4F01-9875-924C525D9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8572" y="9047100"/>
            <a:ext cx="2898000" cy="36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D"/>
              <a:t>Underpressure Class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1418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0BFB32B4-A77D-4AD0-9897-FC26F3E0F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8572" y="9047100"/>
            <a:ext cx="2898000" cy="36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D"/>
              <a:t>Underpressure Class</a:t>
            </a:r>
            <a:endParaRPr lang="en-ID" dirty="0"/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1AA81C77-6012-462B-8C87-B721A61644C2}"/>
              </a:ext>
            </a:extLst>
          </p:cNvPr>
          <p:cNvGrpSpPr/>
          <p:nvPr userDrawn="1"/>
        </p:nvGrpSpPr>
        <p:grpSpPr>
          <a:xfrm>
            <a:off x="1066800" y="3860088"/>
            <a:ext cx="1500023" cy="1500023"/>
            <a:chOff x="0" y="0"/>
            <a:chExt cx="6350000" cy="6350000"/>
          </a:xfrm>
          <a:solidFill>
            <a:srgbClr val="266430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0037334-75DE-4DD2-860E-DE20004CBD69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AA9FC50F-3FD8-46ED-8CA4-2EEFB690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4610100"/>
            <a:ext cx="7010400" cy="3810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8000"/>
            </a:lvl1pPr>
          </a:lstStyle>
          <a:p>
            <a:endParaRPr lang="en-ID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3FBCDCC-D671-461A-9183-607E08393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68000" y="0"/>
            <a:ext cx="7620000" cy="10287000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grpSp>
        <p:nvGrpSpPr>
          <p:cNvPr id="20" name="Group 6">
            <a:extLst>
              <a:ext uri="{FF2B5EF4-FFF2-40B4-BE49-F238E27FC236}">
                <a16:creationId xmlns:a16="http://schemas.microsoft.com/office/drawing/2014/main" id="{BC03CB31-4B12-47F6-9FD7-7036C4408270}"/>
              </a:ext>
            </a:extLst>
          </p:cNvPr>
          <p:cNvGrpSpPr/>
          <p:nvPr userDrawn="1"/>
        </p:nvGrpSpPr>
        <p:grpSpPr>
          <a:xfrm>
            <a:off x="0" y="7958785"/>
            <a:ext cx="2603194" cy="2599029"/>
            <a:chOff x="0" y="0"/>
            <a:chExt cx="6350000" cy="6339840"/>
          </a:xfrm>
          <a:solidFill>
            <a:srgbClr val="005AAB"/>
          </a:solidFill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F406636-25EC-4D6F-BC54-A5A4768BC6CE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137947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51DAB8E-2088-4374-87F8-46CC16DD61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21059" y="2172700"/>
            <a:ext cx="14248800" cy="65268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A561F-967D-484B-B81E-2E59E8F7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id="{1B144132-5B9F-4D86-89B4-60A44160FA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6000501" y="112124"/>
            <a:ext cx="786013" cy="1146175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0B040B9-D76D-42D8-9BD7-F2B417040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261430" y="8991601"/>
            <a:ext cx="4114800" cy="36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IBM Plex Mono" panose="020B0604020202020204" charset="0"/>
              </a:defRPr>
            </a:lvl1pPr>
          </a:lstStyle>
          <a:p>
            <a:fld id="{9D2B931B-9A15-40DA-A066-61C67E85B59C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CC054ABC-87CB-4590-8B01-7755365D5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14550" y="8991601"/>
            <a:ext cx="2898000" cy="36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  <a:latin typeface="IBM Plex Mono" panose="020B0604020202020204" charset="0"/>
              </a:defRPr>
            </a:lvl1pPr>
          </a:lstStyle>
          <a:p>
            <a:r>
              <a:rPr lang="en-ID"/>
              <a:t>Underpressure Class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0945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51DAB8E-2088-4374-87F8-46CC16DD61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21059" y="2172700"/>
            <a:ext cx="14248800" cy="65268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A561F-967D-484B-B81E-2E59E8F7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CF6F196-1941-4EBF-8DAE-DCB202338AC6}"/>
              </a:ext>
            </a:extLst>
          </p:cNvPr>
          <p:cNvSpPr txBox="1">
            <a:spLocks/>
          </p:cNvSpPr>
          <p:nvPr userDrawn="1"/>
        </p:nvSpPr>
        <p:spPr>
          <a:xfrm>
            <a:off x="2132172" y="8991601"/>
            <a:ext cx="2894400" cy="3636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BM Plex Mono" panose="020B060402020202020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10"/>
              </a:lnSpc>
            </a:pPr>
            <a:endParaRPr lang="en-US" dirty="0">
              <a:solidFill>
                <a:srgbClr val="000000"/>
              </a:solidFill>
              <a:latin typeface="IBM Plex Mono"/>
            </a:endParaRP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A276778-B37A-48EF-B3BA-AB32838F8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14550" y="8991601"/>
            <a:ext cx="2898000" cy="36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  <a:latin typeface="IBM Plex Mono" panose="020B0604020202020204" charset="0"/>
              </a:defRPr>
            </a:lvl1pPr>
          </a:lstStyle>
          <a:p>
            <a:r>
              <a:rPr lang="en-ID"/>
              <a:t>Underpressure Class</a:t>
            </a:r>
            <a:endParaRPr lang="en-ID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B731123-CBEB-402B-A2CA-C08E0A077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261430" y="8991601"/>
            <a:ext cx="4114800" cy="36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IBM Plex Mono" panose="020B0604020202020204" charset="0"/>
              </a:defRPr>
            </a:lvl1pPr>
          </a:lstStyle>
          <a:p>
            <a:fld id="{9D2B931B-9A15-40DA-A066-61C67E85B59C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8881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51DAB8E-2088-4374-87F8-46CC16DD61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21059" y="2172700"/>
            <a:ext cx="14248800" cy="65268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A561F-967D-484B-B81E-2E59E8F7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48B43604-D325-41AB-97BC-F75157D19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14550" y="8991601"/>
            <a:ext cx="2898000" cy="36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  <a:latin typeface="IBM Plex Mono" panose="020B0604020202020204" charset="0"/>
              </a:defRPr>
            </a:lvl1pPr>
          </a:lstStyle>
          <a:p>
            <a:r>
              <a:rPr lang="en-ID"/>
              <a:t>Underpressure Class</a:t>
            </a:r>
            <a:endParaRPr lang="en-ID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8599EAE1-1337-4881-A7C7-022EF70E6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261430" y="8991601"/>
            <a:ext cx="4114800" cy="36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IBM Plex Mono" panose="020B0604020202020204" charset="0"/>
              </a:defRPr>
            </a:lvl1pPr>
          </a:lstStyle>
          <a:p>
            <a:fld id="{9D2B931B-9A15-40DA-A066-61C67E85B59C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6207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601709-F523-42F5-A90B-EA58887C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770939"/>
            <a:ext cx="8229600" cy="4363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ID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E99DE791-F992-407F-BA7B-2BB21BC77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14550" y="9029700"/>
            <a:ext cx="2898000" cy="36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  <a:latin typeface="IBM Plex Mono" panose="020B0604020202020204" charset="0"/>
              </a:defRPr>
            </a:lvl1pPr>
          </a:lstStyle>
          <a:p>
            <a:r>
              <a:rPr lang="en-ID"/>
              <a:t>Underpressure Class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9562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69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DM Sans Bold" panose="020B060402020202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D9CA6-3D07-459B-9993-9CA64E2F0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8572" y="9047100"/>
            <a:ext cx="2898000" cy="36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D"/>
              <a:t>Underpressure Class</a:t>
            </a:r>
            <a:endParaRPr lang="en-ID" dirty="0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BFCB0462-5AF6-49AC-B3BB-F02A1BFA08B0}"/>
              </a:ext>
            </a:extLst>
          </p:cNvPr>
          <p:cNvGrpSpPr/>
          <p:nvPr userDrawn="1"/>
        </p:nvGrpSpPr>
        <p:grpSpPr>
          <a:xfrm>
            <a:off x="1070147" y="3860088"/>
            <a:ext cx="1493330" cy="1500023"/>
            <a:chOff x="14169" y="0"/>
            <a:chExt cx="6321667" cy="6350000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B8B72BC-6208-46DC-8536-1D621A541DE3}"/>
                </a:ext>
              </a:extLst>
            </p:cNvPr>
            <p:cNvSpPr/>
            <p:nvPr/>
          </p:nvSpPr>
          <p:spPr>
            <a:xfrm>
              <a:off x="14169" y="0"/>
              <a:ext cx="6321667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34431"/>
            </a:solidFill>
          </p:spPr>
        </p:sp>
      </p:grp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8747D57E-CAF8-478E-A8C7-9BCB319E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4610100"/>
            <a:ext cx="7010400" cy="381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endParaRPr lang="en-ID" dirty="0"/>
          </a:p>
        </p:txBody>
      </p:sp>
      <p:grpSp>
        <p:nvGrpSpPr>
          <p:cNvPr id="12" name="Group 6">
            <a:extLst>
              <a:ext uri="{FF2B5EF4-FFF2-40B4-BE49-F238E27FC236}">
                <a16:creationId xmlns:a16="http://schemas.microsoft.com/office/drawing/2014/main" id="{7D95DD20-3FD3-4A2D-A411-BCC6AE782E8D}"/>
              </a:ext>
            </a:extLst>
          </p:cNvPr>
          <p:cNvGrpSpPr/>
          <p:nvPr userDrawn="1"/>
        </p:nvGrpSpPr>
        <p:grpSpPr>
          <a:xfrm>
            <a:off x="0" y="7958785"/>
            <a:ext cx="2603194" cy="2599029"/>
            <a:chOff x="0" y="0"/>
            <a:chExt cx="6350000" cy="6339840"/>
          </a:xfrm>
        </p:grpSpPr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DC0BD77-EDE0-4904-B27C-7A801C25187A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5977F88C-254B-4DD9-8BD1-8CA5A1C13501}"/>
              </a:ext>
            </a:extLst>
          </p:cNvPr>
          <p:cNvGrpSpPr/>
          <p:nvPr userDrawn="1"/>
        </p:nvGrpSpPr>
        <p:grpSpPr>
          <a:xfrm rot="-10800000">
            <a:off x="9895708" y="-33422"/>
            <a:ext cx="1946546" cy="1943431"/>
            <a:chOff x="0" y="0"/>
            <a:chExt cx="6350000" cy="6339840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388091B-3CF9-46F4-A702-EA5226508988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BC53F"/>
            </a:solidFill>
          </p:spPr>
        </p:sp>
      </p:grpSp>
      <p:pic>
        <p:nvPicPr>
          <p:cNvPr id="16" name="Picture 22">
            <a:extLst>
              <a:ext uri="{FF2B5EF4-FFF2-40B4-BE49-F238E27FC236}">
                <a16:creationId xmlns:a16="http://schemas.microsoft.com/office/drawing/2014/main" id="{86E0FC92-80DE-4BE1-85C1-4189F09AFFA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426504" y="7854297"/>
            <a:ext cx="2438430" cy="121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0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254F8-B13D-4EF0-81B9-04D4AE89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47689"/>
            <a:ext cx="12496800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8C3DF-6D54-4BE6-BE3B-EA5CE759E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0" y="2171700"/>
            <a:ext cx="142494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AB412EA-CC22-43C5-AFC3-24CB56FBB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261430" y="8991601"/>
            <a:ext cx="4114800" cy="36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IBM Plex Mono" panose="020B0604020202020204" charset="0"/>
              </a:defRPr>
            </a:lvl1pPr>
          </a:lstStyle>
          <a:p>
            <a:fld id="{9D2B931B-9A15-40DA-A066-61C67E85B59C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6481F3-45F0-485E-BCA5-E5F3DDDB0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14550" y="8991601"/>
            <a:ext cx="2898000" cy="36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  <a:latin typeface="IBM Plex Mono" panose="020B0604020202020204" charset="0"/>
              </a:defRPr>
            </a:lvl1pPr>
          </a:lstStyle>
          <a:p>
            <a:r>
              <a:rPr lang="en-ID"/>
              <a:t>Underpressure Class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1095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86" r:id="rId2"/>
    <p:sldLayoutId id="2147483687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DM Sans Bold" panose="020B060402020202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IBM Plex Mono" panose="020B060402020202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IBM Plex Mono" panose="020B060402020202020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IBM Plex Mono" panose="020B060402020202020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BM Plex Mono" panose="020B060402020202020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BM Plex Mono" panose="020B060402020202020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1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88F0-2592-4A4D-80CB-88042B718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668" y="1226127"/>
            <a:ext cx="8229600" cy="4363161"/>
          </a:xfrm>
        </p:spPr>
        <p:txBody>
          <a:bodyPr/>
          <a:lstStyle/>
          <a:p>
            <a:r>
              <a:rPr lang="en-US" dirty="0"/>
              <a:t>Full-Waveform adjoint moment tensor inversion</a:t>
            </a:r>
            <a:endParaRPr lang="en-ID" i="1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B02E02B-373E-404D-9776-F6831F5CE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4550" y="4229100"/>
            <a:ext cx="8153400" cy="990600"/>
          </a:xfrm>
        </p:spPr>
        <p:txBody>
          <a:bodyPr/>
          <a:lstStyle/>
          <a:p>
            <a:r>
              <a:rPr lang="en-US" sz="2400" dirty="0"/>
              <a:t>Azhar Harisandi - 22320011</a:t>
            </a:r>
          </a:p>
          <a:p>
            <a:endParaRPr lang="en-US" sz="2400" dirty="0"/>
          </a:p>
          <a:p>
            <a:r>
              <a:rPr lang="en-US" sz="2400" dirty="0" err="1"/>
              <a:t>Pembimbing</a:t>
            </a:r>
            <a:r>
              <a:rPr lang="en-US" sz="2400" dirty="0"/>
              <a:t> :</a:t>
            </a:r>
          </a:p>
          <a:p>
            <a:pPr marL="457200" indent="-457200">
              <a:buAutoNum type="arabicPeriod"/>
            </a:pPr>
            <a:r>
              <a:rPr lang="en-US" sz="2400" dirty="0"/>
              <a:t>Dr. </a:t>
            </a:r>
            <a:r>
              <a:rPr lang="en-US" sz="2400" dirty="0" err="1"/>
              <a:t>rer</a:t>
            </a:r>
            <a:r>
              <a:rPr lang="en-US" sz="2400" dirty="0"/>
              <a:t>. nat. David P. Sahara</a:t>
            </a:r>
          </a:p>
          <a:p>
            <a:pPr marL="457200" indent="-457200">
              <a:buAutoNum type="arabicPeriod"/>
            </a:pPr>
            <a:r>
              <a:rPr lang="en-US" sz="2400" dirty="0"/>
              <a:t>Dr. </a:t>
            </a:r>
            <a:r>
              <a:rPr lang="en-US" sz="2400" dirty="0" err="1"/>
              <a:t>rer</a:t>
            </a:r>
            <a:r>
              <a:rPr lang="en-US" sz="2400" dirty="0"/>
              <a:t>. nat. Andri </a:t>
            </a:r>
            <a:r>
              <a:rPr lang="en-US" sz="2400" dirty="0" err="1"/>
              <a:t>Hendriyana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Faculty of Mining and Petroleum Engineering</a:t>
            </a:r>
          </a:p>
          <a:p>
            <a:r>
              <a:rPr lang="en-US" sz="2400" dirty="0"/>
              <a:t>Department of Geophysical Engineering</a:t>
            </a:r>
          </a:p>
          <a:p>
            <a:endParaRPr lang="en-ID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AE865-91BB-43EF-A327-54D28FE72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D"/>
              <a:t>Underpressure Class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5609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FAF91-A352-418F-ADFD-985D79BAA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D"/>
              <a:t>Underpressure Class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E37DDF-C8B2-429C-95AD-3971ADE37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125" y="2064930"/>
            <a:ext cx="3116850" cy="20804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F618A0-AA7A-4772-89E9-2CCB186CF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073" y="2244090"/>
            <a:ext cx="2112777" cy="17376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AB155F-D9C3-409A-8DB5-5C258CCB9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525" y="2236309"/>
            <a:ext cx="1976813" cy="1737682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F7FB9F29-CCA9-49D9-A2C8-1FDB04878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728943"/>
              </p:ext>
            </p:extLst>
          </p:nvPr>
        </p:nvGraphicFramePr>
        <p:xfrm>
          <a:off x="1154918" y="4027010"/>
          <a:ext cx="69425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577">
                  <a:extLst>
                    <a:ext uri="{9D8B030D-6E8A-4147-A177-3AD203B41FA5}">
                      <a16:colId xmlns:a16="http://schemas.microsoft.com/office/drawing/2014/main" val="1032042956"/>
                    </a:ext>
                  </a:extLst>
                </a:gridCol>
                <a:gridCol w="1580348">
                  <a:extLst>
                    <a:ext uri="{9D8B030D-6E8A-4147-A177-3AD203B41FA5}">
                      <a16:colId xmlns:a16="http://schemas.microsoft.com/office/drawing/2014/main" val="559170041"/>
                    </a:ext>
                  </a:extLst>
                </a:gridCol>
                <a:gridCol w="2066608">
                  <a:extLst>
                    <a:ext uri="{9D8B030D-6E8A-4147-A177-3AD203B41FA5}">
                      <a16:colId xmlns:a16="http://schemas.microsoft.com/office/drawing/2014/main" val="3547859038"/>
                    </a:ext>
                  </a:extLst>
                </a:gridCol>
                <a:gridCol w="1945042">
                  <a:extLst>
                    <a:ext uri="{9D8B030D-6E8A-4147-A177-3AD203B41FA5}">
                      <a16:colId xmlns:a16="http://schemas.microsoft.com/office/drawing/2014/main" val="1837464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starting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“True” model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Inverted 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57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Strike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90 / 0 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110 / 17.25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110 / 17.34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19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Dip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90 / 90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78 / 77.3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78 / 77.37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42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Rake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 / 180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 / 167.7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12.9 / 167.7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3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Mw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1.8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1.8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239478"/>
                  </a:ext>
                </a:extLst>
              </a:tr>
            </a:tbl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5C54E63-19DF-487D-B9A5-434419B829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9962839"/>
              </p:ext>
            </p:extLst>
          </p:nvPr>
        </p:nvGraphicFramePr>
        <p:xfrm>
          <a:off x="10668000" y="2705100"/>
          <a:ext cx="6942575" cy="4461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FCF208A-C310-4EC9-BE73-361C4C2A0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843162"/>
              </p:ext>
            </p:extLst>
          </p:nvPr>
        </p:nvGraphicFramePr>
        <p:xfrm>
          <a:off x="12496800" y="7069201"/>
          <a:ext cx="18288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68381425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2.30E-09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82428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5.32E-10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77448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1.20E-10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96359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4.76E-11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2720688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2.02E-11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995154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1.12E-11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8372076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DA4C457-2FFB-44CE-A45A-BC7F6395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050" y="647700"/>
            <a:ext cx="8229600" cy="1017963"/>
          </a:xfrm>
        </p:spPr>
        <p:txBody>
          <a:bodyPr/>
          <a:lstStyle/>
          <a:p>
            <a:r>
              <a:rPr lang="en-US" dirty="0"/>
              <a:t>Case 1</a:t>
            </a: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145503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F34DB-33F9-47B5-A031-4A583871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2B931B-9A15-40DA-A066-61C67E85B59C}" type="slidenum">
              <a:rPr lang="en-ID" smtClean="0"/>
              <a:pPr/>
              <a:t>3</a:t>
            </a:fld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DB468-B283-47D2-BB4F-F5B2008A1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768" y="3009900"/>
            <a:ext cx="7297839" cy="3962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046DC6-8B59-4E02-B244-93E9214DF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33" y="3009900"/>
            <a:ext cx="7297839" cy="384007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2DA30BB-0143-468A-B9A3-6A030F85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86788"/>
            <a:ext cx="8229600" cy="1017963"/>
          </a:xfrm>
        </p:spPr>
        <p:txBody>
          <a:bodyPr/>
          <a:lstStyle/>
          <a:p>
            <a:r>
              <a:rPr lang="en-US" sz="3200" b="1" dirty="0"/>
              <a:t>Waveform using initial model</a:t>
            </a:r>
            <a:endParaRPr lang="en-ID" sz="3200" b="1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2771EB4-6B47-4F75-B4F5-0656E277C4F3}"/>
              </a:ext>
            </a:extLst>
          </p:cNvPr>
          <p:cNvSpPr txBox="1">
            <a:spLocks/>
          </p:cNvSpPr>
          <p:nvPr/>
        </p:nvSpPr>
        <p:spPr>
          <a:xfrm>
            <a:off x="10363200" y="2095500"/>
            <a:ext cx="8229600" cy="1017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M Sans Bold" panose="020B0604020202020204" charset="0"/>
                <a:ea typeface="+mj-ea"/>
                <a:cs typeface="+mj-cs"/>
              </a:defRPr>
            </a:lvl1pPr>
          </a:lstStyle>
          <a:p>
            <a:r>
              <a:rPr lang="en-US" sz="3200" b="1" dirty="0"/>
              <a:t>Waveform using inverted model</a:t>
            </a:r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212428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AB79E-C6B8-4744-A1E8-C8ED040B5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2B931B-9A15-40DA-A066-61C67E85B59C}" type="slidenum">
              <a:rPr lang="en-ID" smtClean="0"/>
              <a:pPr/>
              <a:t>4</a:t>
            </a:fld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78D66C-30EE-44E4-99A5-2DB28B6C1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691" y="2275193"/>
            <a:ext cx="1895740" cy="20576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7DCCD8-E4A6-4CD8-98C3-50C9B4F5A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091" y="2282814"/>
            <a:ext cx="2501857" cy="2057686"/>
          </a:xfrm>
          <a:prstGeom prst="rect">
            <a:avLst/>
          </a:prstGeom>
        </p:spPr>
      </p:pic>
      <p:graphicFrame>
        <p:nvGraphicFramePr>
          <p:cNvPr id="8" name="Table 15">
            <a:extLst>
              <a:ext uri="{FF2B5EF4-FFF2-40B4-BE49-F238E27FC236}">
                <a16:creationId xmlns:a16="http://schemas.microsoft.com/office/drawing/2014/main" id="{A59CF40B-6B65-40A4-AD1C-4121E9C8F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7653"/>
              </p:ext>
            </p:extLst>
          </p:nvPr>
        </p:nvGraphicFramePr>
        <p:xfrm>
          <a:off x="1560129" y="4476784"/>
          <a:ext cx="724955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296">
                  <a:extLst>
                    <a:ext uri="{9D8B030D-6E8A-4147-A177-3AD203B41FA5}">
                      <a16:colId xmlns:a16="http://schemas.microsoft.com/office/drawing/2014/main" val="1032042956"/>
                    </a:ext>
                  </a:extLst>
                </a:gridCol>
                <a:gridCol w="1650227">
                  <a:extLst>
                    <a:ext uri="{9D8B030D-6E8A-4147-A177-3AD203B41FA5}">
                      <a16:colId xmlns:a16="http://schemas.microsoft.com/office/drawing/2014/main" val="559170041"/>
                    </a:ext>
                  </a:extLst>
                </a:gridCol>
                <a:gridCol w="2157989">
                  <a:extLst>
                    <a:ext uri="{9D8B030D-6E8A-4147-A177-3AD203B41FA5}">
                      <a16:colId xmlns:a16="http://schemas.microsoft.com/office/drawing/2014/main" val="3547859038"/>
                    </a:ext>
                  </a:extLst>
                </a:gridCol>
                <a:gridCol w="2031047">
                  <a:extLst>
                    <a:ext uri="{9D8B030D-6E8A-4147-A177-3AD203B41FA5}">
                      <a16:colId xmlns:a16="http://schemas.microsoft.com/office/drawing/2014/main" val="1837464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Starting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“True” model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inverted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57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Strike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130 / 20.3 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110 / 17.25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110 / 17.31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19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Dip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 / 74.2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78 / 77.3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78.06 / 77.34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42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Rake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 / 127.25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 / 167.7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12.93 / 167.76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3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Mw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1.8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1.8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239478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8CEC3BC-2382-44A9-86DB-B689E3801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788490"/>
              </p:ext>
            </p:extLst>
          </p:nvPr>
        </p:nvGraphicFramePr>
        <p:xfrm>
          <a:off x="10058400" y="2492392"/>
          <a:ext cx="7086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4A54306-6E2C-41D3-B2C5-F448518B0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2492392"/>
            <a:ext cx="1724266" cy="163852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B8C59EE-B885-4933-A2D4-63DC97EF2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050" y="653766"/>
            <a:ext cx="8229600" cy="1017963"/>
          </a:xfrm>
        </p:spPr>
        <p:txBody>
          <a:bodyPr/>
          <a:lstStyle/>
          <a:p>
            <a:r>
              <a:rPr lang="en-US" dirty="0"/>
              <a:t>Case 2</a:t>
            </a: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314820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3910C-C4D4-40B0-973B-055628ADC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D"/>
              <a:t>Underpressure Class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A42DF-0E0E-4525-A08B-4271B224F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2B931B-9A15-40DA-A066-61C67E85B59C}" type="slidenum">
              <a:rPr lang="en-ID" smtClean="0"/>
              <a:pPr/>
              <a:t>5</a:t>
            </a:fld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3C35C0-EE7F-4189-8E0F-2A17EBE48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3100077"/>
            <a:ext cx="6600934" cy="34096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D4DA9D-BB57-456F-AF7E-D7D2AEC14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47" y="3004751"/>
            <a:ext cx="7014237" cy="3671003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6157216-4A74-4BDF-B308-8ABBA7A9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86788"/>
            <a:ext cx="8229600" cy="1017963"/>
          </a:xfrm>
        </p:spPr>
        <p:txBody>
          <a:bodyPr/>
          <a:lstStyle/>
          <a:p>
            <a:r>
              <a:rPr lang="en-US" sz="3200" b="1" dirty="0"/>
              <a:t>Waveform using initial model</a:t>
            </a:r>
            <a:endParaRPr lang="en-ID" sz="3200" b="1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2ECC800-1C27-43FC-AD30-DC543DA9ADCF}"/>
              </a:ext>
            </a:extLst>
          </p:cNvPr>
          <p:cNvSpPr txBox="1">
            <a:spLocks/>
          </p:cNvSpPr>
          <p:nvPr/>
        </p:nvSpPr>
        <p:spPr>
          <a:xfrm>
            <a:off x="10363200" y="2095500"/>
            <a:ext cx="8229600" cy="1017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M Sans Bold" panose="020B0604020202020204" charset="0"/>
                <a:ea typeface="+mj-ea"/>
                <a:cs typeface="+mj-cs"/>
              </a:defRPr>
            </a:lvl1pPr>
          </a:lstStyle>
          <a:p>
            <a:r>
              <a:rPr lang="en-US" sz="3200" b="1" dirty="0"/>
              <a:t>Waveform using inverted model</a:t>
            </a:r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284053490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Header">
  <a:themeElements>
    <a:clrScheme name="Custom 1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DM Sans Bold"/>
        <a:ea typeface=""/>
        <a:cs typeface=""/>
      </a:majorFont>
      <a:minorFont>
        <a:latin typeface="IBM Plex Mo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and 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6843</TotalTime>
  <Words>159</Words>
  <Application>Microsoft Office PowerPoint</Application>
  <PresentationFormat>Custom</PresentationFormat>
  <Paragraphs>70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DM Sans Bold</vt:lpstr>
      <vt:lpstr>IBM Plex Mono</vt:lpstr>
      <vt:lpstr>Arial</vt:lpstr>
      <vt:lpstr>Arial Nova Cond</vt:lpstr>
      <vt:lpstr>Calibri</vt:lpstr>
      <vt:lpstr>Title Slide</vt:lpstr>
      <vt:lpstr>Section Header</vt:lpstr>
      <vt:lpstr>Title and Content</vt:lpstr>
      <vt:lpstr>Full-Waveform adjoint moment tensor inversion</vt:lpstr>
      <vt:lpstr>Case 1</vt:lpstr>
      <vt:lpstr>Waveform using initial model</vt:lpstr>
      <vt:lpstr>Case 2</vt:lpstr>
      <vt:lpstr>Waveform using initial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Template</dc:title>
  <dc:creator>Azhar</dc:creator>
  <cp:lastModifiedBy>Azhar Harisandi</cp:lastModifiedBy>
  <cp:revision>164</cp:revision>
  <dcterms:created xsi:type="dcterms:W3CDTF">2006-08-16T00:00:00Z</dcterms:created>
  <dcterms:modified xsi:type="dcterms:W3CDTF">2021-12-16T09:57:43Z</dcterms:modified>
  <dc:identifier>DAEflMz9aKw</dc:identifier>
</cp:coreProperties>
</file>