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0" r:id="rId5"/>
    <p:sldId id="261" r:id="rId6"/>
    <p:sldId id="259" r:id="rId7"/>
    <p:sldId id="262" r:id="rId8"/>
    <p:sldId id="263" r:id="rId9"/>
    <p:sldId id="264" r:id="rId10"/>
    <p:sldId id="265" r:id="rId11"/>
    <p:sldId id="266"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97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5/21/2025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rot="5400000">
            <a:off x="1198378" y="1254422"/>
            <a:ext cx="2391268" cy="4788024"/>
          </a:xfrm>
          <a:prstGeom prst="round2SameRect">
            <a:avLst/>
          </a:prstGeom>
          <a:solidFill>
            <a:srgbClr val="FF00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0" name="TextBox 1"/>
          <p:cNvSpPr txBox="1">
            <a:spLocks noChangeArrowheads="1"/>
          </p:cNvSpPr>
          <p:nvPr/>
        </p:nvSpPr>
        <p:spPr bwMode="auto">
          <a:xfrm>
            <a:off x="251520" y="2632872"/>
            <a:ext cx="4788024" cy="1569660"/>
          </a:xfrm>
          <a:prstGeom prst="rect">
            <a:avLst/>
          </a:prstGeom>
          <a:noFill/>
          <a:ln w="9525">
            <a:noFill/>
            <a:miter lim="800000"/>
            <a:headEnd/>
            <a:tailEnd/>
          </a:ln>
        </p:spPr>
        <p:txBody>
          <a:bodyPr wrap="square">
            <a:spAutoFit/>
          </a:bodyPr>
          <a:lstStyle/>
          <a:p>
            <a:r>
              <a:rPr lang="en-US" altLang="ko-KR" sz="3200" b="1" dirty="0" err="1">
                <a:solidFill>
                  <a:schemeClr val="bg1"/>
                </a:solidFill>
                <a:latin typeface="Arial" pitchFamily="34" charset="0"/>
                <a:ea typeface="맑은 고딕" pitchFamily="50" charset="-127"/>
                <a:cs typeface="Arial" pitchFamily="34" charset="0"/>
              </a:rPr>
              <a:t>Perbedaan</a:t>
            </a:r>
            <a:r>
              <a:rPr lang="en-US" altLang="ko-KR" sz="3200" b="1" dirty="0">
                <a:solidFill>
                  <a:schemeClr val="bg1"/>
                </a:solidFill>
                <a:latin typeface="Arial" pitchFamily="34" charset="0"/>
                <a:ea typeface="맑은 고딕" pitchFamily="50" charset="-127"/>
                <a:cs typeface="Arial" pitchFamily="34" charset="0"/>
              </a:rPr>
              <a:t> </a:t>
            </a:r>
            <a:r>
              <a:rPr lang="en-US" altLang="ko-KR" sz="3200" b="1" dirty="0" err="1">
                <a:solidFill>
                  <a:schemeClr val="bg1"/>
                </a:solidFill>
                <a:latin typeface="Arial" pitchFamily="34" charset="0"/>
                <a:ea typeface="맑은 고딕" pitchFamily="50" charset="-127"/>
                <a:cs typeface="Arial" pitchFamily="34" charset="0"/>
              </a:rPr>
              <a:t>antara</a:t>
            </a:r>
            <a:r>
              <a:rPr lang="en-US" altLang="ko-KR" sz="3200" b="1" dirty="0">
                <a:solidFill>
                  <a:schemeClr val="bg1"/>
                </a:solidFill>
                <a:latin typeface="Arial" pitchFamily="34" charset="0"/>
                <a:ea typeface="맑은 고딕" pitchFamily="50" charset="-127"/>
                <a:cs typeface="Arial" pitchFamily="34" charset="0"/>
              </a:rPr>
              <a:t> Development Native dan Hybrid</a:t>
            </a:r>
          </a:p>
        </p:txBody>
      </p:sp>
      <p:sp>
        <p:nvSpPr>
          <p:cNvPr id="2" name="TextBox 1">
            <a:extLst>
              <a:ext uri="{FF2B5EF4-FFF2-40B4-BE49-F238E27FC236}">
                <a16:creationId xmlns:a16="http://schemas.microsoft.com/office/drawing/2014/main" id="{996DB005-E02C-283B-85EA-9AA9B9FECC62}"/>
              </a:ext>
            </a:extLst>
          </p:cNvPr>
          <p:cNvSpPr txBox="1">
            <a:spLocks noChangeArrowheads="1"/>
          </p:cNvSpPr>
          <p:nvPr/>
        </p:nvSpPr>
        <p:spPr bwMode="auto">
          <a:xfrm>
            <a:off x="251520" y="4196479"/>
            <a:ext cx="4320480" cy="584775"/>
          </a:xfrm>
          <a:prstGeom prst="rect">
            <a:avLst/>
          </a:prstGeom>
          <a:noFill/>
          <a:ln w="9525">
            <a:noFill/>
            <a:miter lim="800000"/>
            <a:headEnd/>
            <a:tailEnd/>
          </a:ln>
        </p:spPr>
        <p:txBody>
          <a:bodyPr wrap="square">
            <a:spAutoFit/>
          </a:bodyPr>
          <a:lstStyle/>
          <a:p>
            <a:r>
              <a:rPr lang="en-US" altLang="ko-KR" sz="1600" dirty="0">
                <a:solidFill>
                  <a:schemeClr val="bg1"/>
                </a:solidFill>
                <a:latin typeface="Arial" pitchFamily="34" charset="0"/>
                <a:ea typeface="맑은 고딕" pitchFamily="50" charset="-127"/>
                <a:cs typeface="Arial" pitchFamily="34" charset="0"/>
              </a:rPr>
              <a:t>Azhari Fahmi</a:t>
            </a:r>
            <a:br>
              <a:rPr lang="en-US" altLang="ko-KR" sz="1600" dirty="0">
                <a:solidFill>
                  <a:schemeClr val="bg1"/>
                </a:solidFill>
                <a:latin typeface="Arial" pitchFamily="34" charset="0"/>
                <a:ea typeface="맑은 고딕" pitchFamily="50" charset="-127"/>
                <a:cs typeface="Arial" pitchFamily="34" charset="0"/>
              </a:rPr>
            </a:br>
            <a:r>
              <a:rPr lang="en-US" altLang="ko-KR" sz="1600" dirty="0">
                <a:solidFill>
                  <a:schemeClr val="bg1"/>
                </a:solidFill>
                <a:latin typeface="Arial" pitchFamily="34" charset="0"/>
                <a:ea typeface="맑은 고딕" pitchFamily="50" charset="-127"/>
                <a:cs typeface="Arial" pitchFamily="34" charset="0"/>
              </a:rPr>
              <a:t>221011401018</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EA0B3-C291-2993-F12A-6D00ED9E03E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EAB5FE4-C07C-6EA5-27A2-8B14F30E8BFB}"/>
              </a:ext>
            </a:extLst>
          </p:cNvPr>
          <p:cNvSpPr>
            <a:spLocks noGrp="1"/>
          </p:cNvSpPr>
          <p:nvPr>
            <p:ph type="title"/>
          </p:nvPr>
        </p:nvSpPr>
        <p:spPr>
          <a:xfrm>
            <a:off x="1619672" y="229535"/>
            <a:ext cx="7119627" cy="884466"/>
          </a:xfrm>
        </p:spPr>
        <p:txBody>
          <a:bodyPr/>
          <a:lstStyle/>
          <a:p>
            <a:r>
              <a:rPr lang="en-US" altLang="ko-KR" dirty="0"/>
              <a:t>Kesimpulan</a:t>
            </a:r>
            <a:endParaRPr lang="ko-KR" altLang="en-US" dirty="0"/>
          </a:p>
        </p:txBody>
      </p:sp>
      <p:sp>
        <p:nvSpPr>
          <p:cNvPr id="5" name="Content Placeholder 4">
            <a:extLst>
              <a:ext uri="{FF2B5EF4-FFF2-40B4-BE49-F238E27FC236}">
                <a16:creationId xmlns:a16="http://schemas.microsoft.com/office/drawing/2014/main" id="{40F1EA29-03CC-3849-ECCE-043F770EEE09}"/>
              </a:ext>
            </a:extLst>
          </p:cNvPr>
          <p:cNvSpPr>
            <a:spLocks noGrp="1"/>
          </p:cNvSpPr>
          <p:nvPr>
            <p:ph idx="10"/>
          </p:nvPr>
        </p:nvSpPr>
        <p:spPr>
          <a:xfrm>
            <a:off x="1763688" y="1347614"/>
            <a:ext cx="6912768" cy="2995737"/>
          </a:xfrm>
        </p:spPr>
        <p:txBody>
          <a:bodyPr/>
          <a:lstStyle/>
          <a:p>
            <a:pPr algn="just"/>
            <a:r>
              <a:rPr lang="sv-SE" altLang="ko-KR" sz="1800" dirty="0">
                <a:latin typeface="Arial" pitchFamily="34" charset="0"/>
                <a:cs typeface="Arial" pitchFamily="34" charset="0"/>
              </a:rPr>
              <a:t>Native dan hybrid adalah dua pendekatan pengembangan aplikasi mobile yang masing-masing memiliki kelebihan dan kekurangan. Pemilihan pendekatan harus didasarkan pada tujuan aplikasi, sumber daya yang tersedia, serta kebutuhan pengguna akhir.</a:t>
            </a:r>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369818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323528" y="1073881"/>
            <a:ext cx="8496944" cy="2995737"/>
          </a:xfrm>
        </p:spPr>
        <p:txBody>
          <a:bodyPr/>
          <a:lstStyle/>
          <a:p>
            <a:pPr algn="just"/>
            <a:r>
              <a:rPr lang="en-US" altLang="ko-KR" sz="1800" dirty="0">
                <a:latin typeface="Arial" pitchFamily="34" charset="0"/>
                <a:cs typeface="Arial" pitchFamily="34" charset="0"/>
              </a:rPr>
              <a:t>Native development </a:t>
            </a:r>
            <a:r>
              <a:rPr lang="en-US" altLang="ko-KR" sz="1800" dirty="0" err="1">
                <a:latin typeface="Arial" pitchFamily="34" charset="0"/>
                <a:cs typeface="Arial" pitchFamily="34" charset="0"/>
              </a:rPr>
              <a:t>adalah</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pendekatan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pengembangan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yang </a:t>
            </a:r>
            <a:r>
              <a:rPr lang="en-US" altLang="ko-KR" sz="1800" dirty="0" err="1">
                <a:latin typeface="Arial" pitchFamily="34" charset="0"/>
                <a:cs typeface="Arial" pitchFamily="34" charset="0"/>
              </a:rPr>
              <a:t>dilakukan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menggunakan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bahasa</a:t>
            </a:r>
            <a:r>
              <a:rPr lang="en-US" altLang="ko-KR" sz="1800" dirty="0">
                <a:latin typeface="Arial" pitchFamily="34" charset="0"/>
                <a:cs typeface="Arial" pitchFamily="34" charset="0"/>
              </a:rPr>
              <a:t> dan </a:t>
            </a:r>
            <a:r>
              <a:rPr lang="en-US" altLang="ko-KR" sz="1800" dirty="0" err="1">
                <a:latin typeface="Arial" pitchFamily="34" charset="0"/>
                <a:cs typeface="Arial" pitchFamily="34" charset="0"/>
              </a:rPr>
              <a:t>alat</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resmi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dari</a:t>
            </a:r>
            <a:r>
              <a:rPr lang="en-US" altLang="ko-KR" sz="1800" dirty="0">
                <a:latin typeface="Arial" pitchFamily="34" charset="0"/>
                <a:cs typeface="Arial" pitchFamily="34" charset="0"/>
              </a:rPr>
              <a:t> platform mobile </a:t>
            </a:r>
            <a:r>
              <a:rPr lang="en-US" altLang="ko-KR" sz="1800" dirty="0" err="1">
                <a:latin typeface="Arial" pitchFamily="34" charset="0"/>
                <a:cs typeface="Arial" pitchFamily="34" charset="0"/>
              </a:rPr>
              <a:t>tertentu</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Untuk</a:t>
            </a:r>
            <a:r>
              <a:rPr lang="en-US" altLang="ko-KR" sz="1800" dirty="0">
                <a:latin typeface="Arial" pitchFamily="34" charset="0"/>
                <a:cs typeface="Arial" pitchFamily="34" charset="0"/>
              </a:rPr>
              <a:t> Android,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dikembangkan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dengan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bahasa</a:t>
            </a:r>
            <a:r>
              <a:rPr lang="en-US" altLang="ko-KR" sz="1800" dirty="0">
                <a:latin typeface="Arial" pitchFamily="34" charset="0"/>
                <a:cs typeface="Arial" pitchFamily="34" charset="0"/>
              </a:rPr>
              <a:t> Kotlin </a:t>
            </a:r>
            <a:r>
              <a:rPr lang="en-US" altLang="ko-KR" sz="1800" dirty="0" err="1">
                <a:latin typeface="Arial" pitchFamily="34" charset="0"/>
                <a:cs typeface="Arial" pitchFamily="34" charset="0"/>
              </a:rPr>
              <a:t>atau</a:t>
            </a:r>
            <a:r>
              <a:rPr lang="en-US" altLang="ko-KR" sz="1800" dirty="0">
                <a:latin typeface="Arial" pitchFamily="34" charset="0"/>
                <a:cs typeface="Arial" pitchFamily="34" charset="0"/>
              </a:rPr>
              <a:t> Java </a:t>
            </a:r>
            <a:r>
              <a:rPr lang="en-US" altLang="ko-KR" sz="1800" dirty="0" err="1">
                <a:latin typeface="Arial" pitchFamily="34" charset="0"/>
                <a:cs typeface="Arial" pitchFamily="34" charset="0"/>
              </a:rPr>
              <a:t>menggunakan</a:t>
            </a:r>
            <a:r>
              <a:rPr lang="en-US" altLang="ko-KR" sz="1800" dirty="0">
                <a:latin typeface="Arial" pitchFamily="34" charset="0"/>
                <a:cs typeface="Arial" pitchFamily="34" charset="0"/>
              </a:rPr>
              <a:t> Android Studio, </a:t>
            </a:r>
            <a:r>
              <a:rPr lang="en-US" altLang="ko-KR" sz="1800" dirty="0" err="1">
                <a:latin typeface="Arial" pitchFamily="34" charset="0"/>
                <a:cs typeface="Arial" pitchFamily="34" charset="0"/>
              </a:rPr>
              <a:t>sedangkan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untuk</a:t>
            </a:r>
            <a:r>
              <a:rPr lang="en-US" altLang="ko-KR" sz="1800" dirty="0">
                <a:latin typeface="Arial" pitchFamily="34" charset="0"/>
                <a:cs typeface="Arial" pitchFamily="34" charset="0"/>
              </a:rPr>
              <a:t> iOS </a:t>
            </a:r>
            <a:r>
              <a:rPr lang="en-US" altLang="ko-KR" sz="1800" dirty="0" err="1">
                <a:latin typeface="Arial" pitchFamily="34" charset="0"/>
                <a:cs typeface="Arial" pitchFamily="34" charset="0"/>
              </a:rPr>
              <a:t>digunakan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bahasa</a:t>
            </a:r>
            <a:r>
              <a:rPr lang="en-US" altLang="ko-KR" sz="1800" dirty="0">
                <a:latin typeface="Arial" pitchFamily="34" charset="0"/>
                <a:cs typeface="Arial" pitchFamily="34" charset="0"/>
              </a:rPr>
              <a:t> Swift </a:t>
            </a:r>
            <a:r>
              <a:rPr lang="en-US" altLang="ko-KR" sz="1800" dirty="0" err="1">
                <a:latin typeface="Arial" pitchFamily="34" charset="0"/>
                <a:cs typeface="Arial" pitchFamily="34" charset="0"/>
              </a:rPr>
              <a:t>atau</a:t>
            </a:r>
            <a:r>
              <a:rPr lang="en-US" altLang="ko-KR" sz="1800" dirty="0">
                <a:latin typeface="Arial" pitchFamily="34" charset="0"/>
                <a:cs typeface="Arial" pitchFamily="34" charset="0"/>
              </a:rPr>
              <a:t> Objective-C </a:t>
            </a:r>
            <a:r>
              <a:rPr lang="en-US" altLang="ko-KR" sz="1800" dirty="0" err="1">
                <a:latin typeface="Arial" pitchFamily="34" charset="0"/>
                <a:cs typeface="Arial" pitchFamily="34" charset="0"/>
              </a:rPr>
              <a:t>dengan</a:t>
            </a:r>
            <a:r>
              <a:rPr lang="en-US" altLang="ko-KR" sz="1800" dirty="0">
                <a:latin typeface="Arial" pitchFamily="34" charset="0"/>
                <a:cs typeface="Arial" pitchFamily="34" charset="0"/>
              </a:rPr>
              <a:t> Xcode. Karena </a:t>
            </a:r>
            <a:r>
              <a:rPr lang="en-US" altLang="ko-KR" sz="1800" dirty="0" err="1">
                <a:latin typeface="Arial" pitchFamily="34" charset="0"/>
                <a:cs typeface="Arial" pitchFamily="34" charset="0"/>
              </a:rPr>
              <a:t>dibangun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langsung</a:t>
            </a:r>
            <a:r>
              <a:rPr lang="en-US" altLang="ko-KR" sz="1800" dirty="0">
                <a:latin typeface="Arial" pitchFamily="34" charset="0"/>
                <a:cs typeface="Arial" pitchFamily="34" charset="0"/>
              </a:rPr>
              <a:t> di </a:t>
            </a:r>
            <a:r>
              <a:rPr lang="en-US" altLang="ko-KR" sz="1800" dirty="0" err="1">
                <a:latin typeface="Arial" pitchFamily="34" charset="0"/>
                <a:cs typeface="Arial" pitchFamily="34" charset="0"/>
              </a:rPr>
              <a:t>atas</a:t>
            </a:r>
            <a:r>
              <a:rPr lang="en-US" altLang="ko-KR" sz="1800" dirty="0">
                <a:latin typeface="Arial" pitchFamily="34" charset="0"/>
                <a:cs typeface="Arial" pitchFamily="34" charset="0"/>
              </a:rPr>
              <a:t> platform masing-masing,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native </a:t>
            </a:r>
            <a:r>
              <a:rPr lang="en-US" altLang="ko-KR" sz="1800" dirty="0" err="1">
                <a:latin typeface="Arial" pitchFamily="34" charset="0"/>
                <a:cs typeface="Arial" pitchFamily="34" charset="0"/>
              </a:rPr>
              <a:t>memiliki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kemampuan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untuk</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mengakses</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seluruh</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fitur</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sistem</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operasi</a:t>
            </a:r>
            <a:r>
              <a:rPr lang="en-US" altLang="ko-KR" sz="1800" dirty="0">
                <a:latin typeface="Arial" pitchFamily="34" charset="0"/>
                <a:cs typeface="Arial" pitchFamily="34" charset="0"/>
              </a:rPr>
              <a:t> dan </a:t>
            </a:r>
            <a:r>
              <a:rPr lang="en-US" altLang="ko-KR" sz="1800" dirty="0" err="1">
                <a:latin typeface="Arial" pitchFamily="34" charset="0"/>
                <a:cs typeface="Arial" pitchFamily="34" charset="0"/>
              </a:rPr>
              <a:t>perangkat</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keras</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dengan</a:t>
            </a:r>
            <a:r>
              <a:rPr lang="en-US" altLang="ko-KR" sz="1800" dirty="0">
                <a:latin typeface="Arial" pitchFamily="34" charset="0"/>
                <a:cs typeface="Arial" pitchFamily="34" charset="0"/>
              </a:rPr>
              <a:t> optimal.</a:t>
            </a:r>
          </a:p>
        </p:txBody>
      </p:sp>
      <p:sp>
        <p:nvSpPr>
          <p:cNvPr id="3" name="Title 2"/>
          <p:cNvSpPr>
            <a:spLocks noGrp="1"/>
          </p:cNvSpPr>
          <p:nvPr>
            <p:ph type="title"/>
          </p:nvPr>
        </p:nvSpPr>
        <p:spPr>
          <a:xfrm>
            <a:off x="241176" y="188911"/>
            <a:ext cx="8661648" cy="884466"/>
          </a:xfrm>
        </p:spPr>
        <p:txBody>
          <a:bodyPr/>
          <a:lstStyle/>
          <a:p>
            <a:r>
              <a:rPr lang="en-US" dirty="0"/>
              <a:t>Apa </a:t>
            </a:r>
            <a:r>
              <a:rPr lang="en-US" dirty="0" err="1"/>
              <a:t>itu</a:t>
            </a:r>
            <a:r>
              <a:rPr lang="en-US" dirty="0"/>
              <a:t> Native Development?</a:t>
            </a:r>
          </a:p>
        </p:txBody>
      </p:sp>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95631-8303-A83B-7AD5-25950A9A765A}"/>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D99A9F-5A78-D28E-8119-8BFC2702864E}"/>
              </a:ext>
            </a:extLst>
          </p:cNvPr>
          <p:cNvSpPr>
            <a:spLocks noGrp="1"/>
          </p:cNvSpPr>
          <p:nvPr>
            <p:ph idx="10"/>
          </p:nvPr>
        </p:nvSpPr>
        <p:spPr>
          <a:xfrm>
            <a:off x="323528" y="1073881"/>
            <a:ext cx="8496944" cy="2995737"/>
          </a:xfrm>
        </p:spPr>
        <p:txBody>
          <a:bodyPr/>
          <a:lstStyle/>
          <a:p>
            <a:pPr algn="just"/>
            <a:r>
              <a:rPr lang="en-US" altLang="ko-KR" sz="1800" dirty="0" err="1">
                <a:latin typeface="Arial" pitchFamily="34" charset="0"/>
                <a:cs typeface="Arial" pitchFamily="34" charset="0"/>
              </a:rPr>
              <a:t>Pendekatan</a:t>
            </a:r>
            <a:r>
              <a:rPr lang="en-US" altLang="ko-KR" sz="1800" dirty="0">
                <a:latin typeface="Arial" pitchFamily="34" charset="0"/>
                <a:cs typeface="Arial" pitchFamily="34" charset="0"/>
              </a:rPr>
              <a:t> native </a:t>
            </a:r>
            <a:r>
              <a:rPr lang="en-US" altLang="ko-KR" sz="1800" dirty="0" err="1">
                <a:latin typeface="Arial" pitchFamily="34" charset="0"/>
                <a:cs typeface="Arial" pitchFamily="34" charset="0"/>
              </a:rPr>
              <a:t>memberikan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performa</a:t>
            </a:r>
            <a:r>
              <a:rPr lang="en-US" altLang="ko-KR" sz="1800" dirty="0">
                <a:latin typeface="Arial" pitchFamily="34" charset="0"/>
                <a:cs typeface="Arial" pitchFamily="34" charset="0"/>
              </a:rPr>
              <a:t> yang sangat </a:t>
            </a:r>
            <a:r>
              <a:rPr lang="en-US" altLang="ko-KR" sz="1800" dirty="0" err="1">
                <a:latin typeface="Arial" pitchFamily="34" charset="0"/>
                <a:cs typeface="Arial" pitchFamily="34" charset="0"/>
              </a:rPr>
              <a:t>tinggi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karena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aplikasinya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berjalan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langsung</a:t>
            </a:r>
            <a:r>
              <a:rPr lang="en-US" altLang="ko-KR" sz="1800" dirty="0">
                <a:latin typeface="Arial" pitchFamily="34" charset="0"/>
                <a:cs typeface="Arial" pitchFamily="34" charset="0"/>
              </a:rPr>
              <a:t> di </a:t>
            </a:r>
            <a:r>
              <a:rPr lang="en-US" altLang="ko-KR" sz="1800" dirty="0" err="1">
                <a:latin typeface="Arial" pitchFamily="34" charset="0"/>
                <a:cs typeface="Arial" pitchFamily="34" charset="0"/>
              </a:rPr>
              <a:t>atas</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sistem</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operasi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tanpa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lapisan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tambahan</a:t>
            </a:r>
            <a:r>
              <a:rPr lang="en-US" altLang="ko-KR" sz="1800" dirty="0">
                <a:latin typeface="Arial" pitchFamily="34" charset="0"/>
                <a:cs typeface="Arial" pitchFamily="34" charset="0"/>
              </a:rPr>
              <a:t>. Selain </a:t>
            </a:r>
            <a:r>
              <a:rPr lang="en-US" altLang="ko-KR" sz="1800" dirty="0" err="1">
                <a:latin typeface="Arial" pitchFamily="34" charset="0"/>
                <a:cs typeface="Arial" pitchFamily="34" charset="0"/>
              </a:rPr>
              <a:t>itu</a:t>
            </a:r>
            <a:r>
              <a:rPr lang="en-US" altLang="ko-KR" sz="1800" dirty="0">
                <a:latin typeface="Arial" pitchFamily="34" charset="0"/>
                <a:cs typeface="Arial" pitchFamily="34" charset="0"/>
              </a:rPr>
              <a:t>, native </a:t>
            </a:r>
            <a:r>
              <a:rPr lang="en-US" altLang="ko-KR" sz="1800" dirty="0" err="1">
                <a:latin typeface="Arial" pitchFamily="34" charset="0"/>
                <a:cs typeface="Arial" pitchFamily="34" charset="0"/>
              </a:rPr>
              <a:t>memungkinkan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akses</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penuh</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ke</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semua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fitur</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perangkat</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seperti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kamera</a:t>
            </a:r>
            <a:r>
              <a:rPr lang="en-US" altLang="ko-KR" sz="1800" dirty="0">
                <a:latin typeface="Arial" pitchFamily="34" charset="0"/>
                <a:cs typeface="Arial" pitchFamily="34" charset="0"/>
              </a:rPr>
              <a:t>, sensor, GPS, dan </a:t>
            </a:r>
            <a:r>
              <a:rPr lang="en-US" altLang="ko-KR" sz="1800" dirty="0" err="1">
                <a:latin typeface="Arial" pitchFamily="34" charset="0"/>
                <a:cs typeface="Arial" pitchFamily="34" charset="0"/>
              </a:rPr>
              <a:t>lainnya</a:t>
            </a:r>
            <a:r>
              <a:rPr lang="en-US" altLang="ko-KR" sz="1800" dirty="0">
                <a:latin typeface="Arial" pitchFamily="34" charset="0"/>
                <a:cs typeface="Arial" pitchFamily="34" charset="0"/>
              </a:rPr>
              <a:t>. Karena </a:t>
            </a:r>
            <a:r>
              <a:rPr lang="en-US" altLang="ko-KR" sz="1800" dirty="0" err="1">
                <a:latin typeface="Arial" pitchFamily="34" charset="0"/>
                <a:cs typeface="Arial" pitchFamily="34" charset="0"/>
              </a:rPr>
              <a:t>mengikuti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panduan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antarmuka</a:t>
            </a:r>
            <a:r>
              <a:rPr lang="en-US" altLang="ko-KR" sz="1800" dirty="0">
                <a:latin typeface="Arial" pitchFamily="34" charset="0"/>
                <a:cs typeface="Arial" pitchFamily="34" charset="0"/>
              </a:rPr>
              <a:t> masing-masing platform,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native </a:t>
            </a:r>
            <a:r>
              <a:rPr lang="en-US" altLang="ko-KR" sz="1800" dirty="0" err="1">
                <a:latin typeface="Arial" pitchFamily="34" charset="0"/>
                <a:cs typeface="Arial" pitchFamily="34" charset="0"/>
              </a:rPr>
              <a:t>mampu</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memberikan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pengalaman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pengguna</a:t>
            </a:r>
            <a:r>
              <a:rPr lang="en-US" altLang="ko-KR" sz="1800" dirty="0">
                <a:latin typeface="Arial" pitchFamily="34" charset="0"/>
                <a:cs typeface="Arial" pitchFamily="34" charset="0"/>
              </a:rPr>
              <a:t> (UI/UX) yang sangat </a:t>
            </a:r>
            <a:r>
              <a:rPr lang="en-US" altLang="ko-KR" sz="1800" dirty="0" err="1">
                <a:latin typeface="Arial" pitchFamily="34" charset="0"/>
                <a:cs typeface="Arial" pitchFamily="34" charset="0"/>
              </a:rPr>
              <a:t>baik</a:t>
            </a:r>
            <a:r>
              <a:rPr lang="en-US" altLang="ko-KR" sz="1800" dirty="0">
                <a:latin typeface="Arial" pitchFamily="34" charset="0"/>
                <a:cs typeface="Arial" pitchFamily="34" charset="0"/>
              </a:rPr>
              <a:t> dan </a:t>
            </a:r>
            <a:r>
              <a:rPr lang="en-US" altLang="ko-KR" sz="1800" dirty="0" err="1">
                <a:latin typeface="Arial" pitchFamily="34" charset="0"/>
                <a:cs typeface="Arial" pitchFamily="34" charset="0"/>
              </a:rPr>
              <a:t>konsisten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native juga </a:t>
            </a:r>
            <a:r>
              <a:rPr lang="en-US" altLang="ko-KR" sz="1800" dirty="0" err="1">
                <a:latin typeface="Arial" pitchFamily="34" charset="0"/>
                <a:cs typeface="Arial" pitchFamily="34" charset="0"/>
              </a:rPr>
              <a:t>cenderung</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lebih</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stabil</a:t>
            </a:r>
            <a:r>
              <a:rPr lang="en-US" altLang="ko-KR" sz="1800" dirty="0">
                <a:latin typeface="Arial" pitchFamily="34" charset="0"/>
                <a:cs typeface="Arial" pitchFamily="34" charset="0"/>
              </a:rPr>
              <a:t> dan </a:t>
            </a:r>
            <a:r>
              <a:rPr lang="en-US" altLang="ko-KR" sz="1800" dirty="0" err="1">
                <a:latin typeface="Arial" pitchFamily="34" charset="0"/>
                <a:cs typeface="Arial" pitchFamily="34" charset="0"/>
              </a:rPr>
              <a:t>andal</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dalam</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jangka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panjang</a:t>
            </a:r>
            <a:r>
              <a:rPr lang="en-US" altLang="ko-KR" sz="1800" dirty="0">
                <a:latin typeface="Arial" pitchFamily="34" charset="0"/>
                <a:cs typeface="Arial" pitchFamily="34" charset="0"/>
              </a:rPr>
              <a:t>.</a:t>
            </a:r>
          </a:p>
        </p:txBody>
      </p:sp>
      <p:sp>
        <p:nvSpPr>
          <p:cNvPr id="3" name="Title 2">
            <a:extLst>
              <a:ext uri="{FF2B5EF4-FFF2-40B4-BE49-F238E27FC236}">
                <a16:creationId xmlns:a16="http://schemas.microsoft.com/office/drawing/2014/main" id="{B282B439-234F-A7B1-3B88-85D542DF99B0}"/>
              </a:ext>
            </a:extLst>
          </p:cNvPr>
          <p:cNvSpPr>
            <a:spLocks noGrp="1"/>
          </p:cNvSpPr>
          <p:nvPr>
            <p:ph type="title"/>
          </p:nvPr>
        </p:nvSpPr>
        <p:spPr>
          <a:xfrm>
            <a:off x="241176" y="188911"/>
            <a:ext cx="8661648" cy="884466"/>
          </a:xfrm>
        </p:spPr>
        <p:txBody>
          <a:bodyPr/>
          <a:lstStyle/>
          <a:p>
            <a:r>
              <a:rPr lang="en-US" dirty="0" err="1"/>
              <a:t>Kelebihan</a:t>
            </a:r>
            <a:r>
              <a:rPr lang="en-US" dirty="0"/>
              <a:t> Native</a:t>
            </a:r>
          </a:p>
        </p:txBody>
      </p:sp>
    </p:spTree>
    <p:extLst>
      <p:ext uri="{BB962C8B-B14F-4D97-AF65-F5344CB8AC3E}">
        <p14:creationId xmlns:p14="http://schemas.microsoft.com/office/powerpoint/2010/main" val="173780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F4DC5-1AE7-9157-8755-F9994821E54E}"/>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3FB943-48BC-DF21-7FA5-F7E682591D38}"/>
              </a:ext>
            </a:extLst>
          </p:cNvPr>
          <p:cNvSpPr>
            <a:spLocks noGrp="1"/>
          </p:cNvSpPr>
          <p:nvPr>
            <p:ph idx="10"/>
          </p:nvPr>
        </p:nvSpPr>
        <p:spPr>
          <a:xfrm>
            <a:off x="323528" y="1073881"/>
            <a:ext cx="8496944" cy="2995737"/>
          </a:xfrm>
        </p:spPr>
        <p:txBody>
          <a:bodyPr/>
          <a:lstStyle/>
          <a:p>
            <a:pPr algn="just"/>
            <a:r>
              <a:rPr lang="en-US" altLang="ko-KR" sz="1800" dirty="0" err="1">
                <a:latin typeface="Arial" pitchFamily="34" charset="0"/>
                <a:cs typeface="Arial" pitchFamily="34" charset="0"/>
              </a:rPr>
              <a:t>Meskipun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unggul</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dari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sisi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performa</a:t>
            </a:r>
            <a:r>
              <a:rPr lang="en-US" altLang="ko-KR" sz="1800" dirty="0">
                <a:latin typeface="Arial" pitchFamily="34" charset="0"/>
                <a:cs typeface="Arial" pitchFamily="34" charset="0"/>
              </a:rPr>
              <a:t> dan </a:t>
            </a:r>
            <a:r>
              <a:rPr lang="en-US" altLang="ko-KR" sz="1800" dirty="0" err="1">
                <a:latin typeface="Arial" pitchFamily="34" charset="0"/>
                <a:cs typeface="Arial" pitchFamily="34" charset="0"/>
              </a:rPr>
              <a:t>pengalaman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pengguna</a:t>
            </a:r>
            <a:r>
              <a:rPr lang="en-US" altLang="ko-KR" sz="1800" dirty="0">
                <a:latin typeface="Arial" pitchFamily="34" charset="0"/>
                <a:cs typeface="Arial" pitchFamily="34" charset="0"/>
              </a:rPr>
              <a:t>, native development </a:t>
            </a:r>
            <a:r>
              <a:rPr lang="en-US" altLang="ko-KR" sz="1800" dirty="0" err="1">
                <a:latin typeface="Arial" pitchFamily="34" charset="0"/>
                <a:cs typeface="Arial" pitchFamily="34" charset="0"/>
              </a:rPr>
              <a:t>memiliki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kekurangan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terutama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dalam</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hal</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efisiensi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pengembangan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untuk</a:t>
            </a:r>
            <a:r>
              <a:rPr lang="en-US" altLang="ko-KR" sz="1800" dirty="0">
                <a:latin typeface="Arial" pitchFamily="34" charset="0"/>
                <a:cs typeface="Arial" pitchFamily="34" charset="0"/>
              </a:rPr>
              <a:t> Android dan iOS </a:t>
            </a:r>
            <a:r>
              <a:rPr lang="en-US" altLang="ko-KR" sz="1800" dirty="0" err="1">
                <a:latin typeface="Arial" pitchFamily="34" charset="0"/>
                <a:cs typeface="Arial" pitchFamily="34" charset="0"/>
              </a:rPr>
              <a:t>harus</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dikembangkan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secara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terpisah</a:t>
            </a:r>
            <a:r>
              <a:rPr lang="en-US" altLang="ko-KR" sz="1800" dirty="0">
                <a:latin typeface="Arial" pitchFamily="34" charset="0"/>
                <a:cs typeface="Arial" pitchFamily="34" charset="0"/>
              </a:rPr>
              <a:t>, yang </a:t>
            </a:r>
            <a:r>
              <a:rPr lang="en-US" altLang="ko-KR" sz="1800" dirty="0" err="1">
                <a:latin typeface="Arial" pitchFamily="34" charset="0"/>
                <a:cs typeface="Arial" pitchFamily="34" charset="0"/>
              </a:rPr>
              <a:t>berarti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memerlukan</a:t>
            </a:r>
            <a:r>
              <a:rPr lang="en-US" altLang="ko-KR" sz="1800" dirty="0">
                <a:latin typeface="Arial" pitchFamily="34" charset="0"/>
                <a:cs typeface="Arial" pitchFamily="34" charset="0"/>
              </a:rPr>
              <a:t> dua codebase dan </a:t>
            </a:r>
            <a:r>
              <a:rPr lang="en-US" altLang="ko-KR" sz="1800" dirty="0" err="1">
                <a:latin typeface="Arial" pitchFamily="34" charset="0"/>
                <a:cs typeface="Arial" pitchFamily="34" charset="0"/>
              </a:rPr>
              <a:t>mungkin</a:t>
            </a:r>
            <a:r>
              <a:rPr lang="en-US" altLang="ko-KR" sz="1800" dirty="0">
                <a:latin typeface="Arial" pitchFamily="34" charset="0"/>
                <a:cs typeface="Arial" pitchFamily="34" charset="0"/>
              </a:rPr>
              <a:t> dua </a:t>
            </a:r>
            <a:r>
              <a:rPr lang="en-US" altLang="ko-KR" sz="1800" dirty="0" err="1">
                <a:latin typeface="Arial" pitchFamily="34" charset="0"/>
                <a:cs typeface="Arial" pitchFamily="34" charset="0"/>
              </a:rPr>
              <a:t>tim</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pengembang</a:t>
            </a:r>
            <a:r>
              <a:rPr lang="en-US" altLang="ko-KR" sz="1800" dirty="0">
                <a:latin typeface="Arial" pitchFamily="34" charset="0"/>
                <a:cs typeface="Arial" pitchFamily="34" charset="0"/>
              </a:rPr>
              <a:t>. Hal </a:t>
            </a:r>
            <a:r>
              <a:rPr lang="en-US" altLang="ko-KR" sz="1800" dirty="0" err="1">
                <a:latin typeface="Arial" pitchFamily="34" charset="0"/>
                <a:cs typeface="Arial" pitchFamily="34" charset="0"/>
              </a:rPr>
              <a:t>ini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tentu</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berdampak</a:t>
            </a:r>
            <a:r>
              <a:rPr lang="en-US" altLang="ko-KR" sz="1800" dirty="0">
                <a:latin typeface="Arial" pitchFamily="34" charset="0"/>
                <a:cs typeface="Arial" pitchFamily="34" charset="0"/>
              </a:rPr>
              <a:t> pada </a:t>
            </a:r>
            <a:r>
              <a:rPr lang="en-US" altLang="ko-KR" sz="1800" dirty="0" err="1">
                <a:latin typeface="Arial" pitchFamily="34" charset="0"/>
                <a:cs typeface="Arial" pitchFamily="34" charset="0"/>
              </a:rPr>
              <a:t>biaya</a:t>
            </a:r>
            <a:r>
              <a:rPr lang="en-US" altLang="ko-KR" sz="1800" dirty="0">
                <a:latin typeface="Arial" pitchFamily="34" charset="0"/>
                <a:cs typeface="Arial" pitchFamily="34" charset="0"/>
              </a:rPr>
              <a:t> dan </a:t>
            </a:r>
            <a:r>
              <a:rPr lang="en-US" altLang="ko-KR" sz="1800" dirty="0" err="1">
                <a:latin typeface="Arial" pitchFamily="34" charset="0"/>
                <a:cs typeface="Arial" pitchFamily="34" charset="0"/>
              </a:rPr>
              <a:t>waktu</a:t>
            </a:r>
            <a:r>
              <a:rPr lang="en-US" altLang="ko-KR" sz="1800" dirty="0">
                <a:latin typeface="Arial" pitchFamily="34" charset="0"/>
                <a:cs typeface="Arial" pitchFamily="34" charset="0"/>
              </a:rPr>
              <a:t> yang </a:t>
            </a:r>
            <a:r>
              <a:rPr lang="en-US" altLang="ko-KR" sz="1800" dirty="0" err="1">
                <a:latin typeface="Arial" pitchFamily="34" charset="0"/>
                <a:cs typeface="Arial" pitchFamily="34" charset="0"/>
              </a:rPr>
              <a:t>lebih</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besar</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dibanding</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metode</a:t>
            </a:r>
            <a:r>
              <a:rPr lang="en-US" altLang="ko-KR" sz="1800" dirty="0">
                <a:latin typeface="Arial" pitchFamily="34" charset="0"/>
                <a:cs typeface="Arial" pitchFamily="34" charset="0"/>
              </a:rPr>
              <a:t> lain. Selain </a:t>
            </a:r>
            <a:r>
              <a:rPr lang="en-US" altLang="ko-KR" sz="1800" dirty="0" err="1">
                <a:latin typeface="Arial" pitchFamily="34" charset="0"/>
                <a:cs typeface="Arial" pitchFamily="34" charset="0"/>
              </a:rPr>
              <a:t>itu</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pengembang</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harus</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menguasai</a:t>
            </a:r>
            <a:r>
              <a:rPr lang="en-US" altLang="ko-KR" sz="1800" dirty="0">
                <a:latin typeface="Arial" pitchFamily="34" charset="0"/>
                <a:cs typeface="Arial" pitchFamily="34" charset="0"/>
              </a:rPr>
              <a:t> dua </a:t>
            </a:r>
            <a:r>
              <a:rPr lang="en-US" altLang="ko-KR" sz="1800" dirty="0" err="1">
                <a:latin typeface="Arial" pitchFamily="34" charset="0"/>
                <a:cs typeface="Arial" pitchFamily="34" charset="0"/>
              </a:rPr>
              <a:t>ekosistem</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teknologi</a:t>
            </a:r>
            <a:r>
              <a:rPr lang="en-US" altLang="ko-KR" sz="1800" dirty="0">
                <a:latin typeface="Arial" pitchFamily="34" charset="0"/>
                <a:cs typeface="Arial" pitchFamily="34" charset="0"/>
              </a:rPr>
              <a:t> yang </a:t>
            </a:r>
            <a:r>
              <a:rPr lang="en-US" altLang="ko-KR" sz="1800" dirty="0" err="1">
                <a:latin typeface="Arial" pitchFamily="34" charset="0"/>
                <a:cs typeface="Arial" pitchFamily="34" charset="0"/>
              </a:rPr>
              <a:t>berbeda</a:t>
            </a:r>
            <a:r>
              <a:rPr lang="en-US" altLang="ko-KR" sz="1800" dirty="0">
                <a:latin typeface="Arial" pitchFamily="34" charset="0"/>
                <a:cs typeface="Arial" pitchFamily="34" charset="0"/>
              </a:rPr>
              <a:t>.</a:t>
            </a:r>
          </a:p>
        </p:txBody>
      </p:sp>
      <p:sp>
        <p:nvSpPr>
          <p:cNvPr id="3" name="Title 2">
            <a:extLst>
              <a:ext uri="{FF2B5EF4-FFF2-40B4-BE49-F238E27FC236}">
                <a16:creationId xmlns:a16="http://schemas.microsoft.com/office/drawing/2014/main" id="{C1AB55B4-F717-3172-7B7B-6948A91B153D}"/>
              </a:ext>
            </a:extLst>
          </p:cNvPr>
          <p:cNvSpPr>
            <a:spLocks noGrp="1"/>
          </p:cNvSpPr>
          <p:nvPr>
            <p:ph type="title"/>
          </p:nvPr>
        </p:nvSpPr>
        <p:spPr>
          <a:xfrm>
            <a:off x="241176" y="188911"/>
            <a:ext cx="8661648" cy="884466"/>
          </a:xfrm>
        </p:spPr>
        <p:txBody>
          <a:bodyPr/>
          <a:lstStyle/>
          <a:p>
            <a:r>
              <a:rPr lang="en-US" dirty="0" err="1"/>
              <a:t>Kekurangan</a:t>
            </a:r>
            <a:r>
              <a:rPr lang="en-US" dirty="0"/>
              <a:t> Native</a:t>
            </a:r>
          </a:p>
        </p:txBody>
      </p:sp>
    </p:spTree>
    <p:extLst>
      <p:ext uri="{BB962C8B-B14F-4D97-AF65-F5344CB8AC3E}">
        <p14:creationId xmlns:p14="http://schemas.microsoft.com/office/powerpoint/2010/main" val="130171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9672" y="229535"/>
            <a:ext cx="7524328" cy="884466"/>
          </a:xfrm>
        </p:spPr>
        <p:txBody>
          <a:bodyPr/>
          <a:lstStyle/>
          <a:p>
            <a:r>
              <a:rPr lang="en-US" altLang="ko-KR" dirty="0"/>
              <a:t>Apa </a:t>
            </a:r>
            <a:r>
              <a:rPr lang="en-US" altLang="ko-KR" dirty="0" err="1"/>
              <a:t>itu</a:t>
            </a:r>
            <a:r>
              <a:rPr lang="en-US" altLang="ko-KR" dirty="0"/>
              <a:t> Hybrid Development?</a:t>
            </a:r>
            <a:endParaRPr lang="ko-KR" altLang="en-US" dirty="0"/>
          </a:p>
        </p:txBody>
      </p:sp>
      <p:sp>
        <p:nvSpPr>
          <p:cNvPr id="5" name="Content Placeholder 4"/>
          <p:cNvSpPr>
            <a:spLocks noGrp="1"/>
          </p:cNvSpPr>
          <p:nvPr>
            <p:ph idx="10"/>
          </p:nvPr>
        </p:nvSpPr>
        <p:spPr>
          <a:xfrm>
            <a:off x="1763688" y="1114001"/>
            <a:ext cx="6912768" cy="2995737"/>
          </a:xfrm>
        </p:spPr>
        <p:txBody>
          <a:bodyPr/>
          <a:lstStyle/>
          <a:p>
            <a:pPr algn="just"/>
            <a:r>
              <a:rPr lang="en-US" altLang="ko-KR" sz="1800" dirty="0">
                <a:latin typeface="Arial" pitchFamily="34" charset="0"/>
                <a:cs typeface="Arial" pitchFamily="34" charset="0"/>
              </a:rPr>
              <a:t>Hybrid development </a:t>
            </a:r>
            <a:r>
              <a:rPr lang="en-US" altLang="ko-KR" sz="1800" dirty="0" err="1">
                <a:latin typeface="Arial" pitchFamily="34" charset="0"/>
                <a:cs typeface="Arial" pitchFamily="34" charset="0"/>
              </a:rPr>
              <a:t>adalah</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pendekatan</a:t>
            </a:r>
            <a:r>
              <a:rPr lang="en-US" altLang="ko-KR" sz="1800" dirty="0">
                <a:latin typeface="Arial" pitchFamily="34" charset="0"/>
                <a:cs typeface="Arial" pitchFamily="34" charset="0"/>
              </a:rPr>
              <a:t> yang </a:t>
            </a:r>
            <a:r>
              <a:rPr lang="en-US" altLang="ko-KR" sz="1800" dirty="0" err="1">
                <a:latin typeface="Arial" pitchFamily="34" charset="0"/>
                <a:cs typeface="Arial" pitchFamily="34" charset="0"/>
              </a:rPr>
              <a:t>memungkinkan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pengembangan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mobile </a:t>
            </a:r>
            <a:r>
              <a:rPr lang="en-US" altLang="ko-KR" sz="1800" dirty="0" err="1">
                <a:latin typeface="Arial" pitchFamily="34" charset="0"/>
                <a:cs typeface="Arial" pitchFamily="34" charset="0"/>
              </a:rPr>
              <a:t>dengan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menggunakan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teknologi</a:t>
            </a:r>
            <a:r>
              <a:rPr lang="en-US" altLang="ko-KR" sz="1800" dirty="0">
                <a:latin typeface="Arial" pitchFamily="34" charset="0"/>
                <a:cs typeface="Arial" pitchFamily="34" charset="0"/>
              </a:rPr>
              <a:t> web </a:t>
            </a:r>
            <a:r>
              <a:rPr lang="en-US" altLang="ko-KR" sz="1800" dirty="0" err="1">
                <a:latin typeface="Arial" pitchFamily="34" charset="0"/>
                <a:cs typeface="Arial" pitchFamily="34" charset="0"/>
              </a:rPr>
              <a:t>seperti</a:t>
            </a:r>
            <a:r>
              <a:rPr lang="en-US" altLang="ko-KR" sz="1800" dirty="0">
                <a:latin typeface="Arial" pitchFamily="34" charset="0"/>
                <a:cs typeface="Arial" pitchFamily="34" charset="0"/>
              </a:rPr>
              <a:t> HTML, CSS, dan JavaScript.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hybrid </a:t>
            </a:r>
            <a:r>
              <a:rPr lang="en-US" altLang="ko-KR" sz="1800" dirty="0" err="1">
                <a:latin typeface="Arial" pitchFamily="34" charset="0"/>
                <a:cs typeface="Arial" pitchFamily="34" charset="0"/>
              </a:rPr>
              <a:t>dikembangkan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sekali</a:t>
            </a:r>
            <a:r>
              <a:rPr lang="en-US" altLang="ko-KR" sz="1800" dirty="0">
                <a:latin typeface="Arial" pitchFamily="34" charset="0"/>
                <a:cs typeface="Arial" pitchFamily="34" charset="0"/>
              </a:rPr>
              <a:t> dan </a:t>
            </a:r>
            <a:r>
              <a:rPr lang="en-US" altLang="ko-KR" sz="1800" dirty="0" err="1">
                <a:latin typeface="Arial" pitchFamily="34" charset="0"/>
                <a:cs typeface="Arial" pitchFamily="34" charset="0"/>
              </a:rPr>
              <a:t>dapat</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dijalankan</a:t>
            </a:r>
            <a:r>
              <a:rPr lang="en-US" altLang="ko-KR" sz="1800" dirty="0">
                <a:latin typeface="Arial" pitchFamily="34" charset="0"/>
                <a:cs typeface="Arial" pitchFamily="34" charset="0"/>
              </a:rPr>
              <a:t> di </a:t>
            </a:r>
            <a:r>
              <a:rPr lang="en-US" altLang="ko-KR" sz="1800" dirty="0" err="1">
                <a:latin typeface="Arial" pitchFamily="34" charset="0"/>
                <a:cs typeface="Arial" pitchFamily="34" charset="0"/>
              </a:rPr>
              <a:t>berbagai</a:t>
            </a:r>
            <a:r>
              <a:rPr lang="en-US" altLang="ko-KR" sz="1800" dirty="0">
                <a:latin typeface="Arial" pitchFamily="34" charset="0"/>
                <a:cs typeface="Arial" pitchFamily="34" charset="0"/>
              </a:rPr>
              <a:t> platform, </a:t>
            </a:r>
            <a:r>
              <a:rPr lang="en-US" altLang="ko-KR" sz="1800" dirty="0" err="1">
                <a:latin typeface="Arial" pitchFamily="34" charset="0"/>
                <a:cs typeface="Arial" pitchFamily="34" charset="0"/>
              </a:rPr>
              <a:t>baik</a:t>
            </a:r>
            <a:r>
              <a:rPr lang="en-US" altLang="ko-KR" sz="1800" dirty="0">
                <a:latin typeface="Arial" pitchFamily="34" charset="0"/>
                <a:cs typeface="Arial" pitchFamily="34" charset="0"/>
              </a:rPr>
              <a:t> Android </a:t>
            </a:r>
            <a:r>
              <a:rPr lang="en-US" altLang="ko-KR" sz="1800" dirty="0" err="1">
                <a:latin typeface="Arial" pitchFamily="34" charset="0"/>
                <a:cs typeface="Arial" pitchFamily="34" charset="0"/>
              </a:rPr>
              <a:t>maupun</a:t>
            </a:r>
            <a:r>
              <a:rPr lang="en-US" altLang="ko-KR" sz="1800" dirty="0">
                <a:latin typeface="Arial" pitchFamily="34" charset="0"/>
                <a:cs typeface="Arial" pitchFamily="34" charset="0"/>
              </a:rPr>
              <a:t> iOS, </a:t>
            </a:r>
            <a:r>
              <a:rPr lang="en-US" altLang="ko-KR" sz="1800" dirty="0" err="1">
                <a:latin typeface="Arial" pitchFamily="34" charset="0"/>
                <a:cs typeface="Arial" pitchFamily="34" charset="0"/>
              </a:rPr>
              <a:t>dengan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bantuan</a:t>
            </a:r>
            <a:r>
              <a:rPr lang="en-US" altLang="ko-KR" sz="1800" dirty="0">
                <a:latin typeface="Arial" pitchFamily="34" charset="0"/>
                <a:cs typeface="Arial" pitchFamily="34" charset="0"/>
              </a:rPr>
              <a:t> framework </a:t>
            </a:r>
            <a:r>
              <a:rPr lang="en-US" altLang="ko-KR" sz="1800" dirty="0" err="1">
                <a:latin typeface="Arial" pitchFamily="34" charset="0"/>
                <a:cs typeface="Arial" pitchFamily="34" charset="0"/>
              </a:rPr>
              <a:t>seperti</a:t>
            </a:r>
            <a:r>
              <a:rPr lang="en-US" altLang="ko-KR" sz="1800" dirty="0">
                <a:latin typeface="Arial" pitchFamily="34" charset="0"/>
                <a:cs typeface="Arial" pitchFamily="34" charset="0"/>
              </a:rPr>
              <a:t> React Native, Flutter, Ionic, dan Cordova. Framework </a:t>
            </a:r>
            <a:r>
              <a:rPr lang="en-US" altLang="ko-KR" sz="1800" dirty="0" err="1">
                <a:latin typeface="Arial" pitchFamily="34" charset="0"/>
                <a:cs typeface="Arial" pitchFamily="34" charset="0"/>
              </a:rPr>
              <a:t>ini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memungkinkan</a:t>
            </a:r>
            <a:r>
              <a:rPr lang="en-US" altLang="ko-KR" sz="1800" dirty="0">
                <a:latin typeface="Arial" pitchFamily="34" charset="0"/>
                <a:cs typeface="Arial" pitchFamily="34" charset="0"/>
              </a:rPr>
              <a:t> developer </a:t>
            </a:r>
            <a:r>
              <a:rPr lang="en-US" altLang="ko-KR" sz="1800" dirty="0" err="1">
                <a:latin typeface="Arial" pitchFamily="34" charset="0"/>
                <a:cs typeface="Arial" pitchFamily="34" charset="0"/>
              </a:rPr>
              <a:t>membungkus</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web </a:t>
            </a:r>
            <a:r>
              <a:rPr lang="en-US" altLang="ko-KR" sz="1800" dirty="0" err="1">
                <a:latin typeface="Arial" pitchFamily="34" charset="0"/>
                <a:cs typeface="Arial" pitchFamily="34" charset="0"/>
              </a:rPr>
              <a:t>menjadi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mobile yang </a:t>
            </a:r>
            <a:r>
              <a:rPr lang="en-US" altLang="ko-KR" sz="1800" dirty="0" err="1">
                <a:latin typeface="Arial" pitchFamily="34" charset="0"/>
                <a:cs typeface="Arial" pitchFamily="34" charset="0"/>
              </a:rPr>
              <a:t>bisa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diinstal</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melalui</a:t>
            </a:r>
            <a:r>
              <a:rPr lang="en-US" altLang="ko-KR" sz="1800" dirty="0">
                <a:latin typeface="Arial" pitchFamily="34" charset="0"/>
                <a:cs typeface="Arial" pitchFamily="34" charset="0"/>
              </a:rPr>
              <a:t> app store.</a:t>
            </a:r>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97910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4ED05-FC4B-AE2D-B1EC-D1373B3A1C2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636E249-77AF-B3BD-A045-707BD3DA2420}"/>
              </a:ext>
            </a:extLst>
          </p:cNvPr>
          <p:cNvSpPr>
            <a:spLocks noGrp="1"/>
          </p:cNvSpPr>
          <p:nvPr>
            <p:ph type="title"/>
          </p:nvPr>
        </p:nvSpPr>
        <p:spPr>
          <a:xfrm>
            <a:off x="1619672" y="229535"/>
            <a:ext cx="7524328" cy="884466"/>
          </a:xfrm>
        </p:spPr>
        <p:txBody>
          <a:bodyPr/>
          <a:lstStyle/>
          <a:p>
            <a:r>
              <a:rPr lang="en-US" altLang="ko-KR" dirty="0" err="1"/>
              <a:t>Kelebihan</a:t>
            </a:r>
            <a:r>
              <a:rPr lang="en-US" altLang="ko-KR" dirty="0"/>
              <a:t> Hybrid</a:t>
            </a:r>
            <a:endParaRPr lang="ko-KR" altLang="en-US" dirty="0"/>
          </a:p>
        </p:txBody>
      </p:sp>
      <p:sp>
        <p:nvSpPr>
          <p:cNvPr id="5" name="Content Placeholder 4">
            <a:extLst>
              <a:ext uri="{FF2B5EF4-FFF2-40B4-BE49-F238E27FC236}">
                <a16:creationId xmlns:a16="http://schemas.microsoft.com/office/drawing/2014/main" id="{BBABB3DF-9415-1DB9-89CA-1BF94CA7DB84}"/>
              </a:ext>
            </a:extLst>
          </p:cNvPr>
          <p:cNvSpPr>
            <a:spLocks noGrp="1"/>
          </p:cNvSpPr>
          <p:nvPr>
            <p:ph idx="10"/>
          </p:nvPr>
        </p:nvSpPr>
        <p:spPr>
          <a:xfrm>
            <a:off x="1763688" y="1114001"/>
            <a:ext cx="6912768" cy="2995737"/>
          </a:xfrm>
        </p:spPr>
        <p:txBody>
          <a:bodyPr/>
          <a:lstStyle/>
          <a:p>
            <a:pPr algn="just"/>
            <a:r>
              <a:rPr lang="en-US" altLang="ko-KR" sz="1800" dirty="0">
                <a:latin typeface="Arial" pitchFamily="34" charset="0"/>
                <a:cs typeface="Arial" pitchFamily="34" charset="0"/>
              </a:rPr>
              <a:t>Salah </a:t>
            </a:r>
            <a:r>
              <a:rPr lang="en-US" altLang="ko-KR" sz="1800" dirty="0" err="1">
                <a:latin typeface="Arial" pitchFamily="34" charset="0"/>
                <a:cs typeface="Arial" pitchFamily="34" charset="0"/>
              </a:rPr>
              <a:t>satu</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keuntungan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utama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dari</a:t>
            </a:r>
            <a:r>
              <a:rPr lang="en-US" altLang="ko-KR" sz="1800" dirty="0">
                <a:latin typeface="Arial" pitchFamily="34" charset="0"/>
                <a:cs typeface="Arial" pitchFamily="34" charset="0"/>
              </a:rPr>
              <a:t> hybrid development </a:t>
            </a:r>
            <a:r>
              <a:rPr lang="en-US" altLang="ko-KR" sz="1800" dirty="0" err="1">
                <a:latin typeface="Arial" pitchFamily="34" charset="0"/>
                <a:cs typeface="Arial" pitchFamily="34" charset="0"/>
              </a:rPr>
              <a:t>adalah</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efisiensi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Dengan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hanya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satu</a:t>
            </a:r>
            <a:r>
              <a:rPr lang="en-US" altLang="ko-KR" sz="1800" dirty="0">
                <a:latin typeface="Arial" pitchFamily="34" charset="0"/>
                <a:cs typeface="Arial" pitchFamily="34" charset="0"/>
              </a:rPr>
              <a:t> kali </a:t>
            </a:r>
            <a:r>
              <a:rPr lang="en-US" altLang="ko-KR" sz="1800" dirty="0" err="1">
                <a:latin typeface="Arial" pitchFamily="34" charset="0"/>
                <a:cs typeface="Arial" pitchFamily="34" charset="0"/>
              </a:rPr>
              <a:t>pengembangan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dapat</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dijalankan</a:t>
            </a:r>
            <a:r>
              <a:rPr lang="en-US" altLang="ko-KR" sz="1800" dirty="0">
                <a:latin typeface="Arial" pitchFamily="34" charset="0"/>
                <a:cs typeface="Arial" pitchFamily="34" charset="0"/>
              </a:rPr>
              <a:t> di </a:t>
            </a:r>
            <a:r>
              <a:rPr lang="en-US" altLang="ko-KR" sz="1800" dirty="0" err="1">
                <a:latin typeface="Arial" pitchFamily="34" charset="0"/>
                <a:cs typeface="Arial" pitchFamily="34" charset="0"/>
              </a:rPr>
              <a:t>banyak</a:t>
            </a:r>
            <a:r>
              <a:rPr lang="en-US" altLang="ko-KR" sz="1800" dirty="0">
                <a:latin typeface="Arial" pitchFamily="34" charset="0"/>
                <a:cs typeface="Arial" pitchFamily="34" charset="0"/>
              </a:rPr>
              <a:t> platform, </a:t>
            </a:r>
            <a:r>
              <a:rPr lang="en-US" altLang="ko-KR" sz="1800" dirty="0" err="1">
                <a:latin typeface="Arial" pitchFamily="34" charset="0"/>
                <a:cs typeface="Arial" pitchFamily="34" charset="0"/>
              </a:rPr>
              <a:t>sehingga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menghemat</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waktu</a:t>
            </a:r>
            <a:r>
              <a:rPr lang="en-US" altLang="ko-KR" sz="1800" dirty="0">
                <a:latin typeface="Arial" pitchFamily="34" charset="0"/>
                <a:cs typeface="Arial" pitchFamily="34" charset="0"/>
              </a:rPr>
              <a:t> dan </a:t>
            </a:r>
            <a:r>
              <a:rPr lang="en-US" altLang="ko-KR" sz="1800" dirty="0" err="1">
                <a:latin typeface="Arial" pitchFamily="34" charset="0"/>
                <a:cs typeface="Arial" pitchFamily="34" charset="0"/>
              </a:rPr>
              <a:t>biaya</a:t>
            </a:r>
            <a:r>
              <a:rPr lang="en-US" altLang="ko-KR" sz="1800" dirty="0">
                <a:latin typeface="Arial" pitchFamily="34" charset="0"/>
                <a:cs typeface="Arial" pitchFamily="34" charset="0"/>
              </a:rPr>
              <a:t>. Hybrid juga </a:t>
            </a:r>
            <a:r>
              <a:rPr lang="en-US" altLang="ko-KR" sz="1800" dirty="0" err="1">
                <a:latin typeface="Arial" pitchFamily="34" charset="0"/>
                <a:cs typeface="Arial" pitchFamily="34" charset="0"/>
              </a:rPr>
              <a:t>cocok</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untuk</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tim</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dengan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latar</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belakang</a:t>
            </a:r>
            <a:r>
              <a:rPr lang="en-US" altLang="ko-KR" sz="1800" dirty="0">
                <a:latin typeface="Arial" pitchFamily="34" charset="0"/>
                <a:cs typeface="Arial" pitchFamily="34" charset="0"/>
              </a:rPr>
              <a:t> web development </a:t>
            </a:r>
            <a:r>
              <a:rPr lang="en-US" altLang="ko-KR" sz="1800" dirty="0" err="1">
                <a:latin typeface="Arial" pitchFamily="34" charset="0"/>
                <a:cs typeface="Arial" pitchFamily="34" charset="0"/>
              </a:rPr>
              <a:t>karena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menggunakan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bahasa</a:t>
            </a:r>
            <a:r>
              <a:rPr lang="en-US" altLang="ko-KR" sz="1800" dirty="0">
                <a:latin typeface="Arial" pitchFamily="34" charset="0"/>
                <a:cs typeface="Arial" pitchFamily="34" charset="0"/>
              </a:rPr>
              <a:t> yang familiar </a:t>
            </a:r>
            <a:r>
              <a:rPr lang="en-US" altLang="ko-KR" sz="1800" dirty="0" err="1">
                <a:latin typeface="Arial" pitchFamily="34" charset="0"/>
                <a:cs typeface="Arial" pitchFamily="34" charset="0"/>
              </a:rPr>
              <a:t>seperti</a:t>
            </a:r>
            <a:r>
              <a:rPr lang="en-US" altLang="ko-KR" sz="1800" dirty="0">
                <a:latin typeface="Arial" pitchFamily="34" charset="0"/>
                <a:cs typeface="Arial" pitchFamily="34" charset="0"/>
              </a:rPr>
              <a:t> JavaScript. Selain </a:t>
            </a:r>
            <a:r>
              <a:rPr lang="en-US" altLang="ko-KR" sz="1800" dirty="0" err="1">
                <a:latin typeface="Arial" pitchFamily="34" charset="0"/>
                <a:cs typeface="Arial" pitchFamily="34" charset="0"/>
              </a:rPr>
              <a:t>itu</a:t>
            </a:r>
            <a:r>
              <a:rPr lang="en-US" altLang="ko-KR" sz="1800" dirty="0">
                <a:latin typeface="Arial" pitchFamily="34" charset="0"/>
                <a:cs typeface="Arial" pitchFamily="34" charset="0"/>
              </a:rPr>
              <a:t>, update </a:t>
            </a:r>
            <a:r>
              <a:rPr lang="en-US" altLang="ko-KR" sz="1800" dirty="0" err="1">
                <a:latin typeface="Arial" pitchFamily="34" charset="0"/>
                <a:cs typeface="Arial" pitchFamily="34" charset="0"/>
              </a:rPr>
              <a:t>atau</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perbaikan</a:t>
            </a:r>
            <a:r>
              <a:rPr lang="en-US" altLang="ko-KR" sz="1800" dirty="0">
                <a:latin typeface="Arial" pitchFamily="34" charset="0"/>
                <a:cs typeface="Arial" pitchFamily="34" charset="0"/>
              </a:rPr>
              <a:t> pada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bisa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dilakukan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lebih</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cepat</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karena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hanya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perlu</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dilakukan</a:t>
            </a:r>
            <a:r>
              <a:rPr lang="en-US" altLang="ko-KR" sz="1800" dirty="0">
                <a:latin typeface="Arial" pitchFamily="34" charset="0"/>
                <a:cs typeface="Arial" pitchFamily="34" charset="0"/>
              </a:rPr>
              <a:t> pada </a:t>
            </a:r>
            <a:r>
              <a:rPr lang="en-US" altLang="ko-KR" sz="1800" dirty="0" err="1">
                <a:latin typeface="Arial" pitchFamily="34" charset="0"/>
                <a:cs typeface="Arial" pitchFamily="34" charset="0"/>
              </a:rPr>
              <a:t>satu</a:t>
            </a:r>
            <a:r>
              <a:rPr lang="en-US" altLang="ko-KR" sz="1800" dirty="0">
                <a:latin typeface="Arial" pitchFamily="34" charset="0"/>
                <a:cs typeface="Arial" pitchFamily="34" charset="0"/>
              </a:rPr>
              <a:t> codebase </a:t>
            </a:r>
            <a:r>
              <a:rPr lang="en-US" altLang="ko-KR" sz="1800" dirty="0" err="1">
                <a:latin typeface="Arial" pitchFamily="34" charset="0"/>
                <a:cs typeface="Arial" pitchFamily="34" charset="0"/>
              </a:rPr>
              <a:t>saja</a:t>
            </a:r>
            <a:r>
              <a:rPr lang="en-US" altLang="ko-KR" sz="1800" dirty="0">
                <a:latin typeface="Arial" pitchFamily="34" charset="0"/>
                <a:cs typeface="Arial" pitchFamily="34" charset="0"/>
              </a:rPr>
              <a:t>.</a:t>
            </a:r>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1637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EBBB2-72AF-302A-0319-506489C7F01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DC7702-A566-BDD5-1161-FD87C33B5FC8}"/>
              </a:ext>
            </a:extLst>
          </p:cNvPr>
          <p:cNvSpPr>
            <a:spLocks noGrp="1"/>
          </p:cNvSpPr>
          <p:nvPr>
            <p:ph type="title"/>
          </p:nvPr>
        </p:nvSpPr>
        <p:spPr>
          <a:xfrm>
            <a:off x="1619672" y="229535"/>
            <a:ext cx="7524328" cy="884466"/>
          </a:xfrm>
        </p:spPr>
        <p:txBody>
          <a:bodyPr/>
          <a:lstStyle/>
          <a:p>
            <a:r>
              <a:rPr lang="en-US" altLang="ko-KR" dirty="0" err="1"/>
              <a:t>Kekurangan</a:t>
            </a:r>
            <a:r>
              <a:rPr lang="en-US" altLang="ko-KR" dirty="0"/>
              <a:t> Hybrid</a:t>
            </a:r>
            <a:endParaRPr lang="ko-KR" altLang="en-US" dirty="0"/>
          </a:p>
        </p:txBody>
      </p:sp>
      <p:sp>
        <p:nvSpPr>
          <p:cNvPr id="5" name="Content Placeholder 4">
            <a:extLst>
              <a:ext uri="{FF2B5EF4-FFF2-40B4-BE49-F238E27FC236}">
                <a16:creationId xmlns:a16="http://schemas.microsoft.com/office/drawing/2014/main" id="{4ABEE279-19D0-31AA-87BF-95CBB1B9AA46}"/>
              </a:ext>
            </a:extLst>
          </p:cNvPr>
          <p:cNvSpPr>
            <a:spLocks noGrp="1"/>
          </p:cNvSpPr>
          <p:nvPr>
            <p:ph idx="10"/>
          </p:nvPr>
        </p:nvSpPr>
        <p:spPr>
          <a:xfrm>
            <a:off x="1763688" y="1114001"/>
            <a:ext cx="6912768" cy="2995737"/>
          </a:xfrm>
        </p:spPr>
        <p:txBody>
          <a:bodyPr/>
          <a:lstStyle/>
          <a:p>
            <a:pPr algn="just"/>
            <a:r>
              <a:rPr lang="en-US" altLang="ko-KR" sz="1800" dirty="0" err="1">
                <a:latin typeface="Arial" pitchFamily="34" charset="0"/>
                <a:cs typeface="Arial" pitchFamily="34" charset="0"/>
              </a:rPr>
              <a:t>Namun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demikian</a:t>
            </a:r>
            <a:r>
              <a:rPr lang="en-US" altLang="ko-KR" sz="1800" dirty="0">
                <a:latin typeface="Arial" pitchFamily="34" charset="0"/>
                <a:cs typeface="Arial" pitchFamily="34" charset="0"/>
              </a:rPr>
              <a:t>, hybrid development juga </a:t>
            </a:r>
            <a:r>
              <a:rPr lang="en-US" altLang="ko-KR" sz="1800" dirty="0" err="1">
                <a:latin typeface="Arial" pitchFamily="34" charset="0"/>
                <a:cs typeface="Arial" pitchFamily="34" charset="0"/>
              </a:rPr>
              <a:t>memiliki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beberapa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kelemahan</a:t>
            </a:r>
            <a:r>
              <a:rPr lang="en-US" altLang="ko-KR" sz="1800" dirty="0">
                <a:latin typeface="Arial" pitchFamily="34" charset="0"/>
                <a:cs typeface="Arial" pitchFamily="34" charset="0"/>
              </a:rPr>
              <a:t>. Karena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hybrid </a:t>
            </a:r>
            <a:r>
              <a:rPr lang="en-US" altLang="ko-KR" sz="1800" dirty="0" err="1">
                <a:latin typeface="Arial" pitchFamily="34" charset="0"/>
                <a:cs typeface="Arial" pitchFamily="34" charset="0"/>
              </a:rPr>
              <a:t>tidak</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berjalan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langsung</a:t>
            </a:r>
            <a:r>
              <a:rPr lang="en-US" altLang="ko-KR" sz="1800" dirty="0">
                <a:latin typeface="Arial" pitchFamily="34" charset="0"/>
                <a:cs typeface="Arial" pitchFamily="34" charset="0"/>
              </a:rPr>
              <a:t> di </a:t>
            </a:r>
            <a:r>
              <a:rPr lang="en-US" altLang="ko-KR" sz="1800" dirty="0" err="1">
                <a:latin typeface="Arial" pitchFamily="34" charset="0"/>
                <a:cs typeface="Arial" pitchFamily="34" charset="0"/>
              </a:rPr>
              <a:t>atas</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sistem</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operasi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performanya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bisa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lebih</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lambat</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dibanding</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native, </a:t>
            </a:r>
            <a:r>
              <a:rPr lang="en-US" altLang="ko-KR" sz="1800" dirty="0" err="1">
                <a:latin typeface="Arial" pitchFamily="34" charset="0"/>
                <a:cs typeface="Arial" pitchFamily="34" charset="0"/>
              </a:rPr>
              <a:t>terutama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untuk</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dengan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kebutuhan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grafis</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tinggi</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atau</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interaksi</a:t>
            </a:r>
            <a:r>
              <a:rPr lang="en-US" altLang="ko-KR" sz="1800" dirty="0">
                <a:latin typeface="Arial" pitchFamily="34" charset="0"/>
                <a:cs typeface="Arial" pitchFamily="34" charset="0"/>
              </a:rPr>
              <a:t> yang </a:t>
            </a:r>
            <a:r>
              <a:rPr lang="en-US" altLang="ko-KR" sz="1800" dirty="0" err="1">
                <a:latin typeface="Arial" pitchFamily="34" charset="0"/>
                <a:cs typeface="Arial" pitchFamily="34" charset="0"/>
              </a:rPr>
              <a:t>kompleks</a:t>
            </a:r>
            <a:r>
              <a:rPr lang="en-US" altLang="ko-KR" sz="1800" dirty="0">
                <a:latin typeface="Arial" pitchFamily="34" charset="0"/>
                <a:cs typeface="Arial" pitchFamily="34" charset="0"/>
              </a:rPr>
              <a:t>. Selain </a:t>
            </a:r>
            <a:r>
              <a:rPr lang="en-US" altLang="ko-KR" sz="1800" dirty="0" err="1">
                <a:latin typeface="Arial" pitchFamily="34" charset="0"/>
                <a:cs typeface="Arial" pitchFamily="34" charset="0"/>
              </a:rPr>
              <a:t>itu</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akses</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ke</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fitur</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perangkat</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kadang</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terbatas</a:t>
            </a:r>
            <a:r>
              <a:rPr lang="en-US" altLang="ko-KR" sz="1800" dirty="0">
                <a:latin typeface="Arial" pitchFamily="34" charset="0"/>
                <a:cs typeface="Arial" pitchFamily="34" charset="0"/>
              </a:rPr>
              <a:t> dan </a:t>
            </a:r>
            <a:r>
              <a:rPr lang="en-US" altLang="ko-KR" sz="1800" dirty="0" err="1">
                <a:latin typeface="Arial" pitchFamily="34" charset="0"/>
                <a:cs typeface="Arial" pitchFamily="34" charset="0"/>
              </a:rPr>
              <a:t>memerlukan</a:t>
            </a:r>
            <a:r>
              <a:rPr lang="en-US" altLang="ko-KR" sz="1800" dirty="0">
                <a:latin typeface="Arial" pitchFamily="34" charset="0"/>
                <a:cs typeface="Arial" pitchFamily="34" charset="0"/>
              </a:rPr>
              <a:t> plugin </a:t>
            </a:r>
            <a:r>
              <a:rPr lang="en-US" altLang="ko-KR" sz="1800" dirty="0" err="1">
                <a:latin typeface="Arial" pitchFamily="34" charset="0"/>
                <a:cs typeface="Arial" pitchFamily="34" charset="0"/>
              </a:rPr>
              <a:t>tambahan</a:t>
            </a:r>
            <a:r>
              <a:rPr lang="en-US" altLang="ko-KR" sz="1800" dirty="0">
                <a:latin typeface="Arial" pitchFamily="34" charset="0"/>
                <a:cs typeface="Arial" pitchFamily="34" charset="0"/>
              </a:rPr>
              <a:t>. UI/UX </a:t>
            </a:r>
            <a:r>
              <a:rPr lang="en-US" altLang="ko-KR" sz="1800" dirty="0" err="1">
                <a:latin typeface="Arial" pitchFamily="34" charset="0"/>
                <a:cs typeface="Arial" pitchFamily="34" charset="0"/>
              </a:rPr>
              <a:t>aplikasi</a:t>
            </a:r>
            <a:r>
              <a:rPr lang="en-US" altLang="ko-KR" sz="1800" dirty="0">
                <a:latin typeface="Arial" pitchFamily="34" charset="0"/>
                <a:cs typeface="Arial" pitchFamily="34" charset="0"/>
              </a:rPr>
              <a:t> hybrid juga </a:t>
            </a:r>
            <a:r>
              <a:rPr lang="en-US" altLang="ko-KR" sz="1800" dirty="0" err="1">
                <a:latin typeface="Arial" pitchFamily="34" charset="0"/>
                <a:cs typeface="Arial" pitchFamily="34" charset="0"/>
              </a:rPr>
              <a:t>bisa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terasa</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kurang</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konsisten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dengan</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standar</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desain</a:t>
            </a:r>
            <a:r>
              <a:rPr lang="en-US" altLang="ko-KR" sz="1800" dirty="0">
                <a:latin typeface="Arial" pitchFamily="34" charset="0"/>
                <a:cs typeface="Arial" pitchFamily="34" charset="0"/>
              </a:rPr>
              <a:t> masing-masing platform.</a:t>
            </a:r>
            <a:endParaRPr lang="ko-KR" altLang="en-US" sz="1800" dirty="0">
              <a:latin typeface="Arial" pitchFamily="34" charset="0"/>
              <a:cs typeface="Arial" pitchFamily="34" charset="0"/>
            </a:endParaRPr>
          </a:p>
        </p:txBody>
      </p:sp>
    </p:spTree>
    <p:extLst>
      <p:ext uri="{BB962C8B-B14F-4D97-AF65-F5344CB8AC3E}">
        <p14:creationId xmlns:p14="http://schemas.microsoft.com/office/powerpoint/2010/main" val="358995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48B44-0BAE-6D56-28BF-60324D350DC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0AE9566-960E-B116-E0B0-21FBB1AE7856}"/>
              </a:ext>
            </a:extLst>
          </p:cNvPr>
          <p:cNvSpPr>
            <a:spLocks noGrp="1"/>
          </p:cNvSpPr>
          <p:nvPr>
            <p:ph type="title"/>
          </p:nvPr>
        </p:nvSpPr>
        <p:spPr>
          <a:xfrm>
            <a:off x="1619672" y="229535"/>
            <a:ext cx="7524328" cy="884466"/>
          </a:xfrm>
        </p:spPr>
        <p:txBody>
          <a:bodyPr/>
          <a:lstStyle/>
          <a:p>
            <a:r>
              <a:rPr lang="en-US" altLang="ko-KR" dirty="0" err="1"/>
              <a:t>Perbandingan</a:t>
            </a:r>
            <a:endParaRPr lang="ko-KR" altLang="en-US" dirty="0"/>
          </a:p>
        </p:txBody>
      </p:sp>
      <p:sp>
        <p:nvSpPr>
          <p:cNvPr id="5" name="Content Placeholder 4">
            <a:extLst>
              <a:ext uri="{FF2B5EF4-FFF2-40B4-BE49-F238E27FC236}">
                <a16:creationId xmlns:a16="http://schemas.microsoft.com/office/drawing/2014/main" id="{B0C9792E-83AB-1CD0-EAED-B03425587A61}"/>
              </a:ext>
            </a:extLst>
          </p:cNvPr>
          <p:cNvSpPr>
            <a:spLocks noGrp="1"/>
          </p:cNvSpPr>
          <p:nvPr>
            <p:ph idx="10"/>
          </p:nvPr>
        </p:nvSpPr>
        <p:spPr>
          <a:xfrm>
            <a:off x="1763688" y="1114001"/>
            <a:ext cx="6912768" cy="2995737"/>
          </a:xfrm>
        </p:spPr>
        <p:txBody>
          <a:bodyPr/>
          <a:lstStyle/>
          <a:p>
            <a:pPr algn="just"/>
            <a:r>
              <a:rPr lang="sv-SE" altLang="ko-KR" sz="1800" dirty="0">
                <a:latin typeface="Arial" pitchFamily="34" charset="0"/>
                <a:cs typeface="Arial" pitchFamily="34" charset="0"/>
              </a:rPr>
              <a:t>Tabel berikut menunjukkan perbedaan utama antara native dan hybrid development berdasarkan berbagai aspek seperti bahasa pemrograman, performa, biaya, dan pengalaman pengguna.</a:t>
            </a:r>
            <a:endParaRPr lang="ko-KR" altLang="en-US" sz="1800" dirty="0">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DE46DED4-4423-F084-2B97-A523E8D0B887}"/>
              </a:ext>
            </a:extLst>
          </p:cNvPr>
          <p:cNvGraphicFramePr>
            <a:graphicFrameLocks noGrp="1"/>
          </p:cNvGraphicFramePr>
          <p:nvPr>
            <p:extLst>
              <p:ext uri="{D42A27DB-BD31-4B8C-83A1-F6EECF244321}">
                <p14:modId xmlns:p14="http://schemas.microsoft.com/office/powerpoint/2010/main" val="2536158173"/>
              </p:ext>
            </p:extLst>
          </p:nvPr>
        </p:nvGraphicFramePr>
        <p:xfrm>
          <a:off x="2024372" y="2592674"/>
          <a:ext cx="6714927" cy="2179919"/>
        </p:xfrm>
        <a:graphic>
          <a:graphicData uri="http://schemas.openxmlformats.org/drawingml/2006/table">
            <a:tbl>
              <a:tblPr>
                <a:tableStyleId>{5C22544A-7EE6-4342-B048-85BDC9FD1C3A}</a:tableStyleId>
              </a:tblPr>
              <a:tblGrid>
                <a:gridCol w="2238309">
                  <a:extLst>
                    <a:ext uri="{9D8B030D-6E8A-4147-A177-3AD203B41FA5}">
                      <a16:colId xmlns:a16="http://schemas.microsoft.com/office/drawing/2014/main" val="2632876724"/>
                    </a:ext>
                  </a:extLst>
                </a:gridCol>
                <a:gridCol w="2238309">
                  <a:extLst>
                    <a:ext uri="{9D8B030D-6E8A-4147-A177-3AD203B41FA5}">
                      <a16:colId xmlns:a16="http://schemas.microsoft.com/office/drawing/2014/main" val="2901335084"/>
                    </a:ext>
                  </a:extLst>
                </a:gridCol>
                <a:gridCol w="2238309">
                  <a:extLst>
                    <a:ext uri="{9D8B030D-6E8A-4147-A177-3AD203B41FA5}">
                      <a16:colId xmlns:a16="http://schemas.microsoft.com/office/drawing/2014/main" val="4042314913"/>
                    </a:ext>
                  </a:extLst>
                </a:gridCol>
              </a:tblGrid>
              <a:tr h="311417">
                <a:tc>
                  <a:txBody>
                    <a:bodyPr/>
                    <a:lstStyle/>
                    <a:p>
                      <a:r>
                        <a:rPr lang="en-US" sz="1500" b="1" dirty="0" err="1"/>
                        <a:t>Aspek</a:t>
                      </a:r>
                      <a:endParaRPr lang="en-US" sz="1500" b="1" dirty="0"/>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b="1" dirty="0"/>
                        <a:t>Native</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b="1" dirty="0"/>
                        <a:t>Hybrid</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990726"/>
                  </a:ext>
                </a:extLst>
              </a:tr>
              <a:tr h="311417">
                <a:tc>
                  <a:txBody>
                    <a:bodyPr/>
                    <a:lstStyle/>
                    <a:p>
                      <a:r>
                        <a:rPr lang="en-US" sz="1500"/>
                        <a:t>Bahasa</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Kotlin, Swift</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JavaScript, Dart</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513036"/>
                  </a:ext>
                </a:extLst>
              </a:tr>
              <a:tr h="311417">
                <a:tc>
                  <a:txBody>
                    <a:bodyPr/>
                    <a:lstStyle/>
                    <a:p>
                      <a:r>
                        <a:rPr lang="en-US" sz="1500"/>
                        <a:t>Codebase</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Terpisah (dua)</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Satu</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949765"/>
                  </a:ext>
                </a:extLst>
              </a:tr>
              <a:tr h="311417">
                <a:tc>
                  <a:txBody>
                    <a:bodyPr/>
                    <a:lstStyle/>
                    <a:p>
                      <a:r>
                        <a:rPr lang="en-US" sz="1500"/>
                        <a:t>Performa</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Sangat Baik</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Cukup / Sedang</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629149"/>
                  </a:ext>
                </a:extLst>
              </a:tr>
              <a:tr h="311417">
                <a:tc>
                  <a:txBody>
                    <a:bodyPr/>
                    <a:lstStyle/>
                    <a:p>
                      <a:r>
                        <a:rPr lang="en-US" sz="1500"/>
                        <a:t>Akses Fitur Device</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Lengkap</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Terbatas / lewat plugin</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3912"/>
                  </a:ext>
                </a:extLst>
              </a:tr>
              <a:tr h="311417">
                <a:tc>
                  <a:txBody>
                    <a:bodyPr/>
                    <a:lstStyle/>
                    <a:p>
                      <a:r>
                        <a:rPr lang="en-US" sz="1500"/>
                        <a:t>Biaya &amp; Waktu</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Tinggi</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Lebih rendah</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761015"/>
                  </a:ext>
                </a:extLst>
              </a:tr>
              <a:tr h="311417">
                <a:tc>
                  <a:txBody>
                    <a:bodyPr/>
                    <a:lstStyle/>
                    <a:p>
                      <a:r>
                        <a:rPr lang="en-US" sz="1500"/>
                        <a:t>UI/UX</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Optimal</a:t>
                      </a:r>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Bisa </a:t>
                      </a:r>
                      <a:r>
                        <a:rPr lang="en-US" sz="1500" dirty="0" err="1"/>
                        <a:t>kurang</a:t>
                      </a:r>
                      <a:r>
                        <a:rPr lang="en-US" sz="1500" dirty="0"/>
                        <a:t> </a:t>
                      </a:r>
                      <a:r>
                        <a:rPr lang="en-US" sz="1500" dirty="0" err="1"/>
                        <a:t>konsisten</a:t>
                      </a:r>
                      <a:endParaRPr lang="en-US" sz="1500" dirty="0"/>
                    </a:p>
                  </a:txBody>
                  <a:tcPr marL="77854" marR="77854" marT="38927" marB="389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5130115"/>
                  </a:ext>
                </a:extLst>
              </a:tr>
            </a:tbl>
          </a:graphicData>
        </a:graphic>
      </p:graphicFrame>
    </p:spTree>
    <p:extLst>
      <p:ext uri="{BB962C8B-B14F-4D97-AF65-F5344CB8AC3E}">
        <p14:creationId xmlns:p14="http://schemas.microsoft.com/office/powerpoint/2010/main" val="304025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C898B-2A73-D070-978A-A5436D72D4D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99CAFF5-A9F8-9A83-9F48-407A07CF399B}"/>
              </a:ext>
            </a:extLst>
          </p:cNvPr>
          <p:cNvSpPr>
            <a:spLocks noGrp="1"/>
          </p:cNvSpPr>
          <p:nvPr>
            <p:ph type="title"/>
          </p:nvPr>
        </p:nvSpPr>
        <p:spPr>
          <a:xfrm>
            <a:off x="1619672" y="229535"/>
            <a:ext cx="7119627" cy="884466"/>
          </a:xfrm>
        </p:spPr>
        <p:txBody>
          <a:bodyPr/>
          <a:lstStyle/>
          <a:p>
            <a:r>
              <a:rPr lang="en-US" altLang="ko-KR" dirty="0"/>
              <a:t>Kapan </a:t>
            </a:r>
            <a:r>
              <a:rPr lang="en-US" altLang="ko-KR" dirty="0" err="1"/>
              <a:t>Gunakan</a:t>
            </a:r>
            <a:r>
              <a:rPr lang="en-US" altLang="ko-KR" dirty="0"/>
              <a:t> Native vs Hybrid?</a:t>
            </a:r>
            <a:endParaRPr lang="ko-KR" altLang="en-US" dirty="0"/>
          </a:p>
        </p:txBody>
      </p:sp>
      <p:sp>
        <p:nvSpPr>
          <p:cNvPr id="5" name="Content Placeholder 4">
            <a:extLst>
              <a:ext uri="{FF2B5EF4-FFF2-40B4-BE49-F238E27FC236}">
                <a16:creationId xmlns:a16="http://schemas.microsoft.com/office/drawing/2014/main" id="{9966E9CD-18C6-24DD-5A82-98DBB4856C48}"/>
              </a:ext>
            </a:extLst>
          </p:cNvPr>
          <p:cNvSpPr>
            <a:spLocks noGrp="1"/>
          </p:cNvSpPr>
          <p:nvPr>
            <p:ph idx="10"/>
          </p:nvPr>
        </p:nvSpPr>
        <p:spPr>
          <a:xfrm>
            <a:off x="1763688" y="1347614"/>
            <a:ext cx="6912768" cy="2995737"/>
          </a:xfrm>
        </p:spPr>
        <p:txBody>
          <a:bodyPr/>
          <a:lstStyle/>
          <a:p>
            <a:pPr algn="just"/>
            <a:r>
              <a:rPr lang="sv-SE" altLang="ko-KR" sz="1600" dirty="0">
                <a:latin typeface="Arial" pitchFamily="34" charset="0"/>
                <a:cs typeface="Arial" pitchFamily="34" charset="0"/>
              </a:rPr>
              <a:t>Memilih antara native dan hybrid bergantung pada kebutuhan proyek. Native cocok untuk aplikasi yang kompleks dan butuh performa tinggi, sementara hybrid cocok untuk aplikasi sederhana dengan waktu pengembangan cepat dan anggaran terbatas.</a:t>
            </a:r>
          </a:p>
          <a:p>
            <a:pPr algn="just"/>
            <a:r>
              <a:rPr lang="en-US" altLang="ko-KR" sz="1600" dirty="0" err="1">
                <a:latin typeface="Arial" pitchFamily="34" charset="0"/>
                <a:cs typeface="Arial" pitchFamily="34" charset="0"/>
              </a:rPr>
              <a:t>Gunakan</a:t>
            </a:r>
            <a:r>
              <a:rPr lang="en-US" altLang="ko-KR" sz="1600" dirty="0">
                <a:latin typeface="Arial" pitchFamily="34" charset="0"/>
                <a:cs typeface="Arial" pitchFamily="34" charset="0"/>
              </a:rPr>
              <a:t> Native Jika:</a:t>
            </a:r>
          </a:p>
          <a:p>
            <a:pPr marL="285750" indent="-285750" algn="just">
              <a:buFont typeface="Arial" panose="020B0604020202020204" pitchFamily="34" charset="0"/>
              <a:buChar char="•"/>
            </a:pPr>
            <a:r>
              <a:rPr lang="en-US" altLang="ko-KR" sz="1600" dirty="0" err="1">
                <a:latin typeface="Arial" pitchFamily="34" charset="0"/>
                <a:cs typeface="Arial" pitchFamily="34" charset="0"/>
              </a:rPr>
              <a:t>Butuh</a:t>
            </a:r>
            <a:r>
              <a:rPr lang="en-US" altLang="ko-KR" sz="1600" dirty="0">
                <a:latin typeface="Arial" pitchFamily="34" charset="0"/>
                <a:cs typeface="Arial" pitchFamily="34" charset="0"/>
              </a:rPr>
              <a:t> </a:t>
            </a:r>
            <a:r>
              <a:rPr lang="en-US" altLang="ko-KR" sz="1600" dirty="0" err="1">
                <a:latin typeface="Arial" pitchFamily="34" charset="0"/>
                <a:cs typeface="Arial" pitchFamily="34" charset="0"/>
              </a:rPr>
              <a:t>performa</a:t>
            </a:r>
            <a:r>
              <a:rPr lang="en-US" altLang="ko-KR" sz="1600" dirty="0">
                <a:latin typeface="Arial" pitchFamily="34" charset="0"/>
                <a:cs typeface="Arial" pitchFamily="34" charset="0"/>
              </a:rPr>
              <a:t> </a:t>
            </a:r>
            <a:r>
              <a:rPr lang="en-US" altLang="ko-KR" sz="1600" dirty="0" err="1">
                <a:latin typeface="Arial" pitchFamily="34" charset="0"/>
                <a:cs typeface="Arial" pitchFamily="34" charset="0"/>
              </a:rPr>
              <a:t>tinggi</a:t>
            </a:r>
            <a:r>
              <a:rPr lang="en-US" altLang="ko-KR" sz="1600" dirty="0">
                <a:latin typeface="Arial" pitchFamily="34" charset="0"/>
                <a:cs typeface="Arial" pitchFamily="34" charset="0"/>
              </a:rPr>
              <a:t> dan </a:t>
            </a:r>
            <a:r>
              <a:rPr lang="en-US" altLang="ko-KR" sz="1600" dirty="0" err="1">
                <a:latin typeface="Arial" pitchFamily="34" charset="0"/>
                <a:cs typeface="Arial" pitchFamily="34" charset="0"/>
              </a:rPr>
              <a:t>stabilitas</a:t>
            </a:r>
            <a:r>
              <a:rPr lang="en-US" altLang="ko-KR" sz="1600" dirty="0">
                <a:latin typeface="Arial" pitchFamily="34" charset="0"/>
                <a:cs typeface="Arial" pitchFamily="34" charset="0"/>
              </a:rPr>
              <a:t>.</a:t>
            </a:r>
          </a:p>
          <a:p>
            <a:pPr marL="285750" indent="-285750" algn="just">
              <a:buFont typeface="Arial" panose="020B0604020202020204" pitchFamily="34" charset="0"/>
              <a:buChar char="•"/>
            </a:pPr>
            <a:r>
              <a:rPr lang="en-US" altLang="ko-KR" sz="1600" dirty="0" err="1">
                <a:latin typeface="Arial" pitchFamily="34" charset="0"/>
                <a:cs typeface="Arial" pitchFamily="34" charset="0"/>
              </a:rPr>
              <a:t>Mengakses</a:t>
            </a:r>
            <a:r>
              <a:rPr lang="en-US" altLang="ko-KR" sz="1600" dirty="0">
                <a:latin typeface="Arial" pitchFamily="34" charset="0"/>
                <a:cs typeface="Arial" pitchFamily="34" charset="0"/>
              </a:rPr>
              <a:t> </a:t>
            </a:r>
            <a:r>
              <a:rPr lang="en-US" altLang="ko-KR" sz="1600" dirty="0" err="1">
                <a:latin typeface="Arial" pitchFamily="34" charset="0"/>
                <a:cs typeface="Arial" pitchFamily="34" charset="0"/>
              </a:rPr>
              <a:t>fitur</a:t>
            </a:r>
            <a:r>
              <a:rPr lang="en-US" altLang="ko-KR" sz="1600" dirty="0">
                <a:latin typeface="Arial" pitchFamily="34" charset="0"/>
                <a:cs typeface="Arial" pitchFamily="34" charset="0"/>
              </a:rPr>
              <a:t> </a:t>
            </a:r>
            <a:r>
              <a:rPr lang="en-US" altLang="ko-KR" sz="1600" dirty="0" err="1">
                <a:latin typeface="Arial" pitchFamily="34" charset="0"/>
                <a:cs typeface="Arial" pitchFamily="34" charset="0"/>
              </a:rPr>
              <a:t>perangkat</a:t>
            </a:r>
            <a:r>
              <a:rPr lang="en-US" altLang="ko-KR" sz="1600" dirty="0">
                <a:latin typeface="Arial" pitchFamily="34" charset="0"/>
                <a:cs typeface="Arial" pitchFamily="34" charset="0"/>
              </a:rPr>
              <a:t> yang </a:t>
            </a:r>
            <a:r>
              <a:rPr lang="en-US" altLang="ko-KR" sz="1600" dirty="0" err="1">
                <a:latin typeface="Arial" pitchFamily="34" charset="0"/>
                <a:cs typeface="Arial" pitchFamily="34" charset="0"/>
              </a:rPr>
              <a:t>kompleks</a:t>
            </a:r>
            <a:r>
              <a:rPr lang="en-US" altLang="ko-KR" sz="1600" dirty="0">
                <a:latin typeface="Arial" pitchFamily="34" charset="0"/>
                <a:cs typeface="Arial" pitchFamily="34" charset="0"/>
              </a:rPr>
              <a:t>.</a:t>
            </a:r>
          </a:p>
          <a:p>
            <a:pPr marL="285750" indent="-285750" algn="just">
              <a:buFont typeface="Arial" panose="020B0604020202020204" pitchFamily="34" charset="0"/>
              <a:buChar char="•"/>
            </a:pPr>
            <a:r>
              <a:rPr lang="en-US" altLang="ko-KR" sz="1600" dirty="0" err="1">
                <a:latin typeface="Arial" pitchFamily="34" charset="0"/>
                <a:cs typeface="Arial" pitchFamily="34" charset="0"/>
              </a:rPr>
              <a:t>Fokus</a:t>
            </a:r>
            <a:r>
              <a:rPr lang="en-US" altLang="ko-KR" sz="1600" dirty="0">
                <a:latin typeface="Arial" pitchFamily="34" charset="0"/>
                <a:cs typeface="Arial" pitchFamily="34" charset="0"/>
              </a:rPr>
              <a:t> pada </a:t>
            </a:r>
            <a:r>
              <a:rPr lang="en-US" altLang="ko-KR" sz="1600" dirty="0" err="1">
                <a:latin typeface="Arial" pitchFamily="34" charset="0"/>
                <a:cs typeface="Arial" pitchFamily="34" charset="0"/>
              </a:rPr>
              <a:t>kualitas</a:t>
            </a:r>
            <a:r>
              <a:rPr lang="en-US" altLang="ko-KR" sz="1600" dirty="0">
                <a:latin typeface="Arial" pitchFamily="34" charset="0"/>
                <a:cs typeface="Arial" pitchFamily="34" charset="0"/>
              </a:rPr>
              <a:t> UI/UX.</a:t>
            </a:r>
          </a:p>
          <a:p>
            <a:pPr algn="just"/>
            <a:r>
              <a:rPr lang="en-US" altLang="ko-KR" sz="1600" dirty="0" err="1">
                <a:latin typeface="Arial" pitchFamily="34" charset="0"/>
                <a:cs typeface="Arial" pitchFamily="34" charset="0"/>
              </a:rPr>
              <a:t>Gunakan</a:t>
            </a:r>
            <a:r>
              <a:rPr lang="en-US" altLang="ko-KR" sz="1600" dirty="0">
                <a:latin typeface="Arial" pitchFamily="34" charset="0"/>
                <a:cs typeface="Arial" pitchFamily="34" charset="0"/>
              </a:rPr>
              <a:t> Hybrid Jika:</a:t>
            </a:r>
          </a:p>
          <a:p>
            <a:pPr marL="285750" indent="-285750" algn="just">
              <a:buFont typeface="Arial" panose="020B0604020202020204" pitchFamily="34" charset="0"/>
              <a:buChar char="•"/>
            </a:pPr>
            <a:r>
              <a:rPr lang="en-US" altLang="ko-KR" sz="1600" dirty="0" err="1">
                <a:latin typeface="Arial" pitchFamily="34" charset="0"/>
                <a:cs typeface="Arial" pitchFamily="34" charset="0"/>
              </a:rPr>
              <a:t>Anggaran</a:t>
            </a:r>
            <a:r>
              <a:rPr lang="en-US" altLang="ko-KR" sz="1600" dirty="0">
                <a:latin typeface="Arial" pitchFamily="34" charset="0"/>
                <a:cs typeface="Arial" pitchFamily="34" charset="0"/>
              </a:rPr>
              <a:t> dan </a:t>
            </a:r>
            <a:r>
              <a:rPr lang="en-US" altLang="ko-KR" sz="1600" dirty="0" err="1">
                <a:latin typeface="Arial" pitchFamily="34" charset="0"/>
                <a:cs typeface="Arial" pitchFamily="34" charset="0"/>
              </a:rPr>
              <a:t>waktu</a:t>
            </a:r>
            <a:r>
              <a:rPr lang="en-US" altLang="ko-KR" sz="1600" dirty="0">
                <a:latin typeface="Arial" pitchFamily="34" charset="0"/>
                <a:cs typeface="Arial" pitchFamily="34" charset="0"/>
              </a:rPr>
              <a:t> </a:t>
            </a:r>
            <a:r>
              <a:rPr lang="en-US" altLang="ko-KR" sz="1600" dirty="0" err="1">
                <a:latin typeface="Arial" pitchFamily="34" charset="0"/>
                <a:cs typeface="Arial" pitchFamily="34" charset="0"/>
              </a:rPr>
              <a:t>terbatas</a:t>
            </a:r>
            <a:r>
              <a:rPr lang="en-US" altLang="ko-KR" sz="1600" dirty="0">
                <a:latin typeface="Arial" pitchFamily="34" charset="0"/>
                <a:cs typeface="Arial" pitchFamily="34" charset="0"/>
              </a:rPr>
              <a:t>.</a:t>
            </a:r>
          </a:p>
          <a:p>
            <a:pPr marL="285750" indent="-285750" algn="just">
              <a:buFont typeface="Arial" panose="020B0604020202020204" pitchFamily="34" charset="0"/>
              <a:buChar char="•"/>
            </a:pPr>
            <a:r>
              <a:rPr lang="en-US" altLang="ko-KR" sz="1600" dirty="0" err="1">
                <a:latin typeface="Arial" pitchFamily="34" charset="0"/>
                <a:cs typeface="Arial" pitchFamily="34" charset="0"/>
              </a:rPr>
              <a:t>Aplikasi</a:t>
            </a:r>
            <a:r>
              <a:rPr lang="en-US" altLang="ko-KR" sz="1600" dirty="0">
                <a:latin typeface="Arial" pitchFamily="34" charset="0"/>
                <a:cs typeface="Arial" pitchFamily="34" charset="0"/>
              </a:rPr>
              <a:t> </a:t>
            </a:r>
            <a:r>
              <a:rPr lang="en-US" altLang="ko-KR" sz="1600" dirty="0" err="1">
                <a:latin typeface="Arial" pitchFamily="34" charset="0"/>
                <a:cs typeface="Arial" pitchFamily="34" charset="0"/>
              </a:rPr>
              <a:t>sederhana</a:t>
            </a:r>
            <a:r>
              <a:rPr lang="en-US" altLang="ko-KR" sz="1600" dirty="0">
                <a:latin typeface="Arial" pitchFamily="34" charset="0"/>
                <a:cs typeface="Arial" pitchFamily="34" charset="0"/>
              </a:rPr>
              <a:t> </a:t>
            </a:r>
            <a:r>
              <a:rPr lang="en-US" altLang="ko-KR" sz="1600" dirty="0" err="1">
                <a:latin typeface="Arial" pitchFamily="34" charset="0"/>
                <a:cs typeface="Arial" pitchFamily="34" charset="0"/>
              </a:rPr>
              <a:t>atau</a:t>
            </a:r>
            <a:r>
              <a:rPr lang="en-US" altLang="ko-KR" sz="1600" dirty="0">
                <a:latin typeface="Arial" pitchFamily="34" charset="0"/>
                <a:cs typeface="Arial" pitchFamily="34" charset="0"/>
              </a:rPr>
              <a:t> MVP.</a:t>
            </a:r>
          </a:p>
          <a:p>
            <a:pPr marL="285750" indent="-285750" algn="just">
              <a:buFont typeface="Arial" panose="020B0604020202020204" pitchFamily="34" charset="0"/>
              <a:buChar char="•"/>
            </a:pPr>
            <a:r>
              <a:rPr lang="en-US" altLang="ko-KR" sz="1600" dirty="0">
                <a:latin typeface="Arial" pitchFamily="34" charset="0"/>
                <a:cs typeface="Arial" pitchFamily="34" charset="0"/>
              </a:rPr>
              <a:t>Tim </a:t>
            </a:r>
            <a:r>
              <a:rPr lang="en-US" altLang="ko-KR" sz="1600" dirty="0" err="1">
                <a:latin typeface="Arial" pitchFamily="34" charset="0"/>
                <a:cs typeface="Arial" pitchFamily="34" charset="0"/>
              </a:rPr>
              <a:t>pengembang</a:t>
            </a:r>
            <a:r>
              <a:rPr lang="en-US" altLang="ko-KR" sz="1600" dirty="0">
                <a:latin typeface="Arial" pitchFamily="34" charset="0"/>
                <a:cs typeface="Arial" pitchFamily="34" charset="0"/>
              </a:rPr>
              <a:t> </a:t>
            </a:r>
            <a:r>
              <a:rPr lang="en-US" altLang="ko-KR" sz="1600" dirty="0" err="1">
                <a:latin typeface="Arial" pitchFamily="34" charset="0"/>
                <a:cs typeface="Arial" pitchFamily="34" charset="0"/>
              </a:rPr>
              <a:t>terbiasa</a:t>
            </a:r>
            <a:r>
              <a:rPr lang="en-US" altLang="ko-KR" sz="1600" dirty="0">
                <a:latin typeface="Arial" pitchFamily="34" charset="0"/>
                <a:cs typeface="Arial" pitchFamily="34" charset="0"/>
              </a:rPr>
              <a:t> </a:t>
            </a:r>
            <a:r>
              <a:rPr lang="en-US" altLang="ko-KR" sz="1600" dirty="0" err="1">
                <a:latin typeface="Arial" pitchFamily="34" charset="0"/>
                <a:cs typeface="Arial" pitchFamily="34" charset="0"/>
              </a:rPr>
              <a:t>dengan</a:t>
            </a:r>
            <a:r>
              <a:rPr lang="en-US" altLang="ko-KR" sz="1600" dirty="0">
                <a:latin typeface="Arial" pitchFamily="34" charset="0"/>
                <a:cs typeface="Arial" pitchFamily="34" charset="0"/>
              </a:rPr>
              <a:t> web development.</a:t>
            </a:r>
            <a:endParaRPr lang="ko-KR" altLang="en-US" sz="1600" dirty="0">
              <a:latin typeface="Arial" pitchFamily="34" charset="0"/>
              <a:cs typeface="Arial" pitchFamily="34" charset="0"/>
            </a:endParaRPr>
          </a:p>
        </p:txBody>
      </p:sp>
    </p:spTree>
    <p:extLst>
      <p:ext uri="{BB962C8B-B14F-4D97-AF65-F5344CB8AC3E}">
        <p14:creationId xmlns:p14="http://schemas.microsoft.com/office/powerpoint/2010/main" val="2078885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636</Words>
  <Application>Microsoft Office PowerPoint</Application>
  <PresentationFormat>On-screen Show (16:9)</PresentationFormat>
  <Paragraphs>49</Paragraphs>
  <Slides>10</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Office Theme</vt:lpstr>
      <vt:lpstr>Custom Design</vt:lpstr>
      <vt:lpstr>PowerPoint Presentation</vt:lpstr>
      <vt:lpstr>Apa itu Native Development?</vt:lpstr>
      <vt:lpstr>Kelebihan Native</vt:lpstr>
      <vt:lpstr>Kekurangan Native</vt:lpstr>
      <vt:lpstr>Apa itu Hybrid Development?</vt:lpstr>
      <vt:lpstr>Kelebihan Hybrid</vt:lpstr>
      <vt:lpstr>Kekurangan Hybrid</vt:lpstr>
      <vt:lpstr>Perbandingan</vt:lpstr>
      <vt:lpstr>Kapan Gunakan Native vs Hybrid?</vt:lpstr>
      <vt:lpstr>Kesimpulan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PETROTEKNO</cp:lastModifiedBy>
  <cp:revision>23</cp:revision>
  <dcterms:created xsi:type="dcterms:W3CDTF">2014-04-01T16:27:38Z</dcterms:created>
  <dcterms:modified xsi:type="dcterms:W3CDTF">2025-05-21T03:59:50Z</dcterms:modified>
</cp:coreProperties>
</file>