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146847062" r:id="rId11"/>
    <p:sldId id="2146847067" r:id="rId12"/>
    <p:sldId id="2146847070" r:id="rId13"/>
    <p:sldId id="2146847074" r:id="rId14"/>
    <p:sldId id="2146847073"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09" autoAdjust="0"/>
    <p:restoredTop sz="94660"/>
  </p:normalViewPr>
  <p:slideViewPr>
    <p:cSldViewPr snapToGrid="0">
      <p:cViewPr>
        <p:scale>
          <a:sx n="100" d="100"/>
          <a:sy n="100" d="100"/>
        </p:scale>
        <p:origin x="-888" y="-13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03T12:26:58.400"/>
    </inkml:context>
    <inkml:brush xml:id="br0">
      <inkml:brushProperty name="width" value="0.035" units="cm"/>
      <inkml:brushProperty name="height" value="0.035" units="cm"/>
      <inkml:brushProperty name="color" value="#E71224"/>
    </inkml:brush>
  </inkml:definitions>
  <inkml:trace contextRef="#ctx0" brushRef="#br0">0 0 24497,'0'1996'0,"8492"-1996"0,-8492-1996 0,-8492 1996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8</a:t>
            </a:fld>
            <a:endParaRPr lang="en-IN"/>
          </a:p>
        </p:txBody>
      </p:sp>
    </p:spTree>
    <p:extLst>
      <p:ext uri="{BB962C8B-B14F-4D97-AF65-F5344CB8AC3E}">
        <p14:creationId xmlns:p14="http://schemas.microsoft.com/office/powerpoint/2010/main" val="3921822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Fitness Buddy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Name- Azhari Jasmine. H</a:t>
            </a:r>
          </a:p>
          <a:p>
            <a:r>
              <a:rPr lang="en-US" sz="2000" b="1" dirty="0">
                <a:solidFill>
                  <a:schemeClr val="accent1">
                    <a:lumMod val="75000"/>
                  </a:schemeClr>
                </a:solidFill>
                <a:latin typeface="Arial"/>
                <a:cs typeface="Arial"/>
              </a:rPr>
              <a:t>College- Panimalar Engineering College</a:t>
            </a:r>
          </a:p>
          <a:p>
            <a:r>
              <a:rPr lang="en-US" sz="2000" b="1" dirty="0">
                <a:solidFill>
                  <a:schemeClr val="accent1">
                    <a:lumMod val="75000"/>
                  </a:schemeClr>
                </a:solidFill>
                <a:latin typeface="Arial"/>
                <a:cs typeface="Arial"/>
              </a:rPr>
              <a:t>Department- Electrical and Electronical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2C64C-FA76-DE06-6D2B-B0C9AF70374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728684D-3862-9448-B41E-352C52D6F2CB}"/>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0" name="Content Placeholder 9">
            <a:extLst>
              <a:ext uri="{FF2B5EF4-FFF2-40B4-BE49-F238E27FC236}">
                <a16:creationId xmlns:a16="http://schemas.microsoft.com/office/drawing/2014/main" id="{D2DD0068-D975-C5C3-3009-8E0B70F76469}"/>
              </a:ext>
            </a:extLst>
          </p:cNvPr>
          <p:cNvPicPr>
            <a:picLocks noGrp="1" noChangeAspect="1"/>
          </p:cNvPicPr>
          <p:nvPr>
            <p:ph idx="1"/>
          </p:nvPr>
        </p:nvPicPr>
        <p:blipFill>
          <a:blip r:embed="rId2"/>
          <a:stretch>
            <a:fillRect/>
          </a:stretch>
        </p:blipFill>
        <p:spPr>
          <a:xfrm>
            <a:off x="2492943" y="1232451"/>
            <a:ext cx="7059833" cy="3175919"/>
          </a:xfrm>
          <a:prstGeom prst="rect">
            <a:avLst/>
          </a:prstGeom>
        </p:spPr>
      </p:pic>
      <p:sp>
        <p:nvSpPr>
          <p:cNvPr id="2" name="Title 4">
            <a:extLst>
              <a:ext uri="{FF2B5EF4-FFF2-40B4-BE49-F238E27FC236}">
                <a16:creationId xmlns:a16="http://schemas.microsoft.com/office/drawing/2014/main" id="{51AF027C-B8B8-31FB-6892-1174131AED2A}"/>
              </a:ext>
            </a:extLst>
          </p:cNvPr>
          <p:cNvSpPr txBox="1">
            <a:spLocks/>
          </p:cNvSpPr>
          <p:nvPr/>
        </p:nvSpPr>
        <p:spPr>
          <a:xfrm>
            <a:off x="581192" y="4305235"/>
            <a:ext cx="11182015" cy="158003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a:latin typeface="+mn-lt"/>
              </a:rPr>
              <a:t>Here I have instructed my agent and along with that I have also provided the additional knowledge to it. And I  asked my fitness agent “how can I gain my weight by 1 kg in 5 days”</a:t>
            </a:r>
          </a:p>
        </p:txBody>
      </p:sp>
      <mc:AlternateContent xmlns:mc="http://schemas.openxmlformats.org/markup-compatibility/2006">
        <mc:Choice xmlns:p14="http://schemas.microsoft.com/office/powerpoint/2010/main" Requires="p14">
          <p:contentPart p14:bwMode="auto" r:id="rId3">
            <p14:nvContentPartPr>
              <p14:cNvPr id="6" name="Ink 5">
                <a:extLst>
                  <a:ext uri="{FF2B5EF4-FFF2-40B4-BE49-F238E27FC236}">
                    <a16:creationId xmlns:a16="http://schemas.microsoft.com/office/drawing/2014/main" id="{AC9E3AA9-E796-BFF8-4393-DCDFB20F9497}"/>
                  </a:ext>
                </a:extLst>
              </p14:cNvPr>
              <p14:cNvContentPartPr/>
              <p14:nvPr/>
            </p14:nvContentPartPr>
            <p14:xfrm>
              <a:off x="2812080" y="3291280"/>
              <a:ext cx="3057120" cy="718920"/>
            </p14:xfrm>
          </p:contentPart>
        </mc:Choice>
        <mc:Fallback>
          <p:pic>
            <p:nvPicPr>
              <p:cNvPr id="6" name="Ink 5">
                <a:extLst>
                  <a:ext uri="{FF2B5EF4-FFF2-40B4-BE49-F238E27FC236}">
                    <a16:creationId xmlns:a16="http://schemas.microsoft.com/office/drawing/2014/main" id="{AC9E3AA9-E796-BFF8-4393-DCDFB20F9497}"/>
                  </a:ext>
                </a:extLst>
              </p:cNvPr>
              <p:cNvPicPr/>
              <p:nvPr/>
            </p:nvPicPr>
            <p:blipFill>
              <a:blip r:embed="rId4"/>
              <a:stretch>
                <a:fillRect/>
              </a:stretch>
            </p:blipFill>
            <p:spPr>
              <a:xfrm>
                <a:off x="2805960" y="3285160"/>
                <a:ext cx="3069360" cy="731160"/>
              </a:xfrm>
              <a:prstGeom prst="rect">
                <a:avLst/>
              </a:prstGeom>
            </p:spPr>
          </p:pic>
        </mc:Fallback>
      </mc:AlternateContent>
    </p:spTree>
    <p:extLst>
      <p:ext uri="{BB962C8B-B14F-4D97-AF65-F5344CB8AC3E}">
        <p14:creationId xmlns:p14="http://schemas.microsoft.com/office/powerpoint/2010/main" val="2520561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07BA5-5091-7B7F-F284-430C0262747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179F5FE-27E0-BD34-4A4F-F93D152D0059}"/>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7" name="Content Placeholder 6">
            <a:extLst>
              <a:ext uri="{FF2B5EF4-FFF2-40B4-BE49-F238E27FC236}">
                <a16:creationId xmlns:a16="http://schemas.microsoft.com/office/drawing/2014/main" id="{FBC28EC5-101E-B6BC-3AC5-6D2AB0BFF62A}"/>
              </a:ext>
            </a:extLst>
          </p:cNvPr>
          <p:cNvSpPr>
            <a:spLocks noGrp="1"/>
          </p:cNvSpPr>
          <p:nvPr>
            <p:ph idx="1"/>
          </p:nvPr>
        </p:nvSpPr>
        <p:spPr/>
        <p:txBody>
          <a:bodyPr>
            <a:normAutofit/>
          </a:bodyPr>
          <a:lstStyle/>
          <a:p>
            <a:r>
              <a:rPr lang="en-US" sz="2400" dirty="0"/>
              <a:t>You are a fitness assistant. Collect preferences from the user, including their age, gender, height, weight, city, fitness goals, and interest in daily fitness inspiration. Based on this information, suggest simple and nutritious meal ideas. Provide personalized guidance, including a workout plan, motivational tips, and fitness advice to help the user stay consistent, healthy, and motivated on their fitness journey.</a:t>
            </a:r>
            <a:endParaRPr lang="en-IN" sz="2400" dirty="0"/>
          </a:p>
        </p:txBody>
      </p:sp>
    </p:spTree>
    <p:extLst>
      <p:ext uri="{BB962C8B-B14F-4D97-AF65-F5344CB8AC3E}">
        <p14:creationId xmlns:p14="http://schemas.microsoft.com/office/powerpoint/2010/main" val="14674374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6" name="Content Placeholder 1">
            <a:extLst>
              <a:ext uri="{FF2B5EF4-FFF2-40B4-BE49-F238E27FC236}">
                <a16:creationId xmlns:a16="http://schemas.microsoft.com/office/drawing/2014/main" id="{005E46AB-32C4-4B57-A2B1-50738A64BE1B}"/>
              </a:ext>
            </a:extLst>
          </p:cNvPr>
          <p:cNvSpPr>
            <a:spLocks noGrp="1"/>
          </p:cNvSpPr>
          <p:nvPr/>
        </p:nvSpPr>
        <p:spPr>
          <a:xfrm>
            <a:off x="581192" y="1092338"/>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sz="2400" dirty="0"/>
              <a:t>This intelligent chatbot solution demonstrates how </a:t>
            </a:r>
            <a:r>
              <a:rPr lang="en-US" sz="2400" b="1" dirty="0"/>
              <a:t>AI-powered virtual fitness assistants</a:t>
            </a:r>
            <a:r>
              <a:rPr lang="en-US" sz="2400" dirty="0"/>
              <a:t> can bridge the gap between busy schedules and healthy lifestyles. By combining </a:t>
            </a:r>
            <a:r>
              <a:rPr lang="en-US" sz="2400" b="1" dirty="0"/>
              <a:t>personalized responses</a:t>
            </a:r>
            <a:r>
              <a:rPr lang="en-US" sz="2400" dirty="0"/>
              <a:t>, </a:t>
            </a:r>
            <a:r>
              <a:rPr lang="en-US" sz="2400" b="1" dirty="0"/>
              <a:t>external tool integration</a:t>
            </a:r>
            <a:r>
              <a:rPr lang="en-US" sz="2400" dirty="0"/>
              <a:t>, and </a:t>
            </a:r>
            <a:r>
              <a:rPr lang="en-US" sz="2400" b="1" dirty="0"/>
              <a:t>advanced language models</a:t>
            </a:r>
            <a:r>
              <a:rPr lang="en-US" sz="2400" dirty="0"/>
              <a:t>, the system effectively motivates users to build sustainable fitness habits. The token-based evaluation and modular design allow it to scale efficiently and adapt to user needs, making it a practical alternative to costly and rigid traditional fitness plans.</a:t>
            </a:r>
            <a:endParaRPr lang="en-IN" sz="24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Content Placeholder 2">
            <a:extLst>
              <a:ext uri="{FF2B5EF4-FFF2-40B4-BE49-F238E27FC236}">
                <a16:creationId xmlns:a16="http://schemas.microsoft.com/office/drawing/2014/main" id="{A6638FD1-D00E-E75B-705C-564F06D93D7B}"/>
              </a:ext>
            </a:extLst>
          </p:cNvPr>
          <p:cNvSpPr>
            <a:spLocks noGrp="1"/>
          </p:cNvSpPr>
          <p:nvPr/>
        </p:nvSpPr>
        <p:spPr>
          <a:xfrm>
            <a:off x="581192" y="1092338"/>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buNone/>
            </a:pPr>
            <a:endParaRPr lang="en-US" sz="2400" b="1" dirty="0"/>
          </a:p>
          <a:p>
            <a:pPr marL="305435" indent="-305435"/>
            <a:r>
              <a:rPr lang="en-US" sz="2400" dirty="0"/>
              <a:t>Explore potential enhancements by integrating more advanced tools like sentiment analysis, voice input, and real-time language translation to improve user interaction. Optimize the model using adaptive token usage based on query complexity to boost performance. Extend the system for multilingual support, domain-specific queries (e.g., healthcare, education), and global accessibility. Future iterations can also include federated learning for secure user personalization and edge computing to enable offline or low-latency deployment.</a:t>
            </a:r>
          </a:p>
          <a:p>
            <a:pPr marL="305435" indent="-305435"/>
            <a:endParaRPr lang="en-US" dirty="0"/>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6" name="Content Placeholder 1">
            <a:extLst>
              <a:ext uri="{FF2B5EF4-FFF2-40B4-BE49-F238E27FC236}">
                <a16:creationId xmlns:a16="http://schemas.microsoft.com/office/drawing/2014/main" id="{357C38BC-22B3-37B2-E0C3-812020A76077}"/>
              </a:ext>
            </a:extLst>
          </p:cNvPr>
          <p:cNvSpPr>
            <a:spLocks noGrp="1"/>
          </p:cNvSpPr>
          <p:nvPr/>
        </p:nvSpPr>
        <p:spPr>
          <a:xfrm>
            <a:off x="581192" y="1092338"/>
            <a:ext cx="11029615" cy="4673324"/>
          </a:xfrm>
          <a:prstGeom prst="rect">
            <a:avLst/>
          </a:prstGeom>
        </p:spPr>
        <p:txBody>
          <a:bodyPr vert="horz" lIns="91440" tIns="45720" rIns="91440" bIns="45720" rtlCol="0" anchor="ctr">
            <a:normAutofit/>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sz="2400" dirty="0">
                <a:solidFill>
                  <a:srgbClr val="0F0F0F"/>
                </a:solidFill>
                <a:ea typeface="+mn-lt"/>
                <a:cs typeface="+mn-lt"/>
              </a:rPr>
              <a:t>Recorded class sessions and hands-on labs provided by the instructor on chatbot development using IBM </a:t>
            </a:r>
            <a:r>
              <a:rPr lang="en-US" sz="2400" dirty="0" err="1">
                <a:solidFill>
                  <a:srgbClr val="0F0F0F"/>
                </a:solidFill>
                <a:ea typeface="+mn-lt"/>
                <a:cs typeface="+mn-lt"/>
              </a:rPr>
              <a:t>watsonx</a:t>
            </a:r>
            <a:r>
              <a:rPr lang="en-US" sz="2400" dirty="0">
                <a:solidFill>
                  <a:srgbClr val="0F0F0F"/>
                </a:solidFill>
                <a:ea typeface="+mn-lt"/>
                <a:cs typeface="+mn-lt"/>
              </a:rPr>
              <a:t>.</a:t>
            </a:r>
          </a:p>
          <a:p>
            <a:pPr marL="305435" indent="-305435"/>
            <a:r>
              <a:rPr lang="en-US" sz="2400" dirty="0">
                <a:solidFill>
                  <a:srgbClr val="0F0F0F"/>
                </a:solidFill>
                <a:ea typeface="+mn-lt"/>
                <a:cs typeface="+mn-lt"/>
              </a:rPr>
              <a:t>IBM </a:t>
            </a:r>
            <a:r>
              <a:rPr lang="en-US" sz="2400" dirty="0" err="1">
                <a:solidFill>
                  <a:srgbClr val="0F0F0F"/>
                </a:solidFill>
                <a:ea typeface="+mn-lt"/>
                <a:cs typeface="+mn-lt"/>
              </a:rPr>
              <a:t>watsonx</a:t>
            </a:r>
            <a:r>
              <a:rPr lang="en-US" sz="2400" dirty="0">
                <a:solidFill>
                  <a:srgbClr val="0F0F0F"/>
                </a:solidFill>
                <a:ea typeface="+mn-lt"/>
                <a:cs typeface="+mn-lt"/>
              </a:rPr>
              <a:t> official documentation and </a:t>
            </a:r>
            <a:r>
              <a:rPr lang="en-US" sz="2400" dirty="0" err="1">
                <a:solidFill>
                  <a:srgbClr val="0F0F0F"/>
                </a:solidFill>
                <a:ea typeface="+mn-lt"/>
                <a:cs typeface="+mn-lt"/>
              </a:rPr>
              <a:t>tutorials.LangGraph</a:t>
            </a:r>
            <a:r>
              <a:rPr lang="en-US" sz="2400" dirty="0">
                <a:solidFill>
                  <a:srgbClr val="0F0F0F"/>
                </a:solidFill>
                <a:ea typeface="+mn-lt"/>
                <a:cs typeface="+mn-lt"/>
              </a:rPr>
              <a:t> and Llama model implementation guides.</a:t>
            </a:r>
          </a:p>
          <a:p>
            <a:pPr marL="305435" indent="-305435"/>
            <a:r>
              <a:rPr lang="en-US" sz="2400" dirty="0">
                <a:solidFill>
                  <a:srgbClr val="0F0F0F"/>
                </a:solidFill>
                <a:ea typeface="+mn-lt"/>
                <a:cs typeface="+mn-lt"/>
              </a:rPr>
              <a:t>Online resources and toolkits for integrating Wikipedia, Google Search, and Weather APIs.</a:t>
            </a: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D87FC72-3D3D-8C1A-4778-7A262A225BD1}"/>
              </a:ext>
            </a:extLst>
          </p:cNvPr>
          <p:cNvPicPr>
            <a:picLocks noGrp="1" noChangeAspect="1"/>
          </p:cNvPicPr>
          <p:nvPr>
            <p:ph idx="1"/>
          </p:nvPr>
        </p:nvPicPr>
        <p:blipFill>
          <a:blip r:embed="rId2"/>
          <a:stretch>
            <a:fillRect/>
          </a:stretch>
        </p:blipFill>
        <p:spPr>
          <a:xfrm>
            <a:off x="2755900" y="1432362"/>
            <a:ext cx="6205685" cy="4723482"/>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296B902-702C-AAB7-51EC-4C83F3A33963}"/>
              </a:ext>
            </a:extLst>
          </p:cNvPr>
          <p:cNvPicPr>
            <a:picLocks noGrp="1" noChangeAspect="1"/>
          </p:cNvPicPr>
          <p:nvPr>
            <p:ph idx="1"/>
          </p:nvPr>
        </p:nvPicPr>
        <p:blipFill>
          <a:blip r:embed="rId2"/>
          <a:stretch>
            <a:fillRect/>
          </a:stretch>
        </p:blipFill>
        <p:spPr>
          <a:xfrm>
            <a:off x="2755900" y="1382982"/>
            <a:ext cx="6213771" cy="4925262"/>
          </a:xfr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12602D05-AA2C-E233-9993-F90A32C8A753}"/>
              </a:ext>
            </a:extLst>
          </p:cNvPr>
          <p:cNvPicPr>
            <a:picLocks noGrp="1" noChangeAspect="1"/>
          </p:cNvPicPr>
          <p:nvPr>
            <p:ph idx="1"/>
          </p:nvPr>
        </p:nvPicPr>
        <p:blipFill>
          <a:blip r:embed="rId2"/>
          <a:stretch>
            <a:fillRect/>
          </a:stretch>
        </p:blipFill>
        <p:spPr>
          <a:xfrm>
            <a:off x="2387600" y="1168400"/>
            <a:ext cx="8331200" cy="5689600"/>
          </a:xfr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buNone/>
            </a:pPr>
            <a:r>
              <a:rPr lang="en-US" sz="3200" dirty="0">
                <a:solidFill>
                  <a:srgbClr val="0F0F0F"/>
                </a:solidFill>
                <a:ea typeface="+mn-lt"/>
                <a:cs typeface="+mn-lt"/>
              </a:rPr>
              <a:t>In today’s busy world, many individuals struggle to stay fit due to lack of time, motivation, and personalized guidance. Traditional fitness methods are often costly and rigid. There is a need for an accessible, intelligent assistant that offers personalized workouts, motivation, and healthy tips on demand. The crucial part is delivering consistent, tailored support to help users build lasting fitness habits.</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dirty="0">
                <a:ea typeface="+mn-lt"/>
                <a:cs typeface="+mn-lt"/>
              </a:rPr>
              <a:t>The proposed solution aims to help users maintain consistent fitness habits through an intelligent and interactive chatbot system. The chatbot, developed using IBM </a:t>
            </a:r>
            <a:r>
              <a:rPr lang="en-US" sz="1200" dirty="0" err="1">
                <a:ea typeface="+mn-lt"/>
                <a:cs typeface="+mn-lt"/>
              </a:rPr>
              <a:t>watsonx</a:t>
            </a:r>
            <a:r>
              <a:rPr lang="en-US" sz="1200" dirty="0">
                <a:ea typeface="+mn-lt"/>
                <a:cs typeface="+mn-lt"/>
              </a:rPr>
              <a:t>, leverages advanced NLP models and external tools to provide personalized workout plans, nutritional tips, real-time information, and motivational support. The system is designed for scalability, accuracy, and user engagement. The following are the core components of the solution:</a:t>
            </a:r>
            <a:endParaRPr lang="en-IN" sz="1200" dirty="0">
              <a:cs typeface="Calibri"/>
            </a:endParaRPr>
          </a:p>
          <a:p>
            <a:pPr marL="305435" indent="-305435"/>
            <a:r>
              <a:rPr lang="en-IN" sz="1200" b="1" dirty="0">
                <a:ea typeface="+mn-lt"/>
                <a:cs typeface="+mn-lt"/>
              </a:rPr>
              <a:t> User Input &amp; Preferences:</a:t>
            </a:r>
            <a:endParaRPr lang="en-IN" sz="1200" b="1" dirty="0">
              <a:cs typeface="Calibri"/>
            </a:endParaRPr>
          </a:p>
          <a:p>
            <a:pPr marL="629920" lvl="1" indent="-305435"/>
            <a:r>
              <a:rPr lang="en-IN" sz="1200" dirty="0">
                <a:ea typeface="+mn-lt"/>
                <a:cs typeface="+mn-lt"/>
              </a:rPr>
              <a:t> </a:t>
            </a:r>
            <a:r>
              <a:rPr lang="en-US" sz="1200" dirty="0">
                <a:ea typeface="+mn-lt"/>
                <a:cs typeface="+mn-lt"/>
              </a:rPr>
              <a:t>Collect user data such as </a:t>
            </a:r>
            <a:r>
              <a:rPr lang="en-US" sz="1200" b="1" dirty="0">
                <a:ea typeface="+mn-lt"/>
                <a:cs typeface="+mn-lt"/>
              </a:rPr>
              <a:t>age, gender, fitness goals, dietary preferences and location</a:t>
            </a:r>
            <a:r>
              <a:rPr lang="en-IN" sz="1200" b="1" dirty="0">
                <a:ea typeface="+mn-lt"/>
                <a:cs typeface="+mn-lt"/>
              </a:rPr>
              <a:t>.</a:t>
            </a:r>
            <a:endParaRPr lang="en-IN" sz="1200" b="1" dirty="0">
              <a:cs typeface="Calibri"/>
            </a:endParaRPr>
          </a:p>
          <a:p>
            <a:pPr marL="629920" lvl="1" indent="-305435"/>
            <a:r>
              <a:rPr lang="en-IN" sz="1200" dirty="0">
                <a:ea typeface="+mn-lt"/>
                <a:cs typeface="+mn-lt"/>
              </a:rPr>
              <a:t> </a:t>
            </a:r>
            <a:r>
              <a:rPr lang="en-US" sz="1200" dirty="0">
                <a:ea typeface="+mn-lt"/>
                <a:cs typeface="+mn-lt"/>
              </a:rPr>
              <a:t>Track real-time parameters like </a:t>
            </a:r>
            <a:r>
              <a:rPr lang="en-US" sz="1200" b="1" dirty="0">
                <a:ea typeface="+mn-lt"/>
                <a:cs typeface="+mn-lt"/>
              </a:rPr>
              <a:t>daily mood, availability, and motivation levels</a:t>
            </a:r>
            <a:r>
              <a:rPr lang="en-US" sz="1200" dirty="0">
                <a:ea typeface="+mn-lt"/>
                <a:cs typeface="+mn-lt"/>
              </a:rPr>
              <a:t> to offer adaptive responses</a:t>
            </a:r>
            <a:r>
              <a:rPr lang="en-IN" sz="1200" dirty="0">
                <a:ea typeface="+mn-lt"/>
                <a:cs typeface="+mn-lt"/>
              </a:rPr>
              <a:t>.</a:t>
            </a:r>
            <a:endParaRPr lang="en-IN" sz="1200" dirty="0">
              <a:cs typeface="Calibri"/>
            </a:endParaRPr>
          </a:p>
          <a:p>
            <a:pPr marL="305435" indent="-305435"/>
            <a:r>
              <a:rPr lang="en-IN" sz="1200" b="1" dirty="0">
                <a:ea typeface="+mn-lt"/>
                <a:cs typeface="+mn-lt"/>
              </a:rPr>
              <a:t>External Tool Integration:</a:t>
            </a:r>
            <a:endParaRPr lang="en-IN" sz="1200" b="1" dirty="0">
              <a:cs typeface="Calibri"/>
            </a:endParaRPr>
          </a:p>
          <a:p>
            <a:pPr marL="629920" lvl="1" indent="-305435"/>
            <a:r>
              <a:rPr lang="en-US" sz="1200" b="1" dirty="0">
                <a:ea typeface="+mn-lt"/>
                <a:cs typeface="+mn-lt"/>
              </a:rPr>
              <a:t>Wikipedia Search and Google Search</a:t>
            </a:r>
            <a:r>
              <a:rPr lang="en-US" sz="1200" dirty="0">
                <a:ea typeface="+mn-lt"/>
                <a:cs typeface="+mn-lt"/>
              </a:rPr>
              <a:t>: Fetch detailed explanations for user queries related to health, nutrition, and fitness</a:t>
            </a:r>
            <a:r>
              <a:rPr lang="en-IN" sz="1200" dirty="0">
                <a:ea typeface="+mn-lt"/>
                <a:cs typeface="+mn-lt"/>
              </a:rPr>
              <a:t>.</a:t>
            </a:r>
            <a:endParaRPr lang="en-IN" sz="1200" dirty="0">
              <a:cs typeface="Calibri"/>
            </a:endParaRPr>
          </a:p>
          <a:p>
            <a:pPr marL="629920" lvl="1" indent="-305435"/>
            <a:r>
              <a:rPr lang="en-US" sz="1200" b="1" dirty="0">
                <a:ea typeface="+mn-lt"/>
                <a:cs typeface="+mn-lt"/>
              </a:rPr>
              <a:t>Weather Report</a:t>
            </a:r>
            <a:r>
              <a:rPr lang="en-US" sz="1200" dirty="0">
                <a:ea typeface="+mn-lt"/>
                <a:cs typeface="+mn-lt"/>
              </a:rPr>
              <a:t>: Suggest weather-specific workouts and hydration tips for the user's location.</a:t>
            </a:r>
            <a:r>
              <a:rPr lang="en-IN" sz="1200" dirty="0">
                <a:ea typeface="+mn-lt"/>
                <a:cs typeface="+mn-lt"/>
              </a:rPr>
              <a:t> </a:t>
            </a:r>
            <a:endParaRPr lang="en-IN" sz="1200" dirty="0">
              <a:cs typeface="Calibri"/>
            </a:endParaRPr>
          </a:p>
          <a:p>
            <a:pPr marL="305435" indent="-305435"/>
            <a:r>
              <a:rPr lang="en-IN" sz="1200" b="1" dirty="0">
                <a:ea typeface="+mn-lt"/>
                <a:cs typeface="+mn-lt"/>
              </a:rPr>
              <a:t>AI/ML Model Usage:</a:t>
            </a:r>
            <a:endParaRPr lang="en-IN" sz="1200" b="1" dirty="0">
              <a:cs typeface="Calibri"/>
            </a:endParaRPr>
          </a:p>
          <a:p>
            <a:pPr marL="629920" lvl="1" indent="-305435"/>
            <a:r>
              <a:rPr lang="en-US" sz="1200" dirty="0">
                <a:ea typeface="+mn-lt"/>
                <a:cs typeface="+mn-lt"/>
              </a:rPr>
              <a:t>Use the </a:t>
            </a:r>
            <a:r>
              <a:rPr lang="en-US" sz="1200" b="1" dirty="0" err="1">
                <a:ea typeface="+mn-lt"/>
                <a:cs typeface="+mn-lt"/>
              </a:rPr>
              <a:t>LLaMA</a:t>
            </a:r>
            <a:r>
              <a:rPr lang="en-US" sz="1200" b="1" dirty="0">
                <a:ea typeface="+mn-lt"/>
                <a:cs typeface="+mn-lt"/>
              </a:rPr>
              <a:t> language model </a:t>
            </a:r>
            <a:r>
              <a:rPr lang="en-US" sz="1200" dirty="0">
                <a:ea typeface="+mn-lt"/>
                <a:cs typeface="+mn-lt"/>
              </a:rPr>
              <a:t>for advanced natural language understanding and contextual conversation.</a:t>
            </a:r>
            <a:endParaRPr lang="en-IN" sz="1200" dirty="0">
              <a:cs typeface="Calibri"/>
            </a:endParaRPr>
          </a:p>
          <a:p>
            <a:pPr marL="629920" lvl="1" indent="-305435"/>
            <a:r>
              <a:rPr lang="en-US" sz="1200" dirty="0">
                <a:ea typeface="+mn-lt"/>
                <a:cs typeface="+mn-lt"/>
              </a:rPr>
              <a:t>Implement </a:t>
            </a:r>
            <a:r>
              <a:rPr lang="en-US" sz="1200" b="1" dirty="0">
                <a:ea typeface="+mn-lt"/>
                <a:cs typeface="+mn-lt"/>
              </a:rPr>
              <a:t>LangGraph</a:t>
            </a:r>
            <a:r>
              <a:rPr lang="en-US" sz="1200" dirty="0">
                <a:ea typeface="+mn-lt"/>
                <a:cs typeface="+mn-lt"/>
              </a:rPr>
              <a:t> for structured flow management, enabling seamless conversation paths (e.g., fitness → food → motivation).</a:t>
            </a:r>
            <a:endParaRPr lang="en-IN" sz="1200" dirty="0">
              <a:cs typeface="Calibri"/>
            </a:endParaRPr>
          </a:p>
          <a:p>
            <a:pPr marL="305435" indent="-305435"/>
            <a:r>
              <a:rPr lang="en-IN" sz="1200" b="1" dirty="0">
                <a:ea typeface="+mn-lt"/>
                <a:cs typeface="+mn-lt"/>
              </a:rPr>
              <a:t>Deployment:</a:t>
            </a:r>
            <a:endParaRPr lang="en-IN" sz="1200" b="1" dirty="0">
              <a:cs typeface="Calibri"/>
            </a:endParaRPr>
          </a:p>
          <a:p>
            <a:pPr marL="629920" lvl="1" indent="-305435"/>
            <a:r>
              <a:rPr lang="en-US" sz="1200" dirty="0">
                <a:ea typeface="+mn-lt"/>
                <a:cs typeface="+mn-lt"/>
              </a:rPr>
              <a:t>Deploy the chatbot using </a:t>
            </a:r>
            <a:r>
              <a:rPr lang="en-US" sz="1200" b="1" dirty="0">
                <a:ea typeface="+mn-lt"/>
                <a:cs typeface="+mn-lt"/>
              </a:rPr>
              <a:t>IBM watsonx.ai studio  </a:t>
            </a:r>
            <a:r>
              <a:rPr lang="en-US" sz="1200" dirty="0">
                <a:ea typeface="+mn-lt"/>
                <a:cs typeface="+mn-lt"/>
              </a:rPr>
              <a:t>on a secure, scalable platform.</a:t>
            </a:r>
            <a:endParaRPr lang="en-IN" sz="1200" dirty="0">
              <a:cs typeface="Calibri"/>
            </a:endParaRPr>
          </a:p>
          <a:p>
            <a:pPr marL="629920" lvl="1" indent="-305435"/>
            <a:r>
              <a:rPr lang="en-US" sz="1200" dirty="0">
                <a:ea typeface="+mn-lt"/>
                <a:cs typeface="+mn-lt"/>
              </a:rPr>
              <a:t>Ensure 24/7 availability via web and mobile interfaces.</a:t>
            </a:r>
            <a:endParaRPr lang="en-IN" sz="1200" dirty="0">
              <a:cs typeface="Calibri"/>
            </a:endParaRPr>
          </a:p>
          <a:p>
            <a:pPr marL="305435" indent="-305435"/>
            <a:r>
              <a:rPr lang="en-IN" sz="1200" b="1" dirty="0">
                <a:ea typeface="+mn-lt"/>
                <a:cs typeface="+mn-lt"/>
              </a:rPr>
              <a:t>Evaluation:</a:t>
            </a:r>
            <a:endParaRPr lang="en-IN" sz="1200" b="1" dirty="0">
              <a:cs typeface="Calibri"/>
            </a:endParaRPr>
          </a:p>
          <a:p>
            <a:pPr marL="629920" lvl="1" indent="-305435"/>
            <a:r>
              <a:rPr lang="en-US" sz="1200" dirty="0">
                <a:ea typeface="+mn-lt"/>
                <a:cs typeface="+mn-lt"/>
              </a:rPr>
              <a:t>Analyze chatbot performance using user feedback, engagement level, and token analytics.</a:t>
            </a:r>
            <a:endParaRPr lang="en-IN" sz="1200" dirty="0">
              <a:cs typeface="Calibri"/>
            </a:endParaRPr>
          </a:p>
          <a:p>
            <a:pPr marL="629920" lvl="1" indent="-305435"/>
            <a:r>
              <a:rPr lang="en-US" sz="1200" dirty="0">
                <a:ea typeface="+mn-lt"/>
                <a:cs typeface="+mn-lt"/>
              </a:rPr>
              <a:t>Continuously improve response quality through model retraining and data updates.</a:t>
            </a:r>
            <a:r>
              <a:rPr lang="en-IN" sz="1200" dirty="0">
                <a:ea typeface="+mn-lt"/>
                <a:cs typeface="+mn-lt"/>
              </a:rPr>
              <a:t> </a:t>
            </a:r>
            <a:endParaRPr lang="en-IN" sz="1200" dirty="0"/>
          </a:p>
          <a:p>
            <a:pPr marL="629920" lvl="1" indent="-305435"/>
            <a:r>
              <a:rPr lang="en-IN" sz="1200" dirty="0">
                <a:ea typeface="+mn-lt"/>
                <a:cs typeface="+mn-lt"/>
              </a:rPr>
              <a:t>Result:</a:t>
            </a:r>
            <a:r>
              <a:rPr lang="en-US" sz="1200" dirty="0">
                <a:ea typeface="+mn-lt"/>
                <a:cs typeface="+mn-lt"/>
              </a:rPr>
              <a:t>The chatbot successfully engaged users </a:t>
            </a:r>
            <a:r>
              <a:rPr lang="en-US" sz="1200" b="1" dirty="0">
                <a:ea typeface="+mn-lt"/>
                <a:cs typeface="+mn-lt"/>
              </a:rPr>
              <a:t>with personalized and context-aware responses.</a:t>
            </a:r>
            <a:endParaRPr lang="en-IN" sz="1200" b="1"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3" y="1522104"/>
            <a:ext cx="11029615" cy="4673324"/>
          </a:xfrm>
        </p:spPr>
        <p:txBody>
          <a:bodyPr>
            <a:noAutofit/>
          </a:bodyPr>
          <a:lstStyle/>
          <a:p>
            <a:pPr marL="0" indent="0">
              <a:buNone/>
            </a:pPr>
            <a:r>
              <a:rPr lang="en-US" dirty="0">
                <a:solidFill>
                  <a:srgbClr val="0F0F0F"/>
                </a:solidFill>
                <a:ea typeface="+mn-lt"/>
                <a:cs typeface="+mn-lt"/>
              </a:rPr>
              <a:t>This section outlines the strategy used to develop and implement the AI-powered fitness chatbot using IBM watsonx.ai studio.</a:t>
            </a:r>
            <a:endParaRPr lang="en-US" dirty="0"/>
          </a:p>
          <a:p>
            <a:pPr marL="305435" indent="-305435"/>
            <a:r>
              <a:rPr lang="en-IN" b="1" dirty="0">
                <a:solidFill>
                  <a:srgbClr val="0F0F0F"/>
                </a:solidFill>
              </a:rPr>
              <a:t>System requirements: </a:t>
            </a:r>
          </a:p>
          <a:p>
            <a:pPr marL="0" indent="0">
              <a:buNone/>
            </a:pPr>
            <a:r>
              <a:rPr lang="en-IN" dirty="0">
                <a:solidFill>
                  <a:srgbClr val="0F0F0F"/>
                </a:solidFill>
              </a:rPr>
              <a:t>OS: Windows 10 / Ubuntu 20.04+</a:t>
            </a:r>
          </a:p>
          <a:p>
            <a:pPr marL="0" indent="0">
              <a:buNone/>
            </a:pPr>
            <a:r>
              <a:rPr lang="en-IN" dirty="0">
                <a:solidFill>
                  <a:srgbClr val="0F0F0F"/>
                </a:solidFill>
              </a:rPr>
              <a:t>RAM: 8 GB (16 GB recommended)</a:t>
            </a:r>
          </a:p>
          <a:p>
            <a:pPr marL="0" indent="0">
              <a:buNone/>
            </a:pPr>
            <a:r>
              <a:rPr lang="en-IN" dirty="0">
                <a:solidFill>
                  <a:srgbClr val="0F0F0F"/>
                </a:solidFill>
              </a:rPr>
              <a:t>Platform: IBM watsonx.ai Studio </a:t>
            </a:r>
          </a:p>
          <a:p>
            <a:pPr marL="0" indent="0">
              <a:buNone/>
            </a:pPr>
            <a:r>
              <a:rPr lang="en-IN" dirty="0">
                <a:solidFill>
                  <a:srgbClr val="0F0F0F"/>
                </a:solidFill>
              </a:rPr>
              <a:t> Internet: Required for API integration</a:t>
            </a:r>
          </a:p>
          <a:p>
            <a:r>
              <a:rPr lang="en-IN" b="1" dirty="0">
                <a:solidFill>
                  <a:srgbClr val="0F0F0F"/>
                </a:solidFill>
              </a:rPr>
              <a:t>Libraries &amp; Tools Used:</a:t>
            </a:r>
          </a:p>
          <a:p>
            <a:pPr marL="0" indent="0">
              <a:buNone/>
            </a:pPr>
            <a:r>
              <a:rPr lang="en-IN" dirty="0" err="1">
                <a:solidFill>
                  <a:srgbClr val="0F0F0F"/>
                </a:solidFill>
              </a:rPr>
              <a:t>LLaMA</a:t>
            </a:r>
            <a:r>
              <a:rPr lang="en-IN" dirty="0">
                <a:solidFill>
                  <a:srgbClr val="0F0F0F"/>
                </a:solidFill>
              </a:rPr>
              <a:t> Model – For generating responses</a:t>
            </a:r>
          </a:p>
          <a:p>
            <a:pPr marL="0" indent="0">
              <a:buNone/>
            </a:pPr>
            <a:r>
              <a:rPr lang="en-IN" dirty="0">
                <a:solidFill>
                  <a:srgbClr val="0F0F0F"/>
                </a:solidFill>
              </a:rPr>
              <a:t>LangGraph – For workflow and tool routing</a:t>
            </a:r>
          </a:p>
          <a:p>
            <a:pPr marL="0" indent="0">
              <a:buNone/>
            </a:pPr>
            <a:r>
              <a:rPr lang="en-IN" dirty="0" err="1">
                <a:solidFill>
                  <a:srgbClr val="0F0F0F"/>
                </a:solidFill>
              </a:rPr>
              <a:t>LangChain</a:t>
            </a:r>
            <a:r>
              <a:rPr lang="en-IN" dirty="0">
                <a:solidFill>
                  <a:srgbClr val="0F0F0F"/>
                </a:solidFill>
              </a:rPr>
              <a:t> – To use Wikipedia, Google Search, and weather tools</a:t>
            </a:r>
          </a:p>
          <a:p>
            <a:pPr marL="0" indent="0">
              <a:buNone/>
            </a:pPr>
            <a:r>
              <a:rPr lang="en-IN" dirty="0">
                <a:solidFill>
                  <a:srgbClr val="0F0F0F"/>
                </a:solidFill>
              </a:rPr>
              <a:t>APIs – </a:t>
            </a:r>
            <a:r>
              <a:rPr lang="en-IN" dirty="0" err="1">
                <a:solidFill>
                  <a:srgbClr val="0F0F0F"/>
                </a:solidFill>
              </a:rPr>
              <a:t>OpenWeatherMap</a:t>
            </a:r>
            <a:r>
              <a:rPr lang="en-IN" dirty="0">
                <a:solidFill>
                  <a:srgbClr val="0F0F0F"/>
                </a:solidFill>
              </a:rPr>
              <a:t> for weather updates.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6" name="Content Placeholder 1">
            <a:extLst>
              <a:ext uri="{FF2B5EF4-FFF2-40B4-BE49-F238E27FC236}">
                <a16:creationId xmlns:a16="http://schemas.microsoft.com/office/drawing/2014/main" id="{F7F0871F-2198-9E37-C96F-3611AA199B60}"/>
              </a:ext>
            </a:extLst>
          </p:cNvPr>
          <p:cNvSpPr>
            <a:spLocks noGrp="1"/>
          </p:cNvSpPr>
          <p:nvPr/>
        </p:nvSpPr>
        <p:spPr>
          <a:xfrm>
            <a:off x="581192" y="1232452"/>
            <a:ext cx="11029615" cy="4673324"/>
          </a:xfrm>
          <a:prstGeom prst="rect">
            <a:avLst/>
          </a:prstGeom>
        </p:spPr>
        <p:txBody>
          <a:bodyPr vert="horz" lIns="91440" tIns="45720" rIns="91440" bIns="45720" rtlCol="0" anchor="ctr">
            <a:normAutofit lnSpcReduction="10000"/>
          </a:bodyPr>
          <a:lst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305435" indent="-305435"/>
            <a:r>
              <a:rPr lang="en-US" dirty="0"/>
              <a:t>This section outlines the AI model used to build the chatbot and the deployment strategy</a:t>
            </a:r>
            <a:r>
              <a:rPr lang="en-IN" dirty="0">
                <a:ea typeface="+mn-lt"/>
                <a:cs typeface="+mn-lt"/>
              </a:rPr>
              <a:t>:</a:t>
            </a:r>
            <a:endParaRPr lang="en-IN" dirty="0"/>
          </a:p>
          <a:p>
            <a:pPr marL="305435" indent="-305435"/>
            <a:r>
              <a:rPr lang="en-IN" b="1" dirty="0">
                <a:ea typeface="+mn-lt"/>
                <a:cs typeface="+mn-lt"/>
              </a:rPr>
              <a:t>Algorithm Selection:</a:t>
            </a:r>
            <a:endParaRPr lang="en-IN" dirty="0"/>
          </a:p>
          <a:p>
            <a:pPr marL="629920" lvl="1" indent="-305435"/>
            <a:r>
              <a:rPr lang="en-US" sz="1700" dirty="0"/>
              <a:t>The </a:t>
            </a:r>
            <a:r>
              <a:rPr lang="en-US" sz="1700" dirty="0" err="1"/>
              <a:t>LLaMA</a:t>
            </a:r>
            <a:r>
              <a:rPr lang="en-US" sz="1700" dirty="0"/>
              <a:t> model was selected for its efficiency in handling large language understanding tasks, enabling intelligent chatbot responses through context-aware processing and compatibility with LangGraph routing.</a:t>
            </a:r>
            <a:endParaRPr lang="en-IN" sz="1700" dirty="0"/>
          </a:p>
          <a:p>
            <a:pPr marL="305435" indent="-305435"/>
            <a:r>
              <a:rPr lang="en-IN" b="1" dirty="0">
                <a:ea typeface="+mn-lt"/>
                <a:cs typeface="+mn-lt"/>
              </a:rPr>
              <a:t>Data Input:</a:t>
            </a:r>
            <a:endParaRPr lang="en-IN" dirty="0"/>
          </a:p>
          <a:p>
            <a:pPr marL="629920" lvl="1" indent="-305435"/>
            <a:r>
              <a:rPr lang="en-US" sz="1700" dirty="0"/>
              <a:t>The chatbot uses user queries as inputs and enhances them with real-time external sources like Wikipedia search, Google search, and weather reports to improve answer relevance and accuracy.</a:t>
            </a:r>
            <a:endParaRPr lang="en-IN" sz="1700" dirty="0"/>
          </a:p>
          <a:p>
            <a:pPr marL="305435" indent="-305435"/>
            <a:r>
              <a:rPr lang="en-IN" b="1" dirty="0">
                <a:ea typeface="+mn-lt"/>
                <a:cs typeface="+mn-lt"/>
              </a:rPr>
              <a:t>Training Process:</a:t>
            </a:r>
            <a:endParaRPr lang="en-IN" dirty="0"/>
          </a:p>
          <a:p>
            <a:pPr marL="629920" lvl="1" indent="-305435"/>
            <a:r>
              <a:rPr lang="en-US" sz="1700" dirty="0"/>
              <a:t>The model was fine-tuned with prompt-response data using LangGraph architecture and token variations (50, 100, 1000) were tested to evaluate performance, optimize cost, and ensure contextual accuracy.</a:t>
            </a:r>
            <a:endParaRPr lang="en-IN" sz="1700" dirty="0"/>
          </a:p>
          <a:p>
            <a:pPr marL="305435" indent="-305435"/>
            <a:r>
              <a:rPr lang="en-IN" b="1" dirty="0">
                <a:ea typeface="+mn-lt"/>
                <a:cs typeface="+mn-lt"/>
              </a:rPr>
              <a:t>Prediction Process:</a:t>
            </a:r>
            <a:endParaRPr lang="en-IN" dirty="0"/>
          </a:p>
          <a:p>
            <a:pPr marL="629920" lvl="1" indent="-305435"/>
            <a:r>
              <a:rPr lang="en-US" sz="1700" dirty="0"/>
              <a:t>Upon receiving user queries, the deployed model dynamically selects tools and routes interactions through LangGraph to generate contextually accurate responses using IBM watsonx.ai infrastructure.</a:t>
            </a:r>
            <a:endParaRPr lang="en-IN" sz="1700" dirty="0"/>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5B365-D651-3995-CC43-A7FBAD8BAC8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26ABB76-7A20-E55F-D859-E8FF65A6AE58}"/>
              </a:ext>
            </a:extLst>
          </p:cNvPr>
          <p:cNvSpPr>
            <a:spLocks noGrp="1"/>
          </p:cNvSpPr>
          <p:nvPr>
            <p:ph type="title"/>
          </p:nvPr>
        </p:nvSpPr>
        <p:spPr>
          <a:xfrm>
            <a:off x="581193" y="4423410"/>
            <a:ext cx="11182015" cy="1580034"/>
          </a:xfrm>
        </p:spPr>
        <p:txBody>
          <a:bodyPr>
            <a:normAutofit/>
          </a:bodyPr>
          <a:lstStyle/>
          <a:p>
            <a:r>
              <a:rPr lang="en-US" sz="2400" cap="none" dirty="0">
                <a:latin typeface="+mn-lt"/>
              </a:rPr>
              <a:t>Here I have instructed my agent and used 900 tokens. And I have provided details like age, weight, gender and asked my fitness agent to suggest , how I can gain my weight and also provide me the fitness tips “. So, my output is within 900 words</a:t>
            </a:r>
          </a:p>
        </p:txBody>
      </p:sp>
      <p:pic>
        <p:nvPicPr>
          <p:cNvPr id="9" name="Content Placeholder 8">
            <a:extLst>
              <a:ext uri="{FF2B5EF4-FFF2-40B4-BE49-F238E27FC236}">
                <a16:creationId xmlns:a16="http://schemas.microsoft.com/office/drawing/2014/main" id="{8840211C-8B48-01FF-2799-1A18988B46B9}"/>
              </a:ext>
            </a:extLst>
          </p:cNvPr>
          <p:cNvPicPr>
            <a:picLocks noGrp="1" noChangeAspect="1"/>
          </p:cNvPicPr>
          <p:nvPr>
            <p:ph idx="1"/>
          </p:nvPr>
        </p:nvPicPr>
        <p:blipFill>
          <a:blip r:embed="rId2"/>
          <a:stretch>
            <a:fillRect/>
          </a:stretch>
        </p:blipFill>
        <p:spPr>
          <a:xfrm>
            <a:off x="2589196" y="1530417"/>
            <a:ext cx="6799044" cy="3001511"/>
          </a:xfrm>
          <a:prstGeom prst="rect">
            <a:avLst/>
          </a:prstGeom>
        </p:spPr>
      </p:pic>
      <p:sp>
        <p:nvSpPr>
          <p:cNvPr id="2" name="Title 4">
            <a:extLst>
              <a:ext uri="{FF2B5EF4-FFF2-40B4-BE49-F238E27FC236}">
                <a16:creationId xmlns:a16="http://schemas.microsoft.com/office/drawing/2014/main" id="{155C738E-0B79-8EEB-1CE5-CB4DF74AEB9D}"/>
              </a:ext>
            </a:extLst>
          </p:cNvPr>
          <p:cNvSpPr txBox="1">
            <a:spLocks/>
          </p:cNvSpPr>
          <p:nvPr/>
        </p:nvSpPr>
        <p:spPr>
          <a:xfrm>
            <a:off x="733592" y="854556"/>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b="1" dirty="0">
                <a:solidFill>
                  <a:schemeClr val="accent1"/>
                </a:solidFill>
                <a:latin typeface="Arial"/>
                <a:ea typeface="+mj-lt"/>
                <a:cs typeface="Arial"/>
              </a:rPr>
              <a:t>Result</a:t>
            </a:r>
            <a:endParaRPr lang="en-US" sz="4000" dirty="0"/>
          </a:p>
        </p:txBody>
      </p:sp>
      <p:sp>
        <p:nvSpPr>
          <p:cNvPr id="4" name="Rectangle 3">
            <a:extLst>
              <a:ext uri="{FF2B5EF4-FFF2-40B4-BE49-F238E27FC236}">
                <a16:creationId xmlns:a16="http://schemas.microsoft.com/office/drawing/2014/main" id="{E5399D42-199A-C93F-BC35-88EBD2EAF2FE}"/>
              </a:ext>
            </a:extLst>
          </p:cNvPr>
          <p:cNvSpPr/>
          <p:nvPr/>
        </p:nvSpPr>
        <p:spPr>
          <a:xfrm>
            <a:off x="5334840" y="3813480"/>
            <a:ext cx="1440000" cy="360000"/>
          </a:xfrm>
          <a:prstGeom prst="rect">
            <a:avLst/>
          </a:prstGeom>
          <a:solidFill>
            <a:srgbClr val="E71224">
              <a:alpha val="5000"/>
            </a:srgbClr>
          </a:solidFill>
          <a:ln w="126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Tree>
    <p:extLst>
      <p:ext uri="{BB962C8B-B14F-4D97-AF65-F5344CB8AC3E}">
        <p14:creationId xmlns:p14="http://schemas.microsoft.com/office/powerpoint/2010/main" val="37276937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298826-9524-4A8D-6552-DD31AAB6DA7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8E55943-376C-57B5-5C47-B171F68601A7}"/>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3" name="Content Placeholder 2">
            <a:extLst>
              <a:ext uri="{FF2B5EF4-FFF2-40B4-BE49-F238E27FC236}">
                <a16:creationId xmlns:a16="http://schemas.microsoft.com/office/drawing/2014/main" id="{918352CD-3B89-3C73-4306-EB57C32EB33E}"/>
              </a:ext>
            </a:extLst>
          </p:cNvPr>
          <p:cNvSpPr>
            <a:spLocks noGrp="1"/>
          </p:cNvSpPr>
          <p:nvPr>
            <p:ph idx="1"/>
          </p:nvPr>
        </p:nvSpPr>
        <p:spPr/>
        <p:txBody>
          <a:bodyPr/>
          <a:lstStyle/>
          <a:p>
            <a:endParaRPr lang="en-US" dirty="0"/>
          </a:p>
          <a:p>
            <a:endParaRPr lang="en-IN" dirty="0"/>
          </a:p>
          <a:p>
            <a:endParaRPr lang="en-IN" dirty="0"/>
          </a:p>
          <a:p>
            <a:endParaRPr lang="en-IN" dirty="0"/>
          </a:p>
          <a:p>
            <a:endParaRPr lang="en-IN" dirty="0"/>
          </a:p>
          <a:p>
            <a:endParaRPr lang="en-IN" dirty="0"/>
          </a:p>
          <a:p>
            <a:endParaRPr lang="en-IN" dirty="0"/>
          </a:p>
          <a:p>
            <a:endParaRPr lang="en-IN" dirty="0"/>
          </a:p>
        </p:txBody>
      </p:sp>
      <p:pic>
        <p:nvPicPr>
          <p:cNvPr id="7" name="Picture 6">
            <a:extLst>
              <a:ext uri="{FF2B5EF4-FFF2-40B4-BE49-F238E27FC236}">
                <a16:creationId xmlns:a16="http://schemas.microsoft.com/office/drawing/2014/main" id="{8F0AE46B-F6EC-C65D-3A72-4BEA3EC348D0}"/>
              </a:ext>
            </a:extLst>
          </p:cNvPr>
          <p:cNvPicPr>
            <a:picLocks noChangeAspect="1"/>
          </p:cNvPicPr>
          <p:nvPr/>
        </p:nvPicPr>
        <p:blipFill>
          <a:blip r:embed="rId3"/>
          <a:stretch>
            <a:fillRect/>
          </a:stretch>
        </p:blipFill>
        <p:spPr>
          <a:xfrm>
            <a:off x="2521818" y="1472666"/>
            <a:ext cx="7016815" cy="3145170"/>
          </a:xfrm>
          <a:prstGeom prst="rect">
            <a:avLst/>
          </a:prstGeom>
        </p:spPr>
      </p:pic>
      <p:sp>
        <p:nvSpPr>
          <p:cNvPr id="2" name="Title 4">
            <a:extLst>
              <a:ext uri="{FF2B5EF4-FFF2-40B4-BE49-F238E27FC236}">
                <a16:creationId xmlns:a16="http://schemas.microsoft.com/office/drawing/2014/main" id="{8B008733-924D-0691-8706-C2C0913CB397}"/>
              </a:ext>
            </a:extLst>
          </p:cNvPr>
          <p:cNvSpPr txBox="1">
            <a:spLocks/>
          </p:cNvSpPr>
          <p:nvPr/>
        </p:nvSpPr>
        <p:spPr>
          <a:xfrm>
            <a:off x="810593" y="4827354"/>
            <a:ext cx="11029616" cy="938478"/>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a:latin typeface="+mn-lt"/>
              </a:rPr>
              <a:t> Here I have instructed my agent and used 50 tokens. And asked “to provide some motivational quotes to do my workout “. So, my output is within 50 words</a:t>
            </a:r>
          </a:p>
        </p:txBody>
      </p:sp>
      <p:sp>
        <p:nvSpPr>
          <p:cNvPr id="14" name="Rectangle 13">
            <a:extLst>
              <a:ext uri="{FF2B5EF4-FFF2-40B4-BE49-F238E27FC236}">
                <a16:creationId xmlns:a16="http://schemas.microsoft.com/office/drawing/2014/main" id="{150825B3-44ED-5261-CCC7-EF99CCFB3B35}"/>
              </a:ext>
            </a:extLst>
          </p:cNvPr>
          <p:cNvSpPr/>
          <p:nvPr/>
        </p:nvSpPr>
        <p:spPr>
          <a:xfrm>
            <a:off x="5402160" y="3701520"/>
            <a:ext cx="1260000" cy="360000"/>
          </a:xfrm>
          <a:prstGeom prst="rect">
            <a:avLst/>
          </a:prstGeom>
          <a:solidFill>
            <a:srgbClr val="E71224">
              <a:alpha val="5000"/>
            </a:srgbClr>
          </a:solidFill>
          <a:ln w="126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Tree>
    <p:extLst>
      <p:ext uri="{BB962C8B-B14F-4D97-AF65-F5344CB8AC3E}">
        <p14:creationId xmlns:p14="http://schemas.microsoft.com/office/powerpoint/2010/main" val="588032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CB54C-865E-1B6B-27DB-632E970143E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DB171E82-A933-259E-6727-F867303CF52E}"/>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6" name="Content Placeholder 5">
            <a:extLst>
              <a:ext uri="{FF2B5EF4-FFF2-40B4-BE49-F238E27FC236}">
                <a16:creationId xmlns:a16="http://schemas.microsoft.com/office/drawing/2014/main" id="{63E579B8-2F5B-C675-6506-B133D5450B30}"/>
              </a:ext>
            </a:extLst>
          </p:cNvPr>
          <p:cNvPicPr>
            <a:picLocks noGrp="1" noChangeAspect="1"/>
          </p:cNvPicPr>
          <p:nvPr>
            <p:ph idx="1"/>
          </p:nvPr>
        </p:nvPicPr>
        <p:blipFill>
          <a:blip r:embed="rId2"/>
          <a:stretch>
            <a:fillRect/>
          </a:stretch>
        </p:blipFill>
        <p:spPr>
          <a:xfrm>
            <a:off x="2531445" y="1232452"/>
            <a:ext cx="6718434" cy="2849346"/>
          </a:xfrm>
          <a:prstGeom prst="rect">
            <a:avLst/>
          </a:prstGeom>
        </p:spPr>
      </p:pic>
      <p:sp>
        <p:nvSpPr>
          <p:cNvPr id="2" name="Title 4">
            <a:extLst>
              <a:ext uri="{FF2B5EF4-FFF2-40B4-BE49-F238E27FC236}">
                <a16:creationId xmlns:a16="http://schemas.microsoft.com/office/drawing/2014/main" id="{284569AD-18A2-D062-600C-DA4B8EB6C8BE}"/>
              </a:ext>
            </a:extLst>
          </p:cNvPr>
          <p:cNvSpPr txBox="1">
            <a:spLocks/>
          </p:cNvSpPr>
          <p:nvPr/>
        </p:nvSpPr>
        <p:spPr>
          <a:xfrm>
            <a:off x="581192" y="4163528"/>
            <a:ext cx="11182015" cy="1580034"/>
          </a:xfrm>
          <a:prstGeom prst="rect">
            <a:avLst/>
          </a:prstGeom>
        </p:spPr>
        <p:txBody>
          <a:bodyPr vert="horz" lIns="91440" tIns="45720" rIns="91440" bIns="45720" rtlCol="0" anchor="b">
            <a:norm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cap="none" dirty="0">
                <a:latin typeface="+mn-lt"/>
              </a:rPr>
              <a:t>Here I have instructed my agent and used 500 tokens. And I have provided details like age, weight, gender and asked my fitness agent to suggest , how I can gain 5kg weight  in one month and </a:t>
            </a:r>
            <a:r>
              <a:rPr lang="en-US" sz="2400" cap="none" dirty="0" err="1">
                <a:latin typeface="+mn-lt"/>
              </a:rPr>
              <a:t>aslo</a:t>
            </a:r>
            <a:r>
              <a:rPr lang="en-US" sz="2400" cap="none" dirty="0">
                <a:latin typeface="+mn-lt"/>
              </a:rPr>
              <a:t> provide me the daily fitness inspiration to maintain consistency“. So, my output is within 500 words</a:t>
            </a:r>
          </a:p>
        </p:txBody>
      </p:sp>
      <p:sp>
        <p:nvSpPr>
          <p:cNvPr id="9" name="Rectangle 8">
            <a:extLst>
              <a:ext uri="{FF2B5EF4-FFF2-40B4-BE49-F238E27FC236}">
                <a16:creationId xmlns:a16="http://schemas.microsoft.com/office/drawing/2014/main" id="{B9260EC2-B632-D2DA-D604-73C412D71A49}"/>
              </a:ext>
            </a:extLst>
          </p:cNvPr>
          <p:cNvSpPr/>
          <p:nvPr/>
        </p:nvSpPr>
        <p:spPr>
          <a:xfrm>
            <a:off x="5302250" y="3429000"/>
            <a:ext cx="1292410" cy="270000"/>
          </a:xfrm>
          <a:prstGeom prst="rect">
            <a:avLst/>
          </a:prstGeom>
          <a:solidFill>
            <a:srgbClr val="E71224">
              <a:alpha val="5000"/>
            </a:srgbClr>
          </a:solidFill>
          <a:ln w="12600">
            <a:solidFill>
              <a:srgbClr val="E7122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E71224"/>
              </a:solidFill>
            </a:endParaRPr>
          </a:p>
        </p:txBody>
      </p:sp>
    </p:spTree>
    <p:extLst>
      <p:ext uri="{BB962C8B-B14F-4D97-AF65-F5344CB8AC3E}">
        <p14:creationId xmlns:p14="http://schemas.microsoft.com/office/powerpoint/2010/main" val="111923468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291</TotalTime>
  <Words>1112</Words>
  <Application>Microsoft Office PowerPoint</Application>
  <PresentationFormat>Widescreen</PresentationFormat>
  <Paragraphs>89</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Fitness Buddy</vt:lpstr>
      <vt:lpstr>OUTLINE</vt:lpstr>
      <vt:lpstr>Problem Statement</vt:lpstr>
      <vt:lpstr>Proposed Solution</vt:lpstr>
      <vt:lpstr>System  Approach</vt:lpstr>
      <vt:lpstr>Algorithm &amp; Deployment</vt:lpstr>
      <vt:lpstr>Here I have instructed my agent and used 900 tokens. And I have provided details like age, weight, gender and asked my fitness agent to suggest , how I can gain my weight and also provide me the fitness tips “. So, my output is within 900 words</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30</cp:revision>
  <dcterms:created xsi:type="dcterms:W3CDTF">2021-05-26T16:50:10Z</dcterms:created>
  <dcterms:modified xsi:type="dcterms:W3CDTF">2025-08-03T12:54:13Z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