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5" r:id="rId1"/>
  </p:sldMasterIdLst>
  <p:sldIdLst>
    <p:sldId id="259" r:id="rId2"/>
    <p:sldId id="256" r:id="rId3"/>
    <p:sldId id="257" r:id="rId4"/>
    <p:sldId id="258" r:id="rId5"/>
    <p:sldId id="261" r:id="rId6"/>
    <p:sldId id="262" r:id="rId7"/>
    <p:sldId id="263" r:id="rId8"/>
    <p:sldId id="264" r:id="rId9"/>
    <p:sldId id="265" r:id="rId10"/>
    <p:sldId id="266" r:id="rId11"/>
    <p:sldId id="268" r:id="rId12"/>
    <p:sldId id="270"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2705-32D8-E4BE-435E-6AE6A2C3CD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1B5B7C-63B9-E684-6DEB-677C413F81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58DD91-76FC-1A44-9EAC-086189B4FCEA}"/>
              </a:ext>
            </a:extLst>
          </p:cNvPr>
          <p:cNvSpPr>
            <a:spLocks noGrp="1"/>
          </p:cNvSpPr>
          <p:nvPr>
            <p:ph type="dt" sz="half" idx="10"/>
          </p:nvPr>
        </p:nvSpPr>
        <p:spPr/>
        <p:txBody>
          <a:bodyPr/>
          <a:lstStyle/>
          <a:p>
            <a:fld id="{001DE4A7-FFD8-4614-A5D1-DC49B581A272}" type="datetimeFigureOut">
              <a:rPr lang="en-US" smtClean="0"/>
              <a:t>4/17/2023</a:t>
            </a:fld>
            <a:endParaRPr lang="en-US"/>
          </a:p>
        </p:txBody>
      </p:sp>
      <p:sp>
        <p:nvSpPr>
          <p:cNvPr id="5" name="Footer Placeholder 4">
            <a:extLst>
              <a:ext uri="{FF2B5EF4-FFF2-40B4-BE49-F238E27FC236}">
                <a16:creationId xmlns:a16="http://schemas.microsoft.com/office/drawing/2014/main" id="{050DAB64-CFC7-3C0B-BB3E-985645AC7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1FF19-1DC8-6D2D-EA66-3F31573E3BBA}"/>
              </a:ext>
            </a:extLst>
          </p:cNvPr>
          <p:cNvSpPr>
            <a:spLocks noGrp="1"/>
          </p:cNvSpPr>
          <p:nvPr>
            <p:ph type="sldNum" sz="quarter" idx="12"/>
          </p:nvPr>
        </p:nvSpPr>
        <p:spPr/>
        <p:txBody>
          <a:bodyPr/>
          <a:lstStyle/>
          <a:p>
            <a:fld id="{15CB8A66-5EA8-44C1-B609-FE4C3F010A5A}" type="slidenum">
              <a:rPr lang="en-US" smtClean="0"/>
              <a:t>‹#›</a:t>
            </a:fld>
            <a:endParaRPr lang="en-US"/>
          </a:p>
        </p:txBody>
      </p:sp>
    </p:spTree>
    <p:extLst>
      <p:ext uri="{BB962C8B-B14F-4D97-AF65-F5344CB8AC3E}">
        <p14:creationId xmlns:p14="http://schemas.microsoft.com/office/powerpoint/2010/main" val="424282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1668-9F77-B032-B73A-67DB39E8E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571795-D4E3-C06A-A8E6-91D5EE757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A8C06-FC75-8E61-B3D9-1C8014D32929}"/>
              </a:ext>
            </a:extLst>
          </p:cNvPr>
          <p:cNvSpPr>
            <a:spLocks noGrp="1"/>
          </p:cNvSpPr>
          <p:nvPr>
            <p:ph type="dt" sz="half" idx="10"/>
          </p:nvPr>
        </p:nvSpPr>
        <p:spPr/>
        <p:txBody>
          <a:bodyPr/>
          <a:lstStyle/>
          <a:p>
            <a:fld id="{001DE4A7-FFD8-4614-A5D1-DC49B581A272}" type="datetimeFigureOut">
              <a:rPr lang="en-US" smtClean="0"/>
              <a:t>4/17/2023</a:t>
            </a:fld>
            <a:endParaRPr lang="en-US"/>
          </a:p>
        </p:txBody>
      </p:sp>
      <p:sp>
        <p:nvSpPr>
          <p:cNvPr id="5" name="Footer Placeholder 4">
            <a:extLst>
              <a:ext uri="{FF2B5EF4-FFF2-40B4-BE49-F238E27FC236}">
                <a16:creationId xmlns:a16="http://schemas.microsoft.com/office/drawing/2014/main" id="{0F5A26F5-ECB8-6FBE-8E32-72FDE4664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69335-D2F9-0E15-90AD-391183004FA6}"/>
              </a:ext>
            </a:extLst>
          </p:cNvPr>
          <p:cNvSpPr>
            <a:spLocks noGrp="1"/>
          </p:cNvSpPr>
          <p:nvPr>
            <p:ph type="sldNum" sz="quarter" idx="12"/>
          </p:nvPr>
        </p:nvSpPr>
        <p:spPr/>
        <p:txBody>
          <a:bodyPr/>
          <a:lstStyle/>
          <a:p>
            <a:fld id="{15CB8A66-5EA8-44C1-B609-FE4C3F010A5A}" type="slidenum">
              <a:rPr lang="en-US" smtClean="0"/>
              <a:t>‹#›</a:t>
            </a:fld>
            <a:endParaRPr lang="en-US"/>
          </a:p>
        </p:txBody>
      </p:sp>
    </p:spTree>
    <p:extLst>
      <p:ext uri="{BB962C8B-B14F-4D97-AF65-F5344CB8AC3E}">
        <p14:creationId xmlns:p14="http://schemas.microsoft.com/office/powerpoint/2010/main" val="353877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5C077D-3B3B-6CCB-0859-1F0E455A23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26B162-9B45-BAEA-081D-3E87A9A0AF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02743-CBBD-51CE-EE2F-3F98FB151BBB}"/>
              </a:ext>
            </a:extLst>
          </p:cNvPr>
          <p:cNvSpPr>
            <a:spLocks noGrp="1"/>
          </p:cNvSpPr>
          <p:nvPr>
            <p:ph type="dt" sz="half" idx="10"/>
          </p:nvPr>
        </p:nvSpPr>
        <p:spPr/>
        <p:txBody>
          <a:bodyPr/>
          <a:lstStyle/>
          <a:p>
            <a:fld id="{001DE4A7-FFD8-4614-A5D1-DC49B581A272}" type="datetimeFigureOut">
              <a:rPr lang="en-US" smtClean="0"/>
              <a:t>4/17/2023</a:t>
            </a:fld>
            <a:endParaRPr lang="en-US"/>
          </a:p>
        </p:txBody>
      </p:sp>
      <p:sp>
        <p:nvSpPr>
          <p:cNvPr id="5" name="Footer Placeholder 4">
            <a:extLst>
              <a:ext uri="{FF2B5EF4-FFF2-40B4-BE49-F238E27FC236}">
                <a16:creationId xmlns:a16="http://schemas.microsoft.com/office/drawing/2014/main" id="{509308F9-5BFD-5F4B-A833-3EAF363EA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123FB-6162-2F9F-4124-704315358FC9}"/>
              </a:ext>
            </a:extLst>
          </p:cNvPr>
          <p:cNvSpPr>
            <a:spLocks noGrp="1"/>
          </p:cNvSpPr>
          <p:nvPr>
            <p:ph type="sldNum" sz="quarter" idx="12"/>
          </p:nvPr>
        </p:nvSpPr>
        <p:spPr/>
        <p:txBody>
          <a:bodyPr/>
          <a:lstStyle/>
          <a:p>
            <a:fld id="{15CB8A66-5EA8-44C1-B609-FE4C3F010A5A}" type="slidenum">
              <a:rPr lang="en-US" smtClean="0"/>
              <a:t>‹#›</a:t>
            </a:fld>
            <a:endParaRPr lang="en-US"/>
          </a:p>
        </p:txBody>
      </p:sp>
    </p:spTree>
    <p:extLst>
      <p:ext uri="{BB962C8B-B14F-4D97-AF65-F5344CB8AC3E}">
        <p14:creationId xmlns:p14="http://schemas.microsoft.com/office/powerpoint/2010/main" val="4089081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65D4-6DF1-0760-78CC-57BDF88F5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AC612-1F57-F6F8-8531-DEA80E280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3234F-EB92-1CF5-B9BD-F18FB4F05A5A}"/>
              </a:ext>
            </a:extLst>
          </p:cNvPr>
          <p:cNvSpPr>
            <a:spLocks noGrp="1"/>
          </p:cNvSpPr>
          <p:nvPr>
            <p:ph type="dt" sz="half" idx="10"/>
          </p:nvPr>
        </p:nvSpPr>
        <p:spPr/>
        <p:txBody>
          <a:bodyPr/>
          <a:lstStyle/>
          <a:p>
            <a:fld id="{001DE4A7-FFD8-4614-A5D1-DC49B581A272}" type="datetimeFigureOut">
              <a:rPr lang="en-US" smtClean="0"/>
              <a:t>4/17/2023</a:t>
            </a:fld>
            <a:endParaRPr lang="en-US"/>
          </a:p>
        </p:txBody>
      </p:sp>
      <p:sp>
        <p:nvSpPr>
          <p:cNvPr id="5" name="Footer Placeholder 4">
            <a:extLst>
              <a:ext uri="{FF2B5EF4-FFF2-40B4-BE49-F238E27FC236}">
                <a16:creationId xmlns:a16="http://schemas.microsoft.com/office/drawing/2014/main" id="{3DF41F69-3C95-B2C5-CB42-488CF79BE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C2E41-9E2E-BD1C-A47F-7A7BBEAAFAEB}"/>
              </a:ext>
            </a:extLst>
          </p:cNvPr>
          <p:cNvSpPr>
            <a:spLocks noGrp="1"/>
          </p:cNvSpPr>
          <p:nvPr>
            <p:ph type="sldNum" sz="quarter" idx="12"/>
          </p:nvPr>
        </p:nvSpPr>
        <p:spPr/>
        <p:txBody>
          <a:bodyPr/>
          <a:lstStyle/>
          <a:p>
            <a:fld id="{15CB8A66-5EA8-44C1-B609-FE4C3F010A5A}" type="slidenum">
              <a:rPr lang="en-US" smtClean="0"/>
              <a:t>‹#›</a:t>
            </a:fld>
            <a:endParaRPr lang="en-US"/>
          </a:p>
        </p:txBody>
      </p:sp>
    </p:spTree>
    <p:extLst>
      <p:ext uri="{BB962C8B-B14F-4D97-AF65-F5344CB8AC3E}">
        <p14:creationId xmlns:p14="http://schemas.microsoft.com/office/powerpoint/2010/main" val="225953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934B-D56B-349A-4504-C61675B24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88DA44-C799-502A-F876-5D0C96F9FF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5CD8D7-5001-E125-D569-C3C1789EFAFB}"/>
              </a:ext>
            </a:extLst>
          </p:cNvPr>
          <p:cNvSpPr>
            <a:spLocks noGrp="1"/>
          </p:cNvSpPr>
          <p:nvPr>
            <p:ph type="dt" sz="half" idx="10"/>
          </p:nvPr>
        </p:nvSpPr>
        <p:spPr/>
        <p:txBody>
          <a:bodyPr/>
          <a:lstStyle/>
          <a:p>
            <a:fld id="{001DE4A7-FFD8-4614-A5D1-DC49B581A272}" type="datetimeFigureOut">
              <a:rPr lang="en-US" smtClean="0"/>
              <a:t>4/17/2023</a:t>
            </a:fld>
            <a:endParaRPr lang="en-US"/>
          </a:p>
        </p:txBody>
      </p:sp>
      <p:sp>
        <p:nvSpPr>
          <p:cNvPr id="5" name="Footer Placeholder 4">
            <a:extLst>
              <a:ext uri="{FF2B5EF4-FFF2-40B4-BE49-F238E27FC236}">
                <a16:creationId xmlns:a16="http://schemas.microsoft.com/office/drawing/2014/main" id="{88DA4D37-15FC-1487-A178-CED9BD16D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F6E5C-CA10-F9F0-FEB9-1B25C3AB969B}"/>
              </a:ext>
            </a:extLst>
          </p:cNvPr>
          <p:cNvSpPr>
            <a:spLocks noGrp="1"/>
          </p:cNvSpPr>
          <p:nvPr>
            <p:ph type="sldNum" sz="quarter" idx="12"/>
          </p:nvPr>
        </p:nvSpPr>
        <p:spPr/>
        <p:txBody>
          <a:bodyPr/>
          <a:lstStyle/>
          <a:p>
            <a:fld id="{15CB8A66-5EA8-44C1-B609-FE4C3F010A5A}" type="slidenum">
              <a:rPr lang="en-US" smtClean="0"/>
              <a:t>‹#›</a:t>
            </a:fld>
            <a:endParaRPr lang="en-US"/>
          </a:p>
        </p:txBody>
      </p:sp>
    </p:spTree>
    <p:extLst>
      <p:ext uri="{BB962C8B-B14F-4D97-AF65-F5344CB8AC3E}">
        <p14:creationId xmlns:p14="http://schemas.microsoft.com/office/powerpoint/2010/main" val="358743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1569-5DB6-9D4B-E45B-1433C5B5EA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896A7-9241-C558-D67C-BAC4B1E23D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EEA265-A63C-8E28-6765-C4B93A5889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AD673-5175-2D0D-3528-F20295656BD7}"/>
              </a:ext>
            </a:extLst>
          </p:cNvPr>
          <p:cNvSpPr>
            <a:spLocks noGrp="1"/>
          </p:cNvSpPr>
          <p:nvPr>
            <p:ph type="dt" sz="half" idx="10"/>
          </p:nvPr>
        </p:nvSpPr>
        <p:spPr/>
        <p:txBody>
          <a:bodyPr/>
          <a:lstStyle/>
          <a:p>
            <a:fld id="{001DE4A7-FFD8-4614-A5D1-DC49B581A272}" type="datetimeFigureOut">
              <a:rPr lang="en-US" smtClean="0"/>
              <a:t>4/17/2023</a:t>
            </a:fld>
            <a:endParaRPr lang="en-US"/>
          </a:p>
        </p:txBody>
      </p:sp>
      <p:sp>
        <p:nvSpPr>
          <p:cNvPr id="6" name="Footer Placeholder 5">
            <a:extLst>
              <a:ext uri="{FF2B5EF4-FFF2-40B4-BE49-F238E27FC236}">
                <a16:creationId xmlns:a16="http://schemas.microsoft.com/office/drawing/2014/main" id="{375C7D54-3943-7C3C-ACAB-4A87E2241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89CC3-84CF-FB5B-E060-F1B534316A86}"/>
              </a:ext>
            </a:extLst>
          </p:cNvPr>
          <p:cNvSpPr>
            <a:spLocks noGrp="1"/>
          </p:cNvSpPr>
          <p:nvPr>
            <p:ph type="sldNum" sz="quarter" idx="12"/>
          </p:nvPr>
        </p:nvSpPr>
        <p:spPr/>
        <p:txBody>
          <a:bodyPr/>
          <a:lstStyle/>
          <a:p>
            <a:fld id="{15CB8A66-5EA8-44C1-B609-FE4C3F010A5A}" type="slidenum">
              <a:rPr lang="en-US" smtClean="0"/>
              <a:t>‹#›</a:t>
            </a:fld>
            <a:endParaRPr lang="en-US"/>
          </a:p>
        </p:txBody>
      </p:sp>
    </p:spTree>
    <p:extLst>
      <p:ext uri="{BB962C8B-B14F-4D97-AF65-F5344CB8AC3E}">
        <p14:creationId xmlns:p14="http://schemas.microsoft.com/office/powerpoint/2010/main" val="280213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8571-4EA5-CABE-33E7-40F1B2D3F5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ADEFDA-74D3-F953-37D2-7B9BF32A9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14EE4-2981-EACE-B92C-574A16C52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778C73-C6DA-72B7-5137-93C8C3F12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B3570A-E040-C208-EC48-50B86AE3A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E6859C-723C-9C5A-BCD2-935DBE34C9CA}"/>
              </a:ext>
            </a:extLst>
          </p:cNvPr>
          <p:cNvSpPr>
            <a:spLocks noGrp="1"/>
          </p:cNvSpPr>
          <p:nvPr>
            <p:ph type="dt" sz="half" idx="10"/>
          </p:nvPr>
        </p:nvSpPr>
        <p:spPr/>
        <p:txBody>
          <a:bodyPr/>
          <a:lstStyle/>
          <a:p>
            <a:fld id="{001DE4A7-FFD8-4614-A5D1-DC49B581A272}" type="datetimeFigureOut">
              <a:rPr lang="en-US" smtClean="0"/>
              <a:t>4/17/2023</a:t>
            </a:fld>
            <a:endParaRPr lang="en-US"/>
          </a:p>
        </p:txBody>
      </p:sp>
      <p:sp>
        <p:nvSpPr>
          <p:cNvPr id="8" name="Footer Placeholder 7">
            <a:extLst>
              <a:ext uri="{FF2B5EF4-FFF2-40B4-BE49-F238E27FC236}">
                <a16:creationId xmlns:a16="http://schemas.microsoft.com/office/drawing/2014/main" id="{71B5E4EB-9D2B-E63A-DB0F-B7DDFE00EE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CCE6DF-05A9-2224-B7E5-265CE7928411}"/>
              </a:ext>
            </a:extLst>
          </p:cNvPr>
          <p:cNvSpPr>
            <a:spLocks noGrp="1"/>
          </p:cNvSpPr>
          <p:nvPr>
            <p:ph type="sldNum" sz="quarter" idx="12"/>
          </p:nvPr>
        </p:nvSpPr>
        <p:spPr/>
        <p:txBody>
          <a:bodyPr/>
          <a:lstStyle/>
          <a:p>
            <a:fld id="{15CB8A66-5EA8-44C1-B609-FE4C3F010A5A}" type="slidenum">
              <a:rPr lang="en-US" smtClean="0"/>
              <a:t>‹#›</a:t>
            </a:fld>
            <a:endParaRPr lang="en-US"/>
          </a:p>
        </p:txBody>
      </p:sp>
    </p:spTree>
    <p:extLst>
      <p:ext uri="{BB962C8B-B14F-4D97-AF65-F5344CB8AC3E}">
        <p14:creationId xmlns:p14="http://schemas.microsoft.com/office/powerpoint/2010/main" val="172024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4202-C858-3FAC-42E2-2A0AE69521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476CF4-8B08-86CE-E819-44FE94D558CA}"/>
              </a:ext>
            </a:extLst>
          </p:cNvPr>
          <p:cNvSpPr>
            <a:spLocks noGrp="1"/>
          </p:cNvSpPr>
          <p:nvPr>
            <p:ph type="dt" sz="half" idx="10"/>
          </p:nvPr>
        </p:nvSpPr>
        <p:spPr/>
        <p:txBody>
          <a:bodyPr/>
          <a:lstStyle/>
          <a:p>
            <a:fld id="{001DE4A7-FFD8-4614-A5D1-DC49B581A272}" type="datetimeFigureOut">
              <a:rPr lang="en-US" smtClean="0"/>
              <a:t>4/17/2023</a:t>
            </a:fld>
            <a:endParaRPr lang="en-US"/>
          </a:p>
        </p:txBody>
      </p:sp>
      <p:sp>
        <p:nvSpPr>
          <p:cNvPr id="4" name="Footer Placeholder 3">
            <a:extLst>
              <a:ext uri="{FF2B5EF4-FFF2-40B4-BE49-F238E27FC236}">
                <a16:creationId xmlns:a16="http://schemas.microsoft.com/office/drawing/2014/main" id="{952CAB32-4E9C-D9D0-A377-73B2044D56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F919B6-9962-3CC1-650C-7ED20AFFD076}"/>
              </a:ext>
            </a:extLst>
          </p:cNvPr>
          <p:cNvSpPr>
            <a:spLocks noGrp="1"/>
          </p:cNvSpPr>
          <p:nvPr>
            <p:ph type="sldNum" sz="quarter" idx="12"/>
          </p:nvPr>
        </p:nvSpPr>
        <p:spPr/>
        <p:txBody>
          <a:bodyPr/>
          <a:lstStyle/>
          <a:p>
            <a:fld id="{15CB8A66-5EA8-44C1-B609-FE4C3F010A5A}" type="slidenum">
              <a:rPr lang="en-US" smtClean="0"/>
              <a:t>‹#›</a:t>
            </a:fld>
            <a:endParaRPr lang="en-US"/>
          </a:p>
        </p:txBody>
      </p:sp>
    </p:spTree>
    <p:extLst>
      <p:ext uri="{BB962C8B-B14F-4D97-AF65-F5344CB8AC3E}">
        <p14:creationId xmlns:p14="http://schemas.microsoft.com/office/powerpoint/2010/main" val="278769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50A079-4203-2C35-0B2D-BEA791FDE4C1}"/>
              </a:ext>
            </a:extLst>
          </p:cNvPr>
          <p:cNvSpPr>
            <a:spLocks noGrp="1"/>
          </p:cNvSpPr>
          <p:nvPr>
            <p:ph type="dt" sz="half" idx="10"/>
          </p:nvPr>
        </p:nvSpPr>
        <p:spPr/>
        <p:txBody>
          <a:bodyPr/>
          <a:lstStyle/>
          <a:p>
            <a:fld id="{001DE4A7-FFD8-4614-A5D1-DC49B581A272}" type="datetimeFigureOut">
              <a:rPr lang="en-US" smtClean="0"/>
              <a:t>4/17/2023</a:t>
            </a:fld>
            <a:endParaRPr lang="en-US"/>
          </a:p>
        </p:txBody>
      </p:sp>
      <p:sp>
        <p:nvSpPr>
          <p:cNvPr id="3" name="Footer Placeholder 2">
            <a:extLst>
              <a:ext uri="{FF2B5EF4-FFF2-40B4-BE49-F238E27FC236}">
                <a16:creationId xmlns:a16="http://schemas.microsoft.com/office/drawing/2014/main" id="{56F3C167-6D7B-1F8F-2B2B-2CC298AD5A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98C522-0927-A8E5-7C20-34F7256F71BD}"/>
              </a:ext>
            </a:extLst>
          </p:cNvPr>
          <p:cNvSpPr>
            <a:spLocks noGrp="1"/>
          </p:cNvSpPr>
          <p:nvPr>
            <p:ph type="sldNum" sz="quarter" idx="12"/>
          </p:nvPr>
        </p:nvSpPr>
        <p:spPr/>
        <p:txBody>
          <a:bodyPr/>
          <a:lstStyle/>
          <a:p>
            <a:fld id="{15CB8A66-5EA8-44C1-B609-FE4C3F010A5A}" type="slidenum">
              <a:rPr lang="en-US" smtClean="0"/>
              <a:t>‹#›</a:t>
            </a:fld>
            <a:endParaRPr lang="en-US"/>
          </a:p>
        </p:txBody>
      </p:sp>
    </p:spTree>
    <p:extLst>
      <p:ext uri="{BB962C8B-B14F-4D97-AF65-F5344CB8AC3E}">
        <p14:creationId xmlns:p14="http://schemas.microsoft.com/office/powerpoint/2010/main" val="127861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A416-EA47-4A9F-64F0-BEF486028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FAE512-574A-636D-E597-1AD3B23C6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207F3-B242-A1F4-02E1-76BE58501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16B5A-E84D-B847-1258-2BEAFE665202}"/>
              </a:ext>
            </a:extLst>
          </p:cNvPr>
          <p:cNvSpPr>
            <a:spLocks noGrp="1"/>
          </p:cNvSpPr>
          <p:nvPr>
            <p:ph type="dt" sz="half" idx="10"/>
          </p:nvPr>
        </p:nvSpPr>
        <p:spPr/>
        <p:txBody>
          <a:bodyPr/>
          <a:lstStyle/>
          <a:p>
            <a:fld id="{001DE4A7-FFD8-4614-A5D1-DC49B581A272}" type="datetimeFigureOut">
              <a:rPr lang="en-US" smtClean="0"/>
              <a:t>4/17/2023</a:t>
            </a:fld>
            <a:endParaRPr lang="en-US"/>
          </a:p>
        </p:txBody>
      </p:sp>
      <p:sp>
        <p:nvSpPr>
          <p:cNvPr id="6" name="Footer Placeholder 5">
            <a:extLst>
              <a:ext uri="{FF2B5EF4-FFF2-40B4-BE49-F238E27FC236}">
                <a16:creationId xmlns:a16="http://schemas.microsoft.com/office/drawing/2014/main" id="{AA782DFF-41B8-A37E-7903-D5FFE464F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194AE-99B3-325E-A6EE-C41DC0F014CD}"/>
              </a:ext>
            </a:extLst>
          </p:cNvPr>
          <p:cNvSpPr>
            <a:spLocks noGrp="1"/>
          </p:cNvSpPr>
          <p:nvPr>
            <p:ph type="sldNum" sz="quarter" idx="12"/>
          </p:nvPr>
        </p:nvSpPr>
        <p:spPr/>
        <p:txBody>
          <a:bodyPr/>
          <a:lstStyle/>
          <a:p>
            <a:fld id="{15CB8A66-5EA8-44C1-B609-FE4C3F010A5A}" type="slidenum">
              <a:rPr lang="en-US" smtClean="0"/>
              <a:t>‹#›</a:t>
            </a:fld>
            <a:endParaRPr lang="en-US"/>
          </a:p>
        </p:txBody>
      </p:sp>
    </p:spTree>
    <p:extLst>
      <p:ext uri="{BB962C8B-B14F-4D97-AF65-F5344CB8AC3E}">
        <p14:creationId xmlns:p14="http://schemas.microsoft.com/office/powerpoint/2010/main" val="288760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3C46-AECE-A47E-3BCF-2798E5148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BDCDB9-F647-A0D4-C6E2-B9BC38470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A228C0-DDD8-AC1D-1CD6-08C57C149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4CA8F-1271-E9E7-1AED-0644E259D0D4}"/>
              </a:ext>
            </a:extLst>
          </p:cNvPr>
          <p:cNvSpPr>
            <a:spLocks noGrp="1"/>
          </p:cNvSpPr>
          <p:nvPr>
            <p:ph type="dt" sz="half" idx="10"/>
          </p:nvPr>
        </p:nvSpPr>
        <p:spPr/>
        <p:txBody>
          <a:bodyPr/>
          <a:lstStyle/>
          <a:p>
            <a:fld id="{001DE4A7-FFD8-4614-A5D1-DC49B581A272}" type="datetimeFigureOut">
              <a:rPr lang="en-US" smtClean="0"/>
              <a:t>4/17/2023</a:t>
            </a:fld>
            <a:endParaRPr lang="en-US"/>
          </a:p>
        </p:txBody>
      </p:sp>
      <p:sp>
        <p:nvSpPr>
          <p:cNvPr id="6" name="Footer Placeholder 5">
            <a:extLst>
              <a:ext uri="{FF2B5EF4-FFF2-40B4-BE49-F238E27FC236}">
                <a16:creationId xmlns:a16="http://schemas.microsoft.com/office/drawing/2014/main" id="{541F07A9-166B-9284-2175-1C60F6A53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6DBD6-62D5-1A92-C56C-8E546F8408D5}"/>
              </a:ext>
            </a:extLst>
          </p:cNvPr>
          <p:cNvSpPr>
            <a:spLocks noGrp="1"/>
          </p:cNvSpPr>
          <p:nvPr>
            <p:ph type="sldNum" sz="quarter" idx="12"/>
          </p:nvPr>
        </p:nvSpPr>
        <p:spPr/>
        <p:txBody>
          <a:bodyPr/>
          <a:lstStyle/>
          <a:p>
            <a:fld id="{15CB8A66-5EA8-44C1-B609-FE4C3F010A5A}" type="slidenum">
              <a:rPr lang="en-US" smtClean="0"/>
              <a:t>‹#›</a:t>
            </a:fld>
            <a:endParaRPr lang="en-US"/>
          </a:p>
        </p:txBody>
      </p:sp>
    </p:spTree>
    <p:extLst>
      <p:ext uri="{BB962C8B-B14F-4D97-AF65-F5344CB8AC3E}">
        <p14:creationId xmlns:p14="http://schemas.microsoft.com/office/powerpoint/2010/main" val="39721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5821D2-2F0F-577C-DC39-FEC9C4834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E9F16F-205F-2A3D-B03B-39B8B8EC7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07407-1574-B8C9-EC84-D18E35246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DE4A7-FFD8-4614-A5D1-DC49B581A272}" type="datetimeFigureOut">
              <a:rPr lang="en-US" smtClean="0"/>
              <a:t>4/17/2023</a:t>
            </a:fld>
            <a:endParaRPr lang="en-US"/>
          </a:p>
        </p:txBody>
      </p:sp>
      <p:sp>
        <p:nvSpPr>
          <p:cNvPr id="5" name="Footer Placeholder 4">
            <a:extLst>
              <a:ext uri="{FF2B5EF4-FFF2-40B4-BE49-F238E27FC236}">
                <a16:creationId xmlns:a16="http://schemas.microsoft.com/office/drawing/2014/main" id="{551B541F-8FEE-89CD-2C18-D3B1B81301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D9A6C1-7D91-3ABE-8A03-EBC1854C2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B8A66-5EA8-44C1-B609-FE4C3F010A5A}" type="slidenum">
              <a:rPr lang="en-US" smtClean="0"/>
              <a:t>‹#›</a:t>
            </a:fld>
            <a:endParaRPr lang="en-US"/>
          </a:p>
        </p:txBody>
      </p:sp>
    </p:spTree>
    <p:extLst>
      <p:ext uri="{BB962C8B-B14F-4D97-AF65-F5344CB8AC3E}">
        <p14:creationId xmlns:p14="http://schemas.microsoft.com/office/powerpoint/2010/main" val="2281583301"/>
      </p:ext>
    </p:extLst>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7CBA65-D497-0D31-F140-49FA58102851}"/>
              </a:ext>
            </a:extLst>
          </p:cNvPr>
          <p:cNvSpPr>
            <a:spLocks noGrp="1"/>
          </p:cNvSpPr>
          <p:nvPr>
            <p:ph type="subTitle" idx="1"/>
          </p:nvPr>
        </p:nvSpPr>
        <p:spPr>
          <a:xfrm>
            <a:off x="1600200" y="792480"/>
            <a:ext cx="8991600" cy="1036320"/>
          </a:xfrm>
        </p:spPr>
        <p:txBody>
          <a:bodyPr>
            <a:normAutofit/>
          </a:bodyPr>
          <a:lstStyle/>
          <a:p>
            <a:r>
              <a:rPr lang="en-US" sz="6600" dirty="0">
                <a:latin typeface="Times New Roman" panose="02020603050405020304" pitchFamily="18" charset="0"/>
                <a:cs typeface="Times New Roman" panose="02020603050405020304" pitchFamily="18" charset="0"/>
              </a:rPr>
              <a:t>Email Spam Classifier</a:t>
            </a:r>
          </a:p>
        </p:txBody>
      </p:sp>
      <p:sp>
        <p:nvSpPr>
          <p:cNvPr id="4" name="TextBox 3">
            <a:extLst>
              <a:ext uri="{FF2B5EF4-FFF2-40B4-BE49-F238E27FC236}">
                <a16:creationId xmlns:a16="http://schemas.microsoft.com/office/drawing/2014/main" id="{FA442845-D902-C06E-8F81-398ED80655E0}"/>
              </a:ext>
            </a:extLst>
          </p:cNvPr>
          <p:cNvSpPr txBox="1"/>
          <p:nvPr/>
        </p:nvSpPr>
        <p:spPr>
          <a:xfrm>
            <a:off x="802640" y="3455631"/>
            <a:ext cx="6096000" cy="923330"/>
          </a:xfrm>
          <a:prstGeom prst="rect">
            <a:avLst/>
          </a:prstGeom>
          <a:noFill/>
        </p:spPr>
        <p:txBody>
          <a:bodyPr wrap="square">
            <a:spAutoFit/>
          </a:bodyPr>
          <a:lstStyle/>
          <a:p>
            <a:pPr fontAlgn="auto"/>
            <a:r>
              <a:rPr lang="en-IN" altLang="en-US" sz="1800" noProof="1">
                <a:latin typeface="Times New Roman" panose="02020603050405020304" charset="0"/>
                <a:ea typeface="+mn-ea"/>
                <a:cs typeface="Times New Roman" panose="02020603050405020304" charset="0"/>
              </a:rPr>
              <a:t>SRM INSTITUTE OF SCIENCE AND TECHNOLOGY</a:t>
            </a:r>
            <a:endParaRPr lang="en-IN" altLang="en-US" sz="1800" noProof="1">
              <a:latin typeface="Times New Roman" panose="02020603050405020304" charset="0"/>
              <a:cs typeface="Times New Roman" panose="02020603050405020304" charset="0"/>
            </a:endParaRPr>
          </a:p>
          <a:p>
            <a:pPr fontAlgn="auto"/>
            <a:endParaRPr lang="en-IN" altLang="en-US" sz="1800" noProof="1">
              <a:latin typeface="Times New Roman" panose="02020603050405020304" charset="0"/>
              <a:cs typeface="Times New Roman" panose="02020603050405020304" charset="0"/>
            </a:endParaRPr>
          </a:p>
          <a:p>
            <a:pPr fontAlgn="auto"/>
            <a:r>
              <a:rPr lang="en-IN" altLang="en-US" sz="1800" noProof="1">
                <a:latin typeface="Times New Roman" panose="02020603050405020304" charset="0"/>
                <a:ea typeface="+mn-ea"/>
                <a:cs typeface="Times New Roman" panose="02020603050405020304" charset="0"/>
              </a:rPr>
              <a:t>PROJECT EXPO 2023</a:t>
            </a:r>
            <a:endParaRPr lang="en-IN" altLang="en-US" sz="1800" noProof="1">
              <a:latin typeface="Times New Roman" panose="02020603050405020304" charset="0"/>
              <a:cs typeface="Times New Roman" panose="02020603050405020304" charset="0"/>
            </a:endParaRPr>
          </a:p>
        </p:txBody>
      </p:sp>
      <p:sp>
        <p:nvSpPr>
          <p:cNvPr id="6" name="TextBox 5">
            <a:extLst>
              <a:ext uri="{FF2B5EF4-FFF2-40B4-BE49-F238E27FC236}">
                <a16:creationId xmlns:a16="http://schemas.microsoft.com/office/drawing/2014/main" id="{071E57C2-6B39-EAE2-AC56-75E74AE619E4}"/>
              </a:ext>
            </a:extLst>
          </p:cNvPr>
          <p:cNvSpPr txBox="1"/>
          <p:nvPr/>
        </p:nvSpPr>
        <p:spPr>
          <a:xfrm>
            <a:off x="7792720" y="2760473"/>
            <a:ext cx="3312160" cy="3089564"/>
          </a:xfrm>
          <a:prstGeom prst="rect">
            <a:avLst/>
          </a:prstGeom>
          <a:noFill/>
        </p:spPr>
        <p:txBody>
          <a:bodyPr wrap="square">
            <a:spAutoFit/>
          </a:bodyPr>
          <a:lstStyle/>
          <a:p>
            <a:pPr fontAlgn="auto"/>
            <a:r>
              <a:rPr lang="en-IN" altLang="en-US" sz="1800" noProof="1">
                <a:latin typeface="Times New Roman" panose="02020603050405020304" charset="0"/>
                <a:ea typeface="+mn-ea"/>
                <a:cs typeface="Times New Roman" panose="02020603050405020304" charset="0"/>
              </a:rPr>
              <a:t>MENTOR: DR. </a:t>
            </a:r>
            <a:r>
              <a:rPr lang="en-IN" altLang="en-US" noProof="1">
                <a:latin typeface="Times New Roman" panose="02020603050405020304" charset="0"/>
                <a:cs typeface="Times New Roman" panose="02020603050405020304" charset="0"/>
              </a:rPr>
              <a:t>S Suchitra</a:t>
            </a:r>
            <a:endParaRPr lang="en-IN" altLang="en-US" sz="1800" noProof="1">
              <a:latin typeface="Times New Roman" panose="02020603050405020304" charset="0"/>
              <a:ea typeface="+mn-ea"/>
              <a:cs typeface="Times New Roman" panose="02020603050405020304" charset="0"/>
            </a:endParaRPr>
          </a:p>
          <a:p>
            <a:pPr fontAlgn="auto"/>
            <a:endParaRPr lang="en-IN" altLang="en-US" sz="1800" noProof="1">
              <a:latin typeface="Times New Roman" panose="02020603050405020304" charset="0"/>
              <a:cs typeface="Times New Roman" panose="02020603050405020304" charset="0"/>
            </a:endParaRPr>
          </a:p>
          <a:p>
            <a:pPr fontAlgn="auto">
              <a:lnSpc>
                <a:spcPct val="150000"/>
              </a:lnSpc>
            </a:pPr>
            <a:r>
              <a:rPr lang="en-IN" altLang="en-US" sz="1800" noProof="1">
                <a:latin typeface="Times New Roman" panose="02020603050405020304" charset="0"/>
                <a:ea typeface="+mn-ea"/>
                <a:cs typeface="Times New Roman" panose="02020603050405020304" charset="0"/>
              </a:rPr>
              <a:t>TEAM MEMBERS:</a:t>
            </a:r>
            <a:endParaRPr lang="en-IN" altLang="en-US" sz="1800" noProof="1">
              <a:latin typeface="Times New Roman" panose="02020603050405020304" charset="0"/>
              <a:cs typeface="Times New Roman" panose="02020603050405020304" charset="0"/>
            </a:endParaRPr>
          </a:p>
          <a:p>
            <a:pPr marL="285750" indent="-285750" fontAlgn="auto">
              <a:lnSpc>
                <a:spcPct val="150000"/>
              </a:lnSpc>
              <a:buFont typeface="Arial" panose="020B0604020202020204" pitchFamily="34" charset="0"/>
              <a:buChar char="•"/>
            </a:pPr>
            <a:r>
              <a:rPr lang="en-IN" altLang="en-US" sz="1800" noProof="1">
                <a:latin typeface="Times New Roman" panose="02020603050405020304" charset="0"/>
                <a:ea typeface="+mn-ea"/>
                <a:cs typeface="Times New Roman" panose="02020603050405020304" charset="0"/>
              </a:rPr>
              <a:t>Mohammad Azhar Sofi</a:t>
            </a:r>
            <a:endParaRPr lang="en-IN" altLang="en-US" sz="1800" noProof="1">
              <a:latin typeface="Times New Roman" panose="02020603050405020304" charset="0"/>
              <a:cs typeface="Times New Roman" panose="02020603050405020304" charset="0"/>
            </a:endParaRPr>
          </a:p>
          <a:p>
            <a:pPr marL="285750" indent="-285750" fontAlgn="auto">
              <a:lnSpc>
                <a:spcPct val="150000"/>
              </a:lnSpc>
              <a:buFont typeface="Arial" panose="020B0604020202020204" pitchFamily="34" charset="0"/>
              <a:buChar char="•"/>
            </a:pPr>
            <a:r>
              <a:rPr lang="en-IN" altLang="en-US" sz="1800" noProof="1">
                <a:latin typeface="Times New Roman" panose="02020603050405020304" charset="0"/>
                <a:ea typeface="+mn-ea"/>
                <a:cs typeface="Times New Roman" panose="02020603050405020304" charset="0"/>
              </a:rPr>
              <a:t>Krishna Karthik</a:t>
            </a:r>
            <a:endParaRPr lang="en-IN" altLang="en-US" sz="1800" noProof="1">
              <a:latin typeface="Times New Roman" panose="02020603050405020304" charset="0"/>
              <a:cs typeface="Times New Roman" panose="02020603050405020304" charset="0"/>
            </a:endParaRPr>
          </a:p>
          <a:p>
            <a:pPr marL="285750" indent="-285750" fontAlgn="auto">
              <a:lnSpc>
                <a:spcPct val="150000"/>
              </a:lnSpc>
              <a:buFont typeface="Arial" panose="020B0604020202020204" pitchFamily="34" charset="0"/>
              <a:buChar char="•"/>
            </a:pPr>
            <a:r>
              <a:rPr lang="en-IN" altLang="en-US" sz="1800" noProof="1">
                <a:latin typeface="Times New Roman" panose="02020603050405020304" charset="0"/>
                <a:ea typeface="+mn-ea"/>
                <a:cs typeface="Times New Roman" panose="02020603050405020304" charset="0"/>
              </a:rPr>
              <a:t>K. Veerendranadh</a:t>
            </a:r>
          </a:p>
          <a:p>
            <a:pPr marL="285750" indent="-285750" fontAlgn="auto">
              <a:lnSpc>
                <a:spcPct val="150000"/>
              </a:lnSpc>
              <a:buFont typeface="Arial" panose="020B0604020202020204" pitchFamily="34" charset="0"/>
              <a:buChar char="•"/>
            </a:pPr>
            <a:r>
              <a:rPr lang="en-IN" altLang="en-US" noProof="1">
                <a:latin typeface="Times New Roman" panose="02020603050405020304" charset="0"/>
                <a:cs typeface="Times New Roman" panose="02020603050405020304" charset="0"/>
              </a:rPr>
              <a:t>Sarthak Sethi</a:t>
            </a:r>
            <a:endParaRPr lang="en-IN" altLang="en-US" sz="1800" noProof="1">
              <a:latin typeface="Times New Roman" panose="02020603050405020304" charset="0"/>
              <a:ea typeface="+mn-ea"/>
              <a:cs typeface="Times New Roman" panose="02020603050405020304" charset="0"/>
            </a:endParaRPr>
          </a:p>
          <a:p>
            <a:pPr marL="285750" indent="-285750" fontAlgn="auto">
              <a:lnSpc>
                <a:spcPct val="150000"/>
              </a:lnSpc>
              <a:buFont typeface="Arial" panose="020B0604020202020204" pitchFamily="34" charset="0"/>
              <a:buChar char="•"/>
            </a:pPr>
            <a:r>
              <a:rPr lang="en-IN" altLang="en-US" noProof="1">
                <a:latin typeface="Times New Roman" panose="02020603050405020304" charset="0"/>
                <a:cs typeface="Times New Roman" panose="02020603050405020304" charset="0"/>
              </a:rPr>
              <a:t>Sapritibh Shyam</a:t>
            </a:r>
          </a:p>
        </p:txBody>
      </p:sp>
    </p:spTree>
    <p:extLst>
      <p:ext uri="{BB962C8B-B14F-4D97-AF65-F5344CB8AC3E}">
        <p14:creationId xmlns:p14="http://schemas.microsoft.com/office/powerpoint/2010/main" val="3093223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A91F9-29BC-4AC7-9CF7-2307527F2524}"/>
              </a:ext>
            </a:extLst>
          </p:cNvPr>
          <p:cNvSpPr txBox="1"/>
          <p:nvPr/>
        </p:nvSpPr>
        <p:spPr>
          <a:xfrm>
            <a:off x="502920" y="345440"/>
            <a:ext cx="11186160" cy="594008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PYTHON LIBRARIES USED:</a:t>
            </a:r>
          </a:p>
          <a:p>
            <a:r>
              <a:rPr lang="en-US" dirty="0">
                <a:latin typeface="Times New Roman" panose="02020603050405020304" pitchFamily="18" charset="0"/>
                <a:cs typeface="Times New Roman" panose="02020603050405020304" pitchFamily="18" charset="0"/>
              </a:rPr>
              <a:t>1.Pandas</a:t>
            </a:r>
          </a:p>
          <a:p>
            <a:r>
              <a:rPr lang="en-US" dirty="0">
                <a:latin typeface="Times New Roman" panose="02020603050405020304" pitchFamily="18" charset="0"/>
                <a:cs typeface="Times New Roman" panose="02020603050405020304" pitchFamily="18" charset="0"/>
              </a:rPr>
              <a:t>2.Numpy</a:t>
            </a:r>
          </a:p>
          <a:p>
            <a:r>
              <a:rPr lang="en-US" dirty="0">
                <a:latin typeface="Times New Roman" panose="02020603050405020304" pitchFamily="18" charset="0"/>
                <a:cs typeface="Times New Roman" panose="02020603050405020304" pitchFamily="18" charset="0"/>
              </a:rPr>
              <a:t>3.Scikit-learn</a:t>
            </a:r>
          </a:p>
          <a:p>
            <a:r>
              <a:rPr lang="en-US" dirty="0">
                <a:latin typeface="Times New Roman" panose="02020603050405020304" pitchFamily="18" charset="0"/>
                <a:cs typeface="Times New Roman" panose="02020603050405020304" pitchFamily="18" charset="0"/>
              </a:rPr>
              <a:t>4.Matplotlib</a:t>
            </a:r>
          </a:p>
          <a:p>
            <a:r>
              <a:rPr lang="en-US" dirty="0">
                <a:latin typeface="Times New Roman" panose="02020603050405020304" pitchFamily="18" charset="0"/>
                <a:cs typeface="Times New Roman" panose="02020603050405020304" pitchFamily="18" charset="0"/>
              </a:rPr>
              <a:t>5.Seaborn</a:t>
            </a:r>
          </a:p>
          <a:p>
            <a:r>
              <a:rPr lang="en-US" dirty="0">
                <a:latin typeface="Times New Roman" panose="02020603050405020304" pitchFamily="18" charset="0"/>
                <a:cs typeface="Times New Roman" panose="02020603050405020304" pitchFamily="18" charset="0"/>
              </a:rPr>
              <a:t>6.NLTK</a:t>
            </a:r>
          </a:p>
          <a:p>
            <a:r>
              <a:rPr lang="en-US" dirty="0">
                <a:latin typeface="Times New Roman" panose="02020603050405020304" pitchFamily="18" charset="0"/>
                <a:cs typeface="Times New Roman" panose="02020603050405020304" pitchFamily="18" charset="0"/>
              </a:rPr>
              <a:t>7.Streamlit</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Steps Followed:</a:t>
            </a:r>
          </a:p>
          <a:p>
            <a:endParaRPr lang="en-US" sz="2000" b="1" dirty="0"/>
          </a:p>
          <a:p>
            <a:pPr marL="342900" indent="-342900">
              <a:buAutoNum type="arabicPeriod"/>
            </a:pPr>
            <a:r>
              <a:rPr lang="en-US" sz="2000" b="1" dirty="0">
                <a:latin typeface="Times New Roman" panose="02020603050405020304" pitchFamily="18" charset="0"/>
                <a:cs typeface="Times New Roman" panose="02020603050405020304" pitchFamily="18" charset="0"/>
              </a:rPr>
              <a:t>Data Selection Phase </a:t>
            </a:r>
            <a:r>
              <a:rPr lang="en-US" sz="2000" dirty="0">
                <a:latin typeface="Times New Roman" panose="02020603050405020304" pitchFamily="18" charset="0"/>
                <a:cs typeface="Times New Roman" panose="02020603050405020304" pitchFamily="18" charset="0"/>
              </a:rPr>
              <a:t>: Data Selection phase where the UCI machine learning repository provided data to Kaggle, and the data was downloaded from Kaggle which is in .csv format.</a:t>
            </a:r>
          </a:p>
          <a:p>
            <a:endParaRPr lang="en-US" sz="2000" dirty="0">
              <a:latin typeface="Times New Roman" panose="02020603050405020304" pitchFamily="18" charset="0"/>
              <a:cs typeface="Times New Roman" panose="02020603050405020304" pitchFamily="18" charset="0"/>
            </a:endParaRPr>
          </a:p>
          <a:p>
            <a:pPr marL="342900" indent="-342900">
              <a:buAutoNum type="arabicPeriod" startAt="2"/>
            </a:pPr>
            <a:r>
              <a:rPr lang="en-US" sz="2000" b="1" dirty="0">
                <a:latin typeface="Times New Roman" panose="02020603050405020304" pitchFamily="18" charset="0"/>
                <a:cs typeface="Times New Roman" panose="02020603050405020304" pitchFamily="18" charset="0"/>
              </a:rPr>
              <a:t>Data cleaning </a:t>
            </a:r>
            <a:r>
              <a:rPr lang="en-US" sz="2000" dirty="0">
                <a:latin typeface="Times New Roman" panose="02020603050405020304" pitchFamily="18" charset="0"/>
                <a:cs typeface="Times New Roman" panose="02020603050405020304" pitchFamily="18" charset="0"/>
              </a:rPr>
              <a:t>: Data cleaning  is an essential step in email spam classification using machine learning. The main  goal of data cleaning is to prepare the data in a format that can be easily processed by machine learning algorithms. Irrelevant information is removed from the email text. Here we removed empty cells and duplicate data. With the help of Pandas library we were able to delete column that are not relevant, or contains wrong values, like empty or NULL values.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12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8F75F-C021-563F-A1BA-4C8573E566CB}"/>
              </a:ext>
            </a:extLst>
          </p:cNvPr>
          <p:cNvSpPr txBox="1"/>
          <p:nvPr/>
        </p:nvSpPr>
        <p:spPr>
          <a:xfrm>
            <a:off x="599440" y="305068"/>
            <a:ext cx="10810240" cy="624786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Exploratory data analysis </a:t>
            </a:r>
            <a:r>
              <a:rPr lang="en-US" sz="2000" dirty="0">
                <a:latin typeface="Times New Roman" panose="02020603050405020304" pitchFamily="18" charset="0"/>
                <a:cs typeface="Times New Roman" panose="02020603050405020304" pitchFamily="18" charset="0"/>
              </a:rPr>
              <a:t>: Exploratory Data Analysis is a crucial process where the data is analyzed to uncover underlying patterns, spot abnormality and test the hypothesis . It is the best practice to understand the data and then carry out the data mining process. Missing value analysis was carried out using libraries of python like Pandas. For visualization of most frequent words appearing in 	spam messages and ham messages, the Matplotlib library with Word Cloud technique was used.</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Data Pre-processing </a:t>
            </a:r>
            <a:r>
              <a:rPr lang="en-US" sz="2000" dirty="0">
                <a:latin typeface="Times New Roman" panose="02020603050405020304" pitchFamily="18" charset="0"/>
                <a:cs typeface="Times New Roman" panose="02020603050405020304" pitchFamily="18" charset="0"/>
              </a:rPr>
              <a:t>: Data pre-processing is mainly cleaning of data by removing unwanted rows, columns , missing values, outliers, etc. For the research, the following pre-processing steps have been taken: </a:t>
            </a:r>
          </a:p>
          <a:p>
            <a:pPr marL="0" indent="0">
              <a:buNone/>
            </a:pPr>
            <a:r>
              <a:rPr lang="en-US" sz="2000" dirty="0">
                <a:latin typeface="Times New Roman" panose="02020603050405020304" pitchFamily="18" charset="0"/>
                <a:cs typeface="Times New Roman" panose="02020603050405020304" pitchFamily="18" charset="0"/>
              </a:rPr>
              <a:t>Removal of Unwanted Columns It was found that there were 3 extra columns without data in it, which adds extra noise to the model hence removed . </a:t>
            </a:r>
          </a:p>
          <a:p>
            <a:pPr marL="0" indent="0">
              <a:buNone/>
            </a:pPr>
            <a:r>
              <a:rPr lang="en-US" sz="2000" dirty="0">
                <a:latin typeface="Times New Roman" panose="02020603050405020304" pitchFamily="18" charset="0"/>
                <a:cs typeface="Times New Roman" panose="02020603050405020304" pitchFamily="18" charset="0"/>
              </a:rPr>
              <a:t>Cleaning of Text Messages For cleaning the text messages, the following steps are involved:</a:t>
            </a:r>
          </a:p>
          <a:p>
            <a:pPr marL="0" indent="0">
              <a:buNone/>
            </a:pPr>
            <a:r>
              <a:rPr lang="en-US" sz="2000" dirty="0">
                <a:latin typeface="Times New Roman" panose="02020603050405020304" pitchFamily="18" charset="0"/>
                <a:cs typeface="Times New Roman" panose="02020603050405020304" pitchFamily="18" charset="0"/>
              </a:rPr>
              <a:t>•Tokenize the words: In this step, the words are split into tokens based on white spaces or punctuation. To achieve it, word tokenize function from NLTK library was used.</a:t>
            </a:r>
          </a:p>
          <a:p>
            <a:pPr marL="0" indent="0">
              <a:buNone/>
            </a:pPr>
            <a:r>
              <a:rPr lang="en-US" sz="2000" dirty="0">
                <a:latin typeface="Times New Roman" panose="02020603050405020304" pitchFamily="18" charset="0"/>
                <a:cs typeface="Times New Roman" panose="02020603050405020304" pitchFamily="18" charset="0"/>
              </a:rPr>
              <a:t>•Removal of stop words from text messages: Stop words are basically the most commonly used words (such as “a”, “an”, ”the”) which increases the dimensionality and impacts the efficiency of the model</a:t>
            </a:r>
          </a:p>
          <a:p>
            <a:pPr marL="0" indent="0">
              <a:buNone/>
            </a:pPr>
            <a:r>
              <a:rPr lang="en-US" sz="2000" dirty="0">
                <a:latin typeface="Times New Roman" panose="02020603050405020304" pitchFamily="18" charset="0"/>
                <a:cs typeface="Times New Roman" panose="02020603050405020304" pitchFamily="18" charset="0"/>
              </a:rPr>
              <a:t>Lemmatizing words: Lemmatization in simple terms refers to the removal of duplicate data. For example, words like “study”, “studying”, and “studies” are considered 3different words after the creation of a Document Term Matrix and hence increases the dimensionality.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11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47122-1728-089D-2490-B2A65E3B6F1A}"/>
              </a:ext>
            </a:extLst>
          </p:cNvPr>
          <p:cNvSpPr>
            <a:spLocks noGrp="1"/>
          </p:cNvSpPr>
          <p:nvPr>
            <p:ph idx="1"/>
          </p:nvPr>
        </p:nvSpPr>
        <p:spPr>
          <a:xfrm>
            <a:off x="670560" y="436880"/>
            <a:ext cx="10922000" cy="605536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Model building</a:t>
            </a:r>
            <a:r>
              <a:rPr lang="en-US" sz="2000" dirty="0">
                <a:latin typeface="Times New Roman" panose="02020603050405020304" pitchFamily="18" charset="0"/>
                <a:cs typeface="Times New Roman" panose="02020603050405020304" pitchFamily="18" charset="0"/>
              </a:rPr>
              <a:t>: In this step, the data is prepared for model building. This involves splitting the data into training and testing sets, and converting the text data into numerical form that can be processed by the machine learning algorithm. The data cleaning steps described earlier, such as removing irrelevant information, tokenization, and stop word removal, are also performed . </a:t>
            </a:r>
          </a:p>
          <a:p>
            <a:pPr marL="0" indent="0">
              <a:buNone/>
            </a:pPr>
            <a:r>
              <a:rPr lang="en-US" sz="2000" dirty="0">
                <a:latin typeface="Times New Roman" panose="02020603050405020304" pitchFamily="18" charset="0"/>
                <a:cs typeface="Times New Roman" panose="02020603050405020304" pitchFamily="18" charset="0"/>
              </a:rPr>
              <a:t>Feature Extraction is done in which  features are extracted from the email text. This involves identifying the most important words or phrases that are likely to indicate whether an email is spam or not. Feature extraction techniques such as TF-IDF (Term Frequency-Inverse Document Frequency) and bag of words are commonly used for this purpose . </a:t>
            </a:r>
          </a:p>
          <a:p>
            <a:pPr marL="0" indent="0">
              <a:buNone/>
            </a:pPr>
            <a:r>
              <a:rPr lang="en-US" sz="2000" dirty="0">
                <a:latin typeface="Times New Roman" panose="02020603050405020304" pitchFamily="18" charset="0"/>
                <a:cs typeface="Times New Roman" panose="02020603050405020304" pitchFamily="18" charset="0"/>
              </a:rPr>
              <a:t>Model Selection is also done in which  the appropriate machine learning algorithm is selected for the project. Commonly used algorithms for email spam classification include Naive Bayes, Support Vector Machines (SVM), Decision Trees, and Random Forests, the selected machine learning algorithm is trained on the prepared data. The algorithm learns to classify emails as spam or not spam based on the extracted features.</a:t>
            </a:r>
          </a:p>
          <a:p>
            <a:pPr marL="0" indent="0">
              <a:buNone/>
            </a:pPr>
            <a:r>
              <a:rPr lang="en-US" sz="2000" dirty="0">
                <a:latin typeface="Times New Roman" panose="02020603050405020304" pitchFamily="18" charset="0"/>
                <a:cs typeface="Times New Roman" panose="02020603050405020304" pitchFamily="18" charset="0"/>
              </a:rPr>
              <a:t>6. </a:t>
            </a:r>
            <a:r>
              <a:rPr lang="en-US" sz="2000" b="1" dirty="0">
                <a:latin typeface="Times New Roman" panose="02020603050405020304" pitchFamily="18" charset="0"/>
                <a:cs typeface="Times New Roman" panose="02020603050405020304" pitchFamily="18" charset="0"/>
              </a:rPr>
              <a:t>Model Evaluation </a:t>
            </a:r>
            <a:r>
              <a:rPr lang="en-US" sz="2000" dirty="0">
                <a:latin typeface="Times New Roman" panose="02020603050405020304" pitchFamily="18" charset="0"/>
                <a:cs typeface="Times New Roman" panose="02020603050405020304" pitchFamily="18" charset="0"/>
              </a:rPr>
              <a:t>: In this step, the trained model is evaluated using the testing set. The accuracy, precision, recall, and F1 score of the model are calculated to determine its performance .</a:t>
            </a:r>
          </a:p>
          <a:p>
            <a:pPr marL="0" indent="0">
              <a:buNone/>
            </a:pPr>
            <a:r>
              <a:rPr lang="en-US" sz="2000" dirty="0">
                <a:latin typeface="Times New Roman" panose="02020603050405020304" pitchFamily="18" charset="0"/>
                <a:cs typeface="Times New Roman" panose="02020603050405020304" pitchFamily="18" charset="0"/>
              </a:rPr>
              <a:t>7. </a:t>
            </a:r>
            <a:r>
              <a:rPr lang="en-US" sz="2000" b="1" dirty="0">
                <a:latin typeface="Times New Roman" panose="02020603050405020304" pitchFamily="18" charset="0"/>
                <a:cs typeface="Times New Roman" panose="02020603050405020304" pitchFamily="18" charset="0"/>
              </a:rPr>
              <a:t>Model Optimization</a:t>
            </a:r>
            <a:r>
              <a:rPr lang="en-US" sz="2000" dirty="0">
                <a:latin typeface="Times New Roman" panose="02020603050405020304" pitchFamily="18" charset="0"/>
                <a:cs typeface="Times New Roman" panose="02020603050405020304" pitchFamily="18" charset="0"/>
              </a:rPr>
              <a:t>: In this step, the model is optimized by adjusting the model parameters or feature selection techniques to improve its performance. This step involves iterative testing and refining of the model until the desired performance is achieved.</a:t>
            </a:r>
          </a:p>
          <a:p>
            <a:pPr marL="0" indent="0">
              <a:buNone/>
            </a:pPr>
            <a:r>
              <a:rPr lang="en-US" sz="2000" dirty="0"/>
              <a:t>After model optimization our website is ready and can be deployed on any cloud server.</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16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6D6F3-55D2-70D4-C0ED-127655F4650A}"/>
              </a:ext>
            </a:extLst>
          </p:cNvPr>
          <p:cNvPicPr>
            <a:picLocks noChangeAspect="1"/>
          </p:cNvPicPr>
          <p:nvPr/>
        </p:nvPicPr>
        <p:blipFill>
          <a:blip r:embed="rId2"/>
          <a:stretch>
            <a:fillRect/>
          </a:stretch>
        </p:blipFill>
        <p:spPr>
          <a:xfrm>
            <a:off x="0" y="711200"/>
            <a:ext cx="12192000" cy="5435599"/>
          </a:xfrm>
          <a:prstGeom prst="rect">
            <a:avLst/>
          </a:prstGeom>
        </p:spPr>
      </p:pic>
    </p:spTree>
    <p:extLst>
      <p:ext uri="{BB962C8B-B14F-4D97-AF65-F5344CB8AC3E}">
        <p14:creationId xmlns:p14="http://schemas.microsoft.com/office/powerpoint/2010/main" val="2743200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0FB166B-C890-90A9-E156-13482A6CE606}"/>
              </a:ext>
            </a:extLst>
          </p:cNvPr>
          <p:cNvSpPr txBox="1"/>
          <p:nvPr/>
        </p:nvSpPr>
        <p:spPr>
          <a:xfrm>
            <a:off x="695960" y="766732"/>
            <a:ext cx="10800080"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Objectives</a:t>
            </a:r>
            <a:r>
              <a:rPr lang="en-US" sz="2000" dirty="0">
                <a:latin typeface="Times New Roman" panose="02020603050405020304" pitchFamily="18" charset="0"/>
                <a:cs typeface="Times New Roman" panose="02020603050405020304" pitchFamily="18" charset="0"/>
              </a:rPr>
              <a:t>:</a:t>
            </a:r>
          </a:p>
          <a:p>
            <a:r>
              <a:rPr lang="en-US" sz="2000" b="0" i="0" dirty="0">
                <a:solidFill>
                  <a:srgbClr val="000000"/>
                </a:solidFill>
                <a:effectLst/>
                <a:latin typeface="Times New Roman" panose="02020603050405020304" pitchFamily="18" charset="0"/>
                <a:cs typeface="Times New Roman" panose="02020603050405020304" pitchFamily="18" charset="0"/>
              </a:rPr>
              <a:t>The main objective of the project is to detect the spam mails and to optimize the data storage.</a:t>
            </a:r>
          </a:p>
          <a:p>
            <a:r>
              <a:rPr lang="en-US" sz="2000" b="0" i="0" dirty="0">
                <a:solidFill>
                  <a:srgbClr val="040C28"/>
                </a:solidFill>
                <a:effectLst/>
                <a:latin typeface="Times New Roman" panose="02020603050405020304" pitchFamily="18" charset="0"/>
                <a:cs typeface="Times New Roman" panose="02020603050405020304" pitchFamily="18" charset="0"/>
              </a:rPr>
              <a:t>The finding of trust rank of the mail and classifying those mails as spam and ham mails based on their content</a:t>
            </a:r>
            <a:r>
              <a:rPr lang="en-US" sz="2000" b="0" i="0" dirty="0">
                <a:solidFill>
                  <a:srgbClr val="202124"/>
                </a:solidFill>
                <a:effectLst/>
                <a:latin typeface="Times New Roman" panose="02020603050405020304" pitchFamily="18" charset="0"/>
                <a:cs typeface="Times New Roman" panose="02020603050405020304" pitchFamily="18" charset="0"/>
              </a:rPr>
              <a:t>. And detection of advertisement mails in those </a:t>
            </a:r>
            <a:r>
              <a:rPr lang="en-US" sz="2000" b="0" i="0">
                <a:solidFill>
                  <a:srgbClr val="202124"/>
                </a:solidFill>
                <a:effectLst/>
                <a:latin typeface="Times New Roman" panose="02020603050405020304" pitchFamily="18" charset="0"/>
                <a:cs typeface="Times New Roman" panose="02020603050405020304" pitchFamily="18" charset="0"/>
              </a:rPr>
              <a:t>mails.</a:t>
            </a:r>
            <a:endParaRPr lang="en-US" sz="2000" dirty="0">
              <a:solidFill>
                <a:srgbClr val="202124"/>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References</a:t>
            </a:r>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Agarwal, S., Kaur, S. and Garhwal, S. (2016). SMS spam detection </a:t>
            </a:r>
          </a:p>
          <a:p>
            <a:r>
              <a:rPr lang="en-US" sz="2000" dirty="0">
                <a:latin typeface="Times New Roman" panose="02020603050405020304" pitchFamily="18" charset="0"/>
                <a:cs typeface="Times New Roman" panose="02020603050405020304" pitchFamily="18" charset="0"/>
              </a:rPr>
              <a:t>for Indian messages , proceedings on 2015 1st International Conference on Next Generation </a:t>
            </a:r>
          </a:p>
          <a:p>
            <a:r>
              <a:rPr lang="en-US" sz="2000" dirty="0">
                <a:latin typeface="Times New Roman" panose="02020603050405020304" pitchFamily="18" charset="0"/>
                <a:cs typeface="Times New Roman" panose="02020603050405020304" pitchFamily="18" charset="0"/>
              </a:rPr>
              <a:t>Computing Technologies, NGCT 2015 (September): 634–638.</a:t>
            </a:r>
          </a:p>
          <a:p>
            <a:r>
              <a:rPr lang="en-US" sz="2000" dirty="0" err="1">
                <a:latin typeface="Times New Roman" panose="02020603050405020304" pitchFamily="18" charset="0"/>
                <a:cs typeface="Times New Roman" panose="02020603050405020304" pitchFamily="18" charset="0"/>
              </a:rPr>
              <a:t>Aich</a:t>
            </a:r>
            <a:r>
              <a:rPr lang="en-US" sz="2000" dirty="0">
                <a:latin typeface="Times New Roman" panose="02020603050405020304" pitchFamily="18" charset="0"/>
                <a:cs typeface="Times New Roman" panose="02020603050405020304" pitchFamily="18" charset="0"/>
              </a:rPr>
              <a:t>, P., Venu Gopalan, M. and Gupta, D. (2019). Content based spam </a:t>
            </a:r>
          </a:p>
          <a:p>
            <a:r>
              <a:rPr lang="en-US" sz="2000" dirty="0">
                <a:latin typeface="Times New Roman" panose="02020603050405020304" pitchFamily="18" charset="0"/>
                <a:cs typeface="Times New Roman" panose="02020603050405020304" pitchFamily="18" charset="0"/>
              </a:rPr>
              <a:t>detection in short text messages with emphasis on dealing with imbalanced datasets, </a:t>
            </a:r>
          </a:p>
          <a:p>
            <a:r>
              <a:rPr lang="en-US" sz="2000" dirty="0">
                <a:latin typeface="Times New Roman" panose="02020603050405020304" pitchFamily="18" charset="0"/>
                <a:cs typeface="Times New Roman" panose="02020603050405020304" pitchFamily="18" charset="0"/>
              </a:rPr>
              <a:t>Proceedings – 2018 4th International Conference on Computing, Communication Control and Automation , ICCUBEA 2018.</a:t>
            </a:r>
          </a:p>
          <a:p>
            <a:r>
              <a:rPr lang="en-US" sz="2000" dirty="0">
                <a:latin typeface="Times New Roman" panose="02020603050405020304" pitchFamily="18" charset="0"/>
                <a:cs typeface="Times New Roman" panose="02020603050405020304" pitchFamily="18" charset="0"/>
              </a:rPr>
              <a:t>Akbari, F. and </a:t>
            </a:r>
            <a:r>
              <a:rPr lang="en-US" sz="2000" dirty="0" err="1">
                <a:latin typeface="Times New Roman" panose="02020603050405020304" pitchFamily="18" charset="0"/>
                <a:cs typeface="Times New Roman" panose="02020603050405020304" pitchFamily="18" charset="0"/>
              </a:rPr>
              <a:t>Sajedi</a:t>
            </a:r>
            <a:r>
              <a:rPr lang="en-US" sz="2000" dirty="0">
                <a:latin typeface="Times New Roman" panose="02020603050405020304" pitchFamily="18" charset="0"/>
                <a:cs typeface="Times New Roman" panose="02020603050405020304" pitchFamily="18" charset="0"/>
              </a:rPr>
              <a:t> , H. (2015). SMS spam detection using selected text </a:t>
            </a:r>
          </a:p>
          <a:p>
            <a:r>
              <a:rPr lang="en-US" sz="2000" dirty="0">
                <a:latin typeface="Times New Roman" panose="02020603050405020304" pitchFamily="18" charset="0"/>
                <a:cs typeface="Times New Roman" panose="02020603050405020304" pitchFamily="18" charset="0"/>
              </a:rPr>
              <a:t>features and Boosting Classifiers, 2015 7th Conference on Information and Knowledge Technology , IKT 2015 pp. 1–5.</a:t>
            </a:r>
          </a:p>
        </p:txBody>
      </p:sp>
    </p:spTree>
    <p:extLst>
      <p:ext uri="{BB962C8B-B14F-4D97-AF65-F5344CB8AC3E}">
        <p14:creationId xmlns:p14="http://schemas.microsoft.com/office/powerpoint/2010/main" val="356112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6600B3-559E-46F4-DFE0-41E2454549B8}"/>
              </a:ext>
            </a:extLst>
          </p:cNvPr>
          <p:cNvSpPr txBox="1"/>
          <p:nvPr/>
        </p:nvSpPr>
        <p:spPr>
          <a:xfrm>
            <a:off x="317500" y="325685"/>
            <a:ext cx="11557000" cy="6186309"/>
          </a:xfrm>
          <a:prstGeom prst="rect">
            <a:avLst/>
          </a:prstGeom>
          <a:noFill/>
        </p:spPr>
        <p:txBody>
          <a:bodyPr wrap="square" rtlCol="0">
            <a:spAutoFit/>
          </a:bodyPr>
          <a:lstStyle/>
          <a:p>
            <a:pPr algn="ctr"/>
            <a:r>
              <a:rPr lang="en-US" sz="2800" b="1" dirty="0">
                <a:latin typeface="Bahnschrift SemiBold Condensed" panose="020B0502040204020203" pitchFamily="34" charset="0"/>
              </a:rPr>
              <a:t>ABSTRACT</a:t>
            </a:r>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Email Spam has become a major problem nowadays, with Rapid growth of internet users, Email spams is also increasing. People are using them for illegal and unethical conducts, phishing and fraud. Sending malicious link through spam emails which can harm our system and can also seek in into your system. Creating a fake profile and email account is much easy for the spammers, they pretend like a genuine person in their spam emails, these spammers target those peoples who are not aware about these frauds. So, it is needed to Identify those spam mails which are fraud, this project will identify those spam by using techniques of machine learning, this paper will discuss the machine learning algorithms and apply all these algorithm on our data sets and best algorithm is selected for the email spam detection having best precision and accuracy.</a:t>
            </a:r>
          </a:p>
          <a:p>
            <a:endParaRPr lang="en-US" sz="2000" dirty="0">
              <a:latin typeface="Times New Roman" panose="02020603050405020304" pitchFamily="18" charset="0"/>
              <a:cs typeface="Times New Roman" panose="02020603050405020304" pitchFamily="18" charset="0"/>
            </a:endParaRPr>
          </a:p>
          <a:p>
            <a:pPr marL="0" indent="0" algn="ctr">
              <a:buNone/>
            </a:pPr>
            <a:r>
              <a:rPr lang="en-US" sz="2800" dirty="0">
                <a:latin typeface="Bahnschrift SemiBold Condensed" panose="020B0502040204020203" pitchFamily="34" charset="0"/>
              </a:rPr>
              <a:t>INTRODUCTION</a:t>
            </a:r>
            <a:endParaRPr lang="en-US" sz="28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67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8F293-5D84-6DD7-E86B-76BE0C10D421}"/>
              </a:ext>
            </a:extLst>
          </p:cNvPr>
          <p:cNvSpPr>
            <a:spLocks noGrp="1"/>
          </p:cNvSpPr>
          <p:nvPr>
            <p:ph idx="1"/>
          </p:nvPr>
        </p:nvSpPr>
        <p:spPr>
          <a:xfrm>
            <a:off x="386080" y="772160"/>
            <a:ext cx="11155680" cy="4683760"/>
          </a:xfrm>
        </p:spPr>
        <p:txBody>
          <a:bodyPr>
            <a:normAutofit/>
          </a:bodyPr>
          <a:lstStyle/>
          <a:p>
            <a:pPr marL="0" indent="0" algn="ctr">
              <a:buNone/>
            </a:pPr>
            <a:r>
              <a:rPr lang="en-US" sz="2600" dirty="0">
                <a:latin typeface="Bahnschrift SemiBold Condensed" panose="020B0502040204020203" pitchFamily="34" charset="0"/>
                <a:cs typeface="Times New Roman" panose="02020603050405020304" pitchFamily="18" charset="0"/>
              </a:rPr>
              <a:t>About the Project</a:t>
            </a:r>
          </a:p>
          <a:p>
            <a:pPr marL="0" indent="0">
              <a:buNone/>
            </a:pPr>
            <a:r>
              <a:rPr lang="en-US" sz="2000" dirty="0">
                <a:latin typeface="Times New Roman" panose="02020603050405020304" pitchFamily="18" charset="0"/>
                <a:cs typeface="Times New Roman" panose="02020603050405020304" pitchFamily="18" charset="0"/>
              </a:rPr>
              <a:t>	In this project, we aim to build a machine learning model that can accurately classify emails as either spam or not spam. We will use a dataset  of emails that have been labeled as either spam or not spam to train our model . We will be using a supervised learning approach, where we will train our model on a subset of the labeled data and then evaluate its performance on a separate subset of the data that it has not seen before. We will use a variety of machine learning algorithms, including decision trees, logistic regression, and support vector machines to determining which algorithm performs the best for our particular dataset.</a:t>
            </a:r>
          </a:p>
          <a:p>
            <a:pPr marL="0" indent="0">
              <a:buNone/>
            </a:pPr>
            <a:r>
              <a:rPr lang="en-US" sz="2000" dirty="0">
                <a:latin typeface="Times New Roman" panose="02020603050405020304" pitchFamily="18" charset="0"/>
                <a:cs typeface="Times New Roman" panose="02020603050405020304" pitchFamily="18" charset="0"/>
              </a:rPr>
              <a:t>	We will be using a supervised learning approach, where we will train our model on a subset of the labeled data and then evaluate its performance on a separate subset of the data that it has not seen before. We will use a variety of machine learning algorithms, including decision trees, logistic regression, and support vector machines to determining which algorithm performs the best for our particular dataset.</a:t>
            </a:r>
          </a:p>
          <a:p>
            <a:pPr marL="0" indent="0" algn="ctr">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48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650A8-0CCA-E794-B5CB-6A7784F471D4}"/>
              </a:ext>
            </a:extLst>
          </p:cNvPr>
          <p:cNvSpPr>
            <a:spLocks noGrp="1"/>
          </p:cNvSpPr>
          <p:nvPr>
            <p:ph idx="1"/>
          </p:nvPr>
        </p:nvSpPr>
        <p:spPr>
          <a:xfrm>
            <a:off x="838200" y="406400"/>
            <a:ext cx="10581640" cy="607568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There are many machine learning algorithms that can be used to classify messages as spam or not spam. Some popular ones are:</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Naive Bayes Classifier: </a:t>
            </a:r>
            <a:r>
              <a:rPr lang="en-US" sz="2000" dirty="0">
                <a:latin typeface="Times New Roman" panose="02020603050405020304" pitchFamily="18" charset="0"/>
                <a:cs typeface="Times New Roman" panose="02020603050405020304" pitchFamily="18" charset="0"/>
              </a:rPr>
              <a:t>This algorithm uses Bayes' theorem to classify messages as spam or not spam. It works by calculating the probability that a message is spam or not spam based on the occurrence of certain words in the message. It is a simple and fast algorithm that can work well with large datasets.</a:t>
            </a:r>
          </a:p>
          <a:p>
            <a:pPr marL="0" indent="0">
              <a:buNone/>
            </a:pPr>
            <a:r>
              <a:rPr lang="en-US" sz="2000" b="1" dirty="0">
                <a:latin typeface="Times New Roman" panose="02020603050405020304" pitchFamily="18" charset="0"/>
                <a:cs typeface="Times New Roman" panose="02020603050405020304" pitchFamily="18" charset="0"/>
              </a:rPr>
              <a:t>	Support Vector Machines (SVM): </a:t>
            </a:r>
            <a:r>
              <a:rPr lang="en-US" sz="2000" dirty="0">
                <a:latin typeface="Times New Roman" panose="02020603050405020304" pitchFamily="18" charset="0"/>
                <a:cs typeface="Times New Roman" panose="02020603050405020304" pitchFamily="18" charset="0"/>
              </a:rPr>
              <a:t>This algorithm tries to find a hyperplane that separates spam messages from non-spam messages in a high-dimensional space. It is effective in handling both linear and non-linear data and can work well with small to medium-sized datasets.</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Decision Trees: </a:t>
            </a:r>
            <a:r>
              <a:rPr lang="en-US" sz="2000" dirty="0">
                <a:latin typeface="Times New Roman" panose="02020603050405020304" pitchFamily="18" charset="0"/>
                <a:cs typeface="Times New Roman" panose="02020603050405020304" pitchFamily="18" charset="0"/>
              </a:rPr>
              <a:t>This algorithm builds a tree-like model of decisions based on features of the messages to classify them as spam or not spam. It is easy to understand and can handle both numerical and categorical data.</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Random Forest: </a:t>
            </a:r>
            <a:r>
              <a:rPr lang="en-US" sz="2000" dirty="0">
                <a:latin typeface="Times New Roman" panose="02020603050405020304" pitchFamily="18" charset="0"/>
                <a:cs typeface="Times New Roman" panose="02020603050405020304" pitchFamily="18" charset="0"/>
              </a:rPr>
              <a:t>This algorithm is an ensemble learning method that combines multiple decision trees to improve the classification accuracy. It can handle large datasets and can work well with noisy data.</a:t>
            </a:r>
          </a:p>
          <a:p>
            <a:pPr marL="0" indent="0">
              <a:buNone/>
            </a:pPr>
            <a:r>
              <a:rPr lang="en-US" sz="2000" b="1" dirty="0">
                <a:latin typeface="Times New Roman" panose="02020603050405020304" pitchFamily="18" charset="0"/>
                <a:cs typeface="Times New Roman" panose="02020603050405020304" pitchFamily="18" charset="0"/>
              </a:rPr>
              <a:t>	Logistic Regression: </a:t>
            </a:r>
            <a:r>
              <a:rPr lang="en-US" sz="2000" dirty="0">
                <a:latin typeface="Times New Roman" panose="02020603050405020304" pitchFamily="18" charset="0"/>
                <a:cs typeface="Times New Roman" panose="02020603050405020304" pitchFamily="18" charset="0"/>
              </a:rPr>
              <a:t>This is a binary classification algorithm that models the probability of a message being spam or not as a function of the message features. It works by finding the best decision boundary that separates the two classes. Logistic regression is fast, interpretable, and works well with linearly separable data.</a:t>
            </a:r>
          </a:p>
          <a:p>
            <a:pPr marL="0" indent="0" algn="ctr">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97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6301F-3E7B-DB94-030D-7201CAECDBE9}"/>
              </a:ext>
            </a:extLst>
          </p:cNvPr>
          <p:cNvSpPr>
            <a:spLocks noGrp="1"/>
          </p:cNvSpPr>
          <p:nvPr>
            <p:ph idx="1"/>
          </p:nvPr>
        </p:nvSpPr>
        <p:spPr>
          <a:xfrm>
            <a:off x="629920" y="467360"/>
            <a:ext cx="10932160" cy="582168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K-Nearest Neighbors (KNN): This algorithm classifies a message by finding the k-nearest neighbors in the training set and assigning the message to the majority class among them. It works well with non-linear data and can be easily customized by changing the value of k. However, it can be computationally expensive for large datasets.</a:t>
            </a:r>
          </a:p>
          <a:p>
            <a:pPr marL="0" indent="0">
              <a:buNone/>
            </a:pPr>
            <a:r>
              <a:rPr lang="en-US" sz="2000" dirty="0">
                <a:latin typeface="Times New Roman" panose="02020603050405020304" pitchFamily="18" charset="0"/>
                <a:cs typeface="Times New Roman" panose="02020603050405020304" pitchFamily="18" charset="0"/>
              </a:rPr>
              <a:t>	Extra Trees Classifier: This is an ensemble learning algorithm that combines multiple decision trees to improve classification accuracy. It randomly selects subsets of features and training samples at each node, making it less prone to overfitting. It can handle high-dimensional data and is generally more accurate than single decision trees.</a:t>
            </a:r>
          </a:p>
          <a:p>
            <a:pPr marL="0" indent="0">
              <a:buNone/>
            </a:pPr>
            <a:r>
              <a:rPr lang="en-US" sz="2000" dirty="0">
                <a:latin typeface="Times New Roman" panose="02020603050405020304" pitchFamily="18" charset="0"/>
                <a:cs typeface="Times New Roman" panose="02020603050405020304" pitchFamily="18" charset="0"/>
              </a:rPr>
              <a:t>	In this project we used Naive bayes algorithm. To find the best algorithm for our task, we need to consider several factors, such as the size of our dataset, the nature of our data, the computational resources available, and the performance metrics that are important to you (e.g., accuracy, precision, recall, F1-score, etc.).We can compare the performance of these algorithms on our dataset using cross-validation techniques and evaluate their performance based on the chosen metrics. In general, there is no one-size-fits-all solution to this problem, and the best algorithm for your task may depend on the specific characteristics of your data. Therefore, it is important to experiment with different algorithms and evaluate their performance on your dataset before making a final decision.</a:t>
            </a:r>
          </a:p>
          <a:p>
            <a:pPr marL="0" indent="0">
              <a:buNone/>
            </a:pPr>
            <a:r>
              <a:rPr lang="en-US" sz="2000" dirty="0">
                <a:latin typeface="Times New Roman" panose="02020603050405020304" pitchFamily="18" charset="0"/>
                <a:cs typeface="Times New Roman" panose="02020603050405020304" pitchFamily="18" charset="0"/>
              </a:rPr>
              <a:t>	In this project we have used Naive Bayes algorithm to classify emails as spam or not spam. Since performance of algorithm depends upon various factors like accuracy and precision and in our case it gave us the better value for accuracy and precision as compared to other algorithms used.</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27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34D98BA5-A153-6E26-161C-F6124A999A4F}"/>
              </a:ext>
            </a:extLst>
          </p:cNvPr>
          <p:cNvPicPr>
            <a:picLocks noGrp="1" noChangeAspect="1"/>
          </p:cNvPicPr>
          <p:nvPr>
            <p:ph idx="1"/>
          </p:nvPr>
        </p:nvPicPr>
        <p:blipFill>
          <a:blip r:embed="rId2"/>
          <a:stretch>
            <a:fillRect/>
          </a:stretch>
        </p:blipFill>
        <p:spPr>
          <a:xfrm>
            <a:off x="3864654" y="794410"/>
            <a:ext cx="4483330" cy="5188217"/>
          </a:xfrm>
          <a:prstGeom prst="rect">
            <a:avLst/>
          </a:prstGeom>
        </p:spPr>
      </p:pic>
    </p:spTree>
    <p:extLst>
      <p:ext uri="{BB962C8B-B14F-4D97-AF65-F5344CB8AC3E}">
        <p14:creationId xmlns:p14="http://schemas.microsoft.com/office/powerpoint/2010/main" val="243168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D71DC3-D82B-DEFC-A6BB-70C5BE2AFAE4}"/>
              </a:ext>
            </a:extLst>
          </p:cNvPr>
          <p:cNvSpPr>
            <a:spLocks noGrp="1"/>
          </p:cNvSpPr>
          <p:nvPr>
            <p:ph idx="1"/>
          </p:nvPr>
        </p:nvSpPr>
        <p:spPr>
          <a:xfrm>
            <a:off x="650241" y="975361"/>
            <a:ext cx="10993120" cy="466344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Naive Bayes algorithm is a popular algorithm for classifying emails as spam or not spam because it is simple, fast, and effective.</a:t>
            </a:r>
          </a:p>
          <a:p>
            <a:pPr marL="0" indent="0">
              <a:buNone/>
            </a:pPr>
            <a:r>
              <a:rPr lang="en-US" sz="2000" dirty="0">
                <a:latin typeface="Times New Roman" panose="02020603050405020304" pitchFamily="18" charset="0"/>
                <a:cs typeface="Times New Roman" panose="02020603050405020304" pitchFamily="18" charset="0"/>
              </a:rPr>
              <a:t>	The algorithm is based on Bayes' theorem, which states that the probability of an event (in this case, a message being spam or not) can be calculated based on prior knowledge of conditions related to the event (in this case, the occurrence of certain words in the message). The "naive" assumption in Naive Bayes is that all features (words in this case) are independent of each other, which simplifies the calculation of probabilities.</a:t>
            </a:r>
          </a:p>
          <a:p>
            <a:pPr marL="0" indent="0">
              <a:buNone/>
            </a:pPr>
            <a:r>
              <a:rPr lang="en-US" sz="2000" dirty="0">
                <a:latin typeface="Times New Roman" panose="02020603050405020304" pitchFamily="18" charset="0"/>
                <a:cs typeface="Times New Roman" panose="02020603050405020304" pitchFamily="18" charset="0"/>
              </a:rPr>
              <a:t>	Naive Bayes algorithm is particularly well-suited for text classification tasks such as spam detection because it can handle high-dimensional feature spaces (i.e., a large number of words in the email) and is relatively immune to the curse of dimensionality. It is also less prone to overfitting, meaning that it can generalize well to new, unseen data.</a:t>
            </a:r>
          </a:p>
          <a:p>
            <a:pPr marL="0" indent="0">
              <a:buNone/>
            </a:pPr>
            <a:r>
              <a:rPr lang="en-US" sz="2000" dirty="0">
                <a:latin typeface="Times New Roman" panose="02020603050405020304" pitchFamily="18" charset="0"/>
                <a:cs typeface="Times New Roman" panose="02020603050405020304" pitchFamily="18" charset="0"/>
              </a:rPr>
              <a:t>	Another advantage of the Naive Bayes algorithm is that it can be easily updated with new training data, which makes it suitable for online learning scenarios where new spam messages are constantly being generated . Overall, Naive Bayes algorithm is a popular choice for spam detection because of its simplicity, efficiency, and effectiveness in handling high-dimensional text data.</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61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7FC695-BB8D-E2BE-6101-B402DD11F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5457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9EA9EF-6B1F-81C2-D1C0-9E1E53E5984B}"/>
              </a:ext>
            </a:extLst>
          </p:cNvPr>
          <p:cNvPicPr>
            <a:picLocks noChangeAspect="1"/>
          </p:cNvPicPr>
          <p:nvPr/>
        </p:nvPicPr>
        <p:blipFill rotWithShape="1">
          <a:blip r:embed="rId2">
            <a:extLst>
              <a:ext uri="{28A0092B-C50C-407E-A947-70E740481C1C}">
                <a14:useLocalDpi xmlns:a14="http://schemas.microsoft.com/office/drawing/2010/main" val="0"/>
              </a:ext>
            </a:extLst>
          </a:blip>
          <a:srcRect l="36583" t="50000" r="18666" b="28148"/>
          <a:stretch/>
        </p:blipFill>
        <p:spPr>
          <a:xfrm>
            <a:off x="1452880" y="1518920"/>
            <a:ext cx="9117860" cy="2504440"/>
          </a:xfrm>
          <a:prstGeom prst="rect">
            <a:avLst/>
          </a:prstGeom>
        </p:spPr>
      </p:pic>
    </p:spTree>
    <p:extLst>
      <p:ext uri="{BB962C8B-B14F-4D97-AF65-F5344CB8AC3E}">
        <p14:creationId xmlns:p14="http://schemas.microsoft.com/office/powerpoint/2010/main" val="122898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611</TotalTime>
  <Words>2267</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SemiBold Condensed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veerendra nadh</dc:creator>
  <cp:lastModifiedBy>veerendra nadh</cp:lastModifiedBy>
  <cp:revision>6</cp:revision>
  <dcterms:created xsi:type="dcterms:W3CDTF">2023-04-15T16:25:20Z</dcterms:created>
  <dcterms:modified xsi:type="dcterms:W3CDTF">2023-04-17T11:46:24Z</dcterms:modified>
</cp:coreProperties>
</file>