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1" r:id="rId4"/>
    <p:sldId id="257" r:id="rId5"/>
    <p:sldId id="282" r:id="rId6"/>
    <p:sldId id="259" r:id="rId7"/>
    <p:sldId id="283" r:id="rId8"/>
    <p:sldId id="260" r:id="rId9"/>
    <p:sldId id="284" r:id="rId10"/>
    <p:sldId id="261" r:id="rId11"/>
    <p:sldId id="285" r:id="rId12"/>
    <p:sldId id="262" r:id="rId13"/>
    <p:sldId id="264" r:id="rId14"/>
    <p:sldId id="286" r:id="rId15"/>
    <p:sldId id="263" r:id="rId16"/>
    <p:sldId id="287" r:id="rId17"/>
    <p:sldId id="265" r:id="rId18"/>
    <p:sldId id="288" r:id="rId19"/>
    <p:sldId id="266" r:id="rId20"/>
    <p:sldId id="289" r:id="rId21"/>
    <p:sldId id="267" r:id="rId22"/>
    <p:sldId id="290" r:id="rId23"/>
    <p:sldId id="268" r:id="rId24"/>
    <p:sldId id="291" r:id="rId25"/>
    <p:sldId id="269" r:id="rId26"/>
    <p:sldId id="292" r:id="rId27"/>
    <p:sldId id="270" r:id="rId28"/>
    <p:sldId id="293" r:id="rId29"/>
    <p:sldId id="271" r:id="rId30"/>
    <p:sldId id="294" r:id="rId31"/>
    <p:sldId id="272" r:id="rId32"/>
    <p:sldId id="295" r:id="rId33"/>
    <p:sldId id="273" r:id="rId34"/>
    <p:sldId id="296" r:id="rId35"/>
    <p:sldId id="274" r:id="rId36"/>
    <p:sldId id="297" r:id="rId37"/>
    <p:sldId id="275" r:id="rId38"/>
    <p:sldId id="298" r:id="rId39"/>
    <p:sldId id="276" r:id="rId40"/>
    <p:sldId id="279" r:id="rId41"/>
    <p:sldId id="277" r:id="rId42"/>
    <p:sldId id="27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72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33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62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94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20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97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42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02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11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43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00BC-C210-4994-8773-0F4380AAE8A8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42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F00BC-C210-4994-8773-0F4380AAE8A8}" type="datetimeFigureOut">
              <a:rPr lang="en-GB" smtClean="0"/>
              <a:t>19/06/2014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6C131-3228-43AE-BB0F-D0EA2EA5B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82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206" y="92053"/>
            <a:ext cx="9144000" cy="654922"/>
          </a:xfrm>
        </p:spPr>
        <p:txBody>
          <a:bodyPr>
            <a:noAutofit/>
          </a:bodyPr>
          <a:lstStyle/>
          <a:p>
            <a:r>
              <a:rPr lang="en-GB" sz="4000" dirty="0" smtClean="0"/>
              <a:t>Program to write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206" y="746974"/>
            <a:ext cx="9144000" cy="5991451"/>
          </a:xfrm>
        </p:spPr>
        <p:txBody>
          <a:bodyPr>
            <a:noAutofit/>
          </a:bodyPr>
          <a:lstStyle/>
          <a:p>
            <a:pPr algn="l"/>
            <a:r>
              <a:rPr lang="en-GB" sz="1200" dirty="0"/>
              <a:t>DATA B</a:t>
            </a:r>
          </a:p>
          <a:p>
            <a:pPr algn="l"/>
            <a:r>
              <a:rPr lang="en-GB" sz="1200" dirty="0"/>
              <a:t>DATA A</a:t>
            </a:r>
          </a:p>
          <a:p>
            <a:pPr algn="l"/>
            <a:r>
              <a:rPr lang="en-GB" sz="1200" dirty="0"/>
              <a:t>DATA C[4]</a:t>
            </a:r>
          </a:p>
          <a:p>
            <a:pPr algn="l"/>
            <a:r>
              <a:rPr lang="en-GB" sz="1200" dirty="0"/>
              <a:t>DATA D</a:t>
            </a:r>
          </a:p>
          <a:p>
            <a:pPr algn="l"/>
            <a:r>
              <a:rPr lang="en-GB" sz="1200" dirty="0"/>
              <a:t>CONST E = </a:t>
            </a:r>
            <a:r>
              <a:rPr lang="en-GB" sz="1200" dirty="0" smtClean="0"/>
              <a:t>0</a:t>
            </a:r>
          </a:p>
          <a:p>
            <a:pPr algn="l"/>
            <a:r>
              <a:rPr lang="en-GB" sz="1200" dirty="0" smtClean="0"/>
              <a:t>START:</a:t>
            </a:r>
            <a:endParaRPr lang="en-GB" sz="1200" dirty="0"/>
          </a:p>
          <a:p>
            <a:pPr algn="l"/>
            <a:r>
              <a:rPr lang="en-GB" sz="1200" dirty="0"/>
              <a:t>READ AX</a:t>
            </a:r>
          </a:p>
          <a:p>
            <a:pPr algn="l"/>
            <a:r>
              <a:rPr lang="en-GB" sz="1200" dirty="0"/>
              <a:t>READ BX</a:t>
            </a:r>
          </a:p>
          <a:p>
            <a:pPr algn="l"/>
            <a:r>
              <a:rPr lang="en-GB" sz="1200" dirty="0"/>
              <a:t>MOV A, AX</a:t>
            </a:r>
          </a:p>
          <a:p>
            <a:pPr algn="l"/>
            <a:r>
              <a:rPr lang="en-GB" sz="1200" dirty="0"/>
              <a:t>MOV B, BX</a:t>
            </a:r>
          </a:p>
          <a:p>
            <a:pPr algn="l"/>
            <a:r>
              <a:rPr lang="en-GB" sz="1200" dirty="0"/>
              <a:t>ADD CX, AX, BX</a:t>
            </a:r>
          </a:p>
          <a:p>
            <a:pPr algn="l"/>
            <a:r>
              <a:rPr lang="en-GB" sz="1200" dirty="0"/>
              <a:t>MOV DX, E</a:t>
            </a:r>
          </a:p>
          <a:p>
            <a:pPr algn="l"/>
            <a:r>
              <a:rPr lang="en-GB" sz="1200" dirty="0"/>
              <a:t>X:</a:t>
            </a:r>
          </a:p>
          <a:p>
            <a:pPr algn="l"/>
            <a:r>
              <a:rPr lang="en-GB" sz="1200" dirty="0"/>
              <a:t>IF CX EQ DX THEN</a:t>
            </a:r>
          </a:p>
          <a:p>
            <a:pPr algn="l"/>
            <a:r>
              <a:rPr lang="en-GB" sz="1200" dirty="0"/>
              <a:t>	MOV C[0], CX</a:t>
            </a:r>
          </a:p>
          <a:p>
            <a:pPr algn="l"/>
            <a:r>
              <a:rPr lang="en-GB" sz="1200" dirty="0"/>
              <a:t>	MOV D, CX</a:t>
            </a:r>
          </a:p>
          <a:p>
            <a:pPr algn="l"/>
            <a:r>
              <a:rPr lang="en-GB" sz="1200" dirty="0"/>
              <a:t>ELSE</a:t>
            </a:r>
          </a:p>
          <a:p>
            <a:pPr algn="l"/>
            <a:r>
              <a:rPr lang="en-GB" sz="1200" dirty="0"/>
              <a:t>	MOV C[1], CX</a:t>
            </a:r>
          </a:p>
          <a:p>
            <a:pPr algn="l"/>
            <a:r>
              <a:rPr lang="en-GB" sz="1200" dirty="0"/>
              <a:t>JUMP </a:t>
            </a:r>
            <a:r>
              <a:rPr lang="en-GB" sz="1200" dirty="0" smtClean="0"/>
              <a:t>X</a:t>
            </a:r>
          </a:p>
          <a:p>
            <a:pPr algn="l"/>
            <a:r>
              <a:rPr lang="en-GB" sz="1200" dirty="0" smtClean="0"/>
              <a:t>END</a:t>
            </a:r>
            <a:endParaRPr lang="en-GB" sz="1200" dirty="0"/>
          </a:p>
          <a:p>
            <a:pPr algn="l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5258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346195"/>
              </p:ext>
            </p:extLst>
          </p:nvPr>
        </p:nvGraphicFramePr>
        <p:xfrm>
          <a:off x="8113690" y="3186878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90" y="279471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76718"/>
              </p:ext>
            </p:extLst>
          </p:nvPr>
        </p:nvGraphicFramePr>
        <p:xfrm>
          <a:off x="8100811" y="4821349"/>
          <a:ext cx="38879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Size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90" y="442818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SYMBOL TABLE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608332"/>
              </p:ext>
            </p:extLst>
          </p:nvPr>
        </p:nvGraphicFramePr>
        <p:xfrm>
          <a:off x="242551" y="2097111"/>
          <a:ext cx="7313768" cy="2266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/>
                <a:gridCol w="1044824"/>
                <a:gridCol w="1044824"/>
                <a:gridCol w="1044824"/>
                <a:gridCol w="1044824"/>
                <a:gridCol w="1044824"/>
                <a:gridCol w="1044824"/>
              </a:tblGrid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770297"/>
              </p:ext>
            </p:extLst>
          </p:nvPr>
        </p:nvGraphicFramePr>
        <p:xfrm>
          <a:off x="8113689" y="1196184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Block</a:t>
                      </a:r>
                      <a:r>
                        <a:rPr lang="en-GB" baseline="0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90" y="80922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BLOCK ADDRESSES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42551" y="6224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DATA D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 CURRENT ADDRESS = 6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42551" y="172362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INTERMEDIATE LANGUAGE</a:t>
            </a:r>
            <a:endParaRPr lang="en-GB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171707"/>
              </p:ext>
            </p:extLst>
          </p:nvPr>
        </p:nvGraphicFramePr>
        <p:xfrm>
          <a:off x="4258076" y="798492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310666" y="435736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REGISTER CODES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34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4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GB" sz="4800" dirty="0"/>
              <a:t>DATA B</a:t>
            </a:r>
          </a:p>
          <a:p>
            <a:pPr algn="l"/>
            <a:r>
              <a:rPr lang="en-GB" sz="4800" dirty="0"/>
              <a:t>DATA </a:t>
            </a:r>
            <a:r>
              <a:rPr lang="en-GB" sz="4800" dirty="0" smtClean="0"/>
              <a:t>A</a:t>
            </a:r>
            <a:endParaRPr lang="en-GB" sz="4800" dirty="0"/>
          </a:p>
          <a:p>
            <a:pPr algn="l"/>
            <a:r>
              <a:rPr lang="en-GB" sz="4800" dirty="0"/>
              <a:t>DATA C[4</a:t>
            </a:r>
            <a:r>
              <a:rPr lang="en-GB" sz="4800" dirty="0" smtClean="0"/>
              <a:t>]</a:t>
            </a:r>
          </a:p>
          <a:p>
            <a:pPr algn="l"/>
            <a:r>
              <a:rPr lang="en-GB" sz="4800" dirty="0" smtClean="0"/>
              <a:t>DATA D</a:t>
            </a:r>
            <a:endParaRPr lang="en-GB" sz="4800" dirty="0" smtClean="0"/>
          </a:p>
          <a:p>
            <a:pPr algn="l"/>
            <a:endParaRPr lang="en-GB" sz="4800" dirty="0"/>
          </a:p>
          <a:p>
            <a:pPr algn="l"/>
            <a:endParaRPr lang="en-GB" sz="4800" dirty="0"/>
          </a:p>
          <a:p>
            <a:pPr algn="l"/>
            <a:r>
              <a:rPr lang="en-GB" sz="4800" dirty="0" smtClean="0"/>
              <a:t>START</a:t>
            </a:r>
            <a:r>
              <a:rPr lang="en-GB" sz="4800" dirty="0" smtClean="0"/>
              <a:t>:</a:t>
            </a:r>
            <a:endParaRPr lang="en-GB" sz="4800" dirty="0"/>
          </a:p>
          <a:p>
            <a:pPr algn="l"/>
            <a:r>
              <a:rPr lang="en-GB" sz="4800" dirty="0"/>
              <a:t>READ AX</a:t>
            </a:r>
          </a:p>
          <a:p>
            <a:pPr algn="l"/>
            <a:r>
              <a:rPr lang="en-GB" sz="4800" dirty="0"/>
              <a:t>READ BX</a:t>
            </a:r>
          </a:p>
          <a:p>
            <a:pPr algn="l"/>
            <a:r>
              <a:rPr lang="en-GB" sz="4800" dirty="0"/>
              <a:t>MOV A, AX</a:t>
            </a:r>
          </a:p>
          <a:p>
            <a:pPr algn="l"/>
            <a:r>
              <a:rPr lang="en-GB" sz="4800" dirty="0"/>
              <a:t>MOV B, BX</a:t>
            </a:r>
          </a:p>
          <a:p>
            <a:pPr algn="l"/>
            <a:r>
              <a:rPr lang="en-GB" sz="4800" dirty="0"/>
              <a:t>ADD 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CX</a:t>
            </a:r>
          </a:p>
          <a:p>
            <a:pPr algn="l"/>
            <a:r>
              <a:rPr lang="en-GB" sz="4800" dirty="0"/>
              <a:t>JUMP </a:t>
            </a:r>
            <a:r>
              <a:rPr lang="en-GB" sz="4800" dirty="0" smtClean="0"/>
              <a:t>X</a:t>
            </a:r>
          </a:p>
          <a:p>
            <a:pPr algn="l"/>
            <a:r>
              <a:rPr lang="en-GB" sz="4800" dirty="0" smtClean="0"/>
              <a:t>END</a:t>
            </a:r>
            <a:endParaRPr lang="en-GB" sz="4800" dirty="0"/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17070" y="1482458"/>
            <a:ext cx="1227323" cy="261936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CONST E=0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84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Size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SYMBOL TABLE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423267"/>
              </p:ext>
            </p:extLst>
          </p:nvPr>
        </p:nvGraphicFramePr>
        <p:xfrm>
          <a:off x="242551" y="2071348"/>
          <a:ext cx="7313768" cy="2266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/>
                <a:gridCol w="1044824"/>
                <a:gridCol w="1044824"/>
                <a:gridCol w="1044824"/>
                <a:gridCol w="1044824"/>
                <a:gridCol w="1044824"/>
                <a:gridCol w="1044824"/>
              </a:tblGrid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1849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Block</a:t>
                      </a:r>
                      <a:r>
                        <a:rPr lang="en-GB" baseline="0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BLOCK ADDRESSES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42551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CONST E = 0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 CURRENT ADDRESS = 7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42551" y="169786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INTERMEDIATE LANGUAGE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785869" y="5228823"/>
            <a:ext cx="3786389" cy="1493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Here constant size is specified as 0 to indicate it as a constant (given spec specifies that constant is always 1 byte and we store it in the respective memory location)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212686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REGISTER CODES</a:t>
            </a:r>
            <a:endParaRPr lang="en-GB" dirty="0"/>
          </a:p>
        </p:txBody>
      </p:sp>
      <p:cxnSp>
        <p:nvCxnSpPr>
          <p:cNvPr id="3" name="Curved Connector 2"/>
          <p:cNvCxnSpPr>
            <a:stCxn id="14" idx="3"/>
          </p:cNvCxnSpPr>
          <p:nvPr/>
        </p:nvCxnSpPr>
        <p:spPr>
          <a:xfrm flipV="1">
            <a:off x="5572258" y="3316299"/>
            <a:ext cx="4795235" cy="2659500"/>
          </a:xfrm>
          <a:prstGeom prst="curvedConnector3">
            <a:avLst>
              <a:gd name="adj1" fmla="val 438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4" idx="3"/>
          </p:cNvCxnSpPr>
          <p:nvPr/>
        </p:nvCxnSpPr>
        <p:spPr>
          <a:xfrm>
            <a:off x="5572258" y="5975799"/>
            <a:ext cx="2541431" cy="6568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34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Till this point all the declarations are done. 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From this point parse the code and generate intermediate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5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50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GB" sz="4800" dirty="0"/>
              <a:t>DATA B</a:t>
            </a:r>
          </a:p>
          <a:p>
            <a:pPr algn="l"/>
            <a:r>
              <a:rPr lang="en-GB" sz="4800" dirty="0"/>
              <a:t>DATA </a:t>
            </a:r>
            <a:r>
              <a:rPr lang="en-GB" sz="4800" dirty="0" smtClean="0"/>
              <a:t>A</a:t>
            </a:r>
            <a:endParaRPr lang="en-GB" sz="4800" dirty="0"/>
          </a:p>
          <a:p>
            <a:pPr algn="l"/>
            <a:r>
              <a:rPr lang="en-GB" sz="4800" dirty="0"/>
              <a:t>DATA C[4</a:t>
            </a:r>
            <a:r>
              <a:rPr lang="en-GB" sz="4800" dirty="0" smtClean="0"/>
              <a:t>]</a:t>
            </a:r>
          </a:p>
          <a:p>
            <a:pPr algn="l"/>
            <a:r>
              <a:rPr lang="en-GB" sz="4800" dirty="0" smtClean="0"/>
              <a:t>DATA D</a:t>
            </a:r>
          </a:p>
          <a:p>
            <a:pPr algn="l"/>
            <a:r>
              <a:rPr lang="en-GB" sz="4800" dirty="0" smtClean="0"/>
              <a:t>CONST E = 0</a:t>
            </a:r>
            <a:endParaRPr lang="en-GB" sz="4800" dirty="0"/>
          </a:p>
          <a:p>
            <a:pPr algn="l"/>
            <a:r>
              <a:rPr lang="en-GB" sz="4800" dirty="0" smtClean="0"/>
              <a:t>START:</a:t>
            </a:r>
          </a:p>
          <a:p>
            <a:pPr algn="l"/>
            <a:endParaRPr lang="en-GB" sz="4800" dirty="0" smtClean="0"/>
          </a:p>
          <a:p>
            <a:pPr algn="l"/>
            <a:endParaRPr lang="en-GB" sz="4800" dirty="0"/>
          </a:p>
          <a:p>
            <a:pPr algn="l"/>
            <a:r>
              <a:rPr lang="en-GB" sz="4800" dirty="0" smtClean="0"/>
              <a:t>READ </a:t>
            </a:r>
            <a:r>
              <a:rPr lang="en-GB" sz="4800" dirty="0"/>
              <a:t>BX</a:t>
            </a:r>
          </a:p>
          <a:p>
            <a:pPr algn="l"/>
            <a:r>
              <a:rPr lang="en-GB" sz="4800" dirty="0"/>
              <a:t>MOV A, AX</a:t>
            </a:r>
          </a:p>
          <a:p>
            <a:pPr algn="l"/>
            <a:r>
              <a:rPr lang="en-GB" sz="4800" dirty="0"/>
              <a:t>MOV B, BX</a:t>
            </a:r>
          </a:p>
          <a:p>
            <a:pPr algn="l"/>
            <a:r>
              <a:rPr lang="en-GB" sz="4800" dirty="0"/>
              <a:t>ADD 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CX</a:t>
            </a:r>
          </a:p>
          <a:p>
            <a:pPr algn="l"/>
            <a:r>
              <a:rPr lang="en-GB" sz="4800" dirty="0"/>
              <a:t>JUMP </a:t>
            </a:r>
            <a:r>
              <a:rPr lang="en-GB" sz="4800" dirty="0" smtClean="0"/>
              <a:t>X</a:t>
            </a:r>
          </a:p>
          <a:p>
            <a:pPr algn="l"/>
            <a:r>
              <a:rPr lang="en-GB" sz="4800" dirty="0" smtClean="0"/>
              <a:t>END</a:t>
            </a:r>
            <a:endParaRPr lang="en-GB" sz="4800" dirty="0"/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17070" y="2059234"/>
            <a:ext cx="1100715" cy="261935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READ AX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20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Size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SYMBOL TABLE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712886"/>
              </p:ext>
            </p:extLst>
          </p:nvPr>
        </p:nvGraphicFramePr>
        <p:xfrm>
          <a:off x="242551" y="1633472"/>
          <a:ext cx="6268944" cy="22546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/>
                <a:gridCol w="1044824"/>
                <a:gridCol w="1044824"/>
                <a:gridCol w="1044824"/>
                <a:gridCol w="1044824"/>
                <a:gridCol w="1044824"/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 smtClean="0"/>
                        <a:t>In</a:t>
                      </a:r>
                      <a:r>
                        <a:rPr lang="en-GB" baseline="0" dirty="0" smtClean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</a:t>
                      </a:r>
                      <a:r>
                        <a:rPr lang="en-GB" baseline="0" dirty="0" smtClean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PARAMETERS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1849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Block</a:t>
                      </a:r>
                      <a:r>
                        <a:rPr lang="en-GB" baseline="0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BLOCK ADDRESSES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1. READ AX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 CURRENT ADDRESS = 8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INTERMEDIATE LANGUAGE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REGISTER CODES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73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50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GB" sz="4800" dirty="0"/>
              <a:t>DATA B</a:t>
            </a:r>
          </a:p>
          <a:p>
            <a:pPr algn="l"/>
            <a:r>
              <a:rPr lang="en-GB" sz="4800" dirty="0"/>
              <a:t>DATA </a:t>
            </a:r>
            <a:r>
              <a:rPr lang="en-GB" sz="4800" dirty="0" smtClean="0"/>
              <a:t>A</a:t>
            </a:r>
            <a:endParaRPr lang="en-GB" sz="4800" dirty="0"/>
          </a:p>
          <a:p>
            <a:pPr algn="l"/>
            <a:r>
              <a:rPr lang="en-GB" sz="4800" dirty="0"/>
              <a:t>DATA C[4</a:t>
            </a:r>
            <a:r>
              <a:rPr lang="en-GB" sz="4800" dirty="0" smtClean="0"/>
              <a:t>]</a:t>
            </a:r>
          </a:p>
          <a:p>
            <a:pPr algn="l"/>
            <a:r>
              <a:rPr lang="en-GB" sz="4800" dirty="0" smtClean="0"/>
              <a:t>DATA D</a:t>
            </a:r>
          </a:p>
          <a:p>
            <a:pPr algn="l"/>
            <a:r>
              <a:rPr lang="en-GB" sz="4800" dirty="0" smtClean="0"/>
              <a:t>CONST E = 0</a:t>
            </a:r>
            <a:endParaRPr lang="en-GB" sz="4800" dirty="0"/>
          </a:p>
          <a:p>
            <a:pPr algn="l"/>
            <a:r>
              <a:rPr lang="en-GB" sz="4800" dirty="0" smtClean="0"/>
              <a:t>START:</a:t>
            </a:r>
          </a:p>
          <a:p>
            <a:pPr algn="l"/>
            <a:r>
              <a:rPr lang="en-GB" sz="4800" dirty="0" smtClean="0"/>
              <a:t>READ AX</a:t>
            </a:r>
            <a:endParaRPr lang="en-GB" sz="4800" dirty="0" smtClean="0"/>
          </a:p>
          <a:p>
            <a:pPr algn="l"/>
            <a:endParaRPr lang="en-GB" sz="4800" dirty="0" smtClean="0"/>
          </a:p>
          <a:p>
            <a:pPr algn="l"/>
            <a:endParaRPr lang="en-GB" sz="4800" dirty="0" smtClean="0"/>
          </a:p>
          <a:p>
            <a:pPr algn="l"/>
            <a:r>
              <a:rPr lang="en-GB" sz="4800" dirty="0" smtClean="0"/>
              <a:t>MOV A, AX</a:t>
            </a:r>
          </a:p>
          <a:p>
            <a:pPr algn="l"/>
            <a:r>
              <a:rPr lang="en-GB" sz="4800" dirty="0" smtClean="0"/>
              <a:t>MOV </a:t>
            </a:r>
            <a:r>
              <a:rPr lang="en-GB" sz="4800" dirty="0"/>
              <a:t>B, BX</a:t>
            </a:r>
          </a:p>
          <a:p>
            <a:pPr algn="l"/>
            <a:r>
              <a:rPr lang="en-GB" sz="4800" dirty="0"/>
              <a:t>ADD 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CX</a:t>
            </a:r>
          </a:p>
          <a:p>
            <a:pPr algn="l"/>
            <a:r>
              <a:rPr lang="en-GB" sz="4800" dirty="0"/>
              <a:t>JUMP </a:t>
            </a:r>
            <a:r>
              <a:rPr lang="en-GB" sz="4800" dirty="0" smtClean="0"/>
              <a:t>X</a:t>
            </a:r>
          </a:p>
          <a:p>
            <a:pPr algn="l"/>
            <a:r>
              <a:rPr lang="en-GB" sz="4800" dirty="0" smtClean="0"/>
              <a:t>END</a:t>
            </a:r>
            <a:endParaRPr lang="en-GB" sz="4800" dirty="0"/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17070" y="2354656"/>
            <a:ext cx="1072579" cy="290070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READ BX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81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Size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SYMBOL TABLE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114950"/>
              </p:ext>
            </p:extLst>
          </p:nvPr>
        </p:nvGraphicFramePr>
        <p:xfrm>
          <a:off x="242551" y="1633472"/>
          <a:ext cx="6268944" cy="22546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/>
                <a:gridCol w="1044824"/>
                <a:gridCol w="1044824"/>
                <a:gridCol w="1044824"/>
                <a:gridCol w="1044824"/>
                <a:gridCol w="1044824"/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 smtClean="0"/>
                        <a:t>In</a:t>
                      </a:r>
                      <a:r>
                        <a:rPr lang="en-GB" baseline="0" dirty="0" smtClean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</a:t>
                      </a:r>
                      <a:r>
                        <a:rPr lang="en-GB" baseline="0" dirty="0" smtClean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PARAMETERS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1849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Block</a:t>
                      </a:r>
                      <a:r>
                        <a:rPr lang="en-GB" baseline="0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BLOCK ADDRESSES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2. READ BX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 CURRENT ADDRESS = 8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INTERMEDIATE LANGUAGE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REGISTER CODES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309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50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GB" sz="4800" dirty="0"/>
              <a:t>DATA B</a:t>
            </a:r>
          </a:p>
          <a:p>
            <a:pPr algn="l"/>
            <a:r>
              <a:rPr lang="en-GB" sz="4800" dirty="0"/>
              <a:t>DATA </a:t>
            </a:r>
            <a:r>
              <a:rPr lang="en-GB" sz="4800" dirty="0" smtClean="0"/>
              <a:t>A</a:t>
            </a:r>
            <a:endParaRPr lang="en-GB" sz="4800" dirty="0"/>
          </a:p>
          <a:p>
            <a:pPr algn="l"/>
            <a:r>
              <a:rPr lang="en-GB" sz="4800" dirty="0"/>
              <a:t>DATA C[4</a:t>
            </a:r>
            <a:r>
              <a:rPr lang="en-GB" sz="4800" dirty="0" smtClean="0"/>
              <a:t>]</a:t>
            </a:r>
          </a:p>
          <a:p>
            <a:pPr algn="l"/>
            <a:r>
              <a:rPr lang="en-GB" sz="4800" dirty="0" smtClean="0"/>
              <a:t>DATA D</a:t>
            </a:r>
          </a:p>
          <a:p>
            <a:pPr algn="l"/>
            <a:r>
              <a:rPr lang="en-GB" sz="4800" dirty="0" smtClean="0"/>
              <a:t>CONST E = 0</a:t>
            </a:r>
            <a:endParaRPr lang="en-GB" sz="4800" dirty="0"/>
          </a:p>
          <a:p>
            <a:pPr algn="l"/>
            <a:r>
              <a:rPr lang="en-GB" sz="4800" dirty="0" smtClean="0"/>
              <a:t>START:</a:t>
            </a:r>
          </a:p>
          <a:p>
            <a:pPr algn="l"/>
            <a:r>
              <a:rPr lang="en-GB" sz="4800" dirty="0" smtClean="0"/>
              <a:t>READ AX</a:t>
            </a:r>
          </a:p>
          <a:p>
            <a:pPr algn="l"/>
            <a:r>
              <a:rPr lang="en-GB" sz="4800" dirty="0" smtClean="0"/>
              <a:t>READ BX</a:t>
            </a:r>
          </a:p>
          <a:p>
            <a:pPr algn="l"/>
            <a:endParaRPr lang="en-GB" sz="4800" dirty="0" smtClean="0"/>
          </a:p>
          <a:p>
            <a:pPr algn="l"/>
            <a:endParaRPr lang="en-GB" sz="4800" dirty="0" smtClean="0"/>
          </a:p>
          <a:p>
            <a:pPr algn="l"/>
            <a:r>
              <a:rPr lang="en-GB" sz="4800" dirty="0" smtClean="0"/>
              <a:t>MOV </a:t>
            </a:r>
            <a:r>
              <a:rPr lang="en-GB" sz="4800" dirty="0"/>
              <a:t>B, BX</a:t>
            </a:r>
          </a:p>
          <a:p>
            <a:pPr algn="l"/>
            <a:r>
              <a:rPr lang="en-GB" sz="4800" dirty="0"/>
              <a:t>ADD 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CX</a:t>
            </a:r>
          </a:p>
          <a:p>
            <a:pPr algn="l"/>
            <a:r>
              <a:rPr lang="en-GB" sz="4800" dirty="0"/>
              <a:t>JUMP </a:t>
            </a:r>
            <a:r>
              <a:rPr lang="en-GB" sz="4800" dirty="0" smtClean="0"/>
              <a:t>X</a:t>
            </a:r>
          </a:p>
          <a:p>
            <a:pPr algn="l"/>
            <a:r>
              <a:rPr lang="en-GB" sz="4800" dirty="0" smtClean="0"/>
              <a:t>END</a:t>
            </a:r>
            <a:endParaRPr lang="en-GB" sz="4800" dirty="0"/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03003" y="2678214"/>
            <a:ext cx="1227323" cy="261936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MOV A, AX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36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Size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SYMBOL TABLE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662061"/>
              </p:ext>
            </p:extLst>
          </p:nvPr>
        </p:nvGraphicFramePr>
        <p:xfrm>
          <a:off x="242551" y="1633472"/>
          <a:ext cx="7313768" cy="22546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/>
                <a:gridCol w="1044824"/>
                <a:gridCol w="1044824"/>
                <a:gridCol w="1044824"/>
                <a:gridCol w="1044824"/>
                <a:gridCol w="1044824"/>
                <a:gridCol w="1044824"/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 smtClean="0"/>
                        <a:t>In</a:t>
                      </a:r>
                      <a:r>
                        <a:rPr lang="en-GB" baseline="0" dirty="0" smtClean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</a:t>
                      </a:r>
                      <a:r>
                        <a:rPr lang="en-GB" baseline="0" dirty="0" smtClean="0"/>
                        <a:t> code</a:t>
                      </a:r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PARAMETERS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1849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Block</a:t>
                      </a:r>
                      <a:r>
                        <a:rPr lang="en-GB" baseline="0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BLOCK ADDRESSES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3. MOV A, AX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 CURRENT ADDRESS = 8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INTERMEDIATE LANGUAGE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REGISTER CODES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63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219138"/>
              </p:ext>
            </p:extLst>
          </p:nvPr>
        </p:nvGraphicFramePr>
        <p:xfrm>
          <a:off x="370625" y="706787"/>
          <a:ext cx="81280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Instruction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 code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MOV(Register</a:t>
                      </a:r>
                      <a:r>
                        <a:rPr lang="en-GB" baseline="0" dirty="0" smtClean="0"/>
                        <a:t> to Mem)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MOV(Mem</a:t>
                      </a:r>
                      <a:r>
                        <a:rPr lang="en-GB" baseline="0" dirty="0" smtClean="0"/>
                        <a:t> to Register)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ADD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SUB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MUL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JMP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EQ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GT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LTEQ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GTEQ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PRINT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READ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73488" y="296214"/>
            <a:ext cx="8100812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OP CODES  FOR INSTRUCTIONS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37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50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GB" sz="4800" dirty="0"/>
              <a:t>DATA B</a:t>
            </a:r>
          </a:p>
          <a:p>
            <a:pPr algn="l"/>
            <a:r>
              <a:rPr lang="en-GB" sz="4800" dirty="0"/>
              <a:t>DATA </a:t>
            </a:r>
            <a:r>
              <a:rPr lang="en-GB" sz="4800" dirty="0" smtClean="0"/>
              <a:t>A</a:t>
            </a:r>
            <a:endParaRPr lang="en-GB" sz="4800" dirty="0"/>
          </a:p>
          <a:p>
            <a:pPr algn="l"/>
            <a:r>
              <a:rPr lang="en-GB" sz="4800" dirty="0"/>
              <a:t>DATA C[4</a:t>
            </a:r>
            <a:r>
              <a:rPr lang="en-GB" sz="4800" dirty="0" smtClean="0"/>
              <a:t>]</a:t>
            </a:r>
          </a:p>
          <a:p>
            <a:pPr algn="l"/>
            <a:r>
              <a:rPr lang="en-GB" sz="4800" dirty="0" smtClean="0"/>
              <a:t>DATA D</a:t>
            </a:r>
          </a:p>
          <a:p>
            <a:pPr algn="l"/>
            <a:r>
              <a:rPr lang="en-GB" sz="4800" dirty="0" smtClean="0"/>
              <a:t>CONST E = 0</a:t>
            </a:r>
            <a:endParaRPr lang="en-GB" sz="4800" dirty="0"/>
          </a:p>
          <a:p>
            <a:pPr algn="l"/>
            <a:r>
              <a:rPr lang="en-GB" sz="4800" dirty="0" smtClean="0"/>
              <a:t>START:</a:t>
            </a:r>
          </a:p>
          <a:p>
            <a:pPr algn="l"/>
            <a:r>
              <a:rPr lang="en-GB" sz="4800" dirty="0" smtClean="0"/>
              <a:t>READ AX</a:t>
            </a:r>
          </a:p>
          <a:p>
            <a:pPr algn="l"/>
            <a:r>
              <a:rPr lang="en-GB" sz="4800" dirty="0" smtClean="0"/>
              <a:t>READ BX</a:t>
            </a:r>
          </a:p>
          <a:p>
            <a:pPr algn="l"/>
            <a:r>
              <a:rPr lang="en-GB" sz="4800" dirty="0" smtClean="0"/>
              <a:t>MOV A, AX</a:t>
            </a:r>
            <a:endParaRPr lang="en-GB" sz="4800" dirty="0" smtClean="0"/>
          </a:p>
          <a:p>
            <a:pPr algn="l"/>
            <a:endParaRPr lang="en-GB" sz="4800" dirty="0" smtClean="0"/>
          </a:p>
          <a:p>
            <a:pPr algn="l"/>
            <a:endParaRPr lang="en-GB" sz="4800" dirty="0" smtClean="0"/>
          </a:p>
          <a:p>
            <a:pPr algn="l"/>
            <a:r>
              <a:rPr lang="en-GB" sz="4800" dirty="0" smtClean="0"/>
              <a:t>ADD </a:t>
            </a:r>
            <a:r>
              <a:rPr lang="en-GB" sz="4800" dirty="0"/>
              <a:t>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CX</a:t>
            </a:r>
          </a:p>
          <a:p>
            <a:pPr algn="l"/>
            <a:r>
              <a:rPr lang="en-GB" sz="4800" dirty="0"/>
              <a:t>JUMP </a:t>
            </a:r>
            <a:r>
              <a:rPr lang="en-GB" sz="4800" dirty="0" smtClean="0"/>
              <a:t>X</a:t>
            </a:r>
          </a:p>
          <a:p>
            <a:pPr algn="l"/>
            <a:r>
              <a:rPr lang="en-GB" sz="4800" dirty="0" smtClean="0"/>
              <a:t>END</a:t>
            </a:r>
            <a:endParaRPr lang="en-GB" sz="4800" dirty="0"/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03003" y="3001771"/>
            <a:ext cx="1227323" cy="261936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MOV B, </a:t>
            </a:r>
            <a:r>
              <a:rPr lang="en-GB" dirty="0">
                <a:solidFill>
                  <a:srgbClr val="FF0000"/>
                </a:solidFill>
              </a:rPr>
              <a:t>B</a:t>
            </a:r>
            <a:r>
              <a:rPr lang="en-GB" dirty="0" smtClean="0">
                <a:solidFill>
                  <a:srgbClr val="FF0000"/>
                </a:solidFill>
              </a:rPr>
              <a:t>X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48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Size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SYMBOL TABLE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698551"/>
              </p:ext>
            </p:extLst>
          </p:nvPr>
        </p:nvGraphicFramePr>
        <p:xfrm>
          <a:off x="242551" y="1633472"/>
          <a:ext cx="7313768" cy="22546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/>
                <a:gridCol w="1044824"/>
                <a:gridCol w="1044824"/>
                <a:gridCol w="1044824"/>
                <a:gridCol w="1044824"/>
                <a:gridCol w="1044824"/>
                <a:gridCol w="1044824"/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 smtClean="0"/>
                        <a:t>In</a:t>
                      </a:r>
                      <a:r>
                        <a:rPr lang="en-GB" baseline="0" dirty="0" smtClean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</a:t>
                      </a:r>
                      <a:r>
                        <a:rPr lang="en-GB" baseline="0" dirty="0" smtClean="0"/>
                        <a:t> code</a:t>
                      </a:r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PARAMETERS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1849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Block</a:t>
                      </a:r>
                      <a:r>
                        <a:rPr lang="en-GB" baseline="0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BLOCK ADDRESSES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4</a:t>
            </a:r>
            <a:r>
              <a:rPr lang="en-GB" dirty="0" smtClean="0"/>
              <a:t>. MOV B, </a:t>
            </a:r>
            <a:r>
              <a:rPr lang="en-GB" dirty="0"/>
              <a:t>B</a:t>
            </a:r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 CURRENT ADDRESS = 8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INTERMEDIATE LANGUAGE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REGISTER CODES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994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50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GB" sz="4800" dirty="0"/>
              <a:t>DATA B</a:t>
            </a:r>
          </a:p>
          <a:p>
            <a:pPr algn="l"/>
            <a:r>
              <a:rPr lang="en-GB" sz="4800" dirty="0"/>
              <a:t>DATA </a:t>
            </a:r>
            <a:r>
              <a:rPr lang="en-GB" sz="4800" dirty="0" smtClean="0"/>
              <a:t>A</a:t>
            </a:r>
            <a:endParaRPr lang="en-GB" sz="4800" dirty="0"/>
          </a:p>
          <a:p>
            <a:pPr algn="l"/>
            <a:r>
              <a:rPr lang="en-GB" sz="4800" dirty="0"/>
              <a:t>DATA C[4</a:t>
            </a:r>
            <a:r>
              <a:rPr lang="en-GB" sz="4800" dirty="0" smtClean="0"/>
              <a:t>]</a:t>
            </a:r>
          </a:p>
          <a:p>
            <a:pPr algn="l"/>
            <a:r>
              <a:rPr lang="en-GB" sz="4800" dirty="0" smtClean="0"/>
              <a:t>DATA D</a:t>
            </a:r>
          </a:p>
          <a:p>
            <a:pPr algn="l"/>
            <a:r>
              <a:rPr lang="en-GB" sz="4800" dirty="0" smtClean="0"/>
              <a:t>CONST E = 0</a:t>
            </a:r>
            <a:endParaRPr lang="en-GB" sz="4800" dirty="0"/>
          </a:p>
          <a:p>
            <a:pPr algn="l"/>
            <a:r>
              <a:rPr lang="en-GB" sz="4800" dirty="0" smtClean="0"/>
              <a:t>START:</a:t>
            </a:r>
          </a:p>
          <a:p>
            <a:pPr algn="l"/>
            <a:r>
              <a:rPr lang="en-GB" sz="4800" dirty="0" smtClean="0"/>
              <a:t>READ AX</a:t>
            </a:r>
          </a:p>
          <a:p>
            <a:pPr algn="l"/>
            <a:r>
              <a:rPr lang="en-GB" sz="4800" dirty="0" smtClean="0"/>
              <a:t>READ BX</a:t>
            </a:r>
          </a:p>
          <a:p>
            <a:pPr algn="l"/>
            <a:r>
              <a:rPr lang="en-GB" sz="4800" dirty="0" smtClean="0"/>
              <a:t>MOV A, AX</a:t>
            </a:r>
          </a:p>
          <a:p>
            <a:pPr algn="l"/>
            <a:r>
              <a:rPr lang="en-GB" sz="4800" dirty="0" smtClean="0"/>
              <a:t>MOV B, BX</a:t>
            </a:r>
          </a:p>
          <a:p>
            <a:pPr algn="l"/>
            <a:endParaRPr lang="en-GB" sz="4800" dirty="0" smtClean="0"/>
          </a:p>
          <a:p>
            <a:pPr algn="l"/>
            <a:endParaRPr lang="en-GB" sz="4800" dirty="0" smtClean="0"/>
          </a:p>
          <a:p>
            <a:pPr algn="l"/>
            <a:r>
              <a:rPr lang="en-GB" sz="4800" dirty="0" smtClean="0"/>
              <a:t>MOV </a:t>
            </a:r>
            <a:r>
              <a:rPr lang="en-GB" sz="4800" dirty="0"/>
              <a:t>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CX</a:t>
            </a:r>
          </a:p>
          <a:p>
            <a:pPr algn="l"/>
            <a:r>
              <a:rPr lang="en-GB" sz="4800" dirty="0"/>
              <a:t>JUMP </a:t>
            </a:r>
            <a:r>
              <a:rPr lang="en-GB" sz="4800" dirty="0" smtClean="0"/>
              <a:t>X</a:t>
            </a:r>
          </a:p>
          <a:p>
            <a:pPr algn="l"/>
            <a:r>
              <a:rPr lang="en-GB" sz="4800" dirty="0" smtClean="0"/>
              <a:t>END</a:t>
            </a:r>
            <a:endParaRPr lang="en-GB" sz="4800" dirty="0"/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03003" y="3285610"/>
            <a:ext cx="1663422" cy="276002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ADD CX, AX, BX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3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Size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SYMBOL TABLE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657828"/>
              </p:ext>
            </p:extLst>
          </p:nvPr>
        </p:nvGraphicFramePr>
        <p:xfrm>
          <a:off x="242551" y="1633472"/>
          <a:ext cx="7313768" cy="22546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/>
                <a:gridCol w="1044824"/>
                <a:gridCol w="1044824"/>
                <a:gridCol w="1044824"/>
                <a:gridCol w="1044824"/>
                <a:gridCol w="1044824"/>
                <a:gridCol w="1044824"/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 smtClean="0"/>
                        <a:t>In</a:t>
                      </a:r>
                      <a:r>
                        <a:rPr lang="en-GB" baseline="0" dirty="0" smtClean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</a:t>
                      </a:r>
                      <a:r>
                        <a:rPr lang="en-GB" baseline="0" dirty="0" smtClean="0"/>
                        <a:t> code</a:t>
                      </a:r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PARAMETERS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1849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Block</a:t>
                      </a:r>
                      <a:r>
                        <a:rPr lang="en-GB" baseline="0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BLOCK ADDRESSES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5. </a:t>
            </a:r>
            <a:r>
              <a:rPr lang="en-GB" dirty="0"/>
              <a:t>ADD CX, AX, </a:t>
            </a:r>
            <a:r>
              <a:rPr lang="en-GB" dirty="0" smtClean="0"/>
              <a:t>BX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 CURRENT ADDRESS = 8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INTERMEDIATE LANGUAGE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REGISTER CODES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3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326" y="0"/>
            <a:ext cx="9144000" cy="6857999"/>
          </a:xfrm>
        </p:spPr>
        <p:txBody>
          <a:bodyPr>
            <a:noAutofit/>
          </a:bodyPr>
          <a:lstStyle/>
          <a:p>
            <a:pPr algn="l"/>
            <a:r>
              <a:rPr lang="en-GB" sz="1600" dirty="0"/>
              <a:t>DATA B</a:t>
            </a:r>
          </a:p>
          <a:p>
            <a:pPr algn="l"/>
            <a:r>
              <a:rPr lang="en-GB" sz="1600" dirty="0"/>
              <a:t>DATA </a:t>
            </a:r>
            <a:r>
              <a:rPr lang="en-GB" sz="1600" dirty="0" smtClean="0"/>
              <a:t>A</a:t>
            </a:r>
            <a:endParaRPr lang="en-GB" sz="1600" dirty="0"/>
          </a:p>
          <a:p>
            <a:pPr algn="l"/>
            <a:r>
              <a:rPr lang="en-GB" sz="1600" dirty="0"/>
              <a:t>DATA C[4</a:t>
            </a:r>
            <a:r>
              <a:rPr lang="en-GB" sz="1600" dirty="0" smtClean="0"/>
              <a:t>]</a:t>
            </a:r>
          </a:p>
          <a:p>
            <a:pPr algn="l"/>
            <a:r>
              <a:rPr lang="en-GB" sz="1600" dirty="0" smtClean="0"/>
              <a:t>DATA D</a:t>
            </a:r>
          </a:p>
          <a:p>
            <a:pPr algn="l"/>
            <a:r>
              <a:rPr lang="en-GB" sz="1600" dirty="0" smtClean="0"/>
              <a:t>CONST E = 0</a:t>
            </a:r>
            <a:endParaRPr lang="en-GB" sz="1600" dirty="0"/>
          </a:p>
          <a:p>
            <a:pPr algn="l"/>
            <a:r>
              <a:rPr lang="en-GB" sz="1600" dirty="0" smtClean="0"/>
              <a:t>START:</a:t>
            </a:r>
          </a:p>
          <a:p>
            <a:pPr algn="l"/>
            <a:r>
              <a:rPr lang="en-GB" sz="1600" dirty="0" smtClean="0"/>
              <a:t>READ AX</a:t>
            </a:r>
          </a:p>
          <a:p>
            <a:pPr algn="l"/>
            <a:r>
              <a:rPr lang="en-GB" sz="1600" dirty="0" smtClean="0"/>
              <a:t>READ BX</a:t>
            </a:r>
          </a:p>
          <a:p>
            <a:pPr algn="l"/>
            <a:r>
              <a:rPr lang="en-GB" sz="1600" dirty="0" smtClean="0"/>
              <a:t>MOV A, AX</a:t>
            </a:r>
          </a:p>
          <a:p>
            <a:pPr algn="l"/>
            <a:r>
              <a:rPr lang="en-GB" sz="1600" dirty="0" smtClean="0"/>
              <a:t>MOV B, BX</a:t>
            </a:r>
            <a:endParaRPr lang="en-GB" sz="1600" dirty="0"/>
          </a:p>
          <a:p>
            <a:pPr algn="l"/>
            <a:r>
              <a:rPr lang="en-GB" sz="1600" dirty="0" smtClean="0"/>
              <a:t>ADD </a:t>
            </a:r>
            <a:r>
              <a:rPr lang="en-GB" sz="1600" dirty="0"/>
              <a:t>CX, AX, </a:t>
            </a:r>
            <a:r>
              <a:rPr lang="en-GB" sz="1600" dirty="0" smtClean="0"/>
              <a:t>BX</a:t>
            </a:r>
          </a:p>
          <a:p>
            <a:pPr algn="l"/>
            <a:endParaRPr lang="en-GB" sz="1600" dirty="0"/>
          </a:p>
          <a:p>
            <a:pPr algn="l"/>
            <a:r>
              <a:rPr lang="en-GB" sz="1600" dirty="0" smtClean="0"/>
              <a:t>X</a:t>
            </a:r>
            <a:r>
              <a:rPr lang="en-GB" sz="1600" dirty="0"/>
              <a:t>:</a:t>
            </a:r>
          </a:p>
          <a:p>
            <a:pPr algn="l"/>
            <a:r>
              <a:rPr lang="en-GB" sz="1600" dirty="0"/>
              <a:t>IF CX EQ DX THEN</a:t>
            </a:r>
          </a:p>
          <a:p>
            <a:pPr algn="l"/>
            <a:r>
              <a:rPr lang="en-GB" sz="1600" dirty="0"/>
              <a:t>	MOV C[0], CX</a:t>
            </a:r>
          </a:p>
          <a:p>
            <a:pPr algn="l"/>
            <a:r>
              <a:rPr lang="en-GB" sz="1600" dirty="0"/>
              <a:t>	MOV D, CX</a:t>
            </a:r>
          </a:p>
          <a:p>
            <a:pPr algn="l"/>
            <a:r>
              <a:rPr lang="en-GB" sz="1600" dirty="0"/>
              <a:t>ELSE</a:t>
            </a:r>
          </a:p>
          <a:p>
            <a:pPr algn="l"/>
            <a:r>
              <a:rPr lang="en-GB" sz="1600" dirty="0"/>
              <a:t>	MOV C[1], CX</a:t>
            </a:r>
          </a:p>
          <a:p>
            <a:pPr algn="l"/>
            <a:r>
              <a:rPr lang="en-GB" sz="1600" dirty="0"/>
              <a:t>JUMP </a:t>
            </a:r>
            <a:r>
              <a:rPr lang="en-GB" sz="1600" dirty="0" smtClean="0"/>
              <a:t>X</a:t>
            </a:r>
          </a:p>
          <a:p>
            <a:pPr algn="l"/>
            <a:r>
              <a:rPr lang="en-GB" sz="1600" dirty="0" smtClean="0"/>
              <a:t>END</a:t>
            </a:r>
            <a:endParaRPr lang="en-GB" sz="1600" dirty="0"/>
          </a:p>
          <a:p>
            <a:pPr algn="l"/>
            <a:endParaRPr lang="en-GB" sz="1600" dirty="0"/>
          </a:p>
        </p:txBody>
      </p:sp>
      <p:sp>
        <p:nvSpPr>
          <p:cNvPr id="5" name="Rectangle 4"/>
          <p:cNvSpPr/>
          <p:nvPr/>
        </p:nvSpPr>
        <p:spPr>
          <a:xfrm>
            <a:off x="488934" y="3804927"/>
            <a:ext cx="1227323" cy="261936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MOV DX, 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22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Size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SYMBOL TABLE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679771"/>
              </p:ext>
            </p:extLst>
          </p:nvPr>
        </p:nvGraphicFramePr>
        <p:xfrm>
          <a:off x="242551" y="1633472"/>
          <a:ext cx="7313768" cy="2632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/>
                <a:gridCol w="1044824"/>
                <a:gridCol w="1044824"/>
                <a:gridCol w="1044824"/>
                <a:gridCol w="1044824"/>
                <a:gridCol w="1044824"/>
                <a:gridCol w="1044824"/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 smtClean="0"/>
                        <a:t>In</a:t>
                      </a:r>
                      <a:r>
                        <a:rPr lang="en-GB" baseline="0" dirty="0" smtClean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</a:t>
                      </a:r>
                      <a:r>
                        <a:rPr lang="en-GB" baseline="0" dirty="0" smtClean="0"/>
                        <a:t> code</a:t>
                      </a:r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PARAMETERS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18493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Block</a:t>
                      </a:r>
                      <a:r>
                        <a:rPr lang="en-GB" baseline="0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BLOCK ADDRESSES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6. </a:t>
            </a:r>
            <a:r>
              <a:rPr lang="en-GB" dirty="0"/>
              <a:t>MOV DX, </a:t>
            </a:r>
            <a:r>
              <a:rPr lang="en-GB" dirty="0" smtClean="0"/>
              <a:t>E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 CURRENT ADDRESS = 8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INTERMEDIATE LANGUAGE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REGISTER CODES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499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Autofit/>
          </a:bodyPr>
          <a:lstStyle/>
          <a:p>
            <a:pPr algn="l"/>
            <a:r>
              <a:rPr lang="en-GB" sz="1600" dirty="0"/>
              <a:t>DATA B</a:t>
            </a:r>
          </a:p>
          <a:p>
            <a:pPr algn="l"/>
            <a:r>
              <a:rPr lang="en-GB" sz="1600" dirty="0"/>
              <a:t>DATA </a:t>
            </a:r>
            <a:r>
              <a:rPr lang="en-GB" sz="1600" dirty="0" smtClean="0"/>
              <a:t>A</a:t>
            </a:r>
            <a:endParaRPr lang="en-GB" sz="1600" dirty="0"/>
          </a:p>
          <a:p>
            <a:pPr algn="l"/>
            <a:r>
              <a:rPr lang="en-GB" sz="1600" dirty="0"/>
              <a:t>DATA C[4</a:t>
            </a:r>
            <a:r>
              <a:rPr lang="en-GB" sz="1600" dirty="0" smtClean="0"/>
              <a:t>]</a:t>
            </a:r>
          </a:p>
          <a:p>
            <a:pPr algn="l"/>
            <a:r>
              <a:rPr lang="en-GB" sz="1600" dirty="0" smtClean="0"/>
              <a:t>DATA D</a:t>
            </a:r>
          </a:p>
          <a:p>
            <a:pPr algn="l"/>
            <a:r>
              <a:rPr lang="en-GB" sz="1600" dirty="0" smtClean="0"/>
              <a:t>CONST E = 0</a:t>
            </a:r>
            <a:endParaRPr lang="en-GB" sz="1600" dirty="0"/>
          </a:p>
          <a:p>
            <a:pPr algn="l"/>
            <a:r>
              <a:rPr lang="en-GB" sz="1600" dirty="0" smtClean="0"/>
              <a:t>START:</a:t>
            </a:r>
          </a:p>
          <a:p>
            <a:pPr algn="l"/>
            <a:r>
              <a:rPr lang="en-GB" sz="1600" dirty="0" smtClean="0"/>
              <a:t>READ AX</a:t>
            </a:r>
          </a:p>
          <a:p>
            <a:pPr algn="l"/>
            <a:r>
              <a:rPr lang="en-GB" sz="1600" dirty="0" smtClean="0"/>
              <a:t>READ BX</a:t>
            </a:r>
          </a:p>
          <a:p>
            <a:pPr algn="l"/>
            <a:r>
              <a:rPr lang="en-GB" sz="1600" dirty="0" smtClean="0"/>
              <a:t>MOV A, AX</a:t>
            </a:r>
          </a:p>
          <a:p>
            <a:pPr algn="l"/>
            <a:r>
              <a:rPr lang="en-GB" sz="1600" dirty="0" smtClean="0"/>
              <a:t>MOV B, BX</a:t>
            </a:r>
            <a:endParaRPr lang="en-GB" sz="1600" dirty="0"/>
          </a:p>
          <a:p>
            <a:pPr algn="l"/>
            <a:r>
              <a:rPr lang="en-GB" sz="1600" dirty="0" smtClean="0"/>
              <a:t>ADD </a:t>
            </a:r>
            <a:r>
              <a:rPr lang="en-GB" sz="1600" dirty="0"/>
              <a:t>CX, AX, </a:t>
            </a:r>
            <a:r>
              <a:rPr lang="en-GB" sz="1600" dirty="0" smtClean="0"/>
              <a:t>BX</a:t>
            </a:r>
          </a:p>
          <a:p>
            <a:pPr algn="l"/>
            <a:r>
              <a:rPr lang="en-GB" sz="1600" dirty="0" smtClean="0"/>
              <a:t>MOV DX, E</a:t>
            </a:r>
          </a:p>
          <a:p>
            <a:pPr algn="l"/>
            <a:endParaRPr lang="en-GB" sz="1600" dirty="0"/>
          </a:p>
          <a:p>
            <a:pPr algn="l"/>
            <a:r>
              <a:rPr lang="en-GB" sz="1600" dirty="0"/>
              <a:t>IF CX EQ DX THEN</a:t>
            </a:r>
          </a:p>
          <a:p>
            <a:pPr algn="l"/>
            <a:r>
              <a:rPr lang="en-GB" sz="1600" dirty="0"/>
              <a:t>	MOV C[0], CX</a:t>
            </a:r>
          </a:p>
          <a:p>
            <a:pPr algn="l"/>
            <a:r>
              <a:rPr lang="en-GB" sz="1600" dirty="0"/>
              <a:t>	MOV D, CX</a:t>
            </a:r>
          </a:p>
          <a:p>
            <a:pPr algn="l"/>
            <a:r>
              <a:rPr lang="en-GB" sz="1600" dirty="0"/>
              <a:t>ELSE</a:t>
            </a:r>
          </a:p>
          <a:p>
            <a:pPr algn="l"/>
            <a:r>
              <a:rPr lang="en-GB" sz="1600" dirty="0"/>
              <a:t>	MOV C[1], CX</a:t>
            </a:r>
          </a:p>
          <a:p>
            <a:pPr algn="l"/>
            <a:r>
              <a:rPr lang="en-GB" sz="1600" dirty="0"/>
              <a:t>JUMP </a:t>
            </a:r>
            <a:r>
              <a:rPr lang="en-GB" sz="1600" dirty="0" smtClean="0"/>
              <a:t>X</a:t>
            </a:r>
          </a:p>
          <a:p>
            <a:pPr algn="l"/>
            <a:r>
              <a:rPr lang="en-GB" sz="1600" dirty="0" smtClean="0"/>
              <a:t>END</a:t>
            </a:r>
            <a:endParaRPr lang="en-GB" sz="1600" dirty="0"/>
          </a:p>
          <a:p>
            <a:pPr algn="l"/>
            <a:endParaRPr lang="en-GB" sz="1600" dirty="0"/>
          </a:p>
        </p:txBody>
      </p:sp>
      <p:sp>
        <p:nvSpPr>
          <p:cNvPr id="5" name="Rectangle 4"/>
          <p:cNvSpPr/>
          <p:nvPr/>
        </p:nvSpPr>
        <p:spPr>
          <a:xfrm>
            <a:off x="545208" y="4170686"/>
            <a:ext cx="439532" cy="274703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X: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79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Size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SYMBOL TABLE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679771"/>
              </p:ext>
            </p:extLst>
          </p:nvPr>
        </p:nvGraphicFramePr>
        <p:xfrm>
          <a:off x="242551" y="1633472"/>
          <a:ext cx="7313768" cy="2632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/>
                <a:gridCol w="1044824"/>
                <a:gridCol w="1044824"/>
                <a:gridCol w="1044824"/>
                <a:gridCol w="1044824"/>
                <a:gridCol w="1044824"/>
                <a:gridCol w="1044824"/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 smtClean="0"/>
                        <a:t>In</a:t>
                      </a:r>
                      <a:r>
                        <a:rPr lang="en-GB" baseline="0" dirty="0" smtClean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</a:t>
                      </a:r>
                      <a:r>
                        <a:rPr lang="en-GB" baseline="0" dirty="0" smtClean="0"/>
                        <a:t> code</a:t>
                      </a:r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PARAMETERS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568158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Block</a:t>
                      </a:r>
                      <a:r>
                        <a:rPr lang="en-GB" baseline="0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LABEL TABLE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Label: x 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 CURRENT ADDRESS = 8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INTERMEDIATE LANGUAGE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REGISTER CODES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01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1600" dirty="0"/>
              <a:t>DATA B</a:t>
            </a:r>
          </a:p>
          <a:p>
            <a:pPr algn="l"/>
            <a:r>
              <a:rPr lang="en-GB" sz="1600" dirty="0"/>
              <a:t>DATA </a:t>
            </a:r>
            <a:r>
              <a:rPr lang="en-GB" sz="1600" dirty="0" smtClean="0"/>
              <a:t>A</a:t>
            </a:r>
            <a:endParaRPr lang="en-GB" sz="1600" dirty="0"/>
          </a:p>
          <a:p>
            <a:pPr algn="l"/>
            <a:r>
              <a:rPr lang="en-GB" sz="1600" dirty="0"/>
              <a:t>DATA C[4</a:t>
            </a:r>
            <a:r>
              <a:rPr lang="en-GB" sz="1600" dirty="0" smtClean="0"/>
              <a:t>]</a:t>
            </a:r>
          </a:p>
          <a:p>
            <a:pPr algn="l"/>
            <a:r>
              <a:rPr lang="en-GB" sz="1600" dirty="0" smtClean="0"/>
              <a:t>DATA D</a:t>
            </a:r>
          </a:p>
          <a:p>
            <a:pPr algn="l"/>
            <a:r>
              <a:rPr lang="en-GB" sz="1600" dirty="0" smtClean="0"/>
              <a:t>CONST E = 0</a:t>
            </a:r>
            <a:endParaRPr lang="en-GB" sz="1600" dirty="0"/>
          </a:p>
          <a:p>
            <a:pPr algn="l"/>
            <a:r>
              <a:rPr lang="en-GB" sz="1600" dirty="0" smtClean="0"/>
              <a:t>START:</a:t>
            </a:r>
          </a:p>
          <a:p>
            <a:pPr algn="l"/>
            <a:r>
              <a:rPr lang="en-GB" sz="1600" dirty="0" smtClean="0"/>
              <a:t>READ AX</a:t>
            </a:r>
          </a:p>
          <a:p>
            <a:pPr algn="l"/>
            <a:r>
              <a:rPr lang="en-GB" sz="1600" dirty="0" smtClean="0"/>
              <a:t>READ BX</a:t>
            </a:r>
          </a:p>
          <a:p>
            <a:pPr algn="l"/>
            <a:r>
              <a:rPr lang="en-GB" sz="1600" dirty="0" smtClean="0"/>
              <a:t>MOV A, AX</a:t>
            </a:r>
          </a:p>
          <a:p>
            <a:pPr algn="l"/>
            <a:r>
              <a:rPr lang="en-GB" sz="1600" dirty="0" smtClean="0"/>
              <a:t>MOV B, BX</a:t>
            </a:r>
            <a:endParaRPr lang="en-GB" sz="1600" dirty="0"/>
          </a:p>
          <a:p>
            <a:pPr algn="l"/>
            <a:r>
              <a:rPr lang="en-GB" sz="1600" dirty="0" smtClean="0"/>
              <a:t>ADD </a:t>
            </a:r>
            <a:r>
              <a:rPr lang="en-GB" sz="1600" dirty="0"/>
              <a:t>CX, AX, </a:t>
            </a:r>
            <a:r>
              <a:rPr lang="en-GB" sz="1600" dirty="0" smtClean="0"/>
              <a:t>BX</a:t>
            </a:r>
          </a:p>
          <a:p>
            <a:pPr algn="l"/>
            <a:r>
              <a:rPr lang="en-GB" sz="1600" dirty="0" smtClean="0"/>
              <a:t>MOV DX, E</a:t>
            </a:r>
          </a:p>
          <a:p>
            <a:pPr algn="l"/>
            <a:r>
              <a:rPr lang="en-GB" sz="1600" dirty="0" smtClean="0"/>
              <a:t>X:</a:t>
            </a:r>
          </a:p>
          <a:p>
            <a:pPr algn="l"/>
            <a:endParaRPr lang="en-GB" sz="1600" dirty="0"/>
          </a:p>
          <a:p>
            <a:pPr algn="l"/>
            <a:r>
              <a:rPr lang="en-GB" sz="1600" dirty="0"/>
              <a:t>	</a:t>
            </a:r>
            <a:endParaRPr lang="en-GB" sz="1600" dirty="0" smtClean="0"/>
          </a:p>
          <a:p>
            <a:pPr algn="l"/>
            <a:r>
              <a:rPr lang="en-GB" sz="1600" dirty="0"/>
              <a:t>	</a:t>
            </a:r>
            <a:r>
              <a:rPr lang="en-GB" sz="1600" dirty="0" smtClean="0"/>
              <a:t>MOV </a:t>
            </a:r>
            <a:r>
              <a:rPr lang="en-GB" sz="1600" dirty="0"/>
              <a:t>C[0], CX</a:t>
            </a:r>
          </a:p>
          <a:p>
            <a:pPr algn="l"/>
            <a:r>
              <a:rPr lang="en-GB" sz="1600" dirty="0"/>
              <a:t>	MOV D, CX</a:t>
            </a:r>
          </a:p>
          <a:p>
            <a:pPr algn="l"/>
            <a:r>
              <a:rPr lang="en-GB" sz="1600" dirty="0"/>
              <a:t>ELSE</a:t>
            </a:r>
          </a:p>
          <a:p>
            <a:pPr algn="l"/>
            <a:r>
              <a:rPr lang="en-GB" sz="1600" dirty="0"/>
              <a:t>	MOV C[1], CX</a:t>
            </a:r>
          </a:p>
          <a:p>
            <a:pPr algn="l"/>
            <a:r>
              <a:rPr lang="en-GB" sz="1600" dirty="0"/>
              <a:t>JUMP </a:t>
            </a:r>
            <a:r>
              <a:rPr lang="en-GB" sz="1600" dirty="0" smtClean="0"/>
              <a:t>X</a:t>
            </a:r>
          </a:p>
          <a:p>
            <a:pPr algn="l"/>
            <a:r>
              <a:rPr lang="en-GB" sz="1600" dirty="0" smtClean="0"/>
              <a:t>END</a:t>
            </a:r>
            <a:endParaRPr lang="en-GB" sz="1600" dirty="0"/>
          </a:p>
          <a:p>
            <a:pPr algn="l"/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503003" y="4339500"/>
            <a:ext cx="2113587" cy="330974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IF CX EQ DX THEN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97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Size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SYMBOL TABLE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350005"/>
              </p:ext>
            </p:extLst>
          </p:nvPr>
        </p:nvGraphicFramePr>
        <p:xfrm>
          <a:off x="242551" y="1633472"/>
          <a:ext cx="4677180" cy="32845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79530"/>
                <a:gridCol w="779530"/>
                <a:gridCol w="779530"/>
                <a:gridCol w="779530"/>
                <a:gridCol w="779530"/>
                <a:gridCol w="779530"/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 smtClean="0"/>
                        <a:t>In</a:t>
                      </a:r>
                      <a:r>
                        <a:rPr lang="en-GB" baseline="0" dirty="0" smtClean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</a:t>
                      </a:r>
                      <a:r>
                        <a:rPr lang="en-GB" baseline="0" dirty="0" smtClean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PARAMETERS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*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568158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Block</a:t>
                      </a:r>
                      <a:r>
                        <a:rPr lang="en-GB" baseline="0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LABEL TABLE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7.</a:t>
            </a:r>
            <a:r>
              <a:rPr lang="en-GB" dirty="0"/>
              <a:t> IF CX EQ DX THEN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 CURRENT ADDRESS = 8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INTERMEDIATE LANGUAGE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REGISTER CODES</a:t>
            </a:r>
            <a:endParaRPr lang="en-GB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630584"/>
              </p:ext>
            </p:extLst>
          </p:nvPr>
        </p:nvGraphicFramePr>
        <p:xfrm>
          <a:off x="5267458" y="2210038"/>
          <a:ext cx="23568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835"/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 smtClean="0"/>
                        <a:t>STACK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206320" y="5370490"/>
            <a:ext cx="3786389" cy="9401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Here in instruction number 7 we have to fill the last parameter so we are pushing it into stack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60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206" y="187636"/>
            <a:ext cx="9144000" cy="6564856"/>
          </a:xfrm>
        </p:spPr>
        <p:txBody>
          <a:bodyPr>
            <a:normAutofit fontScale="32500" lnSpcReduction="20000"/>
          </a:bodyPr>
          <a:lstStyle/>
          <a:p>
            <a:pPr algn="l"/>
            <a:endParaRPr lang="en-GB" sz="4800" dirty="0"/>
          </a:p>
          <a:p>
            <a:pPr algn="l"/>
            <a:endParaRPr lang="en-GB" sz="4800" dirty="0" smtClean="0"/>
          </a:p>
          <a:p>
            <a:pPr algn="l"/>
            <a:endParaRPr lang="en-GB" sz="4800" dirty="0"/>
          </a:p>
          <a:p>
            <a:pPr algn="l"/>
            <a:r>
              <a:rPr lang="en-GB" sz="4800" dirty="0"/>
              <a:t>DATA A</a:t>
            </a:r>
          </a:p>
          <a:p>
            <a:pPr algn="l"/>
            <a:r>
              <a:rPr lang="en-GB" sz="4800" dirty="0"/>
              <a:t>DATA C[4]</a:t>
            </a:r>
          </a:p>
          <a:p>
            <a:pPr algn="l"/>
            <a:r>
              <a:rPr lang="en-GB" sz="4800" dirty="0"/>
              <a:t>DATA D</a:t>
            </a:r>
          </a:p>
          <a:p>
            <a:pPr algn="l"/>
            <a:r>
              <a:rPr lang="en-GB" sz="4800" dirty="0"/>
              <a:t>CONST E = </a:t>
            </a:r>
            <a:r>
              <a:rPr lang="en-GB" sz="4800" dirty="0" smtClean="0"/>
              <a:t>0</a:t>
            </a:r>
          </a:p>
          <a:p>
            <a:pPr algn="l"/>
            <a:r>
              <a:rPr lang="en-GB" sz="4800" dirty="0" smtClean="0"/>
              <a:t>START:</a:t>
            </a:r>
            <a:endParaRPr lang="en-GB" sz="4800" dirty="0"/>
          </a:p>
          <a:p>
            <a:pPr algn="l"/>
            <a:r>
              <a:rPr lang="en-GB" sz="4800" dirty="0"/>
              <a:t>READ AX</a:t>
            </a:r>
          </a:p>
          <a:p>
            <a:pPr algn="l"/>
            <a:r>
              <a:rPr lang="en-GB" sz="4800" dirty="0"/>
              <a:t>READ BX</a:t>
            </a:r>
          </a:p>
          <a:p>
            <a:pPr algn="l"/>
            <a:r>
              <a:rPr lang="en-GB" sz="4800" dirty="0"/>
              <a:t>MOV A, AX</a:t>
            </a:r>
          </a:p>
          <a:p>
            <a:pPr algn="l"/>
            <a:r>
              <a:rPr lang="en-GB" sz="4800" dirty="0"/>
              <a:t>MOV B, BX</a:t>
            </a:r>
          </a:p>
          <a:p>
            <a:pPr algn="l"/>
            <a:r>
              <a:rPr lang="en-GB" sz="4800" dirty="0"/>
              <a:t>ADD 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CX</a:t>
            </a:r>
          </a:p>
          <a:p>
            <a:pPr algn="l"/>
            <a:r>
              <a:rPr lang="en-GB" sz="4800" dirty="0"/>
              <a:t>JUMP </a:t>
            </a:r>
            <a:r>
              <a:rPr lang="en-GB" sz="4800" dirty="0" smtClean="0"/>
              <a:t>X</a:t>
            </a:r>
          </a:p>
          <a:p>
            <a:pPr algn="l"/>
            <a:r>
              <a:rPr lang="en-GB" sz="4800" dirty="0" smtClean="0"/>
              <a:t>END</a:t>
            </a:r>
            <a:endParaRPr lang="en-GB" sz="4800" dirty="0"/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45206" y="666531"/>
            <a:ext cx="1026017" cy="309093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DATA B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58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1600" dirty="0"/>
              <a:t>DATA B</a:t>
            </a:r>
          </a:p>
          <a:p>
            <a:pPr algn="l"/>
            <a:r>
              <a:rPr lang="en-GB" sz="1600" dirty="0"/>
              <a:t>DATA </a:t>
            </a:r>
            <a:r>
              <a:rPr lang="en-GB" sz="1600" dirty="0" smtClean="0"/>
              <a:t>A</a:t>
            </a:r>
            <a:endParaRPr lang="en-GB" sz="1600" dirty="0"/>
          </a:p>
          <a:p>
            <a:pPr algn="l"/>
            <a:r>
              <a:rPr lang="en-GB" sz="1600" dirty="0"/>
              <a:t>DATA C[4</a:t>
            </a:r>
            <a:r>
              <a:rPr lang="en-GB" sz="1600" dirty="0" smtClean="0"/>
              <a:t>]</a:t>
            </a:r>
          </a:p>
          <a:p>
            <a:pPr algn="l"/>
            <a:r>
              <a:rPr lang="en-GB" sz="1600" dirty="0" smtClean="0"/>
              <a:t>DATA D</a:t>
            </a:r>
          </a:p>
          <a:p>
            <a:pPr algn="l"/>
            <a:r>
              <a:rPr lang="en-GB" sz="1600" dirty="0" smtClean="0"/>
              <a:t>CONST E = 0</a:t>
            </a:r>
            <a:endParaRPr lang="en-GB" sz="1600" dirty="0"/>
          </a:p>
          <a:p>
            <a:pPr algn="l"/>
            <a:r>
              <a:rPr lang="en-GB" sz="1600" dirty="0" smtClean="0"/>
              <a:t>START:</a:t>
            </a:r>
          </a:p>
          <a:p>
            <a:pPr algn="l"/>
            <a:r>
              <a:rPr lang="en-GB" sz="1600" dirty="0" smtClean="0"/>
              <a:t>READ AX</a:t>
            </a:r>
          </a:p>
          <a:p>
            <a:pPr algn="l"/>
            <a:r>
              <a:rPr lang="en-GB" sz="1600" dirty="0" smtClean="0"/>
              <a:t>READ BX</a:t>
            </a:r>
          </a:p>
          <a:p>
            <a:pPr algn="l"/>
            <a:r>
              <a:rPr lang="en-GB" sz="1600" dirty="0" smtClean="0"/>
              <a:t>MOV A, AX</a:t>
            </a:r>
          </a:p>
          <a:p>
            <a:pPr algn="l"/>
            <a:r>
              <a:rPr lang="en-GB" sz="1600" dirty="0" smtClean="0"/>
              <a:t>MOV B, BX</a:t>
            </a:r>
            <a:endParaRPr lang="en-GB" sz="1600" dirty="0"/>
          </a:p>
          <a:p>
            <a:pPr algn="l"/>
            <a:r>
              <a:rPr lang="en-GB" sz="1600" dirty="0" smtClean="0"/>
              <a:t>ADD </a:t>
            </a:r>
            <a:r>
              <a:rPr lang="en-GB" sz="1600" dirty="0"/>
              <a:t>CX, AX, </a:t>
            </a:r>
            <a:r>
              <a:rPr lang="en-GB" sz="1600" dirty="0" smtClean="0"/>
              <a:t>BX</a:t>
            </a:r>
          </a:p>
          <a:p>
            <a:pPr algn="l"/>
            <a:r>
              <a:rPr lang="en-GB" sz="1600" dirty="0" smtClean="0"/>
              <a:t>MOV DX, E</a:t>
            </a:r>
          </a:p>
          <a:p>
            <a:pPr algn="l"/>
            <a:r>
              <a:rPr lang="en-GB" sz="1600" dirty="0" smtClean="0"/>
              <a:t>X:</a:t>
            </a:r>
          </a:p>
          <a:p>
            <a:pPr algn="l"/>
            <a:r>
              <a:rPr lang="en-GB" sz="1600" dirty="0" smtClean="0"/>
              <a:t>IF CX EQ DX THEN</a:t>
            </a:r>
          </a:p>
          <a:p>
            <a:pPr algn="l"/>
            <a:endParaRPr lang="en-GB" sz="1600" dirty="0"/>
          </a:p>
          <a:p>
            <a:pPr algn="l"/>
            <a:r>
              <a:rPr lang="en-GB" sz="1600" dirty="0"/>
              <a:t>	</a:t>
            </a:r>
            <a:endParaRPr lang="en-GB" sz="1600" dirty="0" smtClean="0"/>
          </a:p>
          <a:p>
            <a:pPr algn="l"/>
            <a:r>
              <a:rPr lang="en-GB" sz="1600" dirty="0"/>
              <a:t>	MOV D, CX</a:t>
            </a:r>
          </a:p>
          <a:p>
            <a:pPr algn="l"/>
            <a:r>
              <a:rPr lang="en-GB" sz="1600" dirty="0"/>
              <a:t>ELSE</a:t>
            </a:r>
          </a:p>
          <a:p>
            <a:pPr algn="l"/>
            <a:r>
              <a:rPr lang="en-GB" sz="1600" dirty="0"/>
              <a:t>	MOV C[1], CX</a:t>
            </a:r>
          </a:p>
          <a:p>
            <a:pPr algn="l"/>
            <a:r>
              <a:rPr lang="en-GB" sz="1600" dirty="0"/>
              <a:t>JUMP </a:t>
            </a:r>
            <a:r>
              <a:rPr lang="en-GB" sz="1600" dirty="0" smtClean="0"/>
              <a:t>X</a:t>
            </a:r>
          </a:p>
          <a:p>
            <a:pPr algn="l"/>
            <a:r>
              <a:rPr lang="en-GB" sz="1600" dirty="0" smtClean="0"/>
              <a:t>END</a:t>
            </a:r>
            <a:endParaRPr lang="en-GB" sz="1600" dirty="0"/>
          </a:p>
          <a:p>
            <a:pPr algn="l"/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1403338" y="4648988"/>
            <a:ext cx="1536812" cy="316907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MOV C[0], CX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65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Size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SYMBOL TABLE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702463"/>
              </p:ext>
            </p:extLst>
          </p:nvPr>
        </p:nvGraphicFramePr>
        <p:xfrm>
          <a:off x="242551" y="1633472"/>
          <a:ext cx="4677180" cy="36623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79530"/>
                <a:gridCol w="779530"/>
                <a:gridCol w="779530"/>
                <a:gridCol w="779530"/>
                <a:gridCol w="779530"/>
                <a:gridCol w="779530"/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 smtClean="0"/>
                        <a:t>In</a:t>
                      </a:r>
                      <a:r>
                        <a:rPr lang="en-GB" baseline="0" dirty="0" smtClean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</a:t>
                      </a:r>
                      <a:r>
                        <a:rPr lang="en-GB" baseline="0" dirty="0" smtClean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PARAMETERS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*</a:t>
                      </a:r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568158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Block</a:t>
                      </a:r>
                      <a:r>
                        <a:rPr lang="en-GB" baseline="0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LABEL TABLE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8. </a:t>
            </a:r>
            <a:r>
              <a:rPr lang="en-GB" dirty="0"/>
              <a:t>MOV C[0], </a:t>
            </a:r>
            <a:r>
              <a:rPr lang="en-GB" dirty="0" smtClean="0"/>
              <a:t>CX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 CURRENT ADDRESS = 8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INTERMEDIATE LANGUAGE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REGISTER CODES</a:t>
            </a:r>
            <a:endParaRPr lang="en-GB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630584"/>
              </p:ext>
            </p:extLst>
          </p:nvPr>
        </p:nvGraphicFramePr>
        <p:xfrm>
          <a:off x="5267458" y="2210038"/>
          <a:ext cx="23568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835"/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 smtClean="0"/>
                        <a:t>STACK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64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1600" dirty="0"/>
              <a:t>DATA B</a:t>
            </a:r>
          </a:p>
          <a:p>
            <a:pPr algn="l"/>
            <a:r>
              <a:rPr lang="en-GB" sz="1600" dirty="0"/>
              <a:t>DATA </a:t>
            </a:r>
            <a:r>
              <a:rPr lang="en-GB" sz="1600" dirty="0" smtClean="0"/>
              <a:t>A</a:t>
            </a:r>
            <a:endParaRPr lang="en-GB" sz="1600" dirty="0"/>
          </a:p>
          <a:p>
            <a:pPr algn="l"/>
            <a:r>
              <a:rPr lang="en-GB" sz="1600" dirty="0"/>
              <a:t>DATA C[4</a:t>
            </a:r>
            <a:r>
              <a:rPr lang="en-GB" sz="1600" dirty="0" smtClean="0"/>
              <a:t>]</a:t>
            </a:r>
          </a:p>
          <a:p>
            <a:pPr algn="l"/>
            <a:r>
              <a:rPr lang="en-GB" sz="1600" dirty="0" smtClean="0"/>
              <a:t>DATA D</a:t>
            </a:r>
          </a:p>
          <a:p>
            <a:pPr algn="l"/>
            <a:r>
              <a:rPr lang="en-GB" sz="1600" dirty="0" smtClean="0"/>
              <a:t>CONST E = 0</a:t>
            </a:r>
            <a:endParaRPr lang="en-GB" sz="1600" dirty="0"/>
          </a:p>
          <a:p>
            <a:pPr algn="l"/>
            <a:r>
              <a:rPr lang="en-GB" sz="1600" dirty="0" smtClean="0"/>
              <a:t>START:</a:t>
            </a:r>
          </a:p>
          <a:p>
            <a:pPr algn="l"/>
            <a:r>
              <a:rPr lang="en-GB" sz="1600" dirty="0" smtClean="0"/>
              <a:t>READ AX</a:t>
            </a:r>
          </a:p>
          <a:p>
            <a:pPr algn="l"/>
            <a:r>
              <a:rPr lang="en-GB" sz="1600" dirty="0" smtClean="0"/>
              <a:t>READ BX</a:t>
            </a:r>
          </a:p>
          <a:p>
            <a:pPr algn="l"/>
            <a:r>
              <a:rPr lang="en-GB" sz="1600" dirty="0" smtClean="0"/>
              <a:t>MOV A, AX</a:t>
            </a:r>
          </a:p>
          <a:p>
            <a:pPr algn="l"/>
            <a:r>
              <a:rPr lang="en-GB" sz="1600" dirty="0" smtClean="0"/>
              <a:t>MOV B, BX</a:t>
            </a:r>
            <a:endParaRPr lang="en-GB" sz="1600" dirty="0"/>
          </a:p>
          <a:p>
            <a:pPr algn="l"/>
            <a:r>
              <a:rPr lang="en-GB" sz="1600" dirty="0" smtClean="0"/>
              <a:t>ADD </a:t>
            </a:r>
            <a:r>
              <a:rPr lang="en-GB" sz="1600" dirty="0"/>
              <a:t>CX, AX, </a:t>
            </a:r>
            <a:r>
              <a:rPr lang="en-GB" sz="1600" dirty="0" smtClean="0"/>
              <a:t>BX</a:t>
            </a:r>
          </a:p>
          <a:p>
            <a:pPr algn="l"/>
            <a:r>
              <a:rPr lang="en-GB" sz="1600" dirty="0" smtClean="0"/>
              <a:t>MOV DX, E</a:t>
            </a:r>
          </a:p>
          <a:p>
            <a:pPr algn="l"/>
            <a:r>
              <a:rPr lang="en-GB" sz="1600" dirty="0" smtClean="0"/>
              <a:t>X:</a:t>
            </a:r>
          </a:p>
          <a:p>
            <a:pPr algn="l"/>
            <a:r>
              <a:rPr lang="en-GB" sz="1600" dirty="0" smtClean="0"/>
              <a:t>IF CX EQ DX THEN</a:t>
            </a:r>
          </a:p>
          <a:p>
            <a:pPr algn="l"/>
            <a:r>
              <a:rPr lang="en-GB" sz="1600" dirty="0"/>
              <a:t>	</a:t>
            </a:r>
            <a:r>
              <a:rPr lang="en-GB" sz="1600" dirty="0" smtClean="0"/>
              <a:t>MOV C[0], CX</a:t>
            </a:r>
            <a:endParaRPr lang="en-GB" sz="1600" dirty="0"/>
          </a:p>
          <a:p>
            <a:pPr algn="l"/>
            <a:r>
              <a:rPr lang="en-GB" sz="1600" dirty="0"/>
              <a:t>	</a:t>
            </a:r>
            <a:endParaRPr lang="en-GB" sz="1600" dirty="0" smtClean="0"/>
          </a:p>
          <a:p>
            <a:pPr algn="l"/>
            <a:endParaRPr lang="en-GB" sz="1600" dirty="0" smtClean="0"/>
          </a:p>
          <a:p>
            <a:pPr algn="l"/>
            <a:r>
              <a:rPr lang="en-GB" sz="1600" dirty="0" smtClean="0"/>
              <a:t>ELSE</a:t>
            </a:r>
            <a:endParaRPr lang="en-GB" sz="1600" dirty="0"/>
          </a:p>
          <a:p>
            <a:pPr algn="l"/>
            <a:r>
              <a:rPr lang="en-GB" sz="1600" dirty="0"/>
              <a:t>	MOV C[1], CX</a:t>
            </a:r>
          </a:p>
          <a:p>
            <a:pPr algn="l"/>
            <a:r>
              <a:rPr lang="en-GB" sz="1600" dirty="0"/>
              <a:t>JUMP </a:t>
            </a:r>
            <a:r>
              <a:rPr lang="en-GB" sz="1600" dirty="0" smtClean="0"/>
              <a:t>X</a:t>
            </a:r>
          </a:p>
          <a:p>
            <a:pPr algn="l"/>
            <a:r>
              <a:rPr lang="en-GB" sz="1600" dirty="0" smtClean="0"/>
              <a:t>END</a:t>
            </a:r>
            <a:endParaRPr lang="en-GB" sz="1600" dirty="0"/>
          </a:p>
          <a:p>
            <a:pPr algn="l"/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1332999" y="4972546"/>
            <a:ext cx="1536812" cy="316907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MOV D, CX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63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Size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SYMBOL TABLE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841583"/>
              </p:ext>
            </p:extLst>
          </p:nvPr>
        </p:nvGraphicFramePr>
        <p:xfrm>
          <a:off x="242551" y="1633472"/>
          <a:ext cx="4677180" cy="40401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79530"/>
                <a:gridCol w="779530"/>
                <a:gridCol w="779530"/>
                <a:gridCol w="779530"/>
                <a:gridCol w="779530"/>
                <a:gridCol w="779530"/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 smtClean="0"/>
                        <a:t>In</a:t>
                      </a:r>
                      <a:r>
                        <a:rPr lang="en-GB" baseline="0" dirty="0" smtClean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</a:t>
                      </a:r>
                      <a:r>
                        <a:rPr lang="en-GB" baseline="0" dirty="0" smtClean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PARAMETERS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*</a:t>
                      </a:r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568158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Block</a:t>
                      </a:r>
                      <a:r>
                        <a:rPr lang="en-GB" baseline="0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LABEL TABLE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9. </a:t>
            </a:r>
            <a:r>
              <a:rPr lang="en-GB" dirty="0"/>
              <a:t>MOV D, CX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 CURRENT ADDRESS = 8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INTERMEDIATE LANGUAGE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REGISTER CODES</a:t>
            </a:r>
            <a:endParaRPr lang="en-GB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630584"/>
              </p:ext>
            </p:extLst>
          </p:nvPr>
        </p:nvGraphicFramePr>
        <p:xfrm>
          <a:off x="5267458" y="2210038"/>
          <a:ext cx="23568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835"/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 smtClean="0"/>
                        <a:t>STACK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98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1600" dirty="0"/>
              <a:t>DATA B</a:t>
            </a:r>
          </a:p>
          <a:p>
            <a:pPr algn="l"/>
            <a:r>
              <a:rPr lang="en-GB" sz="1600" dirty="0"/>
              <a:t>DATA </a:t>
            </a:r>
            <a:r>
              <a:rPr lang="en-GB" sz="1600" dirty="0" smtClean="0"/>
              <a:t>A</a:t>
            </a:r>
            <a:endParaRPr lang="en-GB" sz="1600" dirty="0"/>
          </a:p>
          <a:p>
            <a:pPr algn="l"/>
            <a:r>
              <a:rPr lang="en-GB" sz="1600" dirty="0"/>
              <a:t>DATA C[4</a:t>
            </a:r>
            <a:r>
              <a:rPr lang="en-GB" sz="1600" dirty="0" smtClean="0"/>
              <a:t>]</a:t>
            </a:r>
          </a:p>
          <a:p>
            <a:pPr algn="l"/>
            <a:r>
              <a:rPr lang="en-GB" sz="1600" dirty="0" smtClean="0"/>
              <a:t>DATA D</a:t>
            </a:r>
          </a:p>
          <a:p>
            <a:pPr algn="l"/>
            <a:r>
              <a:rPr lang="en-GB" sz="1600" dirty="0" smtClean="0"/>
              <a:t>CONST E = 0</a:t>
            </a:r>
            <a:endParaRPr lang="en-GB" sz="1600" dirty="0"/>
          </a:p>
          <a:p>
            <a:pPr algn="l"/>
            <a:r>
              <a:rPr lang="en-GB" sz="1600" dirty="0" smtClean="0"/>
              <a:t>START:</a:t>
            </a:r>
          </a:p>
          <a:p>
            <a:pPr algn="l"/>
            <a:r>
              <a:rPr lang="en-GB" sz="1600" dirty="0" smtClean="0"/>
              <a:t>READ AX</a:t>
            </a:r>
          </a:p>
          <a:p>
            <a:pPr algn="l"/>
            <a:r>
              <a:rPr lang="en-GB" sz="1600" dirty="0" smtClean="0"/>
              <a:t>READ BX</a:t>
            </a:r>
          </a:p>
          <a:p>
            <a:pPr algn="l"/>
            <a:r>
              <a:rPr lang="en-GB" sz="1600" dirty="0" smtClean="0"/>
              <a:t>MOV A, AX</a:t>
            </a:r>
          </a:p>
          <a:p>
            <a:pPr algn="l"/>
            <a:r>
              <a:rPr lang="en-GB" sz="1600" dirty="0" smtClean="0"/>
              <a:t>MOV B, BX</a:t>
            </a:r>
            <a:endParaRPr lang="en-GB" sz="1600" dirty="0"/>
          </a:p>
          <a:p>
            <a:pPr algn="l"/>
            <a:r>
              <a:rPr lang="en-GB" sz="1600" dirty="0" smtClean="0"/>
              <a:t>ADD </a:t>
            </a:r>
            <a:r>
              <a:rPr lang="en-GB" sz="1600" dirty="0"/>
              <a:t>CX, AX, </a:t>
            </a:r>
            <a:r>
              <a:rPr lang="en-GB" sz="1600" dirty="0" smtClean="0"/>
              <a:t>BX</a:t>
            </a:r>
          </a:p>
          <a:p>
            <a:pPr algn="l"/>
            <a:r>
              <a:rPr lang="en-GB" sz="1600" dirty="0" smtClean="0"/>
              <a:t>MOV DX, E</a:t>
            </a:r>
          </a:p>
          <a:p>
            <a:pPr algn="l"/>
            <a:r>
              <a:rPr lang="en-GB" sz="1600" dirty="0" smtClean="0"/>
              <a:t>X:</a:t>
            </a:r>
          </a:p>
          <a:p>
            <a:pPr algn="l"/>
            <a:r>
              <a:rPr lang="en-GB" sz="1600" dirty="0" smtClean="0"/>
              <a:t>IF CX EQ DX THEN</a:t>
            </a:r>
          </a:p>
          <a:p>
            <a:pPr algn="l"/>
            <a:r>
              <a:rPr lang="en-GB" sz="1600" dirty="0"/>
              <a:t>	</a:t>
            </a:r>
            <a:r>
              <a:rPr lang="en-GB" sz="1600" dirty="0" smtClean="0"/>
              <a:t>MOV C[0], CX</a:t>
            </a:r>
          </a:p>
          <a:p>
            <a:pPr algn="l"/>
            <a:r>
              <a:rPr lang="en-GB" sz="1600" dirty="0"/>
              <a:t>	</a:t>
            </a:r>
            <a:r>
              <a:rPr lang="en-GB" sz="1600" dirty="0" smtClean="0"/>
              <a:t>MOV D, CX</a:t>
            </a:r>
            <a:endParaRPr lang="en-GB" sz="1600" dirty="0"/>
          </a:p>
          <a:p>
            <a:pPr algn="l"/>
            <a:r>
              <a:rPr lang="en-GB" sz="1600" dirty="0"/>
              <a:t>	</a:t>
            </a:r>
            <a:endParaRPr lang="en-GB" sz="1600" dirty="0" smtClean="0"/>
          </a:p>
          <a:p>
            <a:pPr algn="l"/>
            <a:endParaRPr lang="en-GB" sz="1600" dirty="0" smtClean="0"/>
          </a:p>
          <a:p>
            <a:pPr algn="l"/>
            <a:r>
              <a:rPr lang="en-GB" sz="1600" dirty="0"/>
              <a:t>	MOV C[1], CX</a:t>
            </a:r>
          </a:p>
          <a:p>
            <a:pPr algn="l"/>
            <a:r>
              <a:rPr lang="en-GB" sz="1600" dirty="0"/>
              <a:t>JUMP </a:t>
            </a:r>
            <a:r>
              <a:rPr lang="en-GB" sz="1600" dirty="0" smtClean="0"/>
              <a:t>X</a:t>
            </a:r>
          </a:p>
          <a:p>
            <a:pPr algn="l"/>
            <a:r>
              <a:rPr lang="en-GB" sz="1600" dirty="0" smtClean="0"/>
              <a:t>END</a:t>
            </a:r>
            <a:endParaRPr lang="en-GB" sz="1600" dirty="0"/>
          </a:p>
          <a:p>
            <a:pPr algn="l"/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545210" y="5282034"/>
            <a:ext cx="889695" cy="316907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ELSE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45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Size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SYMBOL TABLE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342415"/>
              </p:ext>
            </p:extLst>
          </p:nvPr>
        </p:nvGraphicFramePr>
        <p:xfrm>
          <a:off x="242551" y="1633472"/>
          <a:ext cx="4677180" cy="44178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79530"/>
                <a:gridCol w="779530"/>
                <a:gridCol w="779530"/>
                <a:gridCol w="779530"/>
                <a:gridCol w="779530"/>
                <a:gridCol w="779530"/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 smtClean="0"/>
                        <a:t>In</a:t>
                      </a:r>
                      <a:r>
                        <a:rPr lang="en-GB" baseline="0" dirty="0" smtClean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</a:t>
                      </a:r>
                      <a:r>
                        <a:rPr lang="en-GB" baseline="0" dirty="0" smtClean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PARAMETERS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*</a:t>
                      </a:r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039981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Block</a:t>
                      </a:r>
                      <a:r>
                        <a:rPr lang="en-GB" baseline="0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ELSE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LABEL TABLE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ELSE 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 CURRENT ADDRESS = 8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INTERMEDIATE LANGUAGE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REGISTER CODES</a:t>
            </a:r>
            <a:endParaRPr lang="en-GB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037790"/>
              </p:ext>
            </p:extLst>
          </p:nvPr>
        </p:nvGraphicFramePr>
        <p:xfrm>
          <a:off x="5267458" y="2210038"/>
          <a:ext cx="23568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835"/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 smtClean="0"/>
                        <a:t>STACK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5053079" y="4196370"/>
            <a:ext cx="2970459" cy="24684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Here we encountered else there should be a jump statement before it(after if statement it should execute instructions after else block) </a:t>
            </a:r>
          </a:p>
          <a:p>
            <a:r>
              <a:rPr lang="en-GB" dirty="0" smtClean="0"/>
              <a:t>Where to jump we will fill it later. And also save the </a:t>
            </a:r>
            <a:r>
              <a:rPr lang="en-GB" dirty="0" err="1" smtClean="0"/>
              <a:t>ElSE</a:t>
            </a:r>
            <a:r>
              <a:rPr lang="en-GB" dirty="0" smtClean="0"/>
              <a:t> block address in label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85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1600" dirty="0"/>
              <a:t>DATA B</a:t>
            </a:r>
          </a:p>
          <a:p>
            <a:pPr algn="l"/>
            <a:r>
              <a:rPr lang="en-GB" sz="1600" dirty="0"/>
              <a:t>DATA </a:t>
            </a:r>
            <a:r>
              <a:rPr lang="en-GB" sz="1600" dirty="0" smtClean="0"/>
              <a:t>A</a:t>
            </a:r>
            <a:endParaRPr lang="en-GB" sz="1600" dirty="0"/>
          </a:p>
          <a:p>
            <a:pPr algn="l"/>
            <a:r>
              <a:rPr lang="en-GB" sz="1600" dirty="0"/>
              <a:t>DATA C[4</a:t>
            </a:r>
            <a:r>
              <a:rPr lang="en-GB" sz="1600" dirty="0" smtClean="0"/>
              <a:t>]</a:t>
            </a:r>
          </a:p>
          <a:p>
            <a:pPr algn="l"/>
            <a:r>
              <a:rPr lang="en-GB" sz="1600" dirty="0" smtClean="0"/>
              <a:t>DATA D</a:t>
            </a:r>
          </a:p>
          <a:p>
            <a:pPr algn="l"/>
            <a:r>
              <a:rPr lang="en-GB" sz="1600" dirty="0" smtClean="0"/>
              <a:t>CONST E = 0</a:t>
            </a:r>
            <a:endParaRPr lang="en-GB" sz="1600" dirty="0"/>
          </a:p>
          <a:p>
            <a:pPr algn="l"/>
            <a:r>
              <a:rPr lang="en-GB" sz="1600" dirty="0" smtClean="0"/>
              <a:t>START:</a:t>
            </a:r>
          </a:p>
          <a:p>
            <a:pPr algn="l"/>
            <a:r>
              <a:rPr lang="en-GB" sz="1600" dirty="0" smtClean="0"/>
              <a:t>READ AX</a:t>
            </a:r>
          </a:p>
          <a:p>
            <a:pPr algn="l"/>
            <a:r>
              <a:rPr lang="en-GB" sz="1600" dirty="0" smtClean="0"/>
              <a:t>READ BX</a:t>
            </a:r>
          </a:p>
          <a:p>
            <a:pPr algn="l"/>
            <a:r>
              <a:rPr lang="en-GB" sz="1600" dirty="0" smtClean="0"/>
              <a:t>MOV A, AX</a:t>
            </a:r>
          </a:p>
          <a:p>
            <a:pPr algn="l"/>
            <a:r>
              <a:rPr lang="en-GB" sz="1600" dirty="0" smtClean="0"/>
              <a:t>MOV B, BX</a:t>
            </a:r>
            <a:endParaRPr lang="en-GB" sz="1600" dirty="0"/>
          </a:p>
          <a:p>
            <a:pPr algn="l"/>
            <a:r>
              <a:rPr lang="en-GB" sz="1600" dirty="0" smtClean="0"/>
              <a:t>ADD </a:t>
            </a:r>
            <a:r>
              <a:rPr lang="en-GB" sz="1600" dirty="0"/>
              <a:t>CX, AX, </a:t>
            </a:r>
            <a:r>
              <a:rPr lang="en-GB" sz="1600" dirty="0" smtClean="0"/>
              <a:t>BX</a:t>
            </a:r>
          </a:p>
          <a:p>
            <a:pPr algn="l"/>
            <a:r>
              <a:rPr lang="en-GB" sz="1600" dirty="0" smtClean="0"/>
              <a:t>MOV DX, E</a:t>
            </a:r>
          </a:p>
          <a:p>
            <a:pPr algn="l"/>
            <a:r>
              <a:rPr lang="en-GB" sz="1600" dirty="0" smtClean="0"/>
              <a:t>X:</a:t>
            </a:r>
          </a:p>
          <a:p>
            <a:pPr algn="l"/>
            <a:r>
              <a:rPr lang="en-GB" sz="1600" dirty="0" smtClean="0"/>
              <a:t>IF CX EQ DX THEN</a:t>
            </a:r>
          </a:p>
          <a:p>
            <a:pPr algn="l"/>
            <a:r>
              <a:rPr lang="en-GB" sz="1600" dirty="0"/>
              <a:t>	</a:t>
            </a:r>
            <a:r>
              <a:rPr lang="en-GB" sz="1600" dirty="0" smtClean="0"/>
              <a:t>MOV C[0], CX</a:t>
            </a:r>
          </a:p>
          <a:p>
            <a:pPr algn="l"/>
            <a:r>
              <a:rPr lang="en-GB" sz="1600" dirty="0"/>
              <a:t>	</a:t>
            </a:r>
            <a:r>
              <a:rPr lang="en-GB" sz="1600" dirty="0" smtClean="0"/>
              <a:t>MOV D, CX</a:t>
            </a:r>
          </a:p>
          <a:p>
            <a:pPr algn="l"/>
            <a:r>
              <a:rPr lang="en-GB" sz="1600" dirty="0" smtClean="0"/>
              <a:t>ELSE</a:t>
            </a:r>
          </a:p>
          <a:p>
            <a:pPr algn="l"/>
            <a:endParaRPr lang="en-GB" sz="1600" dirty="0"/>
          </a:p>
          <a:p>
            <a:pPr algn="l"/>
            <a:r>
              <a:rPr lang="en-GB" sz="1600" dirty="0"/>
              <a:t>	</a:t>
            </a:r>
            <a:endParaRPr lang="en-GB" sz="1600" dirty="0" smtClean="0"/>
          </a:p>
          <a:p>
            <a:pPr algn="l"/>
            <a:r>
              <a:rPr lang="en-GB" sz="1600" dirty="0" smtClean="0"/>
              <a:t>JUMP </a:t>
            </a:r>
            <a:r>
              <a:rPr lang="en-GB" sz="1600" dirty="0" smtClean="0"/>
              <a:t>X</a:t>
            </a:r>
          </a:p>
          <a:p>
            <a:pPr algn="l"/>
            <a:r>
              <a:rPr lang="en-GB" sz="1600" dirty="0" smtClean="0"/>
              <a:t>END</a:t>
            </a:r>
            <a:endParaRPr lang="en-GB" sz="1600" dirty="0"/>
          </a:p>
          <a:p>
            <a:pPr algn="l"/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1276730" y="5535254"/>
            <a:ext cx="1466471" cy="274704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MOV C[1], CX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7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Size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SYMBOL TABLE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29312"/>
              </p:ext>
            </p:extLst>
          </p:nvPr>
        </p:nvGraphicFramePr>
        <p:xfrm>
          <a:off x="242551" y="1633472"/>
          <a:ext cx="4677180" cy="47956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79530"/>
                <a:gridCol w="779530"/>
                <a:gridCol w="779530"/>
                <a:gridCol w="779530"/>
                <a:gridCol w="779530"/>
                <a:gridCol w="779530"/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 smtClean="0"/>
                        <a:t>In</a:t>
                      </a:r>
                      <a:r>
                        <a:rPr lang="en-GB" baseline="0" dirty="0" smtClean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</a:t>
                      </a:r>
                      <a:r>
                        <a:rPr lang="en-GB" baseline="0" dirty="0" smtClean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PARAMETERS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*</a:t>
                      </a:r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039981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Block</a:t>
                      </a:r>
                      <a:r>
                        <a:rPr lang="en-GB" baseline="0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ELSE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LABEL TABLE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10. </a:t>
            </a:r>
            <a:r>
              <a:rPr lang="en-GB" dirty="0"/>
              <a:t>MOV C[1], </a:t>
            </a:r>
            <a:r>
              <a:rPr lang="en-GB" dirty="0" smtClean="0"/>
              <a:t>CX 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 CURRENT ADDRESS = 8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INTERMEDIATE LANGUAGE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REGISTER CODES</a:t>
            </a:r>
            <a:endParaRPr lang="en-GB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037790"/>
              </p:ext>
            </p:extLst>
          </p:nvPr>
        </p:nvGraphicFramePr>
        <p:xfrm>
          <a:off x="5267458" y="2210038"/>
          <a:ext cx="23568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835"/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 smtClean="0"/>
                        <a:t>STACK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61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0"/>
            <a:ext cx="9144000" cy="6858000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1600" dirty="0"/>
              <a:t>DATA B</a:t>
            </a:r>
          </a:p>
          <a:p>
            <a:pPr algn="l"/>
            <a:r>
              <a:rPr lang="en-GB" sz="1600" dirty="0"/>
              <a:t>DATA </a:t>
            </a:r>
            <a:r>
              <a:rPr lang="en-GB" sz="1600" dirty="0" smtClean="0"/>
              <a:t>A</a:t>
            </a:r>
            <a:endParaRPr lang="en-GB" sz="1600" dirty="0"/>
          </a:p>
          <a:p>
            <a:pPr algn="l"/>
            <a:r>
              <a:rPr lang="en-GB" sz="1600" dirty="0"/>
              <a:t>DATA C[4</a:t>
            </a:r>
            <a:r>
              <a:rPr lang="en-GB" sz="1600" dirty="0" smtClean="0"/>
              <a:t>]</a:t>
            </a:r>
          </a:p>
          <a:p>
            <a:pPr algn="l"/>
            <a:r>
              <a:rPr lang="en-GB" sz="1600" dirty="0" smtClean="0"/>
              <a:t>DATA D</a:t>
            </a:r>
          </a:p>
          <a:p>
            <a:pPr algn="l"/>
            <a:r>
              <a:rPr lang="en-GB" sz="1600" dirty="0" smtClean="0"/>
              <a:t>CONST E = 0</a:t>
            </a:r>
            <a:endParaRPr lang="en-GB" sz="1600" dirty="0"/>
          </a:p>
          <a:p>
            <a:pPr algn="l"/>
            <a:r>
              <a:rPr lang="en-GB" sz="1600" dirty="0" smtClean="0"/>
              <a:t>START:</a:t>
            </a:r>
          </a:p>
          <a:p>
            <a:pPr algn="l"/>
            <a:r>
              <a:rPr lang="en-GB" sz="1600" dirty="0" smtClean="0"/>
              <a:t>READ AX</a:t>
            </a:r>
          </a:p>
          <a:p>
            <a:pPr algn="l"/>
            <a:r>
              <a:rPr lang="en-GB" sz="1600" dirty="0" smtClean="0"/>
              <a:t>READ BX</a:t>
            </a:r>
          </a:p>
          <a:p>
            <a:pPr algn="l"/>
            <a:r>
              <a:rPr lang="en-GB" sz="1600" dirty="0" smtClean="0"/>
              <a:t>MOV A, AX</a:t>
            </a:r>
          </a:p>
          <a:p>
            <a:pPr algn="l"/>
            <a:r>
              <a:rPr lang="en-GB" sz="1600" dirty="0" smtClean="0"/>
              <a:t>MOV B, BX</a:t>
            </a:r>
            <a:endParaRPr lang="en-GB" sz="1600" dirty="0"/>
          </a:p>
          <a:p>
            <a:pPr algn="l"/>
            <a:r>
              <a:rPr lang="en-GB" sz="1600" dirty="0" smtClean="0"/>
              <a:t>ADD </a:t>
            </a:r>
            <a:r>
              <a:rPr lang="en-GB" sz="1600" dirty="0"/>
              <a:t>CX, AX, </a:t>
            </a:r>
            <a:r>
              <a:rPr lang="en-GB" sz="1600" dirty="0" smtClean="0"/>
              <a:t>BX</a:t>
            </a:r>
          </a:p>
          <a:p>
            <a:pPr algn="l"/>
            <a:r>
              <a:rPr lang="en-GB" sz="1600" dirty="0" smtClean="0"/>
              <a:t>MOV DX, E</a:t>
            </a:r>
          </a:p>
          <a:p>
            <a:pPr algn="l"/>
            <a:r>
              <a:rPr lang="en-GB" sz="1600" dirty="0" smtClean="0"/>
              <a:t>X:</a:t>
            </a:r>
          </a:p>
          <a:p>
            <a:pPr algn="l"/>
            <a:r>
              <a:rPr lang="en-GB" sz="1600" dirty="0" smtClean="0"/>
              <a:t>IF CX EQ DX THEN</a:t>
            </a:r>
          </a:p>
          <a:p>
            <a:pPr algn="l"/>
            <a:r>
              <a:rPr lang="en-GB" sz="1600" dirty="0"/>
              <a:t>	</a:t>
            </a:r>
            <a:r>
              <a:rPr lang="en-GB" sz="1600" dirty="0" smtClean="0"/>
              <a:t>MOV C[0], CX</a:t>
            </a:r>
          </a:p>
          <a:p>
            <a:pPr algn="l"/>
            <a:r>
              <a:rPr lang="en-GB" sz="1600" dirty="0"/>
              <a:t>	</a:t>
            </a:r>
            <a:r>
              <a:rPr lang="en-GB" sz="1600" dirty="0" smtClean="0"/>
              <a:t>MOV D, CX</a:t>
            </a:r>
          </a:p>
          <a:p>
            <a:pPr algn="l"/>
            <a:r>
              <a:rPr lang="en-GB" sz="1600" dirty="0" smtClean="0"/>
              <a:t>ELSE</a:t>
            </a:r>
          </a:p>
          <a:p>
            <a:pPr algn="l"/>
            <a:r>
              <a:rPr lang="en-GB" sz="1600" dirty="0"/>
              <a:t>	</a:t>
            </a:r>
            <a:r>
              <a:rPr lang="en-GB" sz="1600" dirty="0" smtClean="0"/>
              <a:t>MOV C[1], CX</a:t>
            </a:r>
          </a:p>
          <a:p>
            <a:pPr algn="l"/>
            <a:endParaRPr lang="en-GB" sz="1600" dirty="0"/>
          </a:p>
          <a:p>
            <a:pPr algn="l"/>
            <a:r>
              <a:rPr lang="en-GB" sz="1600" dirty="0"/>
              <a:t>	</a:t>
            </a:r>
            <a:endParaRPr lang="en-GB" sz="1600" dirty="0" smtClean="0"/>
          </a:p>
          <a:p>
            <a:pPr algn="l"/>
            <a:r>
              <a:rPr lang="en-GB" sz="1600" dirty="0" smtClean="0"/>
              <a:t>END</a:t>
            </a:r>
            <a:endParaRPr lang="en-GB" sz="1600" dirty="0"/>
          </a:p>
          <a:p>
            <a:pPr algn="l"/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531138" y="5957285"/>
            <a:ext cx="945966" cy="302838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JUMP X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42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Size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SYMBOL TABLE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641782"/>
              </p:ext>
            </p:extLst>
          </p:nvPr>
        </p:nvGraphicFramePr>
        <p:xfrm>
          <a:off x="242551" y="1633472"/>
          <a:ext cx="4677180" cy="517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79530"/>
                <a:gridCol w="779530"/>
                <a:gridCol w="779530"/>
                <a:gridCol w="779530"/>
                <a:gridCol w="779530"/>
                <a:gridCol w="779530"/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 smtClean="0"/>
                        <a:t>In</a:t>
                      </a:r>
                      <a:r>
                        <a:rPr lang="en-GB" baseline="0" dirty="0" smtClean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</a:t>
                      </a:r>
                      <a:r>
                        <a:rPr lang="en-GB" baseline="0" dirty="0" smtClean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PARAMETERS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*</a:t>
                      </a:r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425208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Block</a:t>
                      </a:r>
                      <a:r>
                        <a:rPr lang="en-GB" baseline="0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ELSE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IFEND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LABEL TABLE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11. JMP X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 CURRENT ADDRESS = 8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INTERMEDIATE LANGUAGE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REGISTER CODES</a:t>
            </a:r>
            <a:endParaRPr lang="en-GB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037790"/>
              </p:ext>
            </p:extLst>
          </p:nvPr>
        </p:nvGraphicFramePr>
        <p:xfrm>
          <a:off x="5267458" y="2210038"/>
          <a:ext cx="23568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835"/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 smtClean="0"/>
                        <a:t>STACK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5211650" y="4945486"/>
            <a:ext cx="2811888" cy="1442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As we reached if end we will keep a block named </a:t>
            </a:r>
            <a:r>
              <a:rPr lang="en-GB" dirty="0" err="1" smtClean="0"/>
              <a:t>ifend</a:t>
            </a:r>
            <a:r>
              <a:rPr lang="en-GB" dirty="0" smtClean="0"/>
              <a:t> and its address.</a:t>
            </a:r>
          </a:p>
          <a:p>
            <a:r>
              <a:rPr lang="en-GB" dirty="0" smtClean="0"/>
              <a:t>In the next step we will fill the * places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911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346195"/>
              </p:ext>
            </p:extLst>
          </p:nvPr>
        </p:nvGraphicFramePr>
        <p:xfrm>
          <a:off x="8113690" y="3186878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90" y="279471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902147"/>
              </p:ext>
            </p:extLst>
          </p:nvPr>
        </p:nvGraphicFramePr>
        <p:xfrm>
          <a:off x="8100811" y="4821349"/>
          <a:ext cx="38879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Size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90" y="442818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SYMBOL TABLE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771961"/>
              </p:ext>
            </p:extLst>
          </p:nvPr>
        </p:nvGraphicFramePr>
        <p:xfrm>
          <a:off x="242551" y="1848119"/>
          <a:ext cx="6686281" cy="2266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55183"/>
                <a:gridCol w="955183"/>
                <a:gridCol w="955183"/>
                <a:gridCol w="955183"/>
                <a:gridCol w="955183"/>
                <a:gridCol w="955183"/>
                <a:gridCol w="955183"/>
              </a:tblGrid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770297"/>
              </p:ext>
            </p:extLst>
          </p:nvPr>
        </p:nvGraphicFramePr>
        <p:xfrm>
          <a:off x="8113689" y="1196184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Block</a:t>
                      </a:r>
                      <a:r>
                        <a:rPr lang="en-GB" baseline="0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90" y="80922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BLOCK ADDRESSES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42551" y="6224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DATA B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 CURRENT ADDRESS = 0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42551" y="1453165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INTERMEDIATE LANGUAGE</a:t>
            </a:r>
            <a:endParaRPr lang="en-GB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893511"/>
              </p:ext>
            </p:extLst>
          </p:nvPr>
        </p:nvGraphicFramePr>
        <p:xfrm>
          <a:off x="4258076" y="798492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310666" y="435736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REGISTER CODES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773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PROGRAM ENDS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51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Size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SYMBOL TABLE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478911"/>
              </p:ext>
            </p:extLst>
          </p:nvPr>
        </p:nvGraphicFramePr>
        <p:xfrm>
          <a:off x="242551" y="1633472"/>
          <a:ext cx="4677180" cy="517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79530"/>
                <a:gridCol w="779530"/>
                <a:gridCol w="779530"/>
                <a:gridCol w="779530"/>
                <a:gridCol w="779530"/>
                <a:gridCol w="779530"/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 smtClean="0"/>
                        <a:t>In</a:t>
                      </a:r>
                      <a:r>
                        <a:rPr lang="en-GB" baseline="0" dirty="0" smtClean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</a:t>
                      </a:r>
                      <a:r>
                        <a:rPr lang="en-GB" baseline="0" dirty="0" smtClean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PARAMETERS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*</a:t>
                      </a:r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425208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Block</a:t>
                      </a:r>
                      <a:r>
                        <a:rPr lang="en-GB" baseline="0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ELSE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IFEND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LABEL TABLE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42551" y="79419"/>
            <a:ext cx="3786389" cy="10539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Now we will fill 10</a:t>
            </a:r>
            <a:r>
              <a:rPr lang="en-GB" baseline="30000" dirty="0" smtClean="0"/>
              <a:t>th</a:t>
            </a:r>
            <a:r>
              <a:rPr lang="en-GB" dirty="0" smtClean="0"/>
              <a:t> instruction * parameter.</a:t>
            </a:r>
          </a:p>
          <a:p>
            <a:r>
              <a:rPr lang="en-GB" dirty="0" err="1" smtClean="0"/>
              <a:t>i.E</a:t>
            </a:r>
            <a:r>
              <a:rPr lang="en-GB" dirty="0" smtClean="0"/>
              <a:t> Where should control go after if completion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 CURRENT ADDRESS = 8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INTERMEDIATE LANGUAGE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REGISTER CODES</a:t>
            </a:r>
            <a:endParaRPr lang="en-GB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780574"/>
              </p:ext>
            </p:extLst>
          </p:nvPr>
        </p:nvGraphicFramePr>
        <p:xfrm>
          <a:off x="5267458" y="2210038"/>
          <a:ext cx="23568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835"/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 smtClean="0"/>
                        <a:t>STACK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5057103" y="4919729"/>
            <a:ext cx="2811888" cy="1442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Filling 10</a:t>
            </a:r>
            <a:r>
              <a:rPr lang="en-GB" baseline="30000" dirty="0" smtClean="0"/>
              <a:t>th</a:t>
            </a:r>
            <a:r>
              <a:rPr lang="en-GB" dirty="0" smtClean="0"/>
              <a:t> instructions left over parameter. (Where should the code jump after executing “IF”)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50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25035"/>
              </p:ext>
            </p:extLst>
          </p:nvPr>
        </p:nvGraphicFramePr>
        <p:xfrm>
          <a:off x="8113689" y="2975020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89" y="260153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04000"/>
              </p:ext>
            </p:extLst>
          </p:nvPr>
        </p:nvGraphicFramePr>
        <p:xfrm>
          <a:off x="8113689" y="4635538"/>
          <a:ext cx="388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Size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286853"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89" y="419636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SYMBOL TABLE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455478"/>
              </p:ext>
            </p:extLst>
          </p:nvPr>
        </p:nvGraphicFramePr>
        <p:xfrm>
          <a:off x="242551" y="1633472"/>
          <a:ext cx="4677180" cy="5173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79530"/>
                <a:gridCol w="779530"/>
                <a:gridCol w="779530"/>
                <a:gridCol w="779530"/>
                <a:gridCol w="779530"/>
                <a:gridCol w="779530"/>
              </a:tblGrid>
              <a:tr h="259724">
                <a:tc>
                  <a:txBody>
                    <a:bodyPr/>
                    <a:lstStyle/>
                    <a:p>
                      <a:r>
                        <a:rPr lang="en-GB" dirty="0" smtClean="0"/>
                        <a:t>In</a:t>
                      </a:r>
                      <a:r>
                        <a:rPr lang="en-GB" baseline="0" dirty="0" smtClean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Op</a:t>
                      </a:r>
                      <a:r>
                        <a:rPr lang="en-GB" baseline="0" dirty="0" smtClean="0"/>
                        <a:t> code</a:t>
                      </a:r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PARAMETERS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>
                    <a:solidFill>
                      <a:schemeClr val="accent4">
                        <a:alpha val="20000"/>
                      </a:schemeClr>
                    </a:solidFill>
                  </a:tcPr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425208"/>
              </p:ext>
            </p:extLst>
          </p:nvPr>
        </p:nvGraphicFramePr>
        <p:xfrm>
          <a:off x="8113689" y="1006697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Block</a:t>
                      </a:r>
                      <a:r>
                        <a:rPr lang="en-GB" baseline="0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ELSE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IFEND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89" y="633210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LABEL TABLE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42551" y="79420"/>
            <a:ext cx="3786389" cy="55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Now we will fill 7</a:t>
            </a:r>
            <a:r>
              <a:rPr lang="en-GB" baseline="30000" dirty="0" smtClean="0"/>
              <a:t>th</a:t>
            </a:r>
            <a:r>
              <a:rPr lang="en-GB" dirty="0" smtClean="0"/>
              <a:t> instruction * parameter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 CURRENT ADDRESS = 8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42551" y="1259984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INTERMEDIATE LANGUAGE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9940"/>
              </p:ext>
            </p:extLst>
          </p:nvPr>
        </p:nvGraphicFramePr>
        <p:xfrm>
          <a:off x="4258076" y="656823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310666" y="294067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REGISTER CODES</a:t>
            </a:r>
            <a:endParaRPr lang="en-GB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274055"/>
              </p:ext>
            </p:extLst>
          </p:nvPr>
        </p:nvGraphicFramePr>
        <p:xfrm>
          <a:off x="5267458" y="2210038"/>
          <a:ext cx="23568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835"/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 smtClean="0"/>
                        <a:t>STACK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5057103" y="3902300"/>
            <a:ext cx="2811888" cy="2756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Now we will fill 7</a:t>
            </a:r>
            <a:r>
              <a:rPr lang="en-GB" baseline="30000" dirty="0" smtClean="0"/>
              <a:t>th</a:t>
            </a:r>
            <a:r>
              <a:rPr lang="en-GB" dirty="0" smtClean="0"/>
              <a:t> instruction left over parameters. If “IF” false then it should execute else block and its instruction number is 11 so we will fill remaining parameter in 7</a:t>
            </a:r>
            <a:r>
              <a:rPr lang="en-GB" baseline="30000" dirty="0" smtClean="0"/>
              <a:t>th</a:t>
            </a:r>
            <a:r>
              <a:rPr lang="en-GB" dirty="0" smtClean="0"/>
              <a:t> instruction with 11 and remove 7 from stack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13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461" y="127912"/>
            <a:ext cx="9144000" cy="6730088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GB" sz="4800" dirty="0"/>
              <a:t>DATA </a:t>
            </a:r>
            <a:r>
              <a:rPr lang="en-GB" sz="4800" dirty="0" smtClean="0"/>
              <a:t>B</a:t>
            </a:r>
          </a:p>
          <a:p>
            <a:pPr algn="l"/>
            <a:endParaRPr lang="en-GB" sz="4800" dirty="0" smtClean="0"/>
          </a:p>
          <a:p>
            <a:pPr algn="l"/>
            <a:endParaRPr lang="en-GB" sz="4800" dirty="0"/>
          </a:p>
          <a:p>
            <a:pPr algn="l"/>
            <a:r>
              <a:rPr lang="en-GB" sz="4800" dirty="0" smtClean="0"/>
              <a:t>DATA </a:t>
            </a:r>
            <a:r>
              <a:rPr lang="en-GB" sz="4800" dirty="0"/>
              <a:t>C[4]</a:t>
            </a:r>
          </a:p>
          <a:p>
            <a:pPr algn="l"/>
            <a:r>
              <a:rPr lang="en-GB" sz="4800" dirty="0"/>
              <a:t>DATA D</a:t>
            </a:r>
          </a:p>
          <a:p>
            <a:pPr algn="l"/>
            <a:r>
              <a:rPr lang="en-GB" sz="4800" dirty="0"/>
              <a:t>CONST E = </a:t>
            </a:r>
            <a:r>
              <a:rPr lang="en-GB" sz="4800" dirty="0" smtClean="0"/>
              <a:t>0</a:t>
            </a:r>
          </a:p>
          <a:p>
            <a:pPr algn="l"/>
            <a:r>
              <a:rPr lang="en-GB" sz="4800" dirty="0" smtClean="0"/>
              <a:t>START:</a:t>
            </a:r>
            <a:endParaRPr lang="en-GB" sz="4800" dirty="0"/>
          </a:p>
          <a:p>
            <a:pPr algn="l"/>
            <a:r>
              <a:rPr lang="en-GB" sz="4800" dirty="0"/>
              <a:t>READ AX</a:t>
            </a:r>
          </a:p>
          <a:p>
            <a:pPr algn="l"/>
            <a:r>
              <a:rPr lang="en-GB" sz="4800" dirty="0"/>
              <a:t>READ BX</a:t>
            </a:r>
          </a:p>
          <a:p>
            <a:pPr algn="l"/>
            <a:r>
              <a:rPr lang="en-GB" sz="4800" dirty="0"/>
              <a:t>MOV A, AX</a:t>
            </a:r>
          </a:p>
          <a:p>
            <a:pPr algn="l"/>
            <a:r>
              <a:rPr lang="en-GB" sz="4800" dirty="0"/>
              <a:t>MOV B, BX</a:t>
            </a:r>
          </a:p>
          <a:p>
            <a:pPr algn="l"/>
            <a:r>
              <a:rPr lang="en-GB" sz="4800" dirty="0"/>
              <a:t>ADD 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CX</a:t>
            </a:r>
          </a:p>
          <a:p>
            <a:pPr algn="l"/>
            <a:r>
              <a:rPr lang="en-GB" sz="4800" dirty="0"/>
              <a:t>JUMP </a:t>
            </a:r>
            <a:r>
              <a:rPr lang="en-GB" sz="4800" dirty="0" smtClean="0"/>
              <a:t>X</a:t>
            </a:r>
          </a:p>
          <a:p>
            <a:pPr algn="l"/>
            <a:r>
              <a:rPr lang="en-GB" sz="4800" dirty="0" smtClean="0"/>
              <a:t>END</a:t>
            </a:r>
            <a:endParaRPr lang="en-GB" sz="4800" dirty="0"/>
          </a:p>
          <a:p>
            <a:pPr algn="l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89927" y="553990"/>
            <a:ext cx="1026017" cy="309093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DATA A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95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346195"/>
              </p:ext>
            </p:extLst>
          </p:nvPr>
        </p:nvGraphicFramePr>
        <p:xfrm>
          <a:off x="8113690" y="3186878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90" y="279471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150677"/>
              </p:ext>
            </p:extLst>
          </p:nvPr>
        </p:nvGraphicFramePr>
        <p:xfrm>
          <a:off x="8100811" y="4821349"/>
          <a:ext cx="38879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Size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90" y="442818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SYMBOL TABLE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609202"/>
              </p:ext>
            </p:extLst>
          </p:nvPr>
        </p:nvGraphicFramePr>
        <p:xfrm>
          <a:off x="242551" y="1994076"/>
          <a:ext cx="7313768" cy="2266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/>
                <a:gridCol w="1044824"/>
                <a:gridCol w="1044824"/>
                <a:gridCol w="1044824"/>
                <a:gridCol w="1044824"/>
                <a:gridCol w="1044824"/>
                <a:gridCol w="1044824"/>
              </a:tblGrid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770297"/>
              </p:ext>
            </p:extLst>
          </p:nvPr>
        </p:nvGraphicFramePr>
        <p:xfrm>
          <a:off x="8113689" y="1196184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Block</a:t>
                      </a:r>
                      <a:r>
                        <a:rPr lang="en-GB" baseline="0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90" y="80922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BLOCK ADDRESSES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42551" y="6224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DATA A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 CURRENT ADDRESS = 1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42551" y="1620588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INTERMEDIATE LANGUAGE</a:t>
            </a:r>
            <a:endParaRPr lang="en-GB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593101"/>
              </p:ext>
            </p:extLst>
          </p:nvPr>
        </p:nvGraphicFramePr>
        <p:xfrm>
          <a:off x="4193681" y="798492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246271" y="435736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REGISTER CODES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45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4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GB" sz="4800" dirty="0"/>
              <a:t>DATA B</a:t>
            </a:r>
          </a:p>
          <a:p>
            <a:pPr algn="l"/>
            <a:r>
              <a:rPr lang="en-GB" sz="4800" dirty="0"/>
              <a:t>DATA </a:t>
            </a:r>
            <a:r>
              <a:rPr lang="en-GB" sz="4800" dirty="0" smtClean="0"/>
              <a:t>A</a:t>
            </a:r>
          </a:p>
          <a:p>
            <a:pPr algn="l"/>
            <a:endParaRPr lang="en-GB" sz="4800" dirty="0" smtClean="0"/>
          </a:p>
          <a:p>
            <a:pPr algn="l"/>
            <a:endParaRPr lang="en-GB" sz="4800" dirty="0"/>
          </a:p>
          <a:p>
            <a:pPr algn="l"/>
            <a:r>
              <a:rPr lang="en-GB" sz="4800" dirty="0" smtClean="0"/>
              <a:t>DATA </a:t>
            </a:r>
            <a:r>
              <a:rPr lang="en-GB" sz="4800" dirty="0"/>
              <a:t>D</a:t>
            </a:r>
          </a:p>
          <a:p>
            <a:pPr algn="l"/>
            <a:r>
              <a:rPr lang="en-GB" sz="4800" dirty="0"/>
              <a:t>CONST E = </a:t>
            </a:r>
            <a:r>
              <a:rPr lang="en-GB" sz="4800" dirty="0" smtClean="0"/>
              <a:t>0</a:t>
            </a:r>
          </a:p>
          <a:p>
            <a:pPr algn="l"/>
            <a:r>
              <a:rPr lang="en-GB" sz="4800" dirty="0" smtClean="0"/>
              <a:t>START:</a:t>
            </a:r>
            <a:endParaRPr lang="en-GB" sz="4800" dirty="0"/>
          </a:p>
          <a:p>
            <a:pPr algn="l"/>
            <a:r>
              <a:rPr lang="en-GB" sz="4800" dirty="0"/>
              <a:t>READ AX</a:t>
            </a:r>
          </a:p>
          <a:p>
            <a:pPr algn="l"/>
            <a:r>
              <a:rPr lang="en-GB" sz="4800" dirty="0"/>
              <a:t>READ BX</a:t>
            </a:r>
          </a:p>
          <a:p>
            <a:pPr algn="l"/>
            <a:r>
              <a:rPr lang="en-GB" sz="4800" dirty="0"/>
              <a:t>MOV A, AX</a:t>
            </a:r>
          </a:p>
          <a:p>
            <a:pPr algn="l"/>
            <a:r>
              <a:rPr lang="en-GB" sz="4800" dirty="0"/>
              <a:t>MOV B, BX</a:t>
            </a:r>
          </a:p>
          <a:p>
            <a:pPr algn="l"/>
            <a:r>
              <a:rPr lang="en-GB" sz="4800" dirty="0"/>
              <a:t>ADD 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CX</a:t>
            </a:r>
          </a:p>
          <a:p>
            <a:pPr algn="l"/>
            <a:r>
              <a:rPr lang="en-GB" sz="4800" dirty="0"/>
              <a:t>JUMP </a:t>
            </a:r>
            <a:r>
              <a:rPr lang="en-GB" sz="4800" dirty="0" smtClean="0"/>
              <a:t>X</a:t>
            </a:r>
          </a:p>
          <a:p>
            <a:pPr algn="l"/>
            <a:r>
              <a:rPr lang="en-GB" sz="4800" dirty="0" smtClean="0"/>
              <a:t>END</a:t>
            </a:r>
            <a:endParaRPr lang="en-GB" sz="4800" dirty="0"/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45206" y="891616"/>
            <a:ext cx="1114782" cy="276004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DATA C[4]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0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346195"/>
              </p:ext>
            </p:extLst>
          </p:nvPr>
        </p:nvGraphicFramePr>
        <p:xfrm>
          <a:off x="8113690" y="3186878"/>
          <a:ext cx="3832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  <a:gridCol w="383253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13690" y="279471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924270"/>
              </p:ext>
            </p:extLst>
          </p:nvPr>
        </p:nvGraphicFramePr>
        <p:xfrm>
          <a:off x="8100811" y="4821349"/>
          <a:ext cx="38879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38"/>
                <a:gridCol w="1111221"/>
                <a:gridCol w="83212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Size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13690" y="4428186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SYMBOL TABLE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775341"/>
              </p:ext>
            </p:extLst>
          </p:nvPr>
        </p:nvGraphicFramePr>
        <p:xfrm>
          <a:off x="242551" y="1968326"/>
          <a:ext cx="7313768" cy="2266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44824"/>
                <a:gridCol w="1044824"/>
                <a:gridCol w="1044824"/>
                <a:gridCol w="1044824"/>
                <a:gridCol w="1044824"/>
                <a:gridCol w="1044824"/>
                <a:gridCol w="1044824"/>
              </a:tblGrid>
              <a:tr h="3777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78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770297"/>
              </p:ext>
            </p:extLst>
          </p:nvPr>
        </p:nvGraphicFramePr>
        <p:xfrm>
          <a:off x="8113689" y="1196184"/>
          <a:ext cx="37863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95"/>
                <a:gridCol w="189319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Block</a:t>
                      </a:r>
                      <a:r>
                        <a:rPr lang="en-GB" baseline="0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113690" y="809223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BLOCK ADDRESSES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42551" y="62249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DATA C[4]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113690" y="79421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MEMORY CURRENT ADDRESS = 2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42551" y="1594838"/>
            <a:ext cx="3786389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INTERMEDIATE LANGUAGE</a:t>
            </a:r>
            <a:endParaRPr lang="en-GB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171707"/>
              </p:ext>
            </p:extLst>
          </p:nvPr>
        </p:nvGraphicFramePr>
        <p:xfrm>
          <a:off x="4258076" y="798492"/>
          <a:ext cx="3781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  <a:gridCol w="4726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310666" y="435736"/>
            <a:ext cx="3712872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REGISTER CODES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485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29" y="198250"/>
            <a:ext cx="9144000" cy="665974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GB" sz="4800" dirty="0"/>
              <a:t>DATA B</a:t>
            </a:r>
          </a:p>
          <a:p>
            <a:pPr algn="l"/>
            <a:r>
              <a:rPr lang="en-GB" sz="4800" dirty="0"/>
              <a:t>DATA </a:t>
            </a:r>
            <a:r>
              <a:rPr lang="en-GB" sz="4800" dirty="0" smtClean="0"/>
              <a:t>A</a:t>
            </a:r>
            <a:endParaRPr lang="en-GB" sz="4800" dirty="0"/>
          </a:p>
          <a:p>
            <a:pPr algn="l"/>
            <a:r>
              <a:rPr lang="en-GB" sz="4800" dirty="0"/>
              <a:t>DATA C[4</a:t>
            </a:r>
            <a:r>
              <a:rPr lang="en-GB" sz="4800" dirty="0" smtClean="0"/>
              <a:t>]</a:t>
            </a:r>
          </a:p>
          <a:p>
            <a:pPr algn="l"/>
            <a:endParaRPr lang="en-GB" sz="4800" dirty="0"/>
          </a:p>
          <a:p>
            <a:pPr algn="l"/>
            <a:endParaRPr lang="en-GB" sz="4800" dirty="0"/>
          </a:p>
          <a:p>
            <a:pPr algn="l"/>
            <a:r>
              <a:rPr lang="en-GB" sz="4800" dirty="0" smtClean="0"/>
              <a:t>CONST </a:t>
            </a:r>
            <a:r>
              <a:rPr lang="en-GB" sz="4800" dirty="0"/>
              <a:t>E = </a:t>
            </a:r>
            <a:r>
              <a:rPr lang="en-GB" sz="4800" dirty="0" smtClean="0"/>
              <a:t>0</a:t>
            </a:r>
          </a:p>
          <a:p>
            <a:pPr algn="l"/>
            <a:r>
              <a:rPr lang="en-GB" sz="4800" dirty="0" smtClean="0"/>
              <a:t>START:</a:t>
            </a:r>
            <a:endParaRPr lang="en-GB" sz="4800" dirty="0"/>
          </a:p>
          <a:p>
            <a:pPr algn="l"/>
            <a:r>
              <a:rPr lang="en-GB" sz="4800" dirty="0"/>
              <a:t>READ AX</a:t>
            </a:r>
          </a:p>
          <a:p>
            <a:pPr algn="l"/>
            <a:r>
              <a:rPr lang="en-GB" sz="4800" dirty="0"/>
              <a:t>READ BX</a:t>
            </a:r>
          </a:p>
          <a:p>
            <a:pPr algn="l"/>
            <a:r>
              <a:rPr lang="en-GB" sz="4800" dirty="0"/>
              <a:t>MOV A, AX</a:t>
            </a:r>
          </a:p>
          <a:p>
            <a:pPr algn="l"/>
            <a:r>
              <a:rPr lang="en-GB" sz="4800" dirty="0"/>
              <a:t>MOV B, BX</a:t>
            </a:r>
          </a:p>
          <a:p>
            <a:pPr algn="l"/>
            <a:r>
              <a:rPr lang="en-GB" sz="4800" dirty="0"/>
              <a:t>ADD CX, AX, BX</a:t>
            </a:r>
          </a:p>
          <a:p>
            <a:pPr algn="l"/>
            <a:r>
              <a:rPr lang="en-GB" sz="4800" dirty="0"/>
              <a:t>MOV DX, E</a:t>
            </a:r>
          </a:p>
          <a:p>
            <a:pPr algn="l"/>
            <a:r>
              <a:rPr lang="en-GB" sz="4800" dirty="0"/>
              <a:t>X:</a:t>
            </a:r>
          </a:p>
          <a:p>
            <a:pPr algn="l"/>
            <a:r>
              <a:rPr lang="en-GB" sz="4800" dirty="0"/>
              <a:t>IF CX EQ DX THEN</a:t>
            </a:r>
          </a:p>
          <a:p>
            <a:pPr algn="l"/>
            <a:r>
              <a:rPr lang="en-GB" sz="4800" dirty="0"/>
              <a:t>	MOV C[0], CX</a:t>
            </a:r>
          </a:p>
          <a:p>
            <a:pPr algn="l"/>
            <a:r>
              <a:rPr lang="en-GB" sz="4800" dirty="0"/>
              <a:t>	MOV D, CX</a:t>
            </a:r>
          </a:p>
          <a:p>
            <a:pPr algn="l"/>
            <a:r>
              <a:rPr lang="en-GB" sz="4800" dirty="0"/>
              <a:t>ELSE</a:t>
            </a:r>
          </a:p>
          <a:p>
            <a:pPr algn="l"/>
            <a:r>
              <a:rPr lang="en-GB" sz="4800" dirty="0"/>
              <a:t>	MOV C[1], CX</a:t>
            </a:r>
          </a:p>
          <a:p>
            <a:pPr algn="l"/>
            <a:r>
              <a:rPr lang="en-GB" sz="4800" dirty="0"/>
              <a:t>JUMP </a:t>
            </a:r>
            <a:r>
              <a:rPr lang="en-GB" sz="4800" dirty="0" smtClean="0"/>
              <a:t>X</a:t>
            </a:r>
          </a:p>
          <a:p>
            <a:pPr algn="l"/>
            <a:r>
              <a:rPr lang="en-GB" sz="4800" dirty="0" smtClean="0"/>
              <a:t>END</a:t>
            </a:r>
            <a:endParaRPr lang="en-GB" sz="4800" dirty="0"/>
          </a:p>
          <a:p>
            <a:pPr algn="l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17071" y="1187036"/>
            <a:ext cx="1114782" cy="276004"/>
          </a:xfrm>
          <a:prstGeom prst="rect">
            <a:avLst/>
          </a:prstGeom>
          <a:solidFill>
            <a:schemeClr val="lt1"/>
          </a:solidFill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DATA D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46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2758</Words>
  <Application>Microsoft Office PowerPoint</Application>
  <PresentationFormat>Widescreen</PresentationFormat>
  <Paragraphs>1826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Program to write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kishore battula</dc:creator>
  <cp:lastModifiedBy>kishore battula</cp:lastModifiedBy>
  <cp:revision>19</cp:revision>
  <dcterms:created xsi:type="dcterms:W3CDTF">2014-06-15T07:23:13Z</dcterms:created>
  <dcterms:modified xsi:type="dcterms:W3CDTF">2014-06-20T15:57:34Z</dcterms:modified>
</cp:coreProperties>
</file>