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43"/>
  </p:notesMasterIdLst>
  <p:sldIdLst>
    <p:sldId id="305" r:id="rId3"/>
    <p:sldId id="340" r:id="rId4"/>
    <p:sldId id="307" r:id="rId5"/>
    <p:sldId id="343" r:id="rId6"/>
    <p:sldId id="342" r:id="rId7"/>
    <p:sldId id="338" r:id="rId8"/>
    <p:sldId id="339" r:id="rId9"/>
    <p:sldId id="334" r:id="rId10"/>
    <p:sldId id="336" r:id="rId11"/>
    <p:sldId id="335" r:id="rId12"/>
    <p:sldId id="308" r:id="rId13"/>
    <p:sldId id="306" r:id="rId14"/>
    <p:sldId id="317" r:id="rId15"/>
    <p:sldId id="318" r:id="rId16"/>
    <p:sldId id="319" r:id="rId17"/>
    <p:sldId id="320" r:id="rId18"/>
    <p:sldId id="321" r:id="rId19"/>
    <p:sldId id="322" r:id="rId20"/>
    <p:sldId id="323" r:id="rId21"/>
    <p:sldId id="324" r:id="rId22"/>
    <p:sldId id="325" r:id="rId23"/>
    <p:sldId id="326" r:id="rId24"/>
    <p:sldId id="327" r:id="rId25"/>
    <p:sldId id="328" r:id="rId26"/>
    <p:sldId id="332" r:id="rId27"/>
    <p:sldId id="330" r:id="rId28"/>
    <p:sldId id="331" r:id="rId29"/>
    <p:sldId id="450" r:id="rId30"/>
    <p:sldId id="309" r:id="rId31"/>
    <p:sldId id="310" r:id="rId32"/>
    <p:sldId id="311" r:id="rId33"/>
    <p:sldId id="312" r:id="rId34"/>
    <p:sldId id="313" r:id="rId35"/>
    <p:sldId id="314" r:id="rId36"/>
    <p:sldId id="315" r:id="rId37"/>
    <p:sldId id="316" r:id="rId38"/>
    <p:sldId id="337" r:id="rId39"/>
    <p:sldId id="344" r:id="rId40"/>
    <p:sldId id="341" r:id="rId41"/>
    <p:sldId id="345" r:id="rId42"/>
  </p:sldIdLst>
  <p:sldSz cx="12192000" cy="6858000"/>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in" initials="J" lastIdx="1" clrIdx="0">
    <p:extLst>
      <p:ext uri="{19B8F6BF-5375-455C-9EA6-DF929625EA0E}">
        <p15:presenceInfo xmlns:p15="http://schemas.microsoft.com/office/powerpoint/2012/main" userId="J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B9B9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69" autoAdjust="0"/>
    <p:restoredTop sz="55755" autoAdjust="0"/>
  </p:normalViewPr>
  <p:slideViewPr>
    <p:cSldViewPr snapToGrid="0">
      <p:cViewPr varScale="1">
        <p:scale>
          <a:sx n="108" d="100"/>
          <a:sy n="108" d="100"/>
        </p:scale>
        <p:origin x="798" y="102"/>
      </p:cViewPr>
      <p:guideLst/>
    </p:cSldViewPr>
  </p:slideViewPr>
  <p:outlineViewPr>
    <p:cViewPr>
      <p:scale>
        <a:sx n="33" d="100"/>
        <a:sy n="33" d="100"/>
      </p:scale>
      <p:origin x="0" y="-5173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45659" cy="498135"/>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3850443" y="1"/>
            <a:ext cx="2945659" cy="498135"/>
          </a:xfrm>
          <a:prstGeom prst="rect">
            <a:avLst/>
          </a:prstGeom>
        </p:spPr>
        <p:txBody>
          <a:bodyPr vert="horz" lIns="96661" tIns="48331" rIns="96661" bIns="48331" rtlCol="0"/>
          <a:lstStyle>
            <a:lvl1pPr algn="r">
              <a:defRPr sz="1300"/>
            </a:lvl1pPr>
          </a:lstStyle>
          <a:p>
            <a:fld id="{F7C385C1-AC3E-46E6-8A1F-F609F8A985A5}" type="datetimeFigureOut">
              <a:rPr lang="en-US" smtClean="0"/>
              <a:t>5/7/2025</a:t>
            </a:fld>
            <a:endParaRPr lang="en-US"/>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679768" y="4777958"/>
            <a:ext cx="5438140" cy="3909239"/>
          </a:xfrm>
          <a:prstGeom prst="rect">
            <a:avLst/>
          </a:prstGeom>
        </p:spPr>
        <p:txBody>
          <a:bodyPr vert="horz" lIns="96661" tIns="48331" rIns="96661" bIns="48331"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30091"/>
            <a:ext cx="2945659" cy="498134"/>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3850443" y="9430091"/>
            <a:ext cx="2945659" cy="498134"/>
          </a:xfrm>
          <a:prstGeom prst="rect">
            <a:avLst/>
          </a:prstGeom>
        </p:spPr>
        <p:txBody>
          <a:bodyPr vert="horz" lIns="96661" tIns="48331" rIns="96661" bIns="48331" rtlCol="0" anchor="b"/>
          <a:lstStyle>
            <a:lvl1pPr algn="r">
              <a:defRPr sz="1300"/>
            </a:lvl1pPr>
          </a:lstStyle>
          <a:p>
            <a:fld id="{17FAB262-816E-4258-B957-62A4098BEF0B}" type="slidenum">
              <a:rPr lang="en-US" smtClean="0"/>
              <a:t>‹#›</a:t>
            </a:fld>
            <a:endParaRPr lang="en-US"/>
          </a:p>
        </p:txBody>
      </p:sp>
    </p:spTree>
    <p:extLst>
      <p:ext uri="{BB962C8B-B14F-4D97-AF65-F5344CB8AC3E}">
        <p14:creationId xmlns:p14="http://schemas.microsoft.com/office/powerpoint/2010/main" val="4417877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p:txBody>
          <a:bodyPr/>
          <a:lstStyle/>
          <a:p>
            <a:pPr>
              <a:defRPr/>
            </a:pPr>
            <a:fld id="{40F53A88-0F17-44A8-8D07-AFE9CB7CB010}" type="slidenum">
              <a:rPr lang="en-US" altLang="ko-KR">
                <a:solidFill>
                  <a:srgbClr val="EEECE1"/>
                </a:solidFill>
              </a:rPr>
              <a:pPr>
                <a:defRPr/>
              </a:pPr>
              <a:t>1</a:t>
            </a:fld>
            <a:endParaRPr lang="en-US" altLang="ko-KR">
              <a:solidFill>
                <a:srgbClr val="EEECE1"/>
              </a:solidFill>
            </a:endParaRPr>
          </a:p>
        </p:txBody>
      </p:sp>
      <p:sp>
        <p:nvSpPr>
          <p:cNvPr id="6147" name="Rectangle 2"/>
          <p:cNvSpPr>
            <a:spLocks noGrp="1" noRot="1" noChangeAspect="1" noChangeArrowheads="1" noTextEdit="1"/>
          </p:cNvSpPr>
          <p:nvPr>
            <p:ph type="sldImg"/>
          </p:nvPr>
        </p:nvSpPr>
        <p:spPr>
          <a:xfrm>
            <a:off x="422275" y="1241425"/>
            <a:ext cx="5953125" cy="3349625"/>
          </a:xfrm>
          <a:ln/>
        </p:spPr>
      </p:sp>
      <p:sp>
        <p:nvSpPr>
          <p:cNvPr id="6148" name="Rectangle 3"/>
          <p:cNvSpPr>
            <a:spLocks noGrp="1" noChangeArrowheads="1"/>
          </p:cNvSpPr>
          <p:nvPr>
            <p:ph type="body" idx="1"/>
          </p:nvPr>
        </p:nvSpPr>
        <p:spPr>
          <a:noFill/>
          <a:ln/>
        </p:spPr>
        <p:txBody>
          <a:bodyPr/>
          <a:lstStyle/>
          <a:p>
            <a:pPr eaLnBrk="1" hangingPunct="1"/>
            <a:endParaRPr lang="en-US" altLang="ko-KR">
              <a:ea typeface="굴림" pitchFamily="34" charset="-127"/>
            </a:endParaRPr>
          </a:p>
        </p:txBody>
      </p:sp>
    </p:spTree>
    <p:extLst>
      <p:ext uri="{BB962C8B-B14F-4D97-AF65-F5344CB8AC3E}">
        <p14:creationId xmlns:p14="http://schemas.microsoft.com/office/powerpoint/2010/main" val="16160641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our framework, “context window size = 3 previous messages” means that, at each new turn, we explicitly </a:t>
            </a:r>
            <a:r>
              <a:rPr lang="en-US" b="1" dirty="0"/>
              <a:t>carry forward</a:t>
            </a:r>
            <a:r>
              <a:rPr lang="en-US" dirty="0"/>
              <a:t> the last three utterances so the semantic encoder and downstream modules can maintain continuity.</a:t>
            </a:r>
          </a:p>
          <a:p>
            <a:r>
              <a:rPr lang="en-US" dirty="0"/>
              <a:t>By explicitly concatenating and fusing the last three message embeddings before VAE compression, the system preserves conversational continuity—ensuring that every component from KB enhancement through RL decision has access to just enough recent history to resolve context‐dependent semantics.</a:t>
            </a:r>
          </a:p>
        </p:txBody>
      </p:sp>
      <p:sp>
        <p:nvSpPr>
          <p:cNvPr id="4" name="Slide Number Placeholder 3"/>
          <p:cNvSpPr>
            <a:spLocks noGrp="1"/>
          </p:cNvSpPr>
          <p:nvPr>
            <p:ph type="sldNum" sz="quarter" idx="5"/>
          </p:nvPr>
        </p:nvSpPr>
        <p:spPr/>
        <p:txBody>
          <a:bodyPr/>
          <a:lstStyle/>
          <a:p>
            <a:fld id="{17FAB262-816E-4258-B957-62A4098BEF0B}" type="slidenum">
              <a:rPr lang="en-US" smtClean="0"/>
              <a:t>21</a:t>
            </a:fld>
            <a:endParaRPr lang="en-US"/>
          </a:p>
        </p:txBody>
      </p:sp>
    </p:spTree>
    <p:extLst>
      <p:ext uri="{BB962C8B-B14F-4D97-AF65-F5344CB8AC3E}">
        <p14:creationId xmlns:p14="http://schemas.microsoft.com/office/powerpoint/2010/main" val="31932468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300" b="1">
                <a:solidFill>
                  <a:schemeClr val="accent2"/>
                </a:solidFill>
                <a:latin typeface="Times New Roman" panose="02020603050405020304" pitchFamily="18" charset="0"/>
                <a:ea typeface="굴림" panose="020B0600000101010101" pitchFamily="34" charset="-127"/>
              </a:defRPr>
            </a:lvl1pPr>
            <a:lvl2pPr marL="681779" indent="-262223">
              <a:defRPr kumimoji="1" sz="2300" b="1">
                <a:solidFill>
                  <a:schemeClr val="accent2"/>
                </a:solidFill>
                <a:latin typeface="Times New Roman" panose="02020603050405020304" pitchFamily="18" charset="0"/>
                <a:ea typeface="굴림" panose="020B0600000101010101" pitchFamily="34" charset="-127"/>
              </a:defRPr>
            </a:lvl2pPr>
            <a:lvl3pPr marL="1048891" indent="-209778">
              <a:defRPr kumimoji="1" sz="2300" b="1">
                <a:solidFill>
                  <a:schemeClr val="accent2"/>
                </a:solidFill>
                <a:latin typeface="Times New Roman" panose="02020603050405020304" pitchFamily="18" charset="0"/>
                <a:ea typeface="굴림" panose="020B0600000101010101" pitchFamily="34" charset="-127"/>
              </a:defRPr>
            </a:lvl3pPr>
            <a:lvl4pPr marL="1468448" indent="-209778">
              <a:defRPr kumimoji="1" sz="2300" b="1">
                <a:solidFill>
                  <a:schemeClr val="accent2"/>
                </a:solidFill>
                <a:latin typeface="Times New Roman" panose="02020603050405020304" pitchFamily="18" charset="0"/>
                <a:ea typeface="굴림" panose="020B0600000101010101" pitchFamily="34" charset="-127"/>
              </a:defRPr>
            </a:lvl4pPr>
            <a:lvl5pPr marL="1888005" indent="-209778">
              <a:defRPr kumimoji="1" sz="2300" b="1">
                <a:solidFill>
                  <a:schemeClr val="accent2"/>
                </a:solidFill>
                <a:latin typeface="Times New Roman" panose="02020603050405020304" pitchFamily="18" charset="0"/>
                <a:ea typeface="굴림" panose="020B0600000101010101" pitchFamily="34" charset="-127"/>
              </a:defRPr>
            </a:lvl5pPr>
            <a:lvl6pPr marL="2307562" indent="-209778" eaLnBrk="0" fontAlgn="base" hangingPunct="0">
              <a:spcBef>
                <a:spcPct val="0"/>
              </a:spcBef>
              <a:spcAft>
                <a:spcPct val="0"/>
              </a:spcAft>
              <a:defRPr kumimoji="1" sz="2300" b="1">
                <a:solidFill>
                  <a:schemeClr val="accent2"/>
                </a:solidFill>
                <a:latin typeface="Times New Roman" panose="02020603050405020304" pitchFamily="18" charset="0"/>
                <a:ea typeface="굴림" panose="020B0600000101010101" pitchFamily="34" charset="-127"/>
              </a:defRPr>
            </a:lvl6pPr>
            <a:lvl7pPr marL="2727118" indent="-209778" eaLnBrk="0" fontAlgn="base" hangingPunct="0">
              <a:spcBef>
                <a:spcPct val="0"/>
              </a:spcBef>
              <a:spcAft>
                <a:spcPct val="0"/>
              </a:spcAft>
              <a:defRPr kumimoji="1" sz="2300" b="1">
                <a:solidFill>
                  <a:schemeClr val="accent2"/>
                </a:solidFill>
                <a:latin typeface="Times New Roman" panose="02020603050405020304" pitchFamily="18" charset="0"/>
                <a:ea typeface="굴림" panose="020B0600000101010101" pitchFamily="34" charset="-127"/>
              </a:defRPr>
            </a:lvl7pPr>
            <a:lvl8pPr marL="3146674" indent="-209778" eaLnBrk="0" fontAlgn="base" hangingPunct="0">
              <a:spcBef>
                <a:spcPct val="0"/>
              </a:spcBef>
              <a:spcAft>
                <a:spcPct val="0"/>
              </a:spcAft>
              <a:defRPr kumimoji="1" sz="2300" b="1">
                <a:solidFill>
                  <a:schemeClr val="accent2"/>
                </a:solidFill>
                <a:latin typeface="Times New Roman" panose="02020603050405020304" pitchFamily="18" charset="0"/>
                <a:ea typeface="굴림" panose="020B0600000101010101" pitchFamily="34" charset="-127"/>
              </a:defRPr>
            </a:lvl8pPr>
            <a:lvl9pPr marL="3566230" indent="-209778" eaLnBrk="0" fontAlgn="base" hangingPunct="0">
              <a:spcBef>
                <a:spcPct val="0"/>
              </a:spcBef>
              <a:spcAft>
                <a:spcPct val="0"/>
              </a:spcAft>
              <a:defRPr kumimoji="1" sz="2300" b="1">
                <a:solidFill>
                  <a:schemeClr val="accent2"/>
                </a:solidFill>
                <a:latin typeface="Times New Roman" panose="02020603050405020304" pitchFamily="18" charset="0"/>
                <a:ea typeface="굴림" panose="020B0600000101010101" pitchFamily="34" charset="-127"/>
              </a:defRPr>
            </a:lvl9pPr>
          </a:lstStyle>
          <a:p>
            <a:fld id="{C23AA235-421C-4C56-86BE-122219FF6994}" type="slidenum">
              <a:rPr lang="en-US" altLang="ko-KR" sz="1000" b="0">
                <a:solidFill>
                  <a:schemeClr val="tx1"/>
                </a:solidFill>
              </a:rPr>
              <a:pPr/>
              <a:t>28</a:t>
            </a:fld>
            <a:endParaRPr lang="en-US" altLang="ko-KR" sz="1000" b="0" dirty="0">
              <a:solidFill>
                <a:schemeClr val="tx1"/>
              </a:solidFill>
            </a:endParaRPr>
          </a:p>
        </p:txBody>
      </p:sp>
      <p:sp>
        <p:nvSpPr>
          <p:cNvPr id="97283" name="Rectangle 7"/>
          <p:cNvSpPr txBox="1">
            <a:spLocks noGrp="1" noChangeArrowheads="1"/>
          </p:cNvSpPr>
          <p:nvPr/>
        </p:nvSpPr>
        <p:spPr bwMode="auto">
          <a:xfrm>
            <a:off x="3803579" y="8566408"/>
            <a:ext cx="2908974" cy="453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695" tIns="41348" rIns="82695" bIns="41348" anchor="b"/>
          <a:lstStyle>
            <a:lvl1pPr>
              <a:defRPr kumimoji="1" sz="2400" b="1">
                <a:solidFill>
                  <a:schemeClr val="accent2"/>
                </a:solidFill>
                <a:latin typeface="Times New Roman" panose="02020603050405020304" pitchFamily="18" charset="0"/>
                <a:ea typeface="굴림" panose="020B0600000101010101" pitchFamily="34" charset="-127"/>
              </a:defRPr>
            </a:lvl1pPr>
            <a:lvl2pPr marL="742950" indent="-285750">
              <a:defRPr kumimoji="1" sz="2400" b="1">
                <a:solidFill>
                  <a:schemeClr val="accent2"/>
                </a:solidFill>
                <a:latin typeface="Times New Roman" panose="02020603050405020304" pitchFamily="18" charset="0"/>
                <a:ea typeface="굴림" panose="020B0600000101010101" pitchFamily="34" charset="-127"/>
              </a:defRPr>
            </a:lvl2pPr>
            <a:lvl3pPr marL="1143000" indent="-228600">
              <a:defRPr kumimoji="1" sz="2400" b="1">
                <a:solidFill>
                  <a:schemeClr val="accent2"/>
                </a:solidFill>
                <a:latin typeface="Times New Roman" panose="02020603050405020304" pitchFamily="18" charset="0"/>
                <a:ea typeface="굴림" panose="020B0600000101010101" pitchFamily="34" charset="-127"/>
              </a:defRPr>
            </a:lvl3pPr>
            <a:lvl4pPr marL="1600200" indent="-228600">
              <a:defRPr kumimoji="1" sz="2400" b="1">
                <a:solidFill>
                  <a:schemeClr val="accent2"/>
                </a:solidFill>
                <a:latin typeface="Times New Roman" panose="02020603050405020304" pitchFamily="18" charset="0"/>
                <a:ea typeface="굴림" panose="020B0600000101010101" pitchFamily="34" charset="-127"/>
              </a:defRPr>
            </a:lvl4pPr>
            <a:lvl5pPr marL="2057400" indent="-228600">
              <a:defRPr kumimoji="1" sz="2400" b="1">
                <a:solidFill>
                  <a:schemeClr val="accent2"/>
                </a:solidFill>
                <a:latin typeface="Times New Roman" panose="02020603050405020304" pitchFamily="18" charset="0"/>
                <a:ea typeface="굴림" panose="020B0600000101010101" pitchFamily="34" charset="-127"/>
              </a:defRPr>
            </a:lvl5pPr>
            <a:lvl6pPr marL="2514600" indent="-228600" eaLnBrk="0" fontAlgn="base" hangingPunct="0">
              <a:spcBef>
                <a:spcPct val="0"/>
              </a:spcBef>
              <a:spcAft>
                <a:spcPct val="0"/>
              </a:spcAft>
              <a:defRPr kumimoji="1" sz="2400" b="1">
                <a:solidFill>
                  <a:schemeClr val="accent2"/>
                </a:solidFill>
                <a:latin typeface="Times New Roman" panose="02020603050405020304" pitchFamily="18" charset="0"/>
                <a:ea typeface="굴림" panose="020B0600000101010101" pitchFamily="34" charset="-127"/>
              </a:defRPr>
            </a:lvl6pPr>
            <a:lvl7pPr marL="2971800" indent="-228600" eaLnBrk="0" fontAlgn="base" hangingPunct="0">
              <a:spcBef>
                <a:spcPct val="0"/>
              </a:spcBef>
              <a:spcAft>
                <a:spcPct val="0"/>
              </a:spcAft>
              <a:defRPr kumimoji="1" sz="2400" b="1">
                <a:solidFill>
                  <a:schemeClr val="accent2"/>
                </a:solidFill>
                <a:latin typeface="Times New Roman" panose="02020603050405020304" pitchFamily="18" charset="0"/>
                <a:ea typeface="굴림" panose="020B0600000101010101" pitchFamily="34" charset="-127"/>
              </a:defRPr>
            </a:lvl7pPr>
            <a:lvl8pPr marL="3429000" indent="-228600" eaLnBrk="0" fontAlgn="base" hangingPunct="0">
              <a:spcBef>
                <a:spcPct val="0"/>
              </a:spcBef>
              <a:spcAft>
                <a:spcPct val="0"/>
              </a:spcAft>
              <a:defRPr kumimoji="1" sz="2400" b="1">
                <a:solidFill>
                  <a:schemeClr val="accent2"/>
                </a:solidFill>
                <a:latin typeface="Times New Roman" panose="02020603050405020304" pitchFamily="18" charset="0"/>
                <a:ea typeface="굴림" panose="020B0600000101010101" pitchFamily="34" charset="-127"/>
              </a:defRPr>
            </a:lvl8pPr>
            <a:lvl9pPr marL="3886200" indent="-228600" eaLnBrk="0" fontAlgn="base" hangingPunct="0">
              <a:spcBef>
                <a:spcPct val="0"/>
              </a:spcBef>
              <a:spcAft>
                <a:spcPct val="0"/>
              </a:spcAft>
              <a:defRPr kumimoji="1" sz="2400" b="1">
                <a:solidFill>
                  <a:schemeClr val="accent2"/>
                </a:solidFill>
                <a:latin typeface="Times New Roman" panose="02020603050405020304" pitchFamily="18" charset="0"/>
                <a:ea typeface="굴림" panose="020B0600000101010101" pitchFamily="34" charset="-127"/>
              </a:defRPr>
            </a:lvl9pPr>
          </a:lstStyle>
          <a:p>
            <a:pPr algn="r" eaLnBrk="1" latinLnBrk="1" hangingPunct="1"/>
            <a:fld id="{E68369F4-DF04-45AE-93C4-94EE694AAE21}" type="slidenum">
              <a:rPr lang="en-US" altLang="ko-KR" sz="1000" b="0">
                <a:solidFill>
                  <a:schemeClr val="tx1"/>
                </a:solidFill>
              </a:rPr>
              <a:pPr algn="r" eaLnBrk="1" latinLnBrk="1" hangingPunct="1"/>
              <a:t>28</a:t>
            </a:fld>
            <a:endParaRPr lang="en-US" altLang="ko-KR" sz="1000" b="0" dirty="0">
              <a:solidFill>
                <a:schemeClr val="tx1"/>
              </a:solidFill>
            </a:endParaRPr>
          </a:p>
        </p:txBody>
      </p:sp>
      <p:sp>
        <p:nvSpPr>
          <p:cNvPr id="97284" name="Rectangle 2"/>
          <p:cNvSpPr>
            <a:spLocks noGrp="1" noRot="1" noChangeAspect="1" noChangeArrowheads="1" noTextEdit="1"/>
          </p:cNvSpPr>
          <p:nvPr>
            <p:ph type="sldImg"/>
          </p:nvPr>
        </p:nvSpPr>
        <p:spPr>
          <a:xfrm>
            <a:off x="381000" y="685800"/>
            <a:ext cx="6096000" cy="3429000"/>
          </a:xfrm>
          <a:ln/>
        </p:spPr>
      </p:sp>
      <p:sp>
        <p:nvSpPr>
          <p:cNvPr id="972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p>
        </p:txBody>
      </p:sp>
    </p:spTree>
    <p:extLst>
      <p:ext uri="{BB962C8B-B14F-4D97-AF65-F5344CB8AC3E}">
        <p14:creationId xmlns:p14="http://schemas.microsoft.com/office/powerpoint/2010/main" val="27488942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Building on your classification example, here’s how we turn those class probabilities into an </a:t>
            </a:r>
            <a:r>
              <a:rPr lang="en-US" b="1" dirty="0"/>
              <a:t>importance factor</a:t>
            </a:r>
            <a:r>
              <a:rPr lang="en-US" dirty="0"/>
              <a:t>, and then map that factor into </a:t>
            </a:r>
            <a:r>
              <a:rPr lang="en-US" b="1" dirty="0"/>
              <a:t>UEP parameters</a:t>
            </a:r>
            <a:r>
              <a:rPr lang="en-US" dirty="0"/>
              <a:t> (FEC rate, </a:t>
            </a:r>
            <a:r>
              <a:rPr lang="en-US" dirty="0" err="1"/>
              <a:t>interleaver</a:t>
            </a:r>
            <a:r>
              <a:rPr lang="en-US" dirty="0"/>
              <a:t> depth, power boost).</a:t>
            </a:r>
          </a:p>
          <a:p>
            <a:pPr>
              <a:buNone/>
            </a:pPr>
            <a:r>
              <a:rPr lang="en-US" b="1" dirty="0"/>
              <a:t>1. Compute Importance Factor from Class Probabilities</a:t>
            </a:r>
          </a:p>
          <a:p>
            <a:pPr>
              <a:buNone/>
            </a:pPr>
            <a:r>
              <a:rPr lang="en-US" dirty="0"/>
              <a:t>Let’s assign each content class a weight </a:t>
            </a:r>
            <a:r>
              <a:rPr lang="en-US" dirty="0" err="1"/>
              <a:t>wcw_cwc</a:t>
            </a:r>
            <a:r>
              <a:rPr lang="en-US" dirty="0"/>
              <a:t>​ reflecting its semantic criticality:</a:t>
            </a:r>
          </a:p>
          <a:p>
            <a:pPr>
              <a:buNone/>
            </a:pPr>
            <a:r>
              <a:rPr lang="en-US" dirty="0" err="1"/>
              <a:t>ClassProbability</a:t>
            </a:r>
            <a:r>
              <a:rPr lang="en-US" dirty="0"/>
              <a:t> </a:t>
            </a:r>
            <a:r>
              <a:rPr lang="en-US" dirty="0" err="1"/>
              <a:t>PcP_cPc</a:t>
            </a:r>
            <a:r>
              <a:rPr lang="en-US" dirty="0"/>
              <a:t>​Weight </a:t>
            </a:r>
            <a:r>
              <a:rPr lang="en-US" dirty="0" err="1"/>
              <a:t>wcw_cwc</a:t>
            </a:r>
            <a:r>
              <a:rPr lang="en-US" dirty="0"/>
              <a:t>​Procedural (1)0.10.4Legislative (2)0.20.6Factual (3)0.51.0Argumentative (4)0.20.8</a:t>
            </a:r>
          </a:p>
          <a:p>
            <a:pPr>
              <a:buNone/>
            </a:pPr>
            <a:r>
              <a:rPr lang="en-US" dirty="0"/>
              <a:t>We then compute a </a:t>
            </a:r>
            <a:r>
              <a:rPr lang="en-US" b="1" dirty="0"/>
              <a:t>soft importance</a:t>
            </a:r>
            <a:r>
              <a:rPr lang="en-US" dirty="0"/>
              <a:t> score by a weighted sum:</a:t>
            </a:r>
          </a:p>
          <a:p>
            <a:pPr>
              <a:buNone/>
            </a:pPr>
            <a:r>
              <a:rPr lang="en-US" dirty="0"/>
              <a:t>importance=∑c=14Pc </a:t>
            </a:r>
            <a:r>
              <a:rPr lang="en-US" dirty="0" err="1"/>
              <a:t>wc</a:t>
            </a:r>
            <a:r>
              <a:rPr lang="en-US" dirty="0"/>
              <a:t>=0.1⋅0.4+0.2⋅0.6+0.5⋅1.0+0.2⋅0.8=0.04+0.12+0.50+0.16=0.82\text{importance} = \sum_{c=1}^4 </a:t>
            </a:r>
            <a:r>
              <a:rPr lang="en-US" dirty="0" err="1"/>
              <a:t>P_c</a:t>
            </a:r>
            <a:r>
              <a:rPr lang="en-US" dirty="0"/>
              <a:t> \,</a:t>
            </a:r>
            <a:r>
              <a:rPr lang="en-US" dirty="0" err="1"/>
              <a:t>w_c</a:t>
            </a:r>
            <a:r>
              <a:rPr lang="en-US" dirty="0"/>
              <a:t> = 0.1\cdot0.4 + 0.2\cdot0.6 + 0.5\cdot1.0 + 0.2\cdot0.8 = 0.04 + 0.12 + 0.50 + 0.16 = 0.82importance=c=1∑4​Pc​</a:t>
            </a:r>
            <a:r>
              <a:rPr lang="en-US" dirty="0" err="1"/>
              <a:t>wc</a:t>
            </a:r>
            <a:r>
              <a:rPr lang="en-US" dirty="0"/>
              <a:t>​=0.1⋅0.4+0.2⋅0.6+0.5⋅1.0+0.2⋅0.8=0.04+0.12+0.50+0.16=0.82 This 0.82∈[0,1]0.82\in[0,1]0.82∈[0,1] tells us “how important” this embedding is.</a:t>
            </a:r>
          </a:p>
          <a:p>
            <a:pPr>
              <a:buNone/>
            </a:pPr>
            <a:r>
              <a:rPr lang="en-US" b="1" dirty="0"/>
              <a:t>2. Map Importance → UEP Settings</a:t>
            </a:r>
          </a:p>
          <a:p>
            <a:pPr>
              <a:buNone/>
            </a:pPr>
            <a:r>
              <a:rPr lang="en-US" dirty="0"/>
              <a:t>Pick ranges for your UEP parameters:</a:t>
            </a:r>
          </a:p>
          <a:p>
            <a:pPr>
              <a:buFont typeface="Arial" panose="020B0604020202020204" pitchFamily="34" charset="0"/>
              <a:buChar char="•"/>
            </a:pPr>
            <a:r>
              <a:rPr lang="en-US" b="1" dirty="0"/>
              <a:t>FEC code rate</a:t>
            </a:r>
            <a:r>
              <a:rPr lang="en-US" dirty="0"/>
              <a:t> r ∈ [</a:t>
            </a:r>
            <a:r>
              <a:rPr lang="en-US" dirty="0" err="1"/>
              <a:t>rmax</a:t>
            </a:r>
            <a:r>
              <a:rPr lang="en-US" dirty="0"/>
              <a:t>⁡, </a:t>
            </a:r>
            <a:r>
              <a:rPr lang="en-US" dirty="0" err="1"/>
              <a:t>rmin⁡r</a:t>
            </a:r>
            <a:r>
              <a:rPr lang="en-US" dirty="0"/>
              <a:t>_{\max},\,r_{\min}</a:t>
            </a:r>
            <a:r>
              <a:rPr lang="en-US" dirty="0" err="1"/>
              <a:t>rmax</a:t>
            </a:r>
            <a:r>
              <a:rPr lang="en-US" dirty="0"/>
              <a:t>​,</a:t>
            </a:r>
            <a:r>
              <a:rPr lang="en-US" dirty="0" err="1"/>
              <a:t>rmin</a:t>
            </a:r>
            <a:r>
              <a:rPr lang="en-US" dirty="0"/>
              <a:t>​] = [0.9, 0.5]</a:t>
            </a:r>
          </a:p>
          <a:p>
            <a:pPr>
              <a:buFont typeface="Arial" panose="020B0604020202020204" pitchFamily="34" charset="0"/>
              <a:buChar char="•"/>
            </a:pPr>
            <a:r>
              <a:rPr lang="en-US" b="1" dirty="0" err="1"/>
              <a:t>Interleaver</a:t>
            </a:r>
            <a:r>
              <a:rPr lang="en-US" b="1" dirty="0"/>
              <a:t> depth</a:t>
            </a:r>
            <a:r>
              <a:rPr lang="en-US" dirty="0"/>
              <a:t> d ∈ [</a:t>
            </a:r>
            <a:r>
              <a:rPr lang="en-US" dirty="0" err="1"/>
              <a:t>dmin</a:t>
            </a:r>
            <a:r>
              <a:rPr lang="en-US" dirty="0"/>
              <a:t>⁡, </a:t>
            </a:r>
            <a:r>
              <a:rPr lang="en-US" dirty="0" err="1"/>
              <a:t>dmax⁡d</a:t>
            </a:r>
            <a:r>
              <a:rPr lang="en-US" dirty="0"/>
              <a:t>_{\min},\,d_{\max}</a:t>
            </a:r>
            <a:r>
              <a:rPr lang="en-US" dirty="0" err="1"/>
              <a:t>dmin</a:t>
            </a:r>
            <a:r>
              <a:rPr lang="en-US" dirty="0"/>
              <a:t>​,</a:t>
            </a:r>
            <a:r>
              <a:rPr lang="en-US" dirty="0" err="1"/>
              <a:t>dmax</a:t>
            </a:r>
            <a:r>
              <a:rPr lang="en-US" dirty="0"/>
              <a:t>​] = [16, 64] symbols</a:t>
            </a:r>
          </a:p>
          <a:p>
            <a:pPr>
              <a:buFont typeface="Arial" panose="020B0604020202020204" pitchFamily="34" charset="0"/>
              <a:buChar char="•"/>
            </a:pPr>
            <a:r>
              <a:rPr lang="en-US" b="1" dirty="0"/>
              <a:t>Power gain</a:t>
            </a:r>
            <a:r>
              <a:rPr lang="en-US" dirty="0"/>
              <a:t> g ∈ [</a:t>
            </a:r>
            <a:r>
              <a:rPr lang="en-US" dirty="0" err="1"/>
              <a:t>gmin</a:t>
            </a:r>
            <a:r>
              <a:rPr lang="en-US" dirty="0"/>
              <a:t>⁡, </a:t>
            </a:r>
            <a:r>
              <a:rPr lang="en-US" dirty="0" err="1"/>
              <a:t>gmax⁡g</a:t>
            </a:r>
            <a:r>
              <a:rPr lang="en-US" dirty="0"/>
              <a:t>_{\min},\,g_{\max}</a:t>
            </a:r>
            <a:r>
              <a:rPr lang="en-US" dirty="0" err="1"/>
              <a:t>gmin</a:t>
            </a:r>
            <a:r>
              <a:rPr lang="en-US" dirty="0"/>
              <a:t>​,</a:t>
            </a:r>
            <a:r>
              <a:rPr lang="en-US" dirty="0" err="1"/>
              <a:t>gmax</a:t>
            </a:r>
            <a:r>
              <a:rPr lang="en-US" dirty="0"/>
              <a:t>​] = [0 dB, 3 dB]</a:t>
            </a:r>
          </a:p>
          <a:p>
            <a:pPr>
              <a:buNone/>
            </a:pPr>
            <a:r>
              <a:rPr lang="en-US" dirty="0"/>
              <a:t>Then interpolate linearly:</a:t>
            </a:r>
          </a:p>
          <a:p>
            <a:pPr>
              <a:buFont typeface="+mj-lt"/>
              <a:buAutoNum type="arabicPeriod"/>
            </a:pPr>
            <a:r>
              <a:rPr lang="en-US" b="1" dirty="0"/>
              <a:t>Code Rate</a:t>
            </a:r>
            <a:endParaRPr lang="en-US" dirty="0"/>
          </a:p>
          <a:p>
            <a:pPr>
              <a:buFont typeface="+mj-lt"/>
              <a:buAutoNum type="arabicPeriod"/>
            </a:pPr>
            <a:r>
              <a:rPr lang="en-US" dirty="0"/>
              <a:t>r=</a:t>
            </a:r>
            <a:r>
              <a:rPr lang="en-US" dirty="0" err="1"/>
              <a:t>rmax</a:t>
            </a:r>
            <a:r>
              <a:rPr lang="en-US" dirty="0"/>
              <a:t>⁡−importance×(</a:t>
            </a:r>
            <a:r>
              <a:rPr lang="en-US" dirty="0" err="1"/>
              <a:t>rmax</a:t>
            </a:r>
            <a:r>
              <a:rPr lang="en-US" dirty="0"/>
              <a:t>⁡−</a:t>
            </a:r>
            <a:r>
              <a:rPr lang="en-US" dirty="0" err="1"/>
              <a:t>rmin</a:t>
            </a:r>
            <a:r>
              <a:rPr lang="en-US" dirty="0"/>
              <a:t>⁡)=0.9−0.82×(0.9−0.5)=0.9−0.82×0.4≈0.572 r = r_{\max} - \text{importance}\times(r_{\max}-r_{\min}) = 0.9 - 0.82\times(0.9-0.5) = 0.9 - 0.82\times0.4 \</a:t>
            </a:r>
            <a:r>
              <a:rPr lang="en-US" dirty="0" err="1"/>
              <a:t>approx</a:t>
            </a:r>
            <a:r>
              <a:rPr lang="en-US" dirty="0"/>
              <a:t> 0.572r=</a:t>
            </a:r>
            <a:r>
              <a:rPr lang="en-US" dirty="0" err="1"/>
              <a:t>rmax</a:t>
            </a:r>
            <a:r>
              <a:rPr lang="en-US" dirty="0"/>
              <a:t>​−importance×(</a:t>
            </a:r>
            <a:r>
              <a:rPr lang="en-US" dirty="0" err="1"/>
              <a:t>rmax</a:t>
            </a:r>
            <a:r>
              <a:rPr lang="en-US" dirty="0"/>
              <a:t>​−</a:t>
            </a:r>
            <a:r>
              <a:rPr lang="en-US" dirty="0" err="1"/>
              <a:t>rmin</a:t>
            </a:r>
            <a:r>
              <a:rPr lang="en-US" dirty="0"/>
              <a:t>​)=0.9−0.82×(0.9−0.5)=0.9−0.82×0.4≈0.572 </a:t>
            </a:r>
          </a:p>
          <a:p>
            <a:pPr>
              <a:buFont typeface="+mj-lt"/>
              <a:buAutoNum type="arabicPeriod"/>
            </a:pPr>
            <a:r>
              <a:rPr lang="en-US" b="1" dirty="0" err="1"/>
              <a:t>Interleaver</a:t>
            </a:r>
            <a:r>
              <a:rPr lang="en-US" b="1" dirty="0"/>
              <a:t> Depth</a:t>
            </a:r>
            <a:endParaRPr lang="en-US" dirty="0"/>
          </a:p>
          <a:p>
            <a:pPr>
              <a:buFont typeface="+mj-lt"/>
              <a:buAutoNum type="arabicPeriod"/>
            </a:pPr>
            <a:r>
              <a:rPr lang="en-US" dirty="0"/>
              <a:t>d=</a:t>
            </a:r>
            <a:r>
              <a:rPr lang="en-US" dirty="0" err="1"/>
              <a:t>dmin</a:t>
            </a:r>
            <a:r>
              <a:rPr lang="en-US" dirty="0"/>
              <a:t>⁡+importance×(</a:t>
            </a:r>
            <a:r>
              <a:rPr lang="en-US" dirty="0" err="1"/>
              <a:t>dmax</a:t>
            </a:r>
            <a:r>
              <a:rPr lang="en-US" dirty="0"/>
              <a:t>⁡−</a:t>
            </a:r>
            <a:r>
              <a:rPr lang="en-US" dirty="0" err="1"/>
              <a:t>dmin</a:t>
            </a:r>
            <a:r>
              <a:rPr lang="en-US" dirty="0"/>
              <a:t>⁡)=16+0.82×(64−16)=16+0.82×48≈55 symbols d = d_{\min} + \text{importance}\times(d_{\max}-d_{\min}) = 16 + 0.82\times(64-16) = 16 + 0.82\times48 \</a:t>
            </a:r>
            <a:r>
              <a:rPr lang="en-US" dirty="0" err="1"/>
              <a:t>approx</a:t>
            </a:r>
            <a:r>
              <a:rPr lang="en-US" dirty="0"/>
              <a:t> 55\text{ symbols}d=</a:t>
            </a:r>
            <a:r>
              <a:rPr lang="en-US" dirty="0" err="1"/>
              <a:t>dmin</a:t>
            </a:r>
            <a:r>
              <a:rPr lang="en-US" dirty="0"/>
              <a:t>​+importance×(</a:t>
            </a:r>
            <a:r>
              <a:rPr lang="en-US" dirty="0" err="1"/>
              <a:t>dmax</a:t>
            </a:r>
            <a:r>
              <a:rPr lang="en-US" dirty="0"/>
              <a:t>​−</a:t>
            </a:r>
            <a:r>
              <a:rPr lang="en-US" dirty="0" err="1"/>
              <a:t>dmin</a:t>
            </a:r>
            <a:r>
              <a:rPr lang="en-US" dirty="0"/>
              <a:t>​)=16+0.82×(64−16)=16+0.82×48≈55 symbols </a:t>
            </a:r>
          </a:p>
          <a:p>
            <a:pPr>
              <a:buFont typeface="+mj-lt"/>
              <a:buAutoNum type="arabicPeriod"/>
            </a:pPr>
            <a:r>
              <a:rPr lang="en-US" b="1" dirty="0"/>
              <a:t>Power Gain</a:t>
            </a:r>
            <a:endParaRPr lang="en-US" dirty="0"/>
          </a:p>
          <a:p>
            <a:pPr>
              <a:buFont typeface="+mj-lt"/>
              <a:buAutoNum type="arabicPeriod"/>
            </a:pPr>
            <a:r>
              <a:rPr lang="en-US" dirty="0"/>
              <a:t>g=</a:t>
            </a:r>
            <a:r>
              <a:rPr lang="en-US" dirty="0" err="1"/>
              <a:t>gmin</a:t>
            </a:r>
            <a:r>
              <a:rPr lang="en-US" dirty="0"/>
              <a:t>⁡+importance×(</a:t>
            </a:r>
            <a:r>
              <a:rPr lang="en-US" dirty="0" err="1"/>
              <a:t>gmax</a:t>
            </a:r>
            <a:r>
              <a:rPr lang="en-US" dirty="0"/>
              <a:t>⁡−</a:t>
            </a:r>
            <a:r>
              <a:rPr lang="en-US" dirty="0" err="1"/>
              <a:t>gmin</a:t>
            </a:r>
            <a:r>
              <a:rPr lang="en-US" dirty="0"/>
              <a:t>⁡)=0+0.82×3≈2.46 dB g = g_{\min} + \text{importance}\times(g_{\max}-g_{\min}) = 0 + 0.82\times3 \</a:t>
            </a:r>
            <a:r>
              <a:rPr lang="en-US" dirty="0" err="1"/>
              <a:t>approx</a:t>
            </a:r>
            <a:r>
              <a:rPr lang="en-US" dirty="0"/>
              <a:t> 2.46\text{ dB}g=</a:t>
            </a:r>
            <a:r>
              <a:rPr lang="en-US" dirty="0" err="1"/>
              <a:t>gmin</a:t>
            </a:r>
            <a:r>
              <a:rPr lang="en-US" dirty="0"/>
              <a:t>​+importance×(</a:t>
            </a:r>
            <a:r>
              <a:rPr lang="en-US" dirty="0" err="1"/>
              <a:t>gmax</a:t>
            </a:r>
            <a:r>
              <a:rPr lang="en-US" dirty="0"/>
              <a:t>​−</a:t>
            </a:r>
            <a:r>
              <a:rPr lang="en-US" dirty="0" err="1"/>
              <a:t>gmin</a:t>
            </a:r>
            <a:r>
              <a:rPr lang="en-US" dirty="0"/>
              <a:t>​)=0+0.82×3≈2.46 dB </a:t>
            </a:r>
          </a:p>
          <a:p>
            <a:pPr>
              <a:buNone/>
            </a:pPr>
            <a:r>
              <a:rPr lang="en-US" b="1" dirty="0"/>
              <a:t>3. Resulting UEP Profile for This Sample</a:t>
            </a:r>
          </a:p>
          <a:p>
            <a:pPr>
              <a:buNone/>
            </a:pPr>
            <a:r>
              <a:rPr lang="en-US" dirty="0" err="1"/>
              <a:t>ParameterValueImportance</a:t>
            </a:r>
            <a:r>
              <a:rPr lang="en-US" dirty="0"/>
              <a:t> factor0.82FEC code rate≈ 0.57 (≈ ½ for strong protection) </a:t>
            </a:r>
            <a:r>
              <a:rPr lang="en-US" dirty="0" err="1"/>
              <a:t>Interleaver</a:t>
            </a:r>
            <a:r>
              <a:rPr lang="en-US" dirty="0"/>
              <a:t> depth≈ 55 </a:t>
            </a:r>
            <a:r>
              <a:rPr lang="en-US" dirty="0" err="1"/>
              <a:t>symbolsPower</a:t>
            </a:r>
            <a:r>
              <a:rPr lang="en-US" dirty="0"/>
              <a:t> gain≈ +2.5 dB</a:t>
            </a:r>
          </a:p>
          <a:p>
            <a:r>
              <a:rPr lang="en-US" dirty="0"/>
              <a:t>Because this sentence was judged </a:t>
            </a:r>
            <a:r>
              <a:rPr lang="en-US" b="1" dirty="0"/>
              <a:t>50% factual</a:t>
            </a:r>
            <a:r>
              <a:rPr lang="en-US" dirty="0"/>
              <a:t> (the highest‐weight class), its </a:t>
            </a:r>
            <a:r>
              <a:rPr lang="en-US" b="1" dirty="0"/>
              <a:t>importance factor</a:t>
            </a:r>
            <a:r>
              <a:rPr lang="en-US" dirty="0"/>
              <a:t> is high (0.82), so we allocate </a:t>
            </a:r>
            <a:r>
              <a:rPr lang="en-US" b="1" dirty="0"/>
              <a:t>strong FEC</a:t>
            </a:r>
            <a:r>
              <a:rPr lang="en-US" dirty="0"/>
              <a:t>, deep interleaving, and a moderate power boost—ensuring those critical semantic bits survive the OFDM channel with minimal errors.</a:t>
            </a:r>
          </a:p>
          <a:p>
            <a:endParaRPr lang="en-US" dirty="0"/>
          </a:p>
        </p:txBody>
      </p:sp>
      <p:sp>
        <p:nvSpPr>
          <p:cNvPr id="4" name="Slide Number Placeholder 3"/>
          <p:cNvSpPr>
            <a:spLocks noGrp="1"/>
          </p:cNvSpPr>
          <p:nvPr>
            <p:ph type="sldNum" sz="quarter" idx="5"/>
          </p:nvPr>
        </p:nvSpPr>
        <p:spPr/>
        <p:txBody>
          <a:bodyPr/>
          <a:lstStyle/>
          <a:p>
            <a:fld id="{17FAB262-816E-4258-B957-62A4098BEF0B}" type="slidenum">
              <a:rPr lang="en-US" smtClean="0"/>
              <a:t>31</a:t>
            </a:fld>
            <a:endParaRPr lang="en-US"/>
          </a:p>
        </p:txBody>
      </p:sp>
    </p:spTree>
    <p:extLst>
      <p:ext uri="{BB962C8B-B14F-4D97-AF65-F5344CB8AC3E}">
        <p14:creationId xmlns:p14="http://schemas.microsoft.com/office/powerpoint/2010/main" val="29965639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b="1" dirty="0"/>
              <a:t>Remove CP</a:t>
            </a:r>
            <a:r>
              <a:rPr lang="en-US" dirty="0"/>
              <a:t> so that what remains is one </a:t>
            </a:r>
            <a:r>
              <a:rPr lang="en-US" i="1" dirty="0"/>
              <a:t>circularly</a:t>
            </a:r>
            <a:r>
              <a:rPr lang="en-US" dirty="0"/>
              <a:t> convolved symbol of length NNN.</a:t>
            </a:r>
          </a:p>
          <a:p>
            <a:r>
              <a:rPr lang="en-US" b="1" dirty="0"/>
              <a:t>Take FFT</a:t>
            </a:r>
            <a:r>
              <a:rPr lang="en-US" dirty="0"/>
              <a:t> (equation 1) to compute each subcarrier’s coefficient.</a:t>
            </a:r>
            <a:br>
              <a:rPr lang="en-US" dirty="0"/>
            </a:br>
            <a:r>
              <a:rPr lang="en-US" dirty="0"/>
              <a:t>The </a:t>
            </a:r>
            <a:r>
              <a:rPr lang="en-US" b="1" dirty="0"/>
              <a:t>Fast Fourier Transform (FFT)</a:t>
            </a:r>
            <a:r>
              <a:rPr lang="en-US" dirty="0"/>
              <a:t> is simply an efficient algorithm for computing the </a:t>
            </a:r>
            <a:r>
              <a:rPr lang="en-US" b="1" dirty="0"/>
              <a:t>Discrete Fourier Transform (DFT)</a:t>
            </a:r>
            <a:r>
              <a:rPr lang="en-US" dirty="0"/>
              <a:t> </a:t>
            </a:r>
          </a:p>
        </p:txBody>
      </p:sp>
      <p:sp>
        <p:nvSpPr>
          <p:cNvPr id="4" name="Slide Number Placeholder 3"/>
          <p:cNvSpPr>
            <a:spLocks noGrp="1"/>
          </p:cNvSpPr>
          <p:nvPr>
            <p:ph type="sldNum" sz="quarter" idx="5"/>
          </p:nvPr>
        </p:nvSpPr>
        <p:spPr/>
        <p:txBody>
          <a:bodyPr/>
          <a:lstStyle/>
          <a:p>
            <a:fld id="{17FAB262-816E-4258-B957-62A4098BEF0B}" type="slidenum">
              <a:rPr lang="en-US" smtClean="0"/>
              <a:t>33</a:t>
            </a:fld>
            <a:endParaRPr lang="en-US"/>
          </a:p>
        </p:txBody>
      </p:sp>
    </p:spTree>
    <p:extLst>
      <p:ext uri="{BB962C8B-B14F-4D97-AF65-F5344CB8AC3E}">
        <p14:creationId xmlns:p14="http://schemas.microsoft.com/office/powerpoint/2010/main" val="34498327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Fuzzy term matching</a:t>
            </a:r>
            <a:r>
              <a:rPr lang="en-US" dirty="0"/>
              <a:t> is an approximate string‐matching technique used in your </a:t>
            </a:r>
            <a:r>
              <a:rPr lang="en-US" b="1" dirty="0"/>
              <a:t>Basic/Pattern</a:t>
            </a:r>
            <a:r>
              <a:rPr lang="en-US" dirty="0"/>
              <a:t> reconstruction path to correct or validate domain terms that may have been garbled by noise. Instead of requiring an exact dictionary lookup, fuzzy matching finds the closest dictionary entry to a given (possibly misspelled or distorted) token based on a similarity metric.</a:t>
            </a:r>
          </a:p>
        </p:txBody>
      </p:sp>
      <p:sp>
        <p:nvSpPr>
          <p:cNvPr id="4" name="Slide Number Placeholder 3"/>
          <p:cNvSpPr>
            <a:spLocks noGrp="1"/>
          </p:cNvSpPr>
          <p:nvPr>
            <p:ph type="sldNum" sz="quarter" idx="5"/>
          </p:nvPr>
        </p:nvSpPr>
        <p:spPr/>
        <p:txBody>
          <a:bodyPr/>
          <a:lstStyle/>
          <a:p>
            <a:fld id="{17FAB262-816E-4258-B957-62A4098BEF0B}" type="slidenum">
              <a:rPr lang="en-US" smtClean="0"/>
              <a:t>34</a:t>
            </a:fld>
            <a:endParaRPr lang="en-US"/>
          </a:p>
        </p:txBody>
      </p:sp>
    </p:spTree>
    <p:extLst>
      <p:ext uri="{BB962C8B-B14F-4D97-AF65-F5344CB8AC3E}">
        <p14:creationId xmlns:p14="http://schemas.microsoft.com/office/powerpoint/2010/main" val="21286632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41413"/>
                </a:solidFill>
                <a:effectLst/>
                <a:latin typeface="system-ui"/>
              </a:rPr>
              <a:t>Exploration Rate * </a:t>
            </a:r>
            <a:r>
              <a:rPr lang="en-US" b="1" i="0" dirty="0">
                <a:solidFill>
                  <a:srgbClr val="141413"/>
                </a:solidFill>
                <a:effectLst/>
                <a:latin typeface="system-ui"/>
              </a:rPr>
              <a:t>Random exploration</a:t>
            </a:r>
            <a:r>
              <a:rPr lang="en-US" b="0" i="0" dirty="0">
                <a:solidFill>
                  <a:srgbClr val="141413"/>
                </a:solidFill>
                <a:effectLst/>
                <a:latin typeface="system-ui"/>
              </a:rPr>
              <a:t>: 8% probability (0.08) * </a:t>
            </a:r>
            <a:r>
              <a:rPr lang="en-US" b="1" i="0" dirty="0">
                <a:solidFill>
                  <a:srgbClr val="141413"/>
                </a:solidFill>
                <a:effectLst/>
                <a:latin typeface="system-ui"/>
              </a:rPr>
              <a:t>With good budget</a:t>
            </a:r>
            <a:r>
              <a:rPr lang="en-US" b="0" i="0" dirty="0">
                <a:solidFill>
                  <a:srgbClr val="141413"/>
                </a:solidFill>
                <a:effectLst/>
                <a:latin typeface="system-ui"/>
              </a:rPr>
              <a:t> (&gt; 0.6): Choose KB/Basic/GPT-3.5/GPT-4 with weights [0.3, 0.3, 0.3, 0.1] * </a:t>
            </a:r>
            <a:r>
              <a:rPr lang="en-US" b="1" i="0" dirty="0">
                <a:solidFill>
                  <a:srgbClr val="141413"/>
                </a:solidFill>
                <a:effectLst/>
                <a:latin typeface="system-ui"/>
              </a:rPr>
              <a:t>With limited budget</a:t>
            </a:r>
            <a:r>
              <a:rPr lang="en-US" b="0" i="0" dirty="0">
                <a:solidFill>
                  <a:srgbClr val="141413"/>
                </a:solidFill>
                <a:effectLst/>
                <a:latin typeface="system-ui"/>
              </a:rPr>
              <a:t> (≤ 0.6): Choose only KB or Basic</a:t>
            </a:r>
          </a:p>
          <a:p>
            <a:r>
              <a:rPr lang="en-US" b="0" i="0" dirty="0">
                <a:solidFill>
                  <a:srgbClr val="141413"/>
                </a:solidFill>
                <a:effectLst/>
                <a:latin typeface="system-ui"/>
              </a:rPr>
              <a:t>---------------------</a:t>
            </a:r>
          </a:p>
          <a:p>
            <a:pPr>
              <a:buNone/>
            </a:pPr>
            <a:r>
              <a:rPr lang="en-US" b="0" i="0" dirty="0">
                <a:solidFill>
                  <a:srgbClr val="141413"/>
                </a:solidFill>
                <a:effectLst/>
                <a:latin typeface="system-ui"/>
              </a:rPr>
              <a:t>Answer:</a:t>
            </a:r>
            <a:br>
              <a:rPr lang="en-US" b="0" i="0" dirty="0">
                <a:solidFill>
                  <a:srgbClr val="141413"/>
                </a:solidFill>
                <a:effectLst/>
                <a:latin typeface="system-ui"/>
              </a:rPr>
            </a:br>
            <a:r>
              <a:rPr lang="en-US" dirty="0"/>
              <a:t>This means:</a:t>
            </a:r>
          </a:p>
          <a:p>
            <a:pPr>
              <a:buFont typeface="+mj-lt"/>
              <a:buAutoNum type="arabicPeriod"/>
            </a:pPr>
            <a:r>
              <a:rPr lang="en-US" b="1" dirty="0"/>
              <a:t>Exploration Trigger</a:t>
            </a:r>
            <a:r>
              <a:rPr lang="en-US" dirty="0"/>
              <a:t>: With 8% probability, the agent will ignore quality scores and try a random action</a:t>
            </a:r>
          </a:p>
          <a:p>
            <a:pPr>
              <a:buFont typeface="+mj-lt"/>
              <a:buAutoNum type="arabicPeriod"/>
            </a:pPr>
            <a:r>
              <a:rPr lang="en-US" b="1" dirty="0"/>
              <a:t>Budget-Based Action Selection</a:t>
            </a:r>
            <a:r>
              <a:rPr lang="en-US" dirty="0"/>
              <a:t>: </a:t>
            </a:r>
          </a:p>
          <a:p>
            <a:pPr marL="742950" lvl="1" indent="-285750">
              <a:buFont typeface="+mj-lt"/>
              <a:buAutoNum type="arabicPeriod"/>
            </a:pPr>
            <a:r>
              <a:rPr lang="en-US" b="1" dirty="0"/>
              <a:t>When budget &gt; 0.6</a:t>
            </a:r>
            <a:r>
              <a:rPr lang="en-US" dirty="0"/>
              <a:t> (plenty of budget remaining): </a:t>
            </a:r>
          </a:p>
          <a:p>
            <a:pPr marL="1143000" lvl="2" indent="-228600">
              <a:buFont typeface="+mj-lt"/>
              <a:buAutoNum type="arabicPeriod"/>
            </a:pPr>
            <a:r>
              <a:rPr lang="en-US" dirty="0"/>
              <a:t>It randomly selects from all four methods with specified weights</a:t>
            </a:r>
          </a:p>
          <a:p>
            <a:pPr marL="1143000" lvl="2" indent="-228600">
              <a:buFont typeface="+mj-lt"/>
              <a:buAutoNum type="arabicPeriod"/>
            </a:pPr>
            <a:r>
              <a:rPr lang="en-US" dirty="0"/>
              <a:t>KB (30%), Basic (30%), GPT-3.5 (30%), GPT-4 (10%)</a:t>
            </a:r>
          </a:p>
          <a:p>
            <a:pPr marL="1143000" lvl="2" indent="-228600">
              <a:buFont typeface="+mj-lt"/>
              <a:buAutoNum type="arabicPeriod"/>
            </a:pPr>
            <a:r>
              <a:rPr lang="en-US" dirty="0"/>
              <a:t>Higher weights for less expensive options, but still allows occasional GPT-4 use</a:t>
            </a:r>
          </a:p>
          <a:p>
            <a:pPr marL="742950" lvl="1" indent="-285750">
              <a:buFont typeface="+mj-lt"/>
              <a:buAutoNum type="arabicPeriod"/>
            </a:pPr>
            <a:r>
              <a:rPr lang="en-US" b="1" dirty="0"/>
              <a:t>When budget ≤ 0.6</a:t>
            </a:r>
            <a:r>
              <a:rPr lang="en-US" dirty="0"/>
              <a:t> (limited budget): </a:t>
            </a:r>
          </a:p>
          <a:p>
            <a:pPr marL="1143000" lvl="2" indent="-228600">
              <a:buFont typeface="+mj-lt"/>
              <a:buAutoNum type="arabicPeriod"/>
            </a:pPr>
            <a:r>
              <a:rPr lang="en-US" dirty="0"/>
              <a:t>It only selects between KB and Basic with equal probability (50% each)</a:t>
            </a:r>
          </a:p>
          <a:p>
            <a:pPr marL="1143000" lvl="2" indent="-228600">
              <a:buFont typeface="+mj-lt"/>
              <a:buAutoNum type="arabicPeriod"/>
            </a:pPr>
            <a:r>
              <a:rPr lang="en-US" dirty="0"/>
              <a:t>API methods (GPT-3.5, GPT-4) are excluded completely to conserve budget</a:t>
            </a:r>
          </a:p>
          <a:p>
            <a:pPr>
              <a:buNone/>
            </a:pPr>
            <a:r>
              <a:rPr lang="en-US" b="1" dirty="0"/>
              <a:t>Example in Action</a:t>
            </a:r>
          </a:p>
          <a:p>
            <a:pPr>
              <a:buNone/>
            </a:pPr>
            <a:r>
              <a:rPr lang="en-US" dirty="0">
                <a:solidFill>
                  <a:srgbClr val="A626A4"/>
                </a:solidFill>
                <a:effectLst/>
              </a:rPr>
              <a:t>if</a:t>
            </a:r>
            <a:r>
              <a:rPr lang="en-US" dirty="0"/>
              <a:t> </a:t>
            </a:r>
            <a:r>
              <a:rPr lang="en-US" dirty="0" err="1"/>
              <a:t>random</a:t>
            </a:r>
            <a:r>
              <a:rPr lang="en-US" dirty="0" err="1">
                <a:solidFill>
                  <a:srgbClr val="383A42"/>
                </a:solidFill>
                <a:effectLst/>
              </a:rPr>
              <a:t>.</a:t>
            </a:r>
            <a:r>
              <a:rPr lang="en-US" dirty="0" err="1"/>
              <a:t>random</a:t>
            </a:r>
            <a:r>
              <a:rPr lang="en-US" dirty="0">
                <a:solidFill>
                  <a:srgbClr val="383A42"/>
                </a:solidFill>
                <a:effectLst/>
              </a:rPr>
              <a:t>()</a:t>
            </a:r>
            <a:r>
              <a:rPr lang="en-US" dirty="0"/>
              <a:t> </a:t>
            </a:r>
            <a:r>
              <a:rPr lang="en-US" dirty="0">
                <a:solidFill>
                  <a:srgbClr val="4078F2"/>
                </a:solidFill>
                <a:effectLst/>
              </a:rPr>
              <a:t>&lt;</a:t>
            </a:r>
            <a:r>
              <a:rPr lang="en-US" dirty="0"/>
              <a:t> </a:t>
            </a:r>
            <a:r>
              <a:rPr lang="en-US" dirty="0">
                <a:solidFill>
                  <a:srgbClr val="B76B01"/>
                </a:solidFill>
                <a:effectLst/>
              </a:rPr>
              <a:t>0.08</a:t>
            </a:r>
            <a:r>
              <a:rPr lang="en-US" dirty="0">
                <a:solidFill>
                  <a:srgbClr val="383A42"/>
                </a:solidFill>
                <a:effectLst/>
              </a:rPr>
              <a:t>:</a:t>
            </a:r>
          </a:p>
          <a:p>
            <a:pPr>
              <a:buNone/>
            </a:pPr>
            <a:r>
              <a:rPr lang="en-US" b="1" dirty="0">
                <a:solidFill>
                  <a:srgbClr val="383A42"/>
                </a:solidFill>
                <a:effectLst/>
              </a:rPr>
              <a:t>	</a:t>
            </a:r>
            <a:r>
              <a:rPr lang="en-US" dirty="0">
                <a:solidFill>
                  <a:srgbClr val="A626A4"/>
                </a:solidFill>
                <a:effectLst/>
              </a:rPr>
              <a:t>if</a:t>
            </a:r>
            <a:r>
              <a:rPr lang="en-US" dirty="0"/>
              <a:t> </a:t>
            </a:r>
            <a:r>
              <a:rPr lang="en-US" dirty="0" err="1"/>
              <a:t>budget_remaining</a:t>
            </a:r>
            <a:r>
              <a:rPr lang="en-US" dirty="0"/>
              <a:t> </a:t>
            </a:r>
            <a:r>
              <a:rPr lang="en-US" dirty="0">
                <a:solidFill>
                  <a:srgbClr val="4078F2"/>
                </a:solidFill>
                <a:effectLst/>
              </a:rPr>
              <a:t>&gt;</a:t>
            </a:r>
            <a:r>
              <a:rPr lang="en-US" dirty="0"/>
              <a:t> </a:t>
            </a:r>
            <a:r>
              <a:rPr lang="en-US" dirty="0">
                <a:solidFill>
                  <a:srgbClr val="B76B01"/>
                </a:solidFill>
                <a:effectLst/>
              </a:rPr>
              <a:t>0.6</a:t>
            </a:r>
            <a:r>
              <a:rPr lang="en-US" dirty="0">
                <a:solidFill>
                  <a:srgbClr val="383A42"/>
                </a:solidFill>
                <a:effectLst/>
              </a:rPr>
              <a:t>:</a:t>
            </a:r>
          </a:p>
          <a:p>
            <a:pPr>
              <a:buNone/>
            </a:pPr>
            <a:r>
              <a:rPr lang="en-US" b="1" dirty="0">
                <a:solidFill>
                  <a:srgbClr val="383A42"/>
                </a:solidFill>
                <a:effectLst/>
              </a:rPr>
              <a:t>		</a:t>
            </a:r>
            <a:r>
              <a:rPr lang="en-US" dirty="0" err="1"/>
              <a:t>forced_action</a:t>
            </a:r>
            <a:r>
              <a:rPr lang="en-US" dirty="0"/>
              <a:t> </a:t>
            </a:r>
            <a:r>
              <a:rPr lang="en-US" dirty="0">
                <a:solidFill>
                  <a:srgbClr val="4078F2"/>
                </a:solidFill>
                <a:effectLst/>
              </a:rPr>
              <a:t>=</a:t>
            </a:r>
            <a:r>
              <a:rPr lang="en-US" dirty="0"/>
              <a:t> </a:t>
            </a:r>
            <a:r>
              <a:rPr lang="en-US" dirty="0" err="1"/>
              <a:t>random</a:t>
            </a:r>
            <a:r>
              <a:rPr lang="en-US" dirty="0" err="1">
                <a:solidFill>
                  <a:srgbClr val="383A42"/>
                </a:solidFill>
                <a:effectLst/>
              </a:rPr>
              <a:t>.</a:t>
            </a:r>
            <a:r>
              <a:rPr lang="en-US" dirty="0" err="1"/>
              <a:t>choices</a:t>
            </a:r>
            <a:r>
              <a:rPr lang="en-US" dirty="0">
                <a:solidFill>
                  <a:srgbClr val="383A42"/>
                </a:solidFill>
                <a:effectLst/>
              </a:rPr>
              <a:t>([</a:t>
            </a:r>
            <a:r>
              <a:rPr lang="en-US" dirty="0">
                <a:solidFill>
                  <a:srgbClr val="B76B01"/>
                </a:solidFill>
                <a:effectLst/>
              </a:rPr>
              <a:t>0</a:t>
            </a:r>
            <a:r>
              <a:rPr lang="en-US" dirty="0">
                <a:solidFill>
                  <a:srgbClr val="383A42"/>
                </a:solidFill>
                <a:effectLst/>
              </a:rPr>
              <a:t>,</a:t>
            </a:r>
            <a:r>
              <a:rPr lang="en-US" dirty="0"/>
              <a:t> </a:t>
            </a:r>
            <a:r>
              <a:rPr lang="en-US" dirty="0">
                <a:solidFill>
                  <a:srgbClr val="B76B01"/>
                </a:solidFill>
                <a:effectLst/>
              </a:rPr>
              <a:t>1</a:t>
            </a:r>
            <a:r>
              <a:rPr lang="en-US" dirty="0">
                <a:solidFill>
                  <a:srgbClr val="383A42"/>
                </a:solidFill>
                <a:effectLst/>
              </a:rPr>
              <a:t>,</a:t>
            </a:r>
            <a:r>
              <a:rPr lang="en-US" dirty="0"/>
              <a:t> </a:t>
            </a:r>
            <a:r>
              <a:rPr lang="en-US" dirty="0">
                <a:solidFill>
                  <a:srgbClr val="B76B01"/>
                </a:solidFill>
                <a:effectLst/>
              </a:rPr>
              <a:t>2</a:t>
            </a:r>
            <a:r>
              <a:rPr lang="en-US" dirty="0">
                <a:solidFill>
                  <a:srgbClr val="383A42"/>
                </a:solidFill>
                <a:effectLst/>
              </a:rPr>
              <a:t>,</a:t>
            </a:r>
            <a:r>
              <a:rPr lang="en-US" dirty="0"/>
              <a:t> </a:t>
            </a:r>
            <a:r>
              <a:rPr lang="en-US" dirty="0">
                <a:solidFill>
                  <a:srgbClr val="B76B01"/>
                </a:solidFill>
                <a:effectLst/>
              </a:rPr>
              <a:t>3</a:t>
            </a:r>
            <a:r>
              <a:rPr lang="en-US" dirty="0">
                <a:solidFill>
                  <a:srgbClr val="383A42"/>
                </a:solidFill>
                <a:effectLst/>
              </a:rPr>
              <a:t>],</a:t>
            </a:r>
            <a:r>
              <a:rPr lang="en-US" dirty="0"/>
              <a:t> weights</a:t>
            </a:r>
            <a:r>
              <a:rPr lang="en-US" dirty="0">
                <a:solidFill>
                  <a:srgbClr val="4078F2"/>
                </a:solidFill>
                <a:effectLst/>
              </a:rPr>
              <a:t>=</a:t>
            </a:r>
            <a:r>
              <a:rPr lang="en-US" dirty="0">
                <a:solidFill>
                  <a:srgbClr val="383A42"/>
                </a:solidFill>
                <a:effectLst/>
              </a:rPr>
              <a:t>[</a:t>
            </a:r>
            <a:r>
              <a:rPr lang="en-US" dirty="0">
                <a:solidFill>
                  <a:srgbClr val="B76B01"/>
                </a:solidFill>
                <a:effectLst/>
              </a:rPr>
              <a:t>0.3</a:t>
            </a:r>
            <a:r>
              <a:rPr lang="en-US" dirty="0">
                <a:solidFill>
                  <a:srgbClr val="383A42"/>
                </a:solidFill>
                <a:effectLst/>
              </a:rPr>
              <a:t>,</a:t>
            </a:r>
            <a:r>
              <a:rPr lang="en-US" dirty="0"/>
              <a:t> </a:t>
            </a:r>
            <a:r>
              <a:rPr lang="en-US" dirty="0">
                <a:solidFill>
                  <a:srgbClr val="B76B01"/>
                </a:solidFill>
                <a:effectLst/>
              </a:rPr>
              <a:t>0.3</a:t>
            </a:r>
            <a:r>
              <a:rPr lang="en-US" dirty="0">
                <a:solidFill>
                  <a:srgbClr val="383A42"/>
                </a:solidFill>
                <a:effectLst/>
              </a:rPr>
              <a:t>,</a:t>
            </a:r>
            <a:r>
              <a:rPr lang="en-US" dirty="0"/>
              <a:t> </a:t>
            </a:r>
            <a:r>
              <a:rPr lang="en-US" dirty="0">
                <a:solidFill>
                  <a:srgbClr val="B76B01"/>
                </a:solidFill>
                <a:effectLst/>
              </a:rPr>
              <a:t>0.3</a:t>
            </a:r>
            <a:r>
              <a:rPr lang="en-US" dirty="0">
                <a:solidFill>
                  <a:srgbClr val="383A42"/>
                </a:solidFill>
                <a:effectLst/>
              </a:rPr>
              <a:t>,</a:t>
            </a:r>
            <a:r>
              <a:rPr lang="en-US" dirty="0"/>
              <a:t> </a:t>
            </a:r>
            <a:r>
              <a:rPr lang="en-US" dirty="0">
                <a:solidFill>
                  <a:srgbClr val="B76B01"/>
                </a:solidFill>
                <a:effectLst/>
              </a:rPr>
              <a:t>0.1</a:t>
            </a:r>
            <a:r>
              <a:rPr lang="en-US" dirty="0">
                <a:solidFill>
                  <a:srgbClr val="383A42"/>
                </a:solidFill>
                <a:effectLst/>
              </a:rPr>
              <a:t>])[</a:t>
            </a:r>
            <a:r>
              <a:rPr lang="en-US" dirty="0">
                <a:solidFill>
                  <a:srgbClr val="B76B01"/>
                </a:solidFill>
                <a:effectLst/>
              </a:rPr>
              <a:t>0</a:t>
            </a:r>
            <a:r>
              <a:rPr lang="en-US" dirty="0">
                <a:solidFill>
                  <a:srgbClr val="383A42"/>
                </a:solidFill>
                <a:effectLst/>
              </a:rPr>
              <a:t>]</a:t>
            </a:r>
          </a:p>
          <a:p>
            <a:pPr>
              <a:buNone/>
            </a:pPr>
            <a:r>
              <a:rPr lang="en-US" b="1" dirty="0">
                <a:solidFill>
                  <a:srgbClr val="383A42"/>
                </a:solidFill>
                <a:effectLst/>
              </a:rPr>
              <a:t>	</a:t>
            </a:r>
            <a:r>
              <a:rPr lang="en-US" dirty="0">
                <a:solidFill>
                  <a:srgbClr val="A626A4"/>
                </a:solidFill>
                <a:effectLst/>
              </a:rPr>
              <a:t>else</a:t>
            </a:r>
            <a:r>
              <a:rPr lang="en-US" dirty="0">
                <a:solidFill>
                  <a:srgbClr val="383A42"/>
                </a:solidFill>
                <a:effectLst/>
              </a:rPr>
              <a:t>:</a:t>
            </a:r>
          </a:p>
          <a:p>
            <a:pPr>
              <a:buNone/>
            </a:pPr>
            <a:r>
              <a:rPr lang="en-US" b="1" dirty="0">
                <a:solidFill>
                  <a:srgbClr val="383A42"/>
                </a:solidFill>
                <a:effectLst/>
              </a:rPr>
              <a:t>		</a:t>
            </a:r>
            <a:r>
              <a:rPr lang="en-US" dirty="0" err="1"/>
              <a:t>forced_action</a:t>
            </a:r>
            <a:r>
              <a:rPr lang="en-US" dirty="0"/>
              <a:t> </a:t>
            </a:r>
            <a:r>
              <a:rPr lang="en-US" dirty="0">
                <a:solidFill>
                  <a:srgbClr val="4078F2"/>
                </a:solidFill>
                <a:effectLst/>
              </a:rPr>
              <a:t>=</a:t>
            </a:r>
            <a:r>
              <a:rPr lang="en-US" dirty="0"/>
              <a:t> </a:t>
            </a:r>
            <a:r>
              <a:rPr lang="en-US" dirty="0" err="1"/>
              <a:t>random</a:t>
            </a:r>
            <a:r>
              <a:rPr lang="en-US" dirty="0" err="1">
                <a:solidFill>
                  <a:srgbClr val="383A42"/>
                </a:solidFill>
                <a:effectLst/>
              </a:rPr>
              <a:t>.</a:t>
            </a:r>
            <a:r>
              <a:rPr lang="en-US" dirty="0" err="1"/>
              <a:t>choice</a:t>
            </a:r>
            <a:r>
              <a:rPr lang="en-US" dirty="0">
                <a:solidFill>
                  <a:srgbClr val="383A42"/>
                </a:solidFill>
                <a:effectLst/>
              </a:rPr>
              <a:t>([</a:t>
            </a:r>
            <a:r>
              <a:rPr lang="en-US" dirty="0">
                <a:solidFill>
                  <a:srgbClr val="B76B01"/>
                </a:solidFill>
                <a:effectLst/>
              </a:rPr>
              <a:t>0</a:t>
            </a:r>
            <a:r>
              <a:rPr lang="en-US" dirty="0">
                <a:solidFill>
                  <a:srgbClr val="383A42"/>
                </a:solidFill>
                <a:effectLst/>
              </a:rPr>
              <a:t>,</a:t>
            </a:r>
            <a:r>
              <a:rPr lang="en-US" dirty="0"/>
              <a:t> </a:t>
            </a:r>
            <a:r>
              <a:rPr lang="en-US" dirty="0">
                <a:solidFill>
                  <a:srgbClr val="B76B01"/>
                </a:solidFill>
                <a:effectLst/>
              </a:rPr>
              <a:t>1</a:t>
            </a:r>
            <a:r>
              <a:rPr lang="en-US" dirty="0">
                <a:solidFill>
                  <a:srgbClr val="383A42"/>
                </a:solidFill>
                <a:effectLst/>
              </a:rPr>
              <a:t>])</a:t>
            </a:r>
            <a:r>
              <a:rPr lang="en-US" dirty="0"/>
              <a:t> </a:t>
            </a:r>
            <a:r>
              <a:rPr lang="en-US" i="1" dirty="0">
                <a:solidFill>
                  <a:srgbClr val="A0A1A7"/>
                </a:solidFill>
                <a:effectLst/>
              </a:rPr>
              <a:t># Only explore KB and Basic when budget limited</a:t>
            </a:r>
            <a:endParaRPr lang="en-US" i="1" dirty="0">
              <a:solidFill>
                <a:srgbClr val="383A42"/>
              </a:solidFill>
              <a:effectLst/>
            </a:endParaRPr>
          </a:p>
          <a:p>
            <a:pPr>
              <a:buNone/>
            </a:pPr>
            <a:r>
              <a:rPr lang="en-US" b="1" i="1" dirty="0">
                <a:solidFill>
                  <a:srgbClr val="383A42"/>
                </a:solidFill>
                <a:effectLst/>
              </a:rPr>
              <a:t>	</a:t>
            </a:r>
            <a:r>
              <a:rPr lang="en-US" dirty="0" err="1"/>
              <a:t>logger</a:t>
            </a:r>
            <a:r>
              <a:rPr lang="en-US" dirty="0" err="1">
                <a:solidFill>
                  <a:srgbClr val="383A42"/>
                </a:solidFill>
                <a:effectLst/>
              </a:rPr>
              <a:t>.</a:t>
            </a:r>
            <a:r>
              <a:rPr lang="en-US" dirty="0" err="1"/>
              <a:t>debug</a:t>
            </a:r>
            <a:r>
              <a:rPr lang="en-US" dirty="0">
                <a:solidFill>
                  <a:srgbClr val="383A42"/>
                </a:solidFill>
                <a:effectLst/>
              </a:rPr>
              <a:t>(</a:t>
            </a:r>
            <a:r>
              <a:rPr lang="en-US" dirty="0" err="1">
                <a:solidFill>
                  <a:srgbClr val="50A14F"/>
                </a:solidFill>
                <a:effectLst/>
              </a:rPr>
              <a:t>f"Forcing</a:t>
            </a:r>
            <a:r>
              <a:rPr lang="en-US" dirty="0">
                <a:solidFill>
                  <a:srgbClr val="50A14F"/>
                </a:solidFill>
                <a:effectLst/>
              </a:rPr>
              <a:t> exploration with action </a:t>
            </a:r>
            <a:r>
              <a:rPr lang="en-US" dirty="0">
                <a:solidFill>
                  <a:srgbClr val="383A42"/>
                </a:solidFill>
                <a:effectLst/>
              </a:rPr>
              <a:t>{</a:t>
            </a:r>
            <a:r>
              <a:rPr lang="en-US" dirty="0" err="1"/>
              <a:t>forced_action</a:t>
            </a:r>
            <a:r>
              <a:rPr lang="en-US" dirty="0">
                <a:solidFill>
                  <a:srgbClr val="383A42"/>
                </a:solidFill>
                <a:effectLst/>
              </a:rPr>
              <a:t>}</a:t>
            </a:r>
            <a:r>
              <a:rPr lang="en-US" dirty="0">
                <a:solidFill>
                  <a:srgbClr val="50A14F"/>
                </a:solidFill>
                <a:effectLst/>
              </a:rPr>
              <a:t>"</a:t>
            </a:r>
            <a:r>
              <a:rPr lang="en-US" dirty="0">
                <a:solidFill>
                  <a:srgbClr val="383A42"/>
                </a:solidFill>
                <a:effectLst/>
              </a:rPr>
              <a:t>)</a:t>
            </a:r>
            <a:endParaRPr lang="en-US" i="1" dirty="0">
              <a:solidFill>
                <a:srgbClr val="383A42"/>
              </a:solidFill>
              <a:effectLst/>
            </a:endParaRPr>
          </a:p>
          <a:p>
            <a:pPr>
              <a:buNone/>
            </a:pPr>
            <a:r>
              <a:rPr lang="en-US" dirty="0">
                <a:solidFill>
                  <a:srgbClr val="A626A4"/>
                </a:solidFill>
                <a:effectLst/>
              </a:rPr>
              <a:t>	return</a:t>
            </a:r>
            <a:r>
              <a:rPr lang="en-US" dirty="0"/>
              <a:t> </a:t>
            </a:r>
            <a:r>
              <a:rPr lang="en-US" dirty="0" err="1"/>
              <a:t>forced_action</a:t>
            </a:r>
            <a:r>
              <a:rPr lang="en-US" dirty="0">
                <a:solidFill>
                  <a:srgbClr val="383A42"/>
                </a:solidFill>
                <a:effectLst/>
              </a:rPr>
              <a:t>,</a:t>
            </a:r>
            <a:r>
              <a:rPr lang="en-US" dirty="0"/>
              <a:t> </a:t>
            </a:r>
            <a:r>
              <a:rPr lang="en-US" dirty="0">
                <a:solidFill>
                  <a:srgbClr val="B76B01"/>
                </a:solidFill>
                <a:effectLst/>
              </a:rPr>
              <a:t>0.0</a:t>
            </a:r>
          </a:p>
          <a:p>
            <a:pPr>
              <a:buNone/>
            </a:pPr>
            <a:endParaRPr lang="en-US" b="1" dirty="0"/>
          </a:p>
          <a:p>
            <a:pPr>
              <a:buNone/>
            </a:pPr>
            <a:r>
              <a:rPr lang="en-US" dirty="0"/>
              <a:t>Here's what exploration would look like in your logs:</a:t>
            </a:r>
          </a:p>
          <a:p>
            <a:pPr>
              <a:buNone/>
            </a:pPr>
            <a:r>
              <a:rPr lang="en-US" dirty="0"/>
              <a:t>Random number: 0.05 (&lt; 0.08, triggering exploration) Budget remaining: 0.75 (&gt; 0.6, using all methods</a:t>
            </a:r>
            <a:r>
              <a:rPr lang="en-US" b="1" dirty="0">
                <a:solidFill>
                  <a:srgbClr val="0000FF"/>
                </a:solidFill>
              </a:rPr>
              <a:t>) Exploration selects: Action 2 (GPT-3.5) based on weights [0.3, 0.3, 0.3, 0.1] </a:t>
            </a:r>
            <a:r>
              <a:rPr lang="en-US" b="1" dirty="0"/>
              <a:t>Log: "Forcing exploration with action 2"</a:t>
            </a:r>
          </a:p>
          <a:p>
            <a:pPr>
              <a:buNone/>
            </a:pPr>
            <a:r>
              <a:rPr lang="en-US" dirty="0"/>
              <a:t>Or with limited budget:</a:t>
            </a:r>
          </a:p>
          <a:p>
            <a:pPr>
              <a:buNone/>
            </a:pPr>
            <a:r>
              <a:rPr lang="en-US" dirty="0"/>
              <a:t>Random number: 0.03 (&lt; 0.08, triggering exploration) Budget remaining: 0.45 (≤ 0.6, restricting to KB/Basic) </a:t>
            </a:r>
            <a:r>
              <a:rPr lang="en-US" b="1" dirty="0"/>
              <a:t>Exploration selects: Action 0 (KB) with 50% probability Log: "Forcing exploration with action 0"</a:t>
            </a:r>
          </a:p>
          <a:p>
            <a:pPr>
              <a:buNone/>
            </a:pPr>
            <a:r>
              <a:rPr lang="en-US" dirty="0"/>
              <a:t>This exploration mechanism ensures the agent:</a:t>
            </a:r>
          </a:p>
          <a:p>
            <a:pPr>
              <a:buFont typeface="+mj-lt"/>
              <a:buAutoNum type="arabicPeriod"/>
            </a:pPr>
            <a:r>
              <a:rPr lang="en-US" dirty="0"/>
              <a:t>Continues to try different methods occasionally</a:t>
            </a:r>
          </a:p>
          <a:p>
            <a:pPr>
              <a:buFont typeface="+mj-lt"/>
              <a:buAutoNum type="arabicPeriod"/>
            </a:pPr>
            <a:r>
              <a:rPr lang="en-US" dirty="0"/>
              <a:t>Becomes more conservative with budget use as resources diminish</a:t>
            </a:r>
          </a:p>
          <a:p>
            <a:pPr>
              <a:buFont typeface="+mj-lt"/>
              <a:buAutoNum type="arabicPeriod"/>
            </a:pPr>
            <a:r>
              <a:rPr lang="en-US" dirty="0"/>
              <a:t>Maintains a balance between exploring new strategies and exploiting known good ones</a:t>
            </a:r>
          </a:p>
          <a:p>
            <a:r>
              <a:rPr lang="en-US" dirty="0"/>
              <a:t>The 8% probability gradually decreases over time as the agent learns better strategies, dropping to a minimum of 5% (indicated by the line </a:t>
            </a:r>
            <a:r>
              <a:rPr lang="en-US" dirty="0" err="1"/>
              <a:t>self.epsilon</a:t>
            </a:r>
            <a:r>
              <a:rPr lang="en-US" dirty="0"/>
              <a:t> = max(0.05, </a:t>
            </a:r>
            <a:r>
              <a:rPr lang="en-US" dirty="0" err="1"/>
              <a:t>self.epsilon</a:t>
            </a:r>
            <a:r>
              <a:rPr lang="en-US" dirty="0"/>
              <a:t> * 0.995) in your code).</a:t>
            </a:r>
          </a:p>
          <a:p>
            <a:endParaRPr lang="en-US" dirty="0"/>
          </a:p>
        </p:txBody>
      </p:sp>
      <p:sp>
        <p:nvSpPr>
          <p:cNvPr id="4" name="Slide Number Placeholder 3"/>
          <p:cNvSpPr>
            <a:spLocks noGrp="1"/>
          </p:cNvSpPr>
          <p:nvPr>
            <p:ph type="sldNum" sz="quarter" idx="5"/>
          </p:nvPr>
        </p:nvSpPr>
        <p:spPr/>
        <p:txBody>
          <a:bodyPr/>
          <a:lstStyle/>
          <a:p>
            <a:fld id="{17FAB262-816E-4258-B957-62A4098BEF0B}" type="slidenum">
              <a:rPr lang="en-US" smtClean="0"/>
              <a:t>39</a:t>
            </a:fld>
            <a:endParaRPr lang="en-US"/>
          </a:p>
        </p:txBody>
      </p:sp>
    </p:spTree>
    <p:extLst>
      <p:ext uri="{BB962C8B-B14F-4D97-AF65-F5344CB8AC3E}">
        <p14:creationId xmlns:p14="http://schemas.microsoft.com/office/powerpoint/2010/main" val="18261575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FAB262-816E-4258-B957-62A4098BEF0B}" type="slidenum">
              <a:rPr lang="en-US" smtClean="0"/>
              <a:t>3</a:t>
            </a:fld>
            <a:endParaRPr lang="en-US"/>
          </a:p>
        </p:txBody>
      </p:sp>
    </p:spTree>
    <p:extLst>
      <p:ext uri="{BB962C8B-B14F-4D97-AF65-F5344CB8AC3E}">
        <p14:creationId xmlns:p14="http://schemas.microsoft.com/office/powerpoint/2010/main" val="8321563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3</a:t>
            </a:r>
            <a:br>
              <a:rPr lang="en-US" dirty="0"/>
            </a:br>
            <a:r>
              <a:rPr lang="en-US" dirty="0"/>
              <a:t>JSCC</a:t>
            </a:r>
            <a:br>
              <a:rPr lang="en-US" dirty="0"/>
            </a:br>
            <a:r>
              <a:rPr lang="en-US" b="1" dirty="0"/>
              <a:t>Approach:</a:t>
            </a:r>
            <a:r>
              <a:rPr lang="en-US" dirty="0"/>
              <a:t> Instead of separate compression and channel coding, JSCC jointly learns a single encoder–decoder that maps source symbols (e.g. semantic embeddings) directly to channel inputs and back, often via deep autoencoders that simulate noisy channels during training.</a:t>
            </a:r>
            <a:br>
              <a:rPr lang="en-US" dirty="0"/>
            </a:br>
            <a:r>
              <a:rPr lang="en-US" dirty="0"/>
              <a:t>VQ-VAE</a:t>
            </a:r>
          </a:p>
          <a:p>
            <a:r>
              <a:rPr lang="en-US" dirty="0"/>
              <a:t>Introduces a learned discrete codebook: the encoder outputs index vectors that select entries from a finite embedding table, replacing continuous sampling with nearest‐neighbor “quantization,” then decodes back to the original space.</a:t>
            </a:r>
          </a:p>
        </p:txBody>
      </p:sp>
      <p:sp>
        <p:nvSpPr>
          <p:cNvPr id="4" name="Slide Number Placeholder 3"/>
          <p:cNvSpPr>
            <a:spLocks noGrp="1"/>
          </p:cNvSpPr>
          <p:nvPr>
            <p:ph type="sldNum" sz="quarter" idx="5"/>
          </p:nvPr>
        </p:nvSpPr>
        <p:spPr/>
        <p:txBody>
          <a:bodyPr/>
          <a:lstStyle/>
          <a:p>
            <a:fld id="{17FAB262-816E-4258-B957-62A4098BEF0B}" type="slidenum">
              <a:rPr lang="en-US" smtClean="0"/>
              <a:t>4</a:t>
            </a:fld>
            <a:endParaRPr lang="en-US"/>
          </a:p>
        </p:txBody>
      </p:sp>
    </p:spTree>
    <p:extLst>
      <p:ext uri="{BB962C8B-B14F-4D97-AF65-F5344CB8AC3E}">
        <p14:creationId xmlns:p14="http://schemas.microsoft.com/office/powerpoint/2010/main" val="7230995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FAB262-816E-4258-B957-62A4098BEF0B}" type="slidenum">
              <a:rPr lang="en-US" smtClean="0"/>
              <a:t>5</a:t>
            </a:fld>
            <a:endParaRPr lang="en-US"/>
          </a:p>
        </p:txBody>
      </p:sp>
    </p:spTree>
    <p:extLst>
      <p:ext uri="{BB962C8B-B14F-4D97-AF65-F5344CB8AC3E}">
        <p14:creationId xmlns:p14="http://schemas.microsoft.com/office/powerpoint/2010/main" val="7299767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UEP stands for </a:t>
            </a:r>
            <a:r>
              <a:rPr lang="en-US" b="1" dirty="0"/>
              <a:t>Unequal Error Protection</a:t>
            </a:r>
            <a:r>
              <a:rPr lang="en-US" dirty="0"/>
              <a:t>. It’s a coding strategy whereby different parts of your bitstream receive different levels of forward‐error‐correction (FEC) strength based on their importance. In a nutshell:</a:t>
            </a:r>
          </a:p>
          <a:p>
            <a:pPr>
              <a:buFont typeface="Arial" panose="020B0604020202020204" pitchFamily="34" charset="0"/>
              <a:buChar char="•"/>
            </a:pPr>
            <a:r>
              <a:rPr lang="en-US" b="1" dirty="0"/>
              <a:t>Why UEP?</a:t>
            </a:r>
            <a:br>
              <a:rPr lang="en-US" dirty="0"/>
            </a:br>
            <a:r>
              <a:rPr lang="en-US" dirty="0"/>
              <a:t>In semantic communications, not all information is equally critical. A few key semantic features (e.g. technical terms, unit values) carry most of the meaning, while other “filler” dimensions can tolerate more errors without breaking overall understanding.</a:t>
            </a:r>
          </a:p>
          <a:p>
            <a:pPr>
              <a:buFont typeface="Arial" panose="020B0604020202020204" pitchFamily="34" charset="0"/>
              <a:buChar char="•"/>
            </a:pPr>
            <a:r>
              <a:rPr lang="en-US" b="1" dirty="0"/>
              <a:t>How it works:</a:t>
            </a:r>
            <a:endParaRPr lang="en-US" dirty="0"/>
          </a:p>
          <a:p>
            <a:pPr marL="742950" lvl="1" indent="-285750">
              <a:buFont typeface="Arial" panose="020B0604020202020204" pitchFamily="34" charset="0"/>
              <a:buChar char="•"/>
            </a:pPr>
            <a:r>
              <a:rPr lang="en-US" b="1" dirty="0"/>
              <a:t>Importance classification</a:t>
            </a:r>
            <a:r>
              <a:rPr lang="en-US" dirty="0"/>
              <a:t> (via your EnhancedContentClassifier) tags each embedding dimension—or groups of bits after quantization—as high-, medium-, or low-priority.</a:t>
            </a:r>
          </a:p>
          <a:p>
            <a:pPr marL="742950" lvl="1" indent="-285750">
              <a:buFont typeface="Arial" panose="020B0604020202020204" pitchFamily="34" charset="0"/>
              <a:buChar char="•"/>
            </a:pPr>
            <a:r>
              <a:rPr lang="en-US" b="1" dirty="0"/>
              <a:t>Adaptive FEC rates</a:t>
            </a:r>
            <a:r>
              <a:rPr lang="en-US" dirty="0"/>
              <a:t> are then assigned:</a:t>
            </a:r>
          </a:p>
          <a:p>
            <a:pPr marL="1143000" lvl="2" indent="-228600">
              <a:buFont typeface="Arial" panose="020B0604020202020204" pitchFamily="34" charset="0"/>
              <a:buChar char="•"/>
            </a:pPr>
            <a:r>
              <a:rPr lang="en-US" b="1" dirty="0"/>
              <a:t>High-priority bits</a:t>
            </a:r>
            <a:r>
              <a:rPr lang="en-US" dirty="0"/>
              <a:t> use a low code rate (e.g. ½), adding lots of parity and interleaving so they survive harsh channel conditions.</a:t>
            </a:r>
          </a:p>
          <a:p>
            <a:pPr marL="1143000" lvl="2" indent="-228600">
              <a:buFont typeface="Arial" panose="020B0604020202020204" pitchFamily="34" charset="0"/>
              <a:buChar char="•"/>
            </a:pPr>
            <a:r>
              <a:rPr lang="en-US" b="1" dirty="0"/>
              <a:t>Medium-priority bits</a:t>
            </a:r>
            <a:r>
              <a:rPr lang="en-US" dirty="0"/>
              <a:t> might use a moderate rate (e.g. ¾).</a:t>
            </a:r>
          </a:p>
          <a:p>
            <a:pPr marL="1143000" lvl="2" indent="-228600">
              <a:buFont typeface="Arial" panose="020B0604020202020204" pitchFamily="34" charset="0"/>
              <a:buChar char="•"/>
            </a:pPr>
            <a:r>
              <a:rPr lang="en-US" b="1" dirty="0"/>
              <a:t>Low-priority bits</a:t>
            </a:r>
            <a:r>
              <a:rPr lang="en-US" dirty="0"/>
              <a:t> can use a high rate (e.g. 7/8) or even be sent uncoded to save bandwidth.</a:t>
            </a:r>
          </a:p>
          <a:p>
            <a:pPr marL="742950" lvl="1" indent="-285750">
              <a:buFont typeface="Arial" panose="020B0604020202020204" pitchFamily="34" charset="0"/>
              <a:buChar char="•"/>
            </a:pPr>
            <a:r>
              <a:rPr lang="en-US" dirty="0"/>
              <a:t>Optionally, you can layer </a:t>
            </a:r>
            <a:r>
              <a:rPr lang="en-US" b="1" dirty="0"/>
              <a:t>repetition</a:t>
            </a:r>
            <a:r>
              <a:rPr lang="en-US" dirty="0"/>
              <a:t>, </a:t>
            </a:r>
            <a:r>
              <a:rPr lang="en-US" b="1" dirty="0"/>
              <a:t>unequal interleaving depth</a:t>
            </a:r>
            <a:r>
              <a:rPr lang="en-US" dirty="0"/>
              <a:t>, or even different modulation orders per stream (e.g. QPSK vs. 16-QAM).</a:t>
            </a:r>
          </a:p>
          <a:p>
            <a:pPr>
              <a:buFont typeface="Arial" panose="020B0604020202020204" pitchFamily="34" charset="0"/>
              <a:buChar char="•"/>
            </a:pPr>
            <a:r>
              <a:rPr lang="en-US" b="1" dirty="0"/>
              <a:t>In your framework:</a:t>
            </a:r>
            <a:br>
              <a:rPr lang="en-US" dirty="0"/>
            </a:br>
            <a:r>
              <a:rPr lang="en-US" dirty="0"/>
              <a:t>The </a:t>
            </a:r>
            <a:r>
              <a:rPr lang="en-US" dirty="0" err="1"/>
              <a:t>ContentAdaptivePhysicalChannel</a:t>
            </a:r>
            <a:r>
              <a:rPr lang="en-US" dirty="0"/>
              <a:t> module in </a:t>
            </a:r>
            <a:r>
              <a:rPr lang="en-US" b="1" dirty="0"/>
              <a:t>content_adaptive_coding.py</a:t>
            </a:r>
            <a:r>
              <a:rPr lang="en-US" dirty="0"/>
              <a:t> uses UEP to map semantic importance → coding parameters, ensuring your most meaningful latent dimensions get the strongest protection through the OFDM link.</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None/>
            </a:pPr>
            <a:r>
              <a:rPr lang="en-US" b="1" dirty="0"/>
              <a:t>Compressor dims (768→∼460):</a:t>
            </a:r>
            <a:r>
              <a:rPr lang="en-US" dirty="0"/>
              <a:t> We use a VAE encoder to squeeze the 768-dim BERT embedding down to about 460 dimensions.</a:t>
            </a:r>
          </a:p>
          <a:p>
            <a:pPr>
              <a:buNone/>
            </a:pPr>
            <a:r>
              <a:rPr lang="en-US" b="1" dirty="0"/>
              <a:t>KL + Reconstruction loss:</a:t>
            </a:r>
            <a:r>
              <a:rPr lang="en-US" dirty="0"/>
              <a:t> When training that VAE, we optimize LVAE (equation) so it both reconstructs faithfully and keeps the latent close to a normal prior.</a:t>
            </a:r>
          </a:p>
          <a:p>
            <a:pPr>
              <a:buNone/>
            </a:pPr>
            <a:r>
              <a:rPr lang="en-US" b="1" dirty="0"/>
              <a:t>DVAE’s semantic-perceptual loss:</a:t>
            </a:r>
            <a:r>
              <a:rPr lang="en-US" dirty="0"/>
              <a:t> The denoising VAE (DVAE) learns to invert channel noise by minimizing equation by combining MSE with a cosine-similarity term that preserves meaning.</a:t>
            </a:r>
          </a:p>
          <a:p>
            <a:pPr>
              <a:buNone/>
            </a:pPr>
            <a:endParaRPr lang="en-US" dirty="0"/>
          </a:p>
          <a:p>
            <a:pPr>
              <a:buNone/>
            </a:pPr>
            <a:r>
              <a:rPr lang="en-US" dirty="0"/>
              <a:t>“KL” stands for the </a:t>
            </a:r>
            <a:r>
              <a:rPr lang="en-US" b="1" dirty="0" err="1"/>
              <a:t>Kullback</a:t>
            </a:r>
            <a:r>
              <a:rPr lang="en-US" b="1" dirty="0"/>
              <a:t>–</a:t>
            </a:r>
            <a:r>
              <a:rPr lang="en-US" b="1" dirty="0" err="1"/>
              <a:t>Leibler</a:t>
            </a:r>
            <a:r>
              <a:rPr lang="en-US" b="1" dirty="0"/>
              <a:t> divergence</a:t>
            </a:r>
            <a:r>
              <a:rPr lang="en-US" dirty="0"/>
              <a:t>, a measure of how one probability distribution diverges from a second, reference distribution.</a:t>
            </a:r>
          </a:p>
          <a:p>
            <a:pPr>
              <a:buNone/>
            </a:pPr>
            <a:endParaRPr lang="en-US" dirty="0"/>
          </a:p>
          <a:p>
            <a:pPr>
              <a:buNone/>
            </a:pPr>
            <a:endParaRPr lang="en-US" dirty="0"/>
          </a:p>
          <a:p>
            <a:pPr>
              <a:buNone/>
            </a:pPr>
            <a:r>
              <a:rPr lang="en-US" dirty="0"/>
              <a:t>The </a:t>
            </a:r>
            <a:r>
              <a:rPr lang="en-US" b="1" dirty="0"/>
              <a:t>RL Agent Decision</a:t>
            </a:r>
            <a:r>
              <a:rPr lang="en-US" dirty="0"/>
              <a:t> is a </a:t>
            </a:r>
            <a:r>
              <a:rPr lang="en-US" i="1" dirty="0"/>
              <a:t>selector</a:t>
            </a:r>
            <a:r>
              <a:rPr lang="en-US" dirty="0"/>
              <a:t>—it looks at the state features (MSE, cosine‐sim, LLM confidence, pattern score, SNR) and chooses </a:t>
            </a:r>
            <a:r>
              <a:rPr lang="en-US" b="1" dirty="0"/>
              <a:t>one</a:t>
            </a:r>
            <a:r>
              <a:rPr lang="en-US" dirty="0"/>
              <a:t> path (DVAE vs. API vs. Basic) via its learned policy πθ\pi_\thetaπθ​.</a:t>
            </a:r>
          </a:p>
          <a:p>
            <a:pPr>
              <a:buNone/>
            </a:pPr>
            <a:r>
              <a:rPr lang="en-US" dirty="0"/>
              <a:t>The </a:t>
            </a:r>
            <a:r>
              <a:rPr lang="en-US" b="1" dirty="0"/>
              <a:t>Ensemble Voting</a:t>
            </a:r>
            <a:r>
              <a:rPr lang="en-US" dirty="0"/>
              <a:t> is a </a:t>
            </a:r>
            <a:r>
              <a:rPr lang="en-US" i="1" dirty="0"/>
              <a:t>fuser</a:t>
            </a:r>
            <a:r>
              <a:rPr lang="en-US" dirty="0"/>
              <a:t>—it takes the </a:t>
            </a:r>
            <a:r>
              <a:rPr lang="en-US" b="1" dirty="0"/>
              <a:t>three</a:t>
            </a:r>
            <a:r>
              <a:rPr lang="en-US" dirty="0"/>
              <a:t> path outputs you already generated, assigns each a confidence weight (e.g. DVAE’s cosine‐sim, API’s avg log-prob, pattern matcher’s match rate), and then combines them (via weighted voting or token-level fusion) into a single final reconstruction.</a:t>
            </a:r>
          </a:p>
          <a:p>
            <a:pPr>
              <a:buNone/>
            </a:pPr>
            <a:r>
              <a:rPr lang="en-US" dirty="0"/>
              <a:t>In short:</a:t>
            </a:r>
          </a:p>
          <a:p>
            <a:pPr>
              <a:buFont typeface="Arial" panose="020B0604020202020204" pitchFamily="34" charset="0"/>
              <a:buChar char="•"/>
            </a:pPr>
            <a:r>
              <a:rPr lang="en-US" b="1" dirty="0"/>
              <a:t>RL Agent</a:t>
            </a:r>
            <a:r>
              <a:rPr lang="en-US" dirty="0"/>
              <a:t> → “Which single path should I trust this time?”</a:t>
            </a:r>
          </a:p>
          <a:p>
            <a:pPr>
              <a:buFont typeface="Arial" panose="020B0604020202020204" pitchFamily="34" charset="0"/>
              <a:buChar char="•"/>
            </a:pPr>
            <a:r>
              <a:rPr lang="en-US" b="1" dirty="0"/>
              <a:t>Ensemble Voting</a:t>
            </a:r>
            <a:r>
              <a:rPr lang="en-US" dirty="0"/>
              <a:t> → “Given all three candidates, how do I best merge their strengths into one output?”</a:t>
            </a:r>
          </a:p>
          <a:p>
            <a:pPr>
              <a:buNone/>
            </a:pPr>
            <a:endParaRPr lang="en-US" dirty="0"/>
          </a:p>
          <a:p>
            <a:pPr>
              <a:buNone/>
            </a:pPr>
            <a:endParaRPr lang="en-US" dirty="0"/>
          </a:p>
          <a:p>
            <a:pPr>
              <a:buNone/>
            </a:pPr>
            <a:r>
              <a:rPr lang="en-US" dirty="0"/>
              <a:t>By fixing v=50 km/h, all of our physical‐layer parameters (pilot spacing, equalizer update rate, </a:t>
            </a:r>
            <a:r>
              <a:rPr lang="en-US" dirty="0" err="1"/>
              <a:t>interleaver</a:t>
            </a:r>
            <a:r>
              <a:rPr lang="en-US" dirty="0"/>
              <a:t> duration) get calibrated to a </a:t>
            </a:r>
            <a:r>
              <a:rPr lang="en-US" b="1" dirty="0"/>
              <a:t>coherence time</a:t>
            </a:r>
            <a:r>
              <a:rPr lang="en-US" dirty="0"/>
              <a:t> and </a:t>
            </a:r>
            <a:r>
              <a:rPr lang="en-US" b="1" dirty="0"/>
              <a:t>Doppler spread</a:t>
            </a:r>
            <a:r>
              <a:rPr lang="en-US" dirty="0"/>
              <a:t> that reflect a realistic mobile user—ensuring our end‐to‐end semantic pipeline is robust to the kinds of fading dynamics</a:t>
            </a:r>
          </a:p>
          <a:p>
            <a:pPr>
              <a:buFont typeface="Arial" panose="020B0604020202020204" pitchFamily="34" charset="0"/>
              <a:buChar char="•"/>
            </a:pPr>
            <a:endParaRPr lang="en-US" dirty="0"/>
          </a:p>
          <a:p>
            <a:endParaRPr lang="en-US" dirty="0"/>
          </a:p>
        </p:txBody>
      </p:sp>
      <p:sp>
        <p:nvSpPr>
          <p:cNvPr id="4" name="Slide Number Placeholder 3"/>
          <p:cNvSpPr>
            <a:spLocks noGrp="1"/>
          </p:cNvSpPr>
          <p:nvPr>
            <p:ph type="sldNum" sz="quarter" idx="5"/>
          </p:nvPr>
        </p:nvSpPr>
        <p:spPr/>
        <p:txBody>
          <a:bodyPr/>
          <a:lstStyle/>
          <a:p>
            <a:fld id="{17FAB262-816E-4258-B957-62A4098BEF0B}" type="slidenum">
              <a:rPr lang="en-US" smtClean="0"/>
              <a:t>6</a:t>
            </a:fld>
            <a:endParaRPr lang="en-US"/>
          </a:p>
        </p:txBody>
      </p:sp>
    </p:spTree>
    <p:extLst>
      <p:ext uri="{BB962C8B-B14F-4D97-AF65-F5344CB8AC3E}">
        <p14:creationId xmlns:p14="http://schemas.microsoft.com/office/powerpoint/2010/main" val="4776556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b="1" dirty="0"/>
              <a:t>Transmitter Side</a:t>
            </a:r>
          </a:p>
          <a:p>
            <a:pPr>
              <a:buNone/>
            </a:pPr>
            <a:r>
              <a:rPr lang="en-US" b="1" dirty="0"/>
              <a:t>1. Semantic Encoder</a:t>
            </a:r>
          </a:p>
          <a:p>
            <a:pPr>
              <a:buFont typeface="Arial" panose="020B0604020202020204" pitchFamily="34" charset="0"/>
              <a:buChar char="•"/>
            </a:pPr>
            <a:r>
              <a:rPr lang="en-US" b="1" dirty="0"/>
              <a:t>Input Text → BERT Embedding</a:t>
            </a:r>
            <a:br>
              <a:rPr lang="en-US" dirty="0"/>
            </a:br>
            <a:r>
              <a:rPr lang="en-US" dirty="0"/>
              <a:t>Uses the helper in </a:t>
            </a:r>
            <a:r>
              <a:rPr lang="en-US" b="1" dirty="0"/>
              <a:t>mlpdvae_utils.py</a:t>
            </a:r>
            <a:r>
              <a:rPr lang="en-US" dirty="0"/>
              <a:t> to tokenize and embed each sentence into a 768-dim vector. </a:t>
            </a:r>
          </a:p>
          <a:p>
            <a:pPr>
              <a:buFont typeface="Arial" panose="020B0604020202020204" pitchFamily="34" charset="0"/>
              <a:buChar char="•"/>
            </a:pPr>
            <a:r>
              <a:rPr lang="en-US" dirty="0"/>
              <a:t>Example</a:t>
            </a:r>
          </a:p>
          <a:p>
            <a:pPr>
              <a:buFont typeface="Arial" panose="020B0604020202020204" pitchFamily="34" charset="0"/>
              <a:buNone/>
            </a:pPr>
            <a:r>
              <a:rPr lang="en-US" dirty="0"/>
              <a:t>[1. Literal Semantic Noise → “The </a:t>
            </a:r>
            <a:r>
              <a:rPr lang="en-US" dirty="0" err="1"/>
              <a:t>cta</a:t>
            </a:r>
            <a:r>
              <a:rPr lang="en-US" dirty="0"/>
              <a:t> sat on the mat.”              │</a:t>
            </a:r>
          </a:p>
          <a:p>
            <a:pPr>
              <a:buFont typeface="Arial" panose="020B0604020202020204" pitchFamily="34" charset="0"/>
              <a:buNone/>
            </a:pPr>
            <a:r>
              <a:rPr lang="en-US" dirty="0"/>
              <a:t>│    └─ The raw text is first (optionally) corrupted at the word    │</a:t>
            </a:r>
          </a:p>
          <a:p>
            <a:pPr>
              <a:buFont typeface="Arial" panose="020B0604020202020204" pitchFamily="34" charset="0"/>
              <a:buNone/>
            </a:pPr>
            <a:r>
              <a:rPr lang="en-US" dirty="0"/>
              <a:t>│       level to simulate typos or paraphrase errors.]</a:t>
            </a:r>
          </a:p>
          <a:p>
            <a:pPr>
              <a:buFont typeface="Arial" panose="020B0604020202020204" pitchFamily="34" charset="0"/>
              <a:buNone/>
            </a:pPr>
            <a:r>
              <a:rPr lang="en-US" dirty="0"/>
              <a:t>2. BERT Embedding                                                  │</a:t>
            </a:r>
          </a:p>
          <a:p>
            <a:pPr>
              <a:buFont typeface="Arial" panose="020B0604020202020204" pitchFamily="34" charset="0"/>
              <a:buNone/>
            </a:pPr>
            <a:r>
              <a:rPr lang="en-US" dirty="0"/>
              <a:t>│    └─ Maps words into a 768-dim vector capturing context. </a:t>
            </a:r>
          </a:p>
          <a:p>
            <a:pPr>
              <a:buFont typeface="Arial" panose="020B0604020202020204" pitchFamily="34" charset="0"/>
              <a:buChar char="•"/>
            </a:pPr>
            <a:r>
              <a:rPr lang="en-US" b="1" dirty="0"/>
              <a:t>KB Enhancement</a:t>
            </a:r>
            <a:br>
              <a:rPr lang="en-US" dirty="0"/>
            </a:br>
            <a:r>
              <a:rPr lang="en-US" dirty="0"/>
              <a:t>Pulls term dictionaries, context rules, phrase patterns and semantic relations from </a:t>
            </a:r>
            <a:r>
              <a:rPr lang="en-US" b="1" dirty="0"/>
              <a:t>knowledge_base.py</a:t>
            </a:r>
            <a:r>
              <a:rPr lang="en-US" dirty="0"/>
              <a:t> to refine raw embeddings before compression. </a:t>
            </a:r>
          </a:p>
          <a:p>
            <a:pPr>
              <a:buFont typeface="Arial" panose="020B0604020202020204" pitchFamily="34" charset="0"/>
              <a:buChar char="•"/>
            </a:pPr>
            <a:r>
              <a:rPr lang="en-US" dirty="0"/>
              <a:t>└─ Uses term dictionaries &amp; context rules to “nudge” the       │</a:t>
            </a:r>
          </a:p>
          <a:p>
            <a:pPr>
              <a:buFont typeface="Arial" panose="020B0604020202020204" pitchFamily="34" charset="0"/>
              <a:buChar char="•"/>
            </a:pPr>
            <a:r>
              <a:rPr lang="en-US" dirty="0"/>
              <a:t>│       embedding back toward correct semantics (e.g. recognize     │</a:t>
            </a:r>
          </a:p>
          <a:p>
            <a:pPr>
              <a:buFont typeface="Arial" panose="020B0604020202020204" pitchFamily="34" charset="0"/>
              <a:buChar char="•"/>
            </a:pPr>
            <a:r>
              <a:rPr lang="en-US" dirty="0"/>
              <a:t>│       “</a:t>
            </a:r>
            <a:r>
              <a:rPr lang="en-US" dirty="0" err="1"/>
              <a:t>cta</a:t>
            </a:r>
            <a:r>
              <a:rPr lang="en-US" dirty="0"/>
              <a:t>” is likely “cat”). </a:t>
            </a:r>
          </a:p>
          <a:p>
            <a:pPr>
              <a:buFont typeface="Arial" panose="020B0604020202020204" pitchFamily="34" charset="0"/>
              <a:buChar char="•"/>
            </a:pPr>
            <a:r>
              <a:rPr lang="en-US" b="1" dirty="0"/>
              <a:t>VAE Compression</a:t>
            </a:r>
            <a:br>
              <a:rPr lang="en-US" dirty="0"/>
            </a:br>
            <a:r>
              <a:rPr lang="en-US" dirty="0"/>
              <a:t>Calls </a:t>
            </a:r>
            <a:r>
              <a:rPr lang="en-US" dirty="0" err="1"/>
              <a:t>EmbeddingCompressorVAE.compress</a:t>
            </a:r>
            <a:r>
              <a:rPr lang="en-US" dirty="0"/>
              <a:t>() in </a:t>
            </a:r>
            <a:r>
              <a:rPr lang="en-US" b="1" dirty="0"/>
              <a:t>compression_vae.py</a:t>
            </a:r>
            <a:r>
              <a:rPr lang="en-US" dirty="0"/>
              <a:t>, encoding the 768-dim BERT vector into a lower-dim latent (e.g. ~460-dim) via the VAE’s encoder mean (</a:t>
            </a:r>
            <a:r>
              <a:rPr lang="el-GR" dirty="0"/>
              <a:t>μ). </a:t>
            </a:r>
            <a:endParaRPr lang="en-US" dirty="0"/>
          </a:p>
          <a:p>
            <a:pPr>
              <a:buFont typeface="Arial" panose="020B0604020202020204" pitchFamily="34" charset="0"/>
              <a:buChar char="•"/>
            </a:pPr>
            <a:r>
              <a:rPr lang="en-US" dirty="0"/>
              <a:t> └─ `</a:t>
            </a:r>
            <a:r>
              <a:rPr lang="en-US" dirty="0" err="1"/>
              <a:t>EmbeddingCompressorVAE.compress</a:t>
            </a:r>
            <a:r>
              <a:rPr lang="en-US" dirty="0"/>
              <a:t>()` reduces 768→~460 dims,  │</a:t>
            </a:r>
          </a:p>
          <a:p>
            <a:pPr>
              <a:buFont typeface="Arial" panose="020B0604020202020204" pitchFamily="34" charset="0"/>
              <a:buChar char="•"/>
            </a:pPr>
            <a:r>
              <a:rPr lang="en-US" dirty="0"/>
              <a:t>│       learning a lower-dim semantic bottleneck. </a:t>
            </a:r>
          </a:p>
          <a:p>
            <a:pPr>
              <a:buFont typeface="Arial" panose="020B0604020202020204" pitchFamily="34" charset="0"/>
              <a:buChar char="•"/>
            </a:pPr>
            <a:r>
              <a:rPr lang="en-US" dirty="0"/>
              <a:t>Embedding-Level Semantic Noise                                  │</a:t>
            </a:r>
          </a:p>
          <a:p>
            <a:pPr>
              <a:buFont typeface="Arial" panose="020B0604020202020204" pitchFamily="34" charset="0"/>
              <a:buChar char="•"/>
            </a:pPr>
            <a:r>
              <a:rPr lang="en-US" dirty="0"/>
              <a:t>│    └─ Add small Gaussian jitter or dropout on the 460-dim vector. </a:t>
            </a:r>
            <a:endParaRPr lang="el-GR" dirty="0"/>
          </a:p>
          <a:p>
            <a:pPr>
              <a:buNone/>
            </a:pPr>
            <a:r>
              <a:rPr lang="el-GR" b="1" dirty="0"/>
              <a:t>2. </a:t>
            </a:r>
            <a:r>
              <a:rPr lang="en-US" b="1" dirty="0"/>
              <a:t>Channel Encoder</a:t>
            </a:r>
          </a:p>
          <a:p>
            <a:pPr>
              <a:buFont typeface="Arial" panose="020B0604020202020204" pitchFamily="34" charset="0"/>
              <a:buChar char="•"/>
            </a:pPr>
            <a:r>
              <a:rPr lang="en-US" b="1" dirty="0"/>
              <a:t>Content Classification</a:t>
            </a:r>
            <a:br>
              <a:rPr lang="en-US" dirty="0"/>
            </a:br>
            <a:r>
              <a:rPr lang="en-US" dirty="0"/>
              <a:t>The </a:t>
            </a:r>
            <a:r>
              <a:rPr lang="en-US" b="1" dirty="0"/>
              <a:t>EnhancedContentClassifier</a:t>
            </a:r>
            <a:r>
              <a:rPr lang="en-US" dirty="0"/>
              <a:t> in </a:t>
            </a:r>
            <a:r>
              <a:rPr lang="en-US" b="1" dirty="0"/>
              <a:t>content_adaptive_coding.py</a:t>
            </a:r>
            <a:r>
              <a:rPr lang="en-US" dirty="0"/>
              <a:t> tags each sentence (e.g., factual vs. procedural) to drive unequal protection. </a:t>
            </a:r>
          </a:p>
          <a:p>
            <a:pPr>
              <a:buFont typeface="Arial" panose="020B0604020202020204" pitchFamily="34" charset="0"/>
              <a:buChar char="•"/>
            </a:pPr>
            <a:r>
              <a:rPr lang="en-US" dirty="0"/>
              <a:t>├─ Tag sentence as “factual” ⇒ high-priority protection. </a:t>
            </a:r>
          </a:p>
          <a:p>
            <a:pPr>
              <a:buFont typeface="Arial" panose="020B0604020202020204" pitchFamily="34" charset="0"/>
              <a:buChar char="•"/>
            </a:pPr>
            <a:r>
              <a:rPr lang="en-US" b="1" dirty="0"/>
              <a:t>Content-Adaptive Coding</a:t>
            </a:r>
            <a:br>
              <a:rPr lang="en-US" dirty="0"/>
            </a:br>
            <a:r>
              <a:rPr lang="en-US" dirty="0" err="1"/>
              <a:t>ContentAdaptivePhysicalChannel</a:t>
            </a:r>
            <a:r>
              <a:rPr lang="en-US" dirty="0"/>
              <a:t> (via </a:t>
            </a:r>
            <a:r>
              <a:rPr lang="en-US" b="1" dirty="0"/>
              <a:t>physical_semantic_integration.py</a:t>
            </a:r>
            <a:r>
              <a:rPr lang="en-US" dirty="0"/>
              <a:t>) selects coding rates, interleaving, and importance-weighting profiles based on the classification. </a:t>
            </a:r>
          </a:p>
          <a:p>
            <a:pPr>
              <a:buFont typeface="Arial" panose="020B0604020202020204" pitchFamily="34" charset="0"/>
              <a:buChar char="•"/>
            </a:pPr>
            <a:r>
              <a:rPr lang="en-US" dirty="0"/>
              <a:t> └─ Choose strong FEC rate, interleaving pattern, weighting. </a:t>
            </a:r>
          </a:p>
          <a:p>
            <a:pPr>
              <a:buFont typeface="Arial" panose="020B0604020202020204" pitchFamily="34" charset="0"/>
              <a:buChar char="•"/>
            </a:pPr>
            <a:r>
              <a:rPr lang="en-US" b="1" dirty="0"/>
              <a:t>Channel Modulation</a:t>
            </a:r>
            <a:br>
              <a:rPr lang="en-US" dirty="0"/>
            </a:br>
            <a:r>
              <a:rPr lang="en-US" dirty="0"/>
              <a:t>Maps symbols onto OFDM subcarriers (QAM, IFFT/FFT, cyclic prefix) in </a:t>
            </a:r>
            <a:r>
              <a:rPr lang="en-US" b="1" dirty="0"/>
              <a:t>physical_channel.py</a:t>
            </a:r>
            <a:r>
              <a:rPr lang="en-US" dirty="0"/>
              <a:t> before transmission. </a:t>
            </a:r>
          </a:p>
          <a:p>
            <a:pPr>
              <a:buFont typeface="Arial" panose="020B0604020202020204" pitchFamily="34" charset="0"/>
              <a:buChar char="•"/>
            </a:pPr>
            <a:r>
              <a:rPr lang="en-US" dirty="0"/>
              <a:t>└─ Map bits to QAM symbols, IFFT, add cyclic prefix, etc.</a:t>
            </a:r>
          </a:p>
          <a:p>
            <a:pPr>
              <a:buNone/>
            </a:pPr>
            <a:r>
              <a:rPr lang="en-US" b="1" dirty="0"/>
              <a:t>Semantic Channel (Physical Environment)</a:t>
            </a:r>
          </a:p>
          <a:p>
            <a:pPr>
              <a:buFont typeface="Arial" panose="020B0604020202020204" pitchFamily="34" charset="0"/>
              <a:buChar char="•"/>
            </a:pPr>
            <a:r>
              <a:rPr lang="en-US" b="1" dirty="0"/>
              <a:t>Noise Models &amp; Configuration</a:t>
            </a:r>
            <a:br>
              <a:rPr lang="en-US" dirty="0"/>
            </a:br>
            <a:r>
              <a:rPr lang="en-US" dirty="0"/>
              <a:t>Defined centrally in </a:t>
            </a:r>
            <a:r>
              <a:rPr lang="en-US" b="1" dirty="0"/>
              <a:t>physical_channel_config.py</a:t>
            </a:r>
            <a:r>
              <a:rPr lang="en-US" dirty="0"/>
              <a:t>: AWGN/Rayleigh/frequency-selective fading, pilot-based estimation, 16-QAM, CP length, semantic-noise bursts, etc. </a:t>
            </a:r>
          </a:p>
          <a:p>
            <a:pPr>
              <a:buNone/>
            </a:pPr>
            <a:r>
              <a:rPr lang="en-US" b="1" dirty="0"/>
              <a:t>Receiver Side</a:t>
            </a:r>
          </a:p>
          <a:p>
            <a:pPr>
              <a:buNone/>
            </a:pPr>
            <a:r>
              <a:rPr lang="en-US" b="1" dirty="0"/>
              <a:t>3. Channel Decoder</a:t>
            </a:r>
          </a:p>
          <a:p>
            <a:pPr>
              <a:buFont typeface="Arial" panose="020B0604020202020204" pitchFamily="34" charset="0"/>
              <a:buChar char="•"/>
            </a:pPr>
            <a:r>
              <a:rPr lang="en-US" b="1" dirty="0"/>
              <a:t>OFDM Demodulation &amp; Channel Decoding</a:t>
            </a:r>
            <a:br>
              <a:rPr lang="en-US" dirty="0"/>
            </a:br>
            <a:r>
              <a:rPr lang="en-US" dirty="0"/>
              <a:t>In </a:t>
            </a:r>
            <a:r>
              <a:rPr lang="en-US" b="1" dirty="0"/>
              <a:t>physical_channel.py</a:t>
            </a:r>
            <a:r>
              <a:rPr lang="en-US" dirty="0"/>
              <a:t>, removes CP, FFT, equalizes, </a:t>
            </a:r>
            <a:r>
              <a:rPr lang="en-US" dirty="0" err="1"/>
              <a:t>demaps</a:t>
            </a:r>
            <a:r>
              <a:rPr lang="en-US" dirty="0"/>
              <a:t> soft bits, and applies FEC decoding to recover the corrupted latent vectors. </a:t>
            </a:r>
          </a:p>
          <a:p>
            <a:pPr>
              <a:buFont typeface="Arial" panose="020B0604020202020204" pitchFamily="34" charset="0"/>
              <a:buChar char="•"/>
            </a:pPr>
            <a:r>
              <a:rPr lang="en-US" dirty="0"/>
              <a:t>OFDM </a:t>
            </a:r>
            <a:r>
              <a:rPr lang="en-US" dirty="0" err="1"/>
              <a:t>Demod</a:t>
            </a:r>
            <a:r>
              <a:rPr lang="en-US" dirty="0"/>
              <a:t> &amp; Channel Decoding                                   │</a:t>
            </a:r>
          </a:p>
          <a:p>
            <a:pPr>
              <a:buFont typeface="Arial" panose="020B0604020202020204" pitchFamily="34" charset="0"/>
              <a:buChar char="•"/>
            </a:pPr>
            <a:r>
              <a:rPr lang="en-US" dirty="0"/>
              <a:t>│    └─ Remove CP, FFT, equalize, QAM </a:t>
            </a:r>
            <a:r>
              <a:rPr lang="en-US" dirty="0" err="1"/>
              <a:t>demap</a:t>
            </a:r>
            <a:r>
              <a:rPr lang="en-US" dirty="0"/>
              <a:t>, FEC decode.</a:t>
            </a:r>
          </a:p>
          <a:p>
            <a:pPr>
              <a:buFont typeface="Arial" panose="020B0604020202020204" pitchFamily="34" charset="0"/>
              <a:buChar char="•"/>
            </a:pPr>
            <a:r>
              <a:rPr lang="en-US" b="1" dirty="0"/>
              <a:t>Error Recovery (Circuit Breaker)</a:t>
            </a:r>
            <a:br>
              <a:rPr lang="en-US" dirty="0"/>
            </a:br>
            <a:r>
              <a:rPr lang="en-US" dirty="0"/>
              <a:t>The </a:t>
            </a:r>
            <a:r>
              <a:rPr lang="en-US" b="1" dirty="0"/>
              <a:t>circuit_breaker.py</a:t>
            </a:r>
            <a:r>
              <a:rPr lang="en-US" dirty="0"/>
              <a:t> logic triggers retransmits or API fallbacks if the decoded payload fails integrity checks. </a:t>
            </a:r>
          </a:p>
          <a:p>
            <a:pPr>
              <a:buFont typeface="Arial" panose="020B0604020202020204" pitchFamily="34" charset="0"/>
              <a:buChar char="•"/>
            </a:pPr>
            <a:r>
              <a:rPr lang="en-US" dirty="0"/>
              <a:t>Error Recovery (Circuit Breaker)                                │</a:t>
            </a:r>
          </a:p>
          <a:p>
            <a:pPr>
              <a:buFont typeface="Arial" panose="020B0604020202020204" pitchFamily="34" charset="0"/>
              <a:buChar char="•"/>
            </a:pPr>
            <a:r>
              <a:rPr lang="en-US" dirty="0"/>
              <a:t>│    └─ If CRC fails, request retransmit or trigger LLM fallback. </a:t>
            </a:r>
          </a:p>
          <a:p>
            <a:pPr>
              <a:buFont typeface="Arial" panose="020B0604020202020204" pitchFamily="34" charset="0"/>
              <a:buChar char="•"/>
            </a:pPr>
            <a:r>
              <a:rPr lang="en-US" b="1" dirty="0"/>
              <a:t>VAE Decompression</a:t>
            </a:r>
            <a:br>
              <a:rPr lang="en-US" dirty="0"/>
            </a:br>
            <a:r>
              <a:rPr lang="en-US" dirty="0"/>
              <a:t>Runs </a:t>
            </a:r>
            <a:r>
              <a:rPr lang="en-US" dirty="0" err="1"/>
              <a:t>decompress_vae_embedding</a:t>
            </a:r>
            <a:r>
              <a:rPr lang="en-US" dirty="0"/>
              <a:t>() from </a:t>
            </a:r>
            <a:r>
              <a:rPr lang="en-US" b="1" dirty="0"/>
              <a:t>compression_vae.py</a:t>
            </a:r>
            <a:r>
              <a:rPr lang="en-US" dirty="0"/>
              <a:t> to map the noisy latent back toward the original embedding space. </a:t>
            </a:r>
            <a:br>
              <a:rPr lang="en-US" dirty="0"/>
            </a:br>
            <a:r>
              <a:rPr lang="en-US" dirty="0"/>
              <a:t>└─ `</a:t>
            </a:r>
            <a:r>
              <a:rPr lang="en-US" dirty="0" err="1"/>
              <a:t>decompress_vae_embedding</a:t>
            </a:r>
            <a:r>
              <a:rPr lang="en-US" dirty="0"/>
              <a:t>()` maps 460-dim back toward 768-d.</a:t>
            </a:r>
          </a:p>
          <a:p>
            <a:pPr>
              <a:buNone/>
            </a:pPr>
            <a:r>
              <a:rPr lang="en-US" b="1" dirty="0"/>
              <a:t>4. Semantic Decoder</a:t>
            </a:r>
          </a:p>
          <a:p>
            <a:pPr>
              <a:buFont typeface="Arial" panose="020B0604020202020204" pitchFamily="34" charset="0"/>
              <a:buChar char="•"/>
            </a:pPr>
            <a:r>
              <a:rPr lang="en-US" b="1" dirty="0"/>
              <a:t>DVAE Path Reconstruction</a:t>
            </a:r>
            <a:br>
              <a:rPr lang="en-US" dirty="0"/>
            </a:br>
            <a:r>
              <a:rPr lang="en-US" dirty="0"/>
              <a:t>Loads/trains </a:t>
            </a:r>
            <a:r>
              <a:rPr lang="en-US" b="1" dirty="0" err="1"/>
              <a:t>EnhancedMLPDVAE</a:t>
            </a:r>
            <a:r>
              <a:rPr lang="en-US" dirty="0"/>
              <a:t> in </a:t>
            </a:r>
            <a:r>
              <a:rPr lang="en-US" b="1" dirty="0"/>
              <a:t>semantic_mlpdvae.py</a:t>
            </a:r>
            <a:r>
              <a:rPr lang="en-US" dirty="0"/>
              <a:t>, applies context-aware denoising (MSE + </a:t>
            </a:r>
            <a:r>
              <a:rPr lang="en-US" dirty="0" err="1"/>
              <a:t>semantic­perceptual</a:t>
            </a:r>
            <a:r>
              <a:rPr lang="en-US" dirty="0"/>
              <a:t> loss) to repair channel distortions. </a:t>
            </a:r>
          </a:p>
          <a:p>
            <a:pPr>
              <a:buFont typeface="Arial" panose="020B0604020202020204" pitchFamily="34" charset="0"/>
              <a:buChar char="•"/>
            </a:pPr>
            <a:r>
              <a:rPr lang="en-US" dirty="0"/>
              <a:t>└─ `</a:t>
            </a:r>
            <a:r>
              <a:rPr lang="en-US" dirty="0" err="1"/>
              <a:t>EnhancedMLPDVAE</a:t>
            </a:r>
            <a:r>
              <a:rPr lang="en-US" dirty="0"/>
              <a:t>` removes embedding-level noise using MSE + │</a:t>
            </a:r>
          </a:p>
          <a:p>
            <a:pPr>
              <a:buFont typeface="Arial" panose="020B0604020202020204" pitchFamily="34" charset="0"/>
              <a:buChar char="•"/>
            </a:pPr>
            <a:r>
              <a:rPr lang="en-US" dirty="0"/>
              <a:t>│       semantic loss training. </a:t>
            </a:r>
          </a:p>
          <a:p>
            <a:pPr>
              <a:buFont typeface="Arial" panose="020B0604020202020204" pitchFamily="34" charset="0"/>
              <a:buChar char="•"/>
            </a:pPr>
            <a:r>
              <a:rPr lang="en-US" b="1" dirty="0"/>
              <a:t>KB Post-Enhancement</a:t>
            </a:r>
            <a:br>
              <a:rPr lang="en-US" dirty="0"/>
            </a:br>
            <a:r>
              <a:rPr lang="en-US" dirty="0"/>
              <a:t>Reapplies term/context corrections from </a:t>
            </a:r>
            <a:r>
              <a:rPr lang="en-US" b="1" dirty="0"/>
              <a:t>knowledge_base.py</a:t>
            </a:r>
            <a:r>
              <a:rPr lang="en-US" dirty="0"/>
              <a:t> to the denoised embedding. </a:t>
            </a:r>
          </a:p>
          <a:p>
            <a:pPr>
              <a:buFont typeface="Arial" panose="020B0604020202020204" pitchFamily="34" charset="0"/>
              <a:buChar char="•"/>
            </a:pPr>
            <a:r>
              <a:rPr lang="en-US" dirty="0"/>
              <a:t>└─ Reinforce domain terms &amp; phrase patterns from </a:t>
            </a:r>
            <a:r>
              <a:rPr lang="en-US" dirty="0" err="1"/>
              <a:t>KnowledgeBase</a:t>
            </a:r>
            <a:r>
              <a:rPr lang="en-US" dirty="0"/>
              <a:t>.</a:t>
            </a:r>
          </a:p>
          <a:p>
            <a:pPr>
              <a:buFont typeface="Arial" panose="020B0604020202020204" pitchFamily="34" charset="0"/>
              <a:buChar char="•"/>
            </a:pPr>
            <a:r>
              <a:rPr lang="en-US" b="1" dirty="0"/>
              <a:t>API Path</a:t>
            </a:r>
            <a:br>
              <a:rPr lang="en-US" dirty="0"/>
            </a:br>
            <a:r>
              <a:rPr lang="en-US" dirty="0" err="1"/>
              <a:t>generate_text_from_embedding</a:t>
            </a:r>
            <a:r>
              <a:rPr lang="en-US" dirty="0"/>
              <a:t>() in </a:t>
            </a:r>
            <a:r>
              <a:rPr lang="en-US" b="1" dirty="0"/>
              <a:t>semantic_evaluation.py</a:t>
            </a:r>
            <a:r>
              <a:rPr lang="en-US" dirty="0"/>
              <a:t> queries GPT-3.5/4 (via </a:t>
            </a:r>
            <a:r>
              <a:rPr lang="en-US" b="1" dirty="0"/>
              <a:t>config_manager.py</a:t>
            </a:r>
            <a:r>
              <a:rPr lang="en-US" dirty="0"/>
              <a:t> + </a:t>
            </a:r>
            <a:r>
              <a:rPr lang="en-US" b="1" dirty="0"/>
              <a:t>circuit_breaker.py</a:t>
            </a:r>
            <a:r>
              <a:rPr lang="en-US" dirty="0"/>
              <a:t>) when embeddings are heavily corrupted. </a:t>
            </a:r>
          </a:p>
          <a:p>
            <a:pPr>
              <a:buFont typeface="Arial" panose="020B0604020202020204" pitchFamily="34" charset="0"/>
              <a:buChar char="•"/>
            </a:pPr>
            <a:r>
              <a:rPr lang="en-US" b="1" dirty="0"/>
              <a:t>Basic &amp; Others Reconstruction</a:t>
            </a:r>
            <a:br>
              <a:rPr lang="en-US" dirty="0"/>
            </a:br>
            <a:r>
              <a:rPr lang="en-US" dirty="0"/>
              <a:t>Falls back on pattern-based, multi-word phrase matching (“Basic &amp; Others”) using utilities in </a:t>
            </a:r>
            <a:r>
              <a:rPr lang="en-US" b="1" dirty="0"/>
              <a:t>knowledge_base.py</a:t>
            </a:r>
            <a:r>
              <a:rPr lang="en-US" dirty="0"/>
              <a:t>. </a:t>
            </a:r>
          </a:p>
          <a:p>
            <a:pPr>
              <a:buFont typeface="Arial" panose="020B0604020202020204" pitchFamily="34" charset="0"/>
              <a:buChar char="•"/>
            </a:pPr>
            <a:r>
              <a:rPr lang="en-US" dirty="0"/>
              <a:t>├ Leverage DVAE output                                          │</a:t>
            </a:r>
          </a:p>
          <a:p>
            <a:pPr>
              <a:buFont typeface="Arial" panose="020B0604020202020204" pitchFamily="34" charset="0"/>
              <a:buChar char="•"/>
            </a:pPr>
            <a:r>
              <a:rPr lang="en-US" dirty="0"/>
              <a:t>│ LLM API path (GPT-3.5/4) if confidence &lt; threshold            │</a:t>
            </a:r>
          </a:p>
          <a:p>
            <a:pPr>
              <a:buFont typeface="Arial" panose="020B0604020202020204" pitchFamily="34" charset="0"/>
              <a:buChar char="•"/>
            </a:pPr>
            <a:r>
              <a:rPr lang="en-US" dirty="0"/>
              <a:t>│  Basic pattern matcher (phrase templates) </a:t>
            </a:r>
          </a:p>
          <a:p>
            <a:pPr>
              <a:buFont typeface="Arial" panose="020B0604020202020204" pitchFamily="34" charset="0"/>
              <a:buChar char="•"/>
            </a:pPr>
            <a:r>
              <a:rPr lang="en-US" b="1" dirty="0"/>
              <a:t>RL Agent Decision</a:t>
            </a:r>
            <a:br>
              <a:rPr lang="en-US" dirty="0"/>
            </a:br>
            <a:r>
              <a:rPr lang="en-US" dirty="0"/>
              <a:t>A small policy network in </a:t>
            </a:r>
            <a:r>
              <a:rPr lang="en-US" b="1" dirty="0"/>
              <a:t>semantic_loss.py</a:t>
            </a:r>
            <a:r>
              <a:rPr lang="en-US" dirty="0"/>
              <a:t> evaluates corruption features and picks the best path (DVAE vs. API vs. Basic). </a:t>
            </a:r>
          </a:p>
          <a:p>
            <a:pPr>
              <a:buFont typeface="Arial" panose="020B0604020202020204" pitchFamily="34" charset="0"/>
              <a:buChar char="•"/>
            </a:pPr>
            <a:r>
              <a:rPr lang="en-US" dirty="0"/>
              <a:t>└─ Chooses the best method based on estimated corruption level</a:t>
            </a:r>
          </a:p>
          <a:p>
            <a:pPr>
              <a:buFont typeface="Arial" panose="020B0604020202020204" pitchFamily="34" charset="0"/>
              <a:buChar char="•"/>
            </a:pPr>
            <a:r>
              <a:rPr lang="en-US" b="1" dirty="0"/>
              <a:t>Ensemble Voting</a:t>
            </a:r>
            <a:br>
              <a:rPr lang="en-US" dirty="0"/>
            </a:br>
            <a:r>
              <a:rPr lang="en-US" b="1" dirty="0"/>
              <a:t>semantic_evaluation.py</a:t>
            </a:r>
            <a:r>
              <a:rPr lang="en-US" dirty="0"/>
              <a:t> then fuses the chosen outputs with confidence weights to yield the final text.</a:t>
            </a:r>
          </a:p>
          <a:p>
            <a:pPr>
              <a:buFont typeface="Arial" panose="020B0604020202020204" pitchFamily="34" charset="0"/>
              <a:buChar char="•"/>
            </a:pPr>
            <a:r>
              <a:rPr lang="en-US" dirty="0"/>
              <a:t>└─ Confidence-weighted fusion of DVAE, LLM, and pattern outputs.</a:t>
            </a:r>
          </a:p>
          <a:p>
            <a:pPr>
              <a:buFont typeface="Arial" panose="020B0604020202020204" pitchFamily="34" charset="0"/>
              <a:buChar char="•"/>
            </a:pPr>
            <a:r>
              <a:rPr lang="en-US" b="1" dirty="0"/>
              <a:t>Final Output Text                                               </a:t>
            </a:r>
            <a:r>
              <a:rPr lang="en-US" dirty="0"/>
              <a:t>│</a:t>
            </a:r>
          </a:p>
          <a:p>
            <a:pPr>
              <a:buFont typeface="Arial" panose="020B0604020202020204" pitchFamily="34" charset="0"/>
              <a:buChar char="•"/>
            </a:pPr>
            <a:r>
              <a:rPr lang="en-US" dirty="0"/>
              <a:t>│    └─ “The cat sat on the mat.” </a:t>
            </a:r>
          </a:p>
          <a:p>
            <a:endParaRPr lang="en-US" dirty="0"/>
          </a:p>
        </p:txBody>
      </p:sp>
      <p:sp>
        <p:nvSpPr>
          <p:cNvPr id="4" name="Slide Number Placeholder 3"/>
          <p:cNvSpPr>
            <a:spLocks noGrp="1"/>
          </p:cNvSpPr>
          <p:nvPr>
            <p:ph type="sldNum" sz="quarter" idx="5"/>
          </p:nvPr>
        </p:nvSpPr>
        <p:spPr/>
        <p:txBody>
          <a:bodyPr/>
          <a:lstStyle/>
          <a:p>
            <a:fld id="{17FAB262-816E-4258-B957-62A4098BEF0B}" type="slidenum">
              <a:rPr lang="en-US" smtClean="0"/>
              <a:t>11</a:t>
            </a:fld>
            <a:endParaRPr lang="en-US"/>
          </a:p>
        </p:txBody>
      </p:sp>
    </p:spTree>
    <p:extLst>
      <p:ext uri="{BB962C8B-B14F-4D97-AF65-F5344CB8AC3E}">
        <p14:creationId xmlns:p14="http://schemas.microsoft.com/office/powerpoint/2010/main" val="27280319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comparison shows that while both paths can use the same reconstruction methods (KB, basic, API), the semantic path models a more complex communication system with intermediate vector representations, whereas the direct path provides a simpler text-only benchmark.</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Embedding-to-embedding-to-text (3-step)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cleanly separates </a:t>
            </a:r>
            <a:r>
              <a:rPr lang="en-US" b="1" dirty="0"/>
              <a:t>bit‐level decoding</a:t>
            </a:r>
            <a:r>
              <a:rPr lang="en-US" dirty="0"/>
              <a:t> (A), </a:t>
            </a:r>
            <a:r>
              <a:rPr lang="en-US" b="1" dirty="0"/>
              <a:t>latent‐space denoising</a:t>
            </a:r>
            <a:r>
              <a:rPr lang="en-US" dirty="0"/>
              <a:t> (B), and </a:t>
            </a:r>
            <a:r>
              <a:rPr lang="en-US" b="1" dirty="0"/>
              <a:t>text synthesis</a:t>
            </a:r>
            <a:r>
              <a:rPr lang="en-US" dirty="0"/>
              <a:t> (C), improving modularity and making each stage easier to train and debug.</a:t>
            </a:r>
          </a:p>
        </p:txBody>
      </p:sp>
      <p:sp>
        <p:nvSpPr>
          <p:cNvPr id="4" name="Slide Number Placeholder 3"/>
          <p:cNvSpPr>
            <a:spLocks noGrp="1"/>
          </p:cNvSpPr>
          <p:nvPr>
            <p:ph type="sldNum" sz="quarter" idx="5"/>
          </p:nvPr>
        </p:nvSpPr>
        <p:spPr/>
        <p:txBody>
          <a:bodyPr/>
          <a:lstStyle/>
          <a:p>
            <a:fld id="{17FAB262-816E-4258-B957-62A4098BEF0B}" type="slidenum">
              <a:rPr lang="en-US" smtClean="0"/>
              <a:t>12</a:t>
            </a:fld>
            <a:endParaRPr lang="en-US"/>
          </a:p>
        </p:txBody>
      </p:sp>
    </p:spTree>
    <p:extLst>
      <p:ext uri="{BB962C8B-B14F-4D97-AF65-F5344CB8AC3E}">
        <p14:creationId xmlns:p14="http://schemas.microsoft.com/office/powerpoint/2010/main" val="18085434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PPO gives us a stable, readily‐tuned on‐policy algorithm that efficiently learns when to invoke each reconstruction path, handles our small discrete action set with low variance, and resists large destructive policy updates—making it ideal for the “choose‐one‐of‐three” decision problem in our semantic‐communication system.</a:t>
            </a:r>
          </a:p>
        </p:txBody>
      </p:sp>
      <p:sp>
        <p:nvSpPr>
          <p:cNvPr id="4" name="Slide Number Placeholder 3"/>
          <p:cNvSpPr>
            <a:spLocks noGrp="1"/>
          </p:cNvSpPr>
          <p:nvPr>
            <p:ph type="sldNum" sz="quarter" idx="5"/>
          </p:nvPr>
        </p:nvSpPr>
        <p:spPr/>
        <p:txBody>
          <a:bodyPr/>
          <a:lstStyle/>
          <a:p>
            <a:fld id="{17FAB262-816E-4258-B957-62A4098BEF0B}" type="slidenum">
              <a:rPr lang="en-US" smtClean="0"/>
              <a:t>17</a:t>
            </a:fld>
            <a:endParaRPr lang="en-US"/>
          </a:p>
        </p:txBody>
      </p:sp>
    </p:spTree>
    <p:extLst>
      <p:ext uri="{BB962C8B-B14F-4D97-AF65-F5344CB8AC3E}">
        <p14:creationId xmlns:p14="http://schemas.microsoft.com/office/powerpoint/2010/main" val="14847916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ContentAdaptivePhysicalChannel</a:t>
            </a:r>
            <a:r>
              <a:rPr lang="en-US" dirty="0"/>
              <a:t> module in </a:t>
            </a:r>
            <a:r>
              <a:rPr lang="en-US" b="1" dirty="0"/>
              <a:t>content_adaptive_coding.py</a:t>
            </a:r>
            <a:r>
              <a:rPr lang="en-US" dirty="0"/>
              <a:t> uses UEP to map semantic importance → coding parameters, ensuring our most meaningful latent dimensions get the strongest protection through the OFDM link.</a:t>
            </a:r>
          </a:p>
        </p:txBody>
      </p:sp>
      <p:sp>
        <p:nvSpPr>
          <p:cNvPr id="4" name="Slide Number Placeholder 3"/>
          <p:cNvSpPr>
            <a:spLocks noGrp="1"/>
          </p:cNvSpPr>
          <p:nvPr>
            <p:ph type="sldNum" sz="quarter" idx="5"/>
          </p:nvPr>
        </p:nvSpPr>
        <p:spPr/>
        <p:txBody>
          <a:bodyPr/>
          <a:lstStyle/>
          <a:p>
            <a:fld id="{17FAB262-816E-4258-B957-62A4098BEF0B}" type="slidenum">
              <a:rPr lang="en-US" smtClean="0"/>
              <a:t>18</a:t>
            </a:fld>
            <a:endParaRPr lang="en-US"/>
          </a:p>
        </p:txBody>
      </p:sp>
    </p:spTree>
    <p:extLst>
      <p:ext uri="{BB962C8B-B14F-4D97-AF65-F5344CB8AC3E}">
        <p14:creationId xmlns:p14="http://schemas.microsoft.com/office/powerpoint/2010/main" val="26277281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 name="Line 6"/>
          <p:cNvSpPr>
            <a:spLocks noChangeShapeType="1"/>
          </p:cNvSpPr>
          <p:nvPr/>
        </p:nvSpPr>
        <p:spPr bwMode="auto">
          <a:xfrm>
            <a:off x="897468" y="1355725"/>
            <a:ext cx="10367433" cy="0"/>
          </a:xfrm>
          <a:prstGeom prst="line">
            <a:avLst/>
          </a:prstGeom>
          <a:noFill/>
          <a:ln w="57150">
            <a:solidFill>
              <a:srgbClr val="00B0F0"/>
            </a:solidFill>
            <a:round/>
            <a:headEnd/>
            <a:tailEnd/>
          </a:ln>
          <a:effectLst>
            <a:outerShdw dist="56796" dir="1593903" algn="ctr" rotWithShape="0">
              <a:srgbClr val="B2B2B2">
                <a:alpha val="50000"/>
              </a:srgbClr>
            </a:outerShdw>
          </a:effectLst>
          <a:extLst>
            <a:ext uri="{909E8E84-426E-40DD-AFC4-6F175D3DCCD1}">
              <a14:hiddenFill xmlns:a14="http://schemas.microsoft.com/office/drawing/2010/main">
                <a:noFill/>
              </a14:hiddenFill>
            </a:ext>
          </a:extLst>
        </p:spPr>
        <p:txBody>
          <a:bodyPr/>
          <a:lstStyle/>
          <a:p>
            <a:pPr eaLnBrk="0" latinLnBrk="0" hangingPunct="0"/>
            <a:endParaRPr lang="zh-CN" altLang="en-US" sz="1800">
              <a:solidFill>
                <a:srgbClr val="333399"/>
              </a:solidFill>
              <a:ea typeface="宋体" panose="02010600030101010101" pitchFamily="2" charset="-122"/>
            </a:endParaRPr>
          </a:p>
        </p:txBody>
      </p:sp>
      <p:pic>
        <p:nvPicPr>
          <p:cNvPr id="35841" name="Picture 1"/>
          <p:cNvPicPr>
            <a:picLocks noChangeAspect="1" noChangeArrowheads="1"/>
          </p:cNvPicPr>
          <p:nvPr userDrawn="1"/>
        </p:nvPicPr>
        <p:blipFill>
          <a:blip r:embed="rId2" cstate="print"/>
          <a:srcRect/>
          <a:stretch>
            <a:fillRect/>
          </a:stretch>
        </p:blipFill>
        <p:spPr bwMode="auto">
          <a:xfrm>
            <a:off x="0" y="1829818"/>
            <a:ext cx="12192000" cy="2247254"/>
          </a:xfrm>
          <a:prstGeom prst="rect">
            <a:avLst/>
          </a:prstGeom>
          <a:noFill/>
          <a:ln w="9525">
            <a:noFill/>
            <a:miter lim="800000"/>
            <a:headEnd/>
            <a:tailEnd/>
          </a:ln>
        </p:spPr>
      </p:pic>
    </p:spTree>
    <p:extLst>
      <p:ext uri="{BB962C8B-B14F-4D97-AF65-F5344CB8AC3E}">
        <p14:creationId xmlns:p14="http://schemas.microsoft.com/office/powerpoint/2010/main" val="1130406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ltLang="ko-KR"/>
              <a:t>INHA UNIVERSITY</a:t>
            </a:r>
          </a:p>
          <a:p>
            <a:pPr>
              <a:defRPr/>
            </a:pPr>
            <a:r>
              <a:rPr lang="en-US" altLang="ko-KR"/>
              <a:t>Mobile  Telecommunications  Research  Lab</a:t>
            </a:r>
          </a:p>
        </p:txBody>
      </p:sp>
      <p:sp>
        <p:nvSpPr>
          <p:cNvPr id="5" name="Rectangle 5"/>
          <p:cNvSpPr>
            <a:spLocks noGrp="1" noChangeArrowheads="1"/>
          </p:cNvSpPr>
          <p:nvPr>
            <p:ph type="sldNum" sz="quarter" idx="11"/>
          </p:nvPr>
        </p:nvSpPr>
        <p:spPr>
          <a:ln/>
        </p:spPr>
        <p:txBody>
          <a:bodyPr/>
          <a:lstStyle>
            <a:lvl1pPr>
              <a:defRPr/>
            </a:lvl1pPr>
          </a:lstStyle>
          <a:p>
            <a:pPr>
              <a:defRPr/>
            </a:pPr>
            <a:fld id="{941655F4-E909-440E-B445-FB540A0CF157}" type="slidenum">
              <a:rPr lang="en-US" altLang="ko-KR">
                <a:solidFill>
                  <a:srgbClr val="000000"/>
                </a:solidFill>
              </a:rPr>
              <a:pPr>
                <a:defRPr/>
              </a:pPr>
              <a:t>‹#›</a:t>
            </a:fld>
            <a:endParaRPr lang="en-US" altLang="ko-KR">
              <a:solidFill>
                <a:srgbClr val="000000"/>
              </a:solidFill>
            </a:endParaRPr>
          </a:p>
        </p:txBody>
      </p:sp>
    </p:spTree>
    <p:extLst>
      <p:ext uri="{BB962C8B-B14F-4D97-AF65-F5344CB8AC3E}">
        <p14:creationId xmlns:p14="http://schemas.microsoft.com/office/powerpoint/2010/main" val="3471907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07451" y="298450"/>
            <a:ext cx="2760133" cy="60833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27051" y="298450"/>
            <a:ext cx="8077200" cy="6083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ltLang="ko-KR"/>
              <a:t>INHA UNIVERSITY</a:t>
            </a:r>
          </a:p>
          <a:p>
            <a:pPr>
              <a:defRPr/>
            </a:pPr>
            <a:r>
              <a:rPr lang="en-US" altLang="ko-KR"/>
              <a:t>Mobile  Telecommunications  Research  Lab</a:t>
            </a:r>
          </a:p>
        </p:txBody>
      </p:sp>
      <p:sp>
        <p:nvSpPr>
          <p:cNvPr id="5" name="Rectangle 5"/>
          <p:cNvSpPr>
            <a:spLocks noGrp="1" noChangeArrowheads="1"/>
          </p:cNvSpPr>
          <p:nvPr>
            <p:ph type="sldNum" sz="quarter" idx="11"/>
          </p:nvPr>
        </p:nvSpPr>
        <p:spPr>
          <a:ln/>
        </p:spPr>
        <p:txBody>
          <a:bodyPr/>
          <a:lstStyle>
            <a:lvl1pPr>
              <a:defRPr/>
            </a:lvl1pPr>
          </a:lstStyle>
          <a:p>
            <a:pPr>
              <a:defRPr/>
            </a:pPr>
            <a:fld id="{9701A4D4-1FA4-4FBD-B966-97771B88728D}" type="slidenum">
              <a:rPr lang="en-US" altLang="ko-KR">
                <a:solidFill>
                  <a:srgbClr val="000000"/>
                </a:solidFill>
              </a:rPr>
              <a:pPr>
                <a:defRPr/>
              </a:pPr>
              <a:t>‹#›</a:t>
            </a:fld>
            <a:endParaRPr lang="en-US" altLang="ko-KR">
              <a:solidFill>
                <a:srgbClr val="000000"/>
              </a:solidFill>
            </a:endParaRPr>
          </a:p>
        </p:txBody>
      </p:sp>
    </p:spTree>
    <p:extLst>
      <p:ext uri="{BB962C8B-B14F-4D97-AF65-F5344CB8AC3E}">
        <p14:creationId xmlns:p14="http://schemas.microsoft.com/office/powerpoint/2010/main" val="17520724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 name="Line 6"/>
          <p:cNvSpPr>
            <a:spLocks noChangeShapeType="1"/>
          </p:cNvSpPr>
          <p:nvPr/>
        </p:nvSpPr>
        <p:spPr bwMode="auto">
          <a:xfrm>
            <a:off x="897468" y="1355725"/>
            <a:ext cx="10367433" cy="0"/>
          </a:xfrm>
          <a:prstGeom prst="line">
            <a:avLst/>
          </a:prstGeom>
          <a:noFill/>
          <a:ln w="57150">
            <a:solidFill>
              <a:srgbClr val="00B0F0"/>
            </a:solidFill>
            <a:round/>
            <a:headEnd/>
            <a:tailEnd/>
          </a:ln>
          <a:effectLst>
            <a:outerShdw dist="56796" dir="1593903" algn="ctr" rotWithShape="0">
              <a:srgbClr val="B2B2B2">
                <a:alpha val="50000"/>
              </a:srgbClr>
            </a:outerShdw>
          </a:effectLst>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kumimoji="1" lang="zh-CN" altLang="en-US" sz="2000" b="1">
              <a:solidFill>
                <a:srgbClr val="333399"/>
              </a:solidFill>
              <a:latin typeface="Times New Roman" panose="02020603050405020304" pitchFamily="18" charset="0"/>
              <a:ea typeface="宋体" panose="02010600030101010101" pitchFamily="2" charset="-122"/>
            </a:endParaRPr>
          </a:p>
        </p:txBody>
      </p:sp>
      <p:pic>
        <p:nvPicPr>
          <p:cNvPr id="35841" name="Picture 1"/>
          <p:cNvPicPr>
            <a:picLocks noChangeAspect="1" noChangeArrowheads="1"/>
          </p:cNvPicPr>
          <p:nvPr userDrawn="1"/>
        </p:nvPicPr>
        <p:blipFill>
          <a:blip r:embed="rId2" cstate="print"/>
          <a:srcRect/>
          <a:stretch>
            <a:fillRect/>
          </a:stretch>
        </p:blipFill>
        <p:spPr bwMode="auto">
          <a:xfrm>
            <a:off x="0" y="1829818"/>
            <a:ext cx="12192000" cy="2247254"/>
          </a:xfrm>
          <a:prstGeom prst="rect">
            <a:avLst/>
          </a:prstGeom>
          <a:noFill/>
          <a:ln w="9525">
            <a:noFill/>
            <a:miter lim="800000"/>
            <a:headEnd/>
            <a:tailEnd/>
          </a:ln>
        </p:spPr>
      </p:pic>
    </p:spTree>
    <p:extLst>
      <p:ext uri="{BB962C8B-B14F-4D97-AF65-F5344CB8AC3E}">
        <p14:creationId xmlns:p14="http://schemas.microsoft.com/office/powerpoint/2010/main" val="37304462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latinLnBrk="0">
              <a:defRPr/>
            </a:lvl1pPr>
          </a:lstStyle>
          <a:p>
            <a:r>
              <a:rPr lang="en-US" dirty="0"/>
              <a:t>Click To Edit Master Title Style</a:t>
            </a:r>
          </a:p>
        </p:txBody>
      </p:sp>
      <p:sp>
        <p:nvSpPr>
          <p:cNvPr id="3" name="Content Placeholder 2"/>
          <p:cNvSpPr>
            <a:spLocks noGrp="1"/>
          </p:cNvSpPr>
          <p:nvPr>
            <p:ph idx="1" hasCustomPrompt="1"/>
          </p:nvPr>
        </p:nvSpPr>
        <p:spPr/>
        <p:txBody>
          <a:bodyPr/>
          <a:lstStyle>
            <a:lvl1pPr latinLnBrk="0">
              <a:defRPr/>
            </a:lvl1pPr>
            <a:lvl2pPr latinLnBrk="0">
              <a:defRPr sz="1800"/>
            </a:lvl2pPr>
            <a:lvl3pPr latinLnBrk="0">
              <a:defRPr/>
            </a:lvl3pPr>
            <a:lvl4pPr latinLnBrk="0">
              <a:defRPr/>
            </a:lvl4pPr>
            <a:lvl5pPr latinLnBrk="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ltLang="ko-KR"/>
              <a:t>INHA UNIVERSITY</a:t>
            </a:r>
          </a:p>
          <a:p>
            <a:pPr>
              <a:defRPr/>
            </a:pPr>
            <a:r>
              <a:rPr lang="en-US" altLang="ko-KR"/>
              <a:t>Mobile  Telecommunications  Research  Lab</a:t>
            </a:r>
          </a:p>
        </p:txBody>
      </p:sp>
      <p:sp>
        <p:nvSpPr>
          <p:cNvPr id="5" name="Rectangle 5"/>
          <p:cNvSpPr>
            <a:spLocks noGrp="1" noChangeArrowheads="1"/>
          </p:cNvSpPr>
          <p:nvPr>
            <p:ph type="sldNum" sz="quarter" idx="11"/>
          </p:nvPr>
        </p:nvSpPr>
        <p:spPr>
          <a:ln/>
        </p:spPr>
        <p:txBody>
          <a:bodyPr/>
          <a:lstStyle>
            <a:lvl1pPr>
              <a:defRPr/>
            </a:lvl1pPr>
          </a:lstStyle>
          <a:p>
            <a:pPr>
              <a:defRPr/>
            </a:pPr>
            <a:fld id="{06B6D9D2-400B-4F34-9CD7-7185E64E1880}" type="slidenum">
              <a:rPr lang="en-US" altLang="ko-KR">
                <a:solidFill>
                  <a:srgbClr val="000000"/>
                </a:solidFill>
              </a:rPr>
              <a:pPr>
                <a:defRPr/>
              </a:pPr>
              <a:t>‹#›</a:t>
            </a:fld>
            <a:endParaRPr lang="en-US" altLang="ko-KR">
              <a:solidFill>
                <a:srgbClr val="000000"/>
              </a:solidFill>
            </a:endParaRPr>
          </a:p>
        </p:txBody>
      </p:sp>
    </p:spTree>
    <p:extLst>
      <p:ext uri="{BB962C8B-B14F-4D97-AF65-F5344CB8AC3E}">
        <p14:creationId xmlns:p14="http://schemas.microsoft.com/office/powerpoint/2010/main" val="22210031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ftr" sz="quarter" idx="10"/>
          </p:nvPr>
        </p:nvSpPr>
        <p:spPr>
          <a:ln/>
        </p:spPr>
        <p:txBody>
          <a:bodyPr/>
          <a:lstStyle>
            <a:lvl1pPr>
              <a:defRPr/>
            </a:lvl1pPr>
          </a:lstStyle>
          <a:p>
            <a:pPr>
              <a:defRPr/>
            </a:pPr>
            <a:r>
              <a:rPr lang="en-US" altLang="ko-KR"/>
              <a:t>INHA UNIVERSITY</a:t>
            </a:r>
          </a:p>
          <a:p>
            <a:pPr>
              <a:defRPr/>
            </a:pPr>
            <a:r>
              <a:rPr lang="en-US" altLang="ko-KR"/>
              <a:t>Mobile  Telecommunications  Research  Lab</a:t>
            </a:r>
          </a:p>
        </p:txBody>
      </p:sp>
      <p:sp>
        <p:nvSpPr>
          <p:cNvPr id="5" name="Rectangle 5"/>
          <p:cNvSpPr>
            <a:spLocks noGrp="1" noChangeArrowheads="1"/>
          </p:cNvSpPr>
          <p:nvPr>
            <p:ph type="sldNum" sz="quarter" idx="11"/>
          </p:nvPr>
        </p:nvSpPr>
        <p:spPr>
          <a:ln/>
        </p:spPr>
        <p:txBody>
          <a:bodyPr/>
          <a:lstStyle>
            <a:lvl1pPr>
              <a:defRPr/>
            </a:lvl1pPr>
          </a:lstStyle>
          <a:p>
            <a:pPr>
              <a:defRPr/>
            </a:pPr>
            <a:fld id="{CA83E930-AA00-4473-9D95-45F31C37668E}" type="slidenum">
              <a:rPr lang="en-US" altLang="ko-KR">
                <a:solidFill>
                  <a:srgbClr val="000000"/>
                </a:solidFill>
              </a:rPr>
              <a:pPr>
                <a:defRPr/>
              </a:pPr>
              <a:t>‹#›</a:t>
            </a:fld>
            <a:endParaRPr lang="en-US" altLang="ko-KR">
              <a:solidFill>
                <a:srgbClr val="000000"/>
              </a:solidFill>
            </a:endParaRPr>
          </a:p>
        </p:txBody>
      </p:sp>
    </p:spTree>
    <p:extLst>
      <p:ext uri="{BB962C8B-B14F-4D97-AF65-F5344CB8AC3E}">
        <p14:creationId xmlns:p14="http://schemas.microsoft.com/office/powerpoint/2010/main" val="40253485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27051" y="981076"/>
            <a:ext cx="5418667"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48917" y="981076"/>
            <a:ext cx="5418667"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ltLang="ko-KR"/>
              <a:t>INHA UNIVERSITY</a:t>
            </a:r>
          </a:p>
          <a:p>
            <a:pPr>
              <a:defRPr/>
            </a:pPr>
            <a:r>
              <a:rPr lang="en-US" altLang="ko-KR"/>
              <a:t>Mobile  Telecommunications  Research  Lab</a:t>
            </a:r>
          </a:p>
        </p:txBody>
      </p:sp>
      <p:sp>
        <p:nvSpPr>
          <p:cNvPr id="6" name="Rectangle 5"/>
          <p:cNvSpPr>
            <a:spLocks noGrp="1" noChangeArrowheads="1"/>
          </p:cNvSpPr>
          <p:nvPr>
            <p:ph type="sldNum" sz="quarter" idx="11"/>
          </p:nvPr>
        </p:nvSpPr>
        <p:spPr>
          <a:ln/>
        </p:spPr>
        <p:txBody>
          <a:bodyPr/>
          <a:lstStyle>
            <a:lvl1pPr>
              <a:defRPr/>
            </a:lvl1pPr>
          </a:lstStyle>
          <a:p>
            <a:pPr>
              <a:defRPr/>
            </a:pPr>
            <a:fld id="{0E5F6854-6498-4BD3-B432-00E83B5EC690}" type="slidenum">
              <a:rPr lang="en-US" altLang="ko-KR">
                <a:solidFill>
                  <a:srgbClr val="000000"/>
                </a:solidFill>
              </a:rPr>
              <a:pPr>
                <a:defRPr/>
              </a:pPr>
              <a:t>‹#›</a:t>
            </a:fld>
            <a:endParaRPr lang="en-US" altLang="ko-KR">
              <a:solidFill>
                <a:srgbClr val="000000"/>
              </a:solidFill>
            </a:endParaRPr>
          </a:p>
        </p:txBody>
      </p:sp>
    </p:spTree>
    <p:extLst>
      <p:ext uri="{BB962C8B-B14F-4D97-AF65-F5344CB8AC3E}">
        <p14:creationId xmlns:p14="http://schemas.microsoft.com/office/powerpoint/2010/main" val="20150472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ftr" sz="quarter" idx="10"/>
          </p:nvPr>
        </p:nvSpPr>
        <p:spPr>
          <a:ln/>
        </p:spPr>
        <p:txBody>
          <a:bodyPr/>
          <a:lstStyle>
            <a:lvl1pPr>
              <a:defRPr/>
            </a:lvl1pPr>
          </a:lstStyle>
          <a:p>
            <a:pPr>
              <a:defRPr/>
            </a:pPr>
            <a:r>
              <a:rPr lang="en-US" altLang="ko-KR"/>
              <a:t>INHA UNIVERSITY</a:t>
            </a:r>
          </a:p>
          <a:p>
            <a:pPr>
              <a:defRPr/>
            </a:pPr>
            <a:r>
              <a:rPr lang="en-US" altLang="ko-KR"/>
              <a:t>Mobile  Telecommunications  Research  Lab</a:t>
            </a:r>
          </a:p>
        </p:txBody>
      </p:sp>
      <p:sp>
        <p:nvSpPr>
          <p:cNvPr id="8" name="Rectangle 5"/>
          <p:cNvSpPr>
            <a:spLocks noGrp="1" noChangeArrowheads="1"/>
          </p:cNvSpPr>
          <p:nvPr>
            <p:ph type="sldNum" sz="quarter" idx="11"/>
          </p:nvPr>
        </p:nvSpPr>
        <p:spPr>
          <a:ln/>
        </p:spPr>
        <p:txBody>
          <a:bodyPr/>
          <a:lstStyle>
            <a:lvl1pPr>
              <a:defRPr/>
            </a:lvl1pPr>
          </a:lstStyle>
          <a:p>
            <a:pPr>
              <a:defRPr/>
            </a:pPr>
            <a:fld id="{AFBD64C8-BB96-43FC-AACC-14A07B0A921F}" type="slidenum">
              <a:rPr lang="en-US" altLang="ko-KR">
                <a:solidFill>
                  <a:srgbClr val="000000"/>
                </a:solidFill>
              </a:rPr>
              <a:pPr>
                <a:defRPr/>
              </a:pPr>
              <a:t>‹#›</a:t>
            </a:fld>
            <a:endParaRPr lang="en-US" altLang="ko-KR">
              <a:solidFill>
                <a:srgbClr val="000000"/>
              </a:solidFill>
            </a:endParaRPr>
          </a:p>
        </p:txBody>
      </p:sp>
    </p:spTree>
    <p:extLst>
      <p:ext uri="{BB962C8B-B14F-4D97-AF65-F5344CB8AC3E}">
        <p14:creationId xmlns:p14="http://schemas.microsoft.com/office/powerpoint/2010/main" val="816040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ltLang="ko-KR"/>
              <a:t>INHA UNIVERSITY</a:t>
            </a:r>
          </a:p>
          <a:p>
            <a:pPr>
              <a:defRPr/>
            </a:pPr>
            <a:r>
              <a:rPr lang="en-US" altLang="ko-KR"/>
              <a:t>Mobile  Telecommunications  Research  Lab</a:t>
            </a:r>
          </a:p>
        </p:txBody>
      </p:sp>
      <p:sp>
        <p:nvSpPr>
          <p:cNvPr id="4" name="Rectangle 5"/>
          <p:cNvSpPr>
            <a:spLocks noGrp="1" noChangeArrowheads="1"/>
          </p:cNvSpPr>
          <p:nvPr>
            <p:ph type="sldNum" sz="quarter" idx="11"/>
          </p:nvPr>
        </p:nvSpPr>
        <p:spPr>
          <a:ln/>
        </p:spPr>
        <p:txBody>
          <a:bodyPr/>
          <a:lstStyle>
            <a:lvl1pPr>
              <a:defRPr/>
            </a:lvl1pPr>
          </a:lstStyle>
          <a:p>
            <a:pPr>
              <a:defRPr/>
            </a:pPr>
            <a:fld id="{2FE17570-DC64-477B-B6D2-38DA32720075}" type="slidenum">
              <a:rPr lang="en-US" altLang="ko-KR">
                <a:solidFill>
                  <a:srgbClr val="000000"/>
                </a:solidFill>
              </a:rPr>
              <a:pPr>
                <a:defRPr/>
              </a:pPr>
              <a:t>‹#›</a:t>
            </a:fld>
            <a:endParaRPr lang="en-US" altLang="ko-KR">
              <a:solidFill>
                <a:srgbClr val="000000"/>
              </a:solidFill>
            </a:endParaRPr>
          </a:p>
        </p:txBody>
      </p:sp>
    </p:spTree>
    <p:extLst>
      <p:ext uri="{BB962C8B-B14F-4D97-AF65-F5344CB8AC3E}">
        <p14:creationId xmlns:p14="http://schemas.microsoft.com/office/powerpoint/2010/main" val="16000317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ltLang="ko-KR"/>
              <a:t>INHA UNIVERSITY</a:t>
            </a:r>
          </a:p>
          <a:p>
            <a:pPr>
              <a:defRPr/>
            </a:pPr>
            <a:r>
              <a:rPr lang="en-US" altLang="ko-KR"/>
              <a:t>Mobile  Telecommunications  Research  Lab</a:t>
            </a:r>
          </a:p>
        </p:txBody>
      </p:sp>
      <p:sp>
        <p:nvSpPr>
          <p:cNvPr id="3" name="Rectangle 5"/>
          <p:cNvSpPr>
            <a:spLocks noGrp="1" noChangeArrowheads="1"/>
          </p:cNvSpPr>
          <p:nvPr>
            <p:ph type="sldNum" sz="quarter" idx="11"/>
          </p:nvPr>
        </p:nvSpPr>
        <p:spPr>
          <a:ln/>
        </p:spPr>
        <p:txBody>
          <a:bodyPr/>
          <a:lstStyle>
            <a:lvl1pPr>
              <a:defRPr/>
            </a:lvl1pPr>
          </a:lstStyle>
          <a:p>
            <a:pPr>
              <a:defRPr/>
            </a:pPr>
            <a:fld id="{CB927C7C-065F-434F-A0F2-72C072FC4BAE}" type="slidenum">
              <a:rPr lang="en-US" altLang="ko-KR">
                <a:solidFill>
                  <a:srgbClr val="000000"/>
                </a:solidFill>
              </a:rPr>
              <a:pPr>
                <a:defRPr/>
              </a:pPr>
              <a:t>‹#›</a:t>
            </a:fld>
            <a:endParaRPr lang="en-US" altLang="ko-KR">
              <a:solidFill>
                <a:srgbClr val="000000"/>
              </a:solidFill>
            </a:endParaRPr>
          </a:p>
        </p:txBody>
      </p:sp>
    </p:spTree>
    <p:extLst>
      <p:ext uri="{BB962C8B-B14F-4D97-AF65-F5344CB8AC3E}">
        <p14:creationId xmlns:p14="http://schemas.microsoft.com/office/powerpoint/2010/main" val="10275751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en-US" altLang="ko-KR"/>
              <a:t>INHA UNIVERSITY</a:t>
            </a:r>
          </a:p>
          <a:p>
            <a:pPr>
              <a:defRPr/>
            </a:pPr>
            <a:r>
              <a:rPr lang="en-US" altLang="ko-KR"/>
              <a:t>Mobile  Telecommunications  Research  Lab</a:t>
            </a:r>
          </a:p>
        </p:txBody>
      </p:sp>
      <p:sp>
        <p:nvSpPr>
          <p:cNvPr id="6" name="Rectangle 5"/>
          <p:cNvSpPr>
            <a:spLocks noGrp="1" noChangeArrowheads="1"/>
          </p:cNvSpPr>
          <p:nvPr>
            <p:ph type="sldNum" sz="quarter" idx="11"/>
          </p:nvPr>
        </p:nvSpPr>
        <p:spPr>
          <a:ln/>
        </p:spPr>
        <p:txBody>
          <a:bodyPr/>
          <a:lstStyle>
            <a:lvl1pPr>
              <a:defRPr/>
            </a:lvl1pPr>
          </a:lstStyle>
          <a:p>
            <a:pPr>
              <a:defRPr/>
            </a:pPr>
            <a:fld id="{007C2DD6-A8E0-4A1D-A878-2B62E6A8297D}" type="slidenum">
              <a:rPr lang="en-US" altLang="ko-KR">
                <a:solidFill>
                  <a:srgbClr val="000000"/>
                </a:solidFill>
              </a:rPr>
              <a:pPr>
                <a:defRPr/>
              </a:pPr>
              <a:t>‹#›</a:t>
            </a:fld>
            <a:endParaRPr lang="en-US" altLang="ko-KR">
              <a:solidFill>
                <a:srgbClr val="000000"/>
              </a:solidFill>
            </a:endParaRPr>
          </a:p>
        </p:txBody>
      </p:sp>
    </p:spTree>
    <p:extLst>
      <p:ext uri="{BB962C8B-B14F-4D97-AF65-F5344CB8AC3E}">
        <p14:creationId xmlns:p14="http://schemas.microsoft.com/office/powerpoint/2010/main" val="4154471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latinLnBrk="0">
              <a:defRPr/>
            </a:lvl1pPr>
          </a:lstStyle>
          <a:p>
            <a:r>
              <a:rPr lang="en-US" dirty="0"/>
              <a:t>Click To Edit Master Title Style</a:t>
            </a:r>
          </a:p>
        </p:txBody>
      </p:sp>
      <p:sp>
        <p:nvSpPr>
          <p:cNvPr id="3" name="Content Placeholder 2"/>
          <p:cNvSpPr>
            <a:spLocks noGrp="1"/>
          </p:cNvSpPr>
          <p:nvPr>
            <p:ph idx="1" hasCustomPrompt="1"/>
          </p:nvPr>
        </p:nvSpPr>
        <p:spPr/>
        <p:txBody>
          <a:bodyPr/>
          <a:lstStyle>
            <a:lvl1pPr latinLnBrk="0">
              <a:defRPr/>
            </a:lvl1pPr>
            <a:lvl2pPr latinLnBrk="0">
              <a:defRPr sz="1800"/>
            </a:lvl2pPr>
            <a:lvl3pPr latinLnBrk="0">
              <a:defRPr/>
            </a:lvl3pPr>
            <a:lvl4pPr latinLnBrk="0">
              <a:defRPr/>
            </a:lvl4pPr>
            <a:lvl5pPr latinLnBrk="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ltLang="ko-KR"/>
              <a:t>INHA UNIVERSITY</a:t>
            </a:r>
          </a:p>
          <a:p>
            <a:pPr>
              <a:defRPr/>
            </a:pPr>
            <a:r>
              <a:rPr lang="en-US" altLang="ko-KR"/>
              <a:t>Mobile  Telecommunications  Research  Lab</a:t>
            </a:r>
          </a:p>
        </p:txBody>
      </p:sp>
      <p:sp>
        <p:nvSpPr>
          <p:cNvPr id="5" name="Rectangle 5"/>
          <p:cNvSpPr>
            <a:spLocks noGrp="1" noChangeArrowheads="1"/>
          </p:cNvSpPr>
          <p:nvPr>
            <p:ph type="sldNum" sz="quarter" idx="11"/>
          </p:nvPr>
        </p:nvSpPr>
        <p:spPr>
          <a:ln/>
        </p:spPr>
        <p:txBody>
          <a:bodyPr/>
          <a:lstStyle>
            <a:lvl1pPr>
              <a:defRPr/>
            </a:lvl1pPr>
          </a:lstStyle>
          <a:p>
            <a:pPr>
              <a:defRPr/>
            </a:pPr>
            <a:fld id="{06B6D9D2-400B-4F34-9CD7-7185E64E1880}" type="slidenum">
              <a:rPr lang="en-US" altLang="ko-KR">
                <a:solidFill>
                  <a:srgbClr val="000000"/>
                </a:solidFill>
              </a:rPr>
              <a:pPr>
                <a:defRPr/>
              </a:pPr>
              <a:t>‹#›</a:t>
            </a:fld>
            <a:endParaRPr lang="en-US" altLang="ko-KR">
              <a:solidFill>
                <a:srgbClr val="000000"/>
              </a:solidFill>
            </a:endParaRPr>
          </a:p>
        </p:txBody>
      </p:sp>
    </p:spTree>
    <p:extLst>
      <p:ext uri="{BB962C8B-B14F-4D97-AF65-F5344CB8AC3E}">
        <p14:creationId xmlns:p14="http://schemas.microsoft.com/office/powerpoint/2010/main" val="298303607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en-US" altLang="ko-KR"/>
              <a:t>INHA UNIVERSITY</a:t>
            </a:r>
          </a:p>
          <a:p>
            <a:pPr>
              <a:defRPr/>
            </a:pPr>
            <a:r>
              <a:rPr lang="en-US" altLang="ko-KR"/>
              <a:t>Mobile  Telecommunications  Research  Lab</a:t>
            </a:r>
          </a:p>
        </p:txBody>
      </p:sp>
      <p:sp>
        <p:nvSpPr>
          <p:cNvPr id="6" name="Rectangle 5"/>
          <p:cNvSpPr>
            <a:spLocks noGrp="1" noChangeArrowheads="1"/>
          </p:cNvSpPr>
          <p:nvPr>
            <p:ph type="sldNum" sz="quarter" idx="11"/>
          </p:nvPr>
        </p:nvSpPr>
        <p:spPr>
          <a:ln/>
        </p:spPr>
        <p:txBody>
          <a:bodyPr/>
          <a:lstStyle>
            <a:lvl1pPr>
              <a:defRPr/>
            </a:lvl1pPr>
          </a:lstStyle>
          <a:p>
            <a:pPr>
              <a:defRPr/>
            </a:pPr>
            <a:fld id="{C4555214-947B-4797-BD1C-B2A217DAE671}" type="slidenum">
              <a:rPr lang="en-US" altLang="ko-KR">
                <a:solidFill>
                  <a:srgbClr val="000000"/>
                </a:solidFill>
              </a:rPr>
              <a:pPr>
                <a:defRPr/>
              </a:pPr>
              <a:t>‹#›</a:t>
            </a:fld>
            <a:endParaRPr lang="en-US" altLang="ko-KR">
              <a:solidFill>
                <a:srgbClr val="000000"/>
              </a:solidFill>
            </a:endParaRPr>
          </a:p>
        </p:txBody>
      </p:sp>
    </p:spTree>
    <p:extLst>
      <p:ext uri="{BB962C8B-B14F-4D97-AF65-F5344CB8AC3E}">
        <p14:creationId xmlns:p14="http://schemas.microsoft.com/office/powerpoint/2010/main" val="30697826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ltLang="ko-KR"/>
              <a:t>INHA UNIVERSITY</a:t>
            </a:r>
          </a:p>
          <a:p>
            <a:pPr>
              <a:defRPr/>
            </a:pPr>
            <a:r>
              <a:rPr lang="en-US" altLang="ko-KR"/>
              <a:t>Mobile  Telecommunications  Research  Lab</a:t>
            </a:r>
          </a:p>
        </p:txBody>
      </p:sp>
      <p:sp>
        <p:nvSpPr>
          <p:cNvPr id="5" name="Rectangle 5"/>
          <p:cNvSpPr>
            <a:spLocks noGrp="1" noChangeArrowheads="1"/>
          </p:cNvSpPr>
          <p:nvPr>
            <p:ph type="sldNum" sz="quarter" idx="11"/>
          </p:nvPr>
        </p:nvSpPr>
        <p:spPr>
          <a:ln/>
        </p:spPr>
        <p:txBody>
          <a:bodyPr/>
          <a:lstStyle>
            <a:lvl1pPr>
              <a:defRPr/>
            </a:lvl1pPr>
          </a:lstStyle>
          <a:p>
            <a:pPr>
              <a:defRPr/>
            </a:pPr>
            <a:fld id="{941655F4-E909-440E-B445-FB540A0CF157}" type="slidenum">
              <a:rPr lang="en-US" altLang="ko-KR">
                <a:solidFill>
                  <a:srgbClr val="000000"/>
                </a:solidFill>
              </a:rPr>
              <a:pPr>
                <a:defRPr/>
              </a:pPr>
              <a:t>‹#›</a:t>
            </a:fld>
            <a:endParaRPr lang="en-US" altLang="ko-KR">
              <a:solidFill>
                <a:srgbClr val="000000"/>
              </a:solidFill>
            </a:endParaRPr>
          </a:p>
        </p:txBody>
      </p:sp>
    </p:spTree>
    <p:extLst>
      <p:ext uri="{BB962C8B-B14F-4D97-AF65-F5344CB8AC3E}">
        <p14:creationId xmlns:p14="http://schemas.microsoft.com/office/powerpoint/2010/main" val="234216308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07451" y="298450"/>
            <a:ext cx="2760133" cy="60833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27051" y="298450"/>
            <a:ext cx="8077200" cy="6083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ltLang="ko-KR"/>
              <a:t>INHA UNIVERSITY</a:t>
            </a:r>
          </a:p>
          <a:p>
            <a:pPr>
              <a:defRPr/>
            </a:pPr>
            <a:r>
              <a:rPr lang="en-US" altLang="ko-KR"/>
              <a:t>Mobile  Telecommunications  Research  Lab</a:t>
            </a:r>
          </a:p>
        </p:txBody>
      </p:sp>
      <p:sp>
        <p:nvSpPr>
          <p:cNvPr id="5" name="Rectangle 5"/>
          <p:cNvSpPr>
            <a:spLocks noGrp="1" noChangeArrowheads="1"/>
          </p:cNvSpPr>
          <p:nvPr>
            <p:ph type="sldNum" sz="quarter" idx="11"/>
          </p:nvPr>
        </p:nvSpPr>
        <p:spPr>
          <a:ln/>
        </p:spPr>
        <p:txBody>
          <a:bodyPr/>
          <a:lstStyle>
            <a:lvl1pPr>
              <a:defRPr/>
            </a:lvl1pPr>
          </a:lstStyle>
          <a:p>
            <a:pPr>
              <a:defRPr/>
            </a:pPr>
            <a:fld id="{9701A4D4-1FA4-4FBD-B966-97771B88728D}" type="slidenum">
              <a:rPr lang="en-US" altLang="ko-KR">
                <a:solidFill>
                  <a:srgbClr val="000000"/>
                </a:solidFill>
              </a:rPr>
              <a:pPr>
                <a:defRPr/>
              </a:pPr>
              <a:t>‹#›</a:t>
            </a:fld>
            <a:endParaRPr lang="en-US" altLang="ko-KR">
              <a:solidFill>
                <a:srgbClr val="000000"/>
              </a:solidFill>
            </a:endParaRPr>
          </a:p>
        </p:txBody>
      </p:sp>
    </p:spTree>
    <p:extLst>
      <p:ext uri="{BB962C8B-B14F-4D97-AF65-F5344CB8AC3E}">
        <p14:creationId xmlns:p14="http://schemas.microsoft.com/office/powerpoint/2010/main" val="3154296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ftr" sz="quarter" idx="10"/>
          </p:nvPr>
        </p:nvSpPr>
        <p:spPr>
          <a:ln/>
        </p:spPr>
        <p:txBody>
          <a:bodyPr/>
          <a:lstStyle>
            <a:lvl1pPr>
              <a:defRPr/>
            </a:lvl1pPr>
          </a:lstStyle>
          <a:p>
            <a:pPr>
              <a:defRPr/>
            </a:pPr>
            <a:r>
              <a:rPr lang="en-US" altLang="ko-KR"/>
              <a:t>INHA UNIVERSITY</a:t>
            </a:r>
          </a:p>
          <a:p>
            <a:pPr>
              <a:defRPr/>
            </a:pPr>
            <a:r>
              <a:rPr lang="en-US" altLang="ko-KR"/>
              <a:t>Mobile  Telecommunications  Research  Lab</a:t>
            </a:r>
          </a:p>
        </p:txBody>
      </p:sp>
      <p:sp>
        <p:nvSpPr>
          <p:cNvPr id="5" name="Rectangle 5"/>
          <p:cNvSpPr>
            <a:spLocks noGrp="1" noChangeArrowheads="1"/>
          </p:cNvSpPr>
          <p:nvPr>
            <p:ph type="sldNum" sz="quarter" idx="11"/>
          </p:nvPr>
        </p:nvSpPr>
        <p:spPr>
          <a:ln/>
        </p:spPr>
        <p:txBody>
          <a:bodyPr/>
          <a:lstStyle>
            <a:lvl1pPr>
              <a:defRPr/>
            </a:lvl1pPr>
          </a:lstStyle>
          <a:p>
            <a:pPr>
              <a:defRPr/>
            </a:pPr>
            <a:fld id="{CA83E930-AA00-4473-9D95-45F31C37668E}" type="slidenum">
              <a:rPr lang="en-US" altLang="ko-KR">
                <a:solidFill>
                  <a:srgbClr val="000000"/>
                </a:solidFill>
              </a:rPr>
              <a:pPr>
                <a:defRPr/>
              </a:pPr>
              <a:t>‹#›</a:t>
            </a:fld>
            <a:endParaRPr lang="en-US" altLang="ko-KR">
              <a:solidFill>
                <a:srgbClr val="000000"/>
              </a:solidFill>
            </a:endParaRPr>
          </a:p>
        </p:txBody>
      </p:sp>
    </p:spTree>
    <p:extLst>
      <p:ext uri="{BB962C8B-B14F-4D97-AF65-F5344CB8AC3E}">
        <p14:creationId xmlns:p14="http://schemas.microsoft.com/office/powerpoint/2010/main" val="1572490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27051" y="981076"/>
            <a:ext cx="5418667"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48917" y="981076"/>
            <a:ext cx="5418667"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ltLang="ko-KR"/>
              <a:t>INHA UNIVERSITY</a:t>
            </a:r>
          </a:p>
          <a:p>
            <a:pPr>
              <a:defRPr/>
            </a:pPr>
            <a:r>
              <a:rPr lang="en-US" altLang="ko-KR"/>
              <a:t>Mobile  Telecommunications  Research  Lab</a:t>
            </a:r>
          </a:p>
        </p:txBody>
      </p:sp>
      <p:sp>
        <p:nvSpPr>
          <p:cNvPr id="6" name="Rectangle 5"/>
          <p:cNvSpPr>
            <a:spLocks noGrp="1" noChangeArrowheads="1"/>
          </p:cNvSpPr>
          <p:nvPr>
            <p:ph type="sldNum" sz="quarter" idx="11"/>
          </p:nvPr>
        </p:nvSpPr>
        <p:spPr>
          <a:ln/>
        </p:spPr>
        <p:txBody>
          <a:bodyPr/>
          <a:lstStyle>
            <a:lvl1pPr>
              <a:defRPr/>
            </a:lvl1pPr>
          </a:lstStyle>
          <a:p>
            <a:pPr>
              <a:defRPr/>
            </a:pPr>
            <a:fld id="{0E5F6854-6498-4BD3-B432-00E83B5EC690}" type="slidenum">
              <a:rPr lang="en-US" altLang="ko-KR">
                <a:solidFill>
                  <a:srgbClr val="000000"/>
                </a:solidFill>
              </a:rPr>
              <a:pPr>
                <a:defRPr/>
              </a:pPr>
              <a:t>‹#›</a:t>
            </a:fld>
            <a:endParaRPr lang="en-US" altLang="ko-KR">
              <a:solidFill>
                <a:srgbClr val="000000"/>
              </a:solidFill>
            </a:endParaRPr>
          </a:p>
        </p:txBody>
      </p:sp>
    </p:spTree>
    <p:extLst>
      <p:ext uri="{BB962C8B-B14F-4D97-AF65-F5344CB8AC3E}">
        <p14:creationId xmlns:p14="http://schemas.microsoft.com/office/powerpoint/2010/main" val="1668052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ftr" sz="quarter" idx="10"/>
          </p:nvPr>
        </p:nvSpPr>
        <p:spPr>
          <a:ln/>
        </p:spPr>
        <p:txBody>
          <a:bodyPr/>
          <a:lstStyle>
            <a:lvl1pPr>
              <a:defRPr/>
            </a:lvl1pPr>
          </a:lstStyle>
          <a:p>
            <a:pPr>
              <a:defRPr/>
            </a:pPr>
            <a:r>
              <a:rPr lang="en-US" altLang="ko-KR"/>
              <a:t>INHA UNIVERSITY</a:t>
            </a:r>
          </a:p>
          <a:p>
            <a:pPr>
              <a:defRPr/>
            </a:pPr>
            <a:r>
              <a:rPr lang="en-US" altLang="ko-KR"/>
              <a:t>Mobile  Telecommunications  Research  Lab</a:t>
            </a:r>
          </a:p>
        </p:txBody>
      </p:sp>
      <p:sp>
        <p:nvSpPr>
          <p:cNvPr id="8" name="Rectangle 5"/>
          <p:cNvSpPr>
            <a:spLocks noGrp="1" noChangeArrowheads="1"/>
          </p:cNvSpPr>
          <p:nvPr>
            <p:ph type="sldNum" sz="quarter" idx="11"/>
          </p:nvPr>
        </p:nvSpPr>
        <p:spPr>
          <a:ln/>
        </p:spPr>
        <p:txBody>
          <a:bodyPr/>
          <a:lstStyle>
            <a:lvl1pPr>
              <a:defRPr/>
            </a:lvl1pPr>
          </a:lstStyle>
          <a:p>
            <a:pPr>
              <a:defRPr/>
            </a:pPr>
            <a:fld id="{AFBD64C8-BB96-43FC-AACC-14A07B0A921F}" type="slidenum">
              <a:rPr lang="en-US" altLang="ko-KR">
                <a:solidFill>
                  <a:srgbClr val="000000"/>
                </a:solidFill>
              </a:rPr>
              <a:pPr>
                <a:defRPr/>
              </a:pPr>
              <a:t>‹#›</a:t>
            </a:fld>
            <a:endParaRPr lang="en-US" altLang="ko-KR">
              <a:solidFill>
                <a:srgbClr val="000000"/>
              </a:solidFill>
            </a:endParaRPr>
          </a:p>
        </p:txBody>
      </p:sp>
    </p:spTree>
    <p:extLst>
      <p:ext uri="{BB962C8B-B14F-4D97-AF65-F5344CB8AC3E}">
        <p14:creationId xmlns:p14="http://schemas.microsoft.com/office/powerpoint/2010/main" val="2574915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ltLang="ko-KR"/>
              <a:t>INHA UNIVERSITY</a:t>
            </a:r>
          </a:p>
          <a:p>
            <a:pPr>
              <a:defRPr/>
            </a:pPr>
            <a:r>
              <a:rPr lang="en-US" altLang="ko-KR"/>
              <a:t>Mobile  Telecommunications  Research  Lab</a:t>
            </a:r>
          </a:p>
        </p:txBody>
      </p:sp>
      <p:sp>
        <p:nvSpPr>
          <p:cNvPr id="4" name="Rectangle 5"/>
          <p:cNvSpPr>
            <a:spLocks noGrp="1" noChangeArrowheads="1"/>
          </p:cNvSpPr>
          <p:nvPr>
            <p:ph type="sldNum" sz="quarter" idx="11"/>
          </p:nvPr>
        </p:nvSpPr>
        <p:spPr>
          <a:ln/>
        </p:spPr>
        <p:txBody>
          <a:bodyPr/>
          <a:lstStyle>
            <a:lvl1pPr>
              <a:defRPr/>
            </a:lvl1pPr>
          </a:lstStyle>
          <a:p>
            <a:pPr>
              <a:defRPr/>
            </a:pPr>
            <a:fld id="{2FE17570-DC64-477B-B6D2-38DA32720075}" type="slidenum">
              <a:rPr lang="en-US" altLang="ko-KR">
                <a:solidFill>
                  <a:srgbClr val="000000"/>
                </a:solidFill>
              </a:rPr>
              <a:pPr>
                <a:defRPr/>
              </a:pPr>
              <a:t>‹#›</a:t>
            </a:fld>
            <a:endParaRPr lang="en-US" altLang="ko-KR">
              <a:solidFill>
                <a:srgbClr val="000000"/>
              </a:solidFill>
            </a:endParaRPr>
          </a:p>
        </p:txBody>
      </p:sp>
    </p:spTree>
    <p:extLst>
      <p:ext uri="{BB962C8B-B14F-4D97-AF65-F5344CB8AC3E}">
        <p14:creationId xmlns:p14="http://schemas.microsoft.com/office/powerpoint/2010/main" val="3892039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ltLang="ko-KR"/>
              <a:t>INHA UNIVERSITY</a:t>
            </a:r>
          </a:p>
          <a:p>
            <a:pPr>
              <a:defRPr/>
            </a:pPr>
            <a:r>
              <a:rPr lang="en-US" altLang="ko-KR"/>
              <a:t>Mobile  Telecommunications  Research  Lab</a:t>
            </a:r>
          </a:p>
        </p:txBody>
      </p:sp>
      <p:sp>
        <p:nvSpPr>
          <p:cNvPr id="3" name="Rectangle 5"/>
          <p:cNvSpPr>
            <a:spLocks noGrp="1" noChangeArrowheads="1"/>
          </p:cNvSpPr>
          <p:nvPr>
            <p:ph type="sldNum" sz="quarter" idx="11"/>
          </p:nvPr>
        </p:nvSpPr>
        <p:spPr>
          <a:ln/>
        </p:spPr>
        <p:txBody>
          <a:bodyPr/>
          <a:lstStyle>
            <a:lvl1pPr>
              <a:defRPr/>
            </a:lvl1pPr>
          </a:lstStyle>
          <a:p>
            <a:pPr>
              <a:defRPr/>
            </a:pPr>
            <a:fld id="{CB927C7C-065F-434F-A0F2-72C072FC4BAE}" type="slidenum">
              <a:rPr lang="en-US" altLang="ko-KR">
                <a:solidFill>
                  <a:srgbClr val="000000"/>
                </a:solidFill>
              </a:rPr>
              <a:pPr>
                <a:defRPr/>
              </a:pPr>
              <a:t>‹#›</a:t>
            </a:fld>
            <a:endParaRPr lang="en-US" altLang="ko-KR">
              <a:solidFill>
                <a:srgbClr val="000000"/>
              </a:solidFill>
            </a:endParaRPr>
          </a:p>
        </p:txBody>
      </p:sp>
    </p:spTree>
    <p:extLst>
      <p:ext uri="{BB962C8B-B14F-4D97-AF65-F5344CB8AC3E}">
        <p14:creationId xmlns:p14="http://schemas.microsoft.com/office/powerpoint/2010/main" val="12961007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en-US" altLang="ko-KR"/>
              <a:t>INHA UNIVERSITY</a:t>
            </a:r>
          </a:p>
          <a:p>
            <a:pPr>
              <a:defRPr/>
            </a:pPr>
            <a:r>
              <a:rPr lang="en-US" altLang="ko-KR"/>
              <a:t>Mobile  Telecommunications  Research  Lab</a:t>
            </a:r>
          </a:p>
        </p:txBody>
      </p:sp>
      <p:sp>
        <p:nvSpPr>
          <p:cNvPr id="6" name="Rectangle 5"/>
          <p:cNvSpPr>
            <a:spLocks noGrp="1" noChangeArrowheads="1"/>
          </p:cNvSpPr>
          <p:nvPr>
            <p:ph type="sldNum" sz="quarter" idx="11"/>
          </p:nvPr>
        </p:nvSpPr>
        <p:spPr>
          <a:ln/>
        </p:spPr>
        <p:txBody>
          <a:bodyPr/>
          <a:lstStyle>
            <a:lvl1pPr>
              <a:defRPr/>
            </a:lvl1pPr>
          </a:lstStyle>
          <a:p>
            <a:pPr>
              <a:defRPr/>
            </a:pPr>
            <a:fld id="{007C2DD6-A8E0-4A1D-A878-2B62E6A8297D}" type="slidenum">
              <a:rPr lang="en-US" altLang="ko-KR">
                <a:solidFill>
                  <a:srgbClr val="000000"/>
                </a:solidFill>
              </a:rPr>
              <a:pPr>
                <a:defRPr/>
              </a:pPr>
              <a:t>‹#›</a:t>
            </a:fld>
            <a:endParaRPr lang="en-US" altLang="ko-KR">
              <a:solidFill>
                <a:srgbClr val="000000"/>
              </a:solidFill>
            </a:endParaRPr>
          </a:p>
        </p:txBody>
      </p:sp>
    </p:spTree>
    <p:extLst>
      <p:ext uri="{BB962C8B-B14F-4D97-AF65-F5344CB8AC3E}">
        <p14:creationId xmlns:p14="http://schemas.microsoft.com/office/powerpoint/2010/main" val="2466033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ftr" sz="quarter" idx="10"/>
          </p:nvPr>
        </p:nvSpPr>
        <p:spPr>
          <a:ln/>
        </p:spPr>
        <p:txBody>
          <a:bodyPr/>
          <a:lstStyle>
            <a:lvl1pPr>
              <a:defRPr/>
            </a:lvl1pPr>
          </a:lstStyle>
          <a:p>
            <a:pPr>
              <a:defRPr/>
            </a:pPr>
            <a:r>
              <a:rPr lang="en-US" altLang="ko-KR"/>
              <a:t>INHA UNIVERSITY</a:t>
            </a:r>
          </a:p>
          <a:p>
            <a:pPr>
              <a:defRPr/>
            </a:pPr>
            <a:r>
              <a:rPr lang="en-US" altLang="ko-KR"/>
              <a:t>Mobile  Telecommunications  Research  Lab</a:t>
            </a:r>
          </a:p>
        </p:txBody>
      </p:sp>
      <p:sp>
        <p:nvSpPr>
          <p:cNvPr id="6" name="Rectangle 5"/>
          <p:cNvSpPr>
            <a:spLocks noGrp="1" noChangeArrowheads="1"/>
          </p:cNvSpPr>
          <p:nvPr>
            <p:ph type="sldNum" sz="quarter" idx="11"/>
          </p:nvPr>
        </p:nvSpPr>
        <p:spPr>
          <a:ln/>
        </p:spPr>
        <p:txBody>
          <a:bodyPr/>
          <a:lstStyle>
            <a:lvl1pPr>
              <a:defRPr/>
            </a:lvl1pPr>
          </a:lstStyle>
          <a:p>
            <a:pPr>
              <a:defRPr/>
            </a:pPr>
            <a:fld id="{C4555214-947B-4797-BD1C-B2A217DAE671}" type="slidenum">
              <a:rPr lang="en-US" altLang="ko-KR">
                <a:solidFill>
                  <a:srgbClr val="000000"/>
                </a:solidFill>
              </a:rPr>
              <a:pPr>
                <a:defRPr/>
              </a:pPr>
              <a:t>‹#›</a:t>
            </a:fld>
            <a:endParaRPr lang="en-US" altLang="ko-KR">
              <a:solidFill>
                <a:srgbClr val="000000"/>
              </a:solidFill>
            </a:endParaRPr>
          </a:p>
        </p:txBody>
      </p:sp>
    </p:spTree>
    <p:extLst>
      <p:ext uri="{BB962C8B-B14F-4D97-AF65-F5344CB8AC3E}">
        <p14:creationId xmlns:p14="http://schemas.microsoft.com/office/powerpoint/2010/main" val="1406389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18" Type="http://schemas.openxmlformats.org/officeDocument/2006/relationships/image" Target="../media/image6.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18" Type="http://schemas.openxmlformats.org/officeDocument/2006/relationships/image" Target="../media/image6.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17" Type="http://schemas.openxmlformats.org/officeDocument/2006/relationships/image" Target="../media/image5.png"/><Relationship Id="rId2" Type="http://schemas.openxmlformats.org/officeDocument/2006/relationships/slideLayout" Target="../slideLayouts/slideLayout13.xml"/><Relationship Id="rId16"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27051" y="298450"/>
            <a:ext cx="10369549"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ko-KR" altLang="en-US"/>
              <a:t>마스터 제목 스타일 편집</a:t>
            </a:r>
          </a:p>
        </p:txBody>
      </p:sp>
      <p:sp>
        <p:nvSpPr>
          <p:cNvPr id="1027" name="Rectangle 3"/>
          <p:cNvSpPr>
            <a:spLocks noGrp="1" noChangeArrowheads="1"/>
          </p:cNvSpPr>
          <p:nvPr>
            <p:ph type="body" idx="1"/>
          </p:nvPr>
        </p:nvSpPr>
        <p:spPr bwMode="auto">
          <a:xfrm>
            <a:off x="527051" y="981076"/>
            <a:ext cx="11040533"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2206724" name="Rectangle 4"/>
          <p:cNvSpPr>
            <a:spLocks noGrp="1" noChangeArrowheads="1"/>
          </p:cNvSpPr>
          <p:nvPr>
            <p:ph type="ftr" sz="quarter" idx="3"/>
          </p:nvPr>
        </p:nvSpPr>
        <p:spPr bwMode="auto">
          <a:xfrm>
            <a:off x="450851" y="6502400"/>
            <a:ext cx="4148667" cy="2603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latinLnBrk="1" hangingPunct="1">
              <a:defRPr sz="600">
                <a:solidFill>
                  <a:srgbClr val="4D4D4D"/>
                </a:solidFill>
                <a:latin typeface="돋움" panose="020B0600000101010101" pitchFamily="50" charset="-127"/>
                <a:ea typeface="돋움" panose="020B0600000101010101" pitchFamily="50" charset="-127"/>
              </a:defRPr>
            </a:lvl1pPr>
          </a:lstStyle>
          <a:p>
            <a:pPr>
              <a:defRPr/>
            </a:pPr>
            <a:r>
              <a:rPr lang="en-US" altLang="ko-KR"/>
              <a:t>INHA UNIVERSITY</a:t>
            </a:r>
          </a:p>
          <a:p>
            <a:pPr>
              <a:defRPr/>
            </a:pPr>
            <a:r>
              <a:rPr lang="en-US" altLang="ko-KR"/>
              <a:t>Mobile  Telecommunications  Research  Lab</a:t>
            </a:r>
          </a:p>
        </p:txBody>
      </p:sp>
      <p:sp>
        <p:nvSpPr>
          <p:cNvPr id="2206725" name="Rectangle 5"/>
          <p:cNvSpPr>
            <a:spLocks noGrp="1" noChangeArrowheads="1"/>
          </p:cNvSpPr>
          <p:nvPr>
            <p:ph type="sldNum" sz="quarter" idx="4"/>
          </p:nvPr>
        </p:nvSpPr>
        <p:spPr bwMode="auto">
          <a:xfrm>
            <a:off x="10780184" y="6521450"/>
            <a:ext cx="1115483" cy="2682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latinLnBrk="1" hangingPunct="1">
              <a:defRPr sz="1000" smtClean="0">
                <a:solidFill>
                  <a:schemeClr val="tx1"/>
                </a:solidFill>
                <a:latin typeface="Tahoma" panose="020B0604030504040204" pitchFamily="34" charset="0"/>
                <a:ea typeface="굴림" panose="020B0600000101010101" pitchFamily="34" charset="-127"/>
              </a:defRPr>
            </a:lvl1pPr>
          </a:lstStyle>
          <a:p>
            <a:pPr>
              <a:defRPr/>
            </a:pPr>
            <a:fld id="{B1775758-0C1F-45F4-84E0-2926329F950F}" type="slidenum">
              <a:rPr lang="en-US" altLang="ko-KR">
                <a:solidFill>
                  <a:srgbClr val="000000"/>
                </a:solidFill>
              </a:rPr>
              <a:pPr>
                <a:defRPr/>
              </a:pPr>
              <a:t>‹#›</a:t>
            </a:fld>
            <a:endParaRPr lang="en-US" altLang="ko-KR">
              <a:solidFill>
                <a:srgbClr val="000000"/>
              </a:solidFill>
            </a:endParaRPr>
          </a:p>
        </p:txBody>
      </p:sp>
      <p:sp>
        <p:nvSpPr>
          <p:cNvPr id="1030" name="Freeform 6"/>
          <p:cNvSpPr>
            <a:spLocks/>
          </p:cNvSpPr>
          <p:nvPr/>
        </p:nvSpPr>
        <p:spPr bwMode="auto">
          <a:xfrm>
            <a:off x="11724218" y="815975"/>
            <a:ext cx="35983" cy="5643563"/>
          </a:xfrm>
          <a:custGeom>
            <a:avLst/>
            <a:gdLst>
              <a:gd name="T0" fmla="*/ 2147483646 w 17"/>
              <a:gd name="T1" fmla="*/ 0 h 3555"/>
              <a:gd name="T2" fmla="*/ 0 w 17"/>
              <a:gd name="T3" fmla="*/ 2147483646 h 3555"/>
              <a:gd name="T4" fmla="*/ 0 60000 65536"/>
              <a:gd name="T5" fmla="*/ 0 60000 65536"/>
            </a:gdLst>
            <a:ahLst/>
            <a:cxnLst>
              <a:cxn ang="T4">
                <a:pos x="T0" y="T1"/>
              </a:cxn>
              <a:cxn ang="T5">
                <a:pos x="T2" y="T3"/>
              </a:cxn>
            </a:cxnLst>
            <a:rect l="0" t="0" r="r" b="b"/>
            <a:pathLst>
              <a:path w="17" h="3555">
                <a:moveTo>
                  <a:pt x="17" y="0"/>
                </a:moveTo>
                <a:lnTo>
                  <a:pt x="0" y="3555"/>
                </a:lnTo>
              </a:path>
            </a:pathLst>
          </a:custGeom>
          <a:noFill/>
          <a:ln w="38100">
            <a:solidFill>
              <a:srgbClr val="FFA347"/>
            </a:solidFill>
            <a:round/>
            <a:headEnd/>
            <a:tailEnd/>
          </a:ln>
          <a:effectLst>
            <a:outerShdw dist="17961" dir="2700000" algn="ctr" rotWithShape="0">
              <a:srgbClr val="B2B2B2"/>
            </a:outerShdw>
          </a:effectLst>
          <a:extLst>
            <a:ext uri="{909E8E84-426E-40DD-AFC4-6F175D3DCCD1}">
              <a14:hiddenFill xmlns:a14="http://schemas.microsoft.com/office/drawing/2010/main">
                <a:solidFill>
                  <a:srgbClr val="FFFFFF"/>
                </a:solidFill>
              </a14:hiddenFill>
            </a:ext>
          </a:extLst>
        </p:spPr>
        <p:txBody>
          <a:bodyPr/>
          <a:lstStyle/>
          <a:p>
            <a:pPr eaLnBrk="0" latinLnBrk="0" hangingPunct="0"/>
            <a:endParaRPr lang="zh-CN" altLang="en-US" sz="1800">
              <a:solidFill>
                <a:srgbClr val="333399"/>
              </a:solidFill>
              <a:ea typeface="宋体" panose="02010600030101010101" pitchFamily="2" charset="-122"/>
            </a:endParaRPr>
          </a:p>
        </p:txBody>
      </p:sp>
      <p:sp>
        <p:nvSpPr>
          <p:cNvPr id="1031" name="Line 7"/>
          <p:cNvSpPr>
            <a:spLocks noChangeShapeType="1"/>
          </p:cNvSpPr>
          <p:nvPr/>
        </p:nvSpPr>
        <p:spPr bwMode="auto">
          <a:xfrm>
            <a:off x="431800" y="841375"/>
            <a:ext cx="11328400" cy="0"/>
          </a:xfrm>
          <a:prstGeom prst="line">
            <a:avLst/>
          </a:prstGeom>
          <a:noFill/>
          <a:ln w="57150">
            <a:solidFill>
              <a:srgbClr val="FFA347"/>
            </a:solidFill>
            <a:round/>
            <a:headEnd/>
            <a:tailEnd/>
          </a:ln>
          <a:extLst>
            <a:ext uri="{909E8E84-426E-40DD-AFC4-6F175D3DCCD1}">
              <a14:hiddenFill xmlns:a14="http://schemas.microsoft.com/office/drawing/2010/main">
                <a:noFill/>
              </a14:hiddenFill>
            </a:ext>
          </a:extLst>
        </p:spPr>
        <p:txBody>
          <a:bodyPr/>
          <a:lstStyle/>
          <a:p>
            <a:pPr eaLnBrk="0" latinLnBrk="0" hangingPunct="0"/>
            <a:endParaRPr lang="zh-CN" altLang="en-US" sz="1800">
              <a:solidFill>
                <a:srgbClr val="333399"/>
              </a:solidFill>
              <a:ea typeface="宋体" panose="02010600030101010101" pitchFamily="2" charset="-122"/>
            </a:endParaRPr>
          </a:p>
        </p:txBody>
      </p:sp>
      <p:pic>
        <p:nvPicPr>
          <p:cNvPr id="1032" name="Picture 8" descr="Logo1 복사"/>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0991851" y="484189"/>
            <a:ext cx="726016"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9" descr="promotion01"/>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73567" y="6515100"/>
            <a:ext cx="338667"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526829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0" fontAlgn="base" latinLnBrk="1" hangingPunct="0">
        <a:spcBef>
          <a:spcPct val="0"/>
        </a:spcBef>
        <a:spcAft>
          <a:spcPct val="0"/>
        </a:spcAft>
        <a:defRPr kumimoji="1" sz="2400" b="1">
          <a:solidFill>
            <a:schemeClr val="accent2"/>
          </a:solidFill>
          <a:latin typeface="Tahoma" pitchFamily="34" charset="0"/>
          <a:ea typeface="+mj-ea"/>
          <a:cs typeface="Tahoma" pitchFamily="34" charset="0"/>
        </a:defRPr>
      </a:lvl1pPr>
      <a:lvl2pPr algn="l" rtl="0" eaLnBrk="0" fontAlgn="base" latinLnBrk="1" hangingPunct="0">
        <a:spcBef>
          <a:spcPct val="0"/>
        </a:spcBef>
        <a:spcAft>
          <a:spcPct val="0"/>
        </a:spcAft>
        <a:defRPr kumimoji="1" sz="2400" b="1">
          <a:solidFill>
            <a:schemeClr val="accent2"/>
          </a:solidFill>
          <a:latin typeface="Tahoma" pitchFamily="34" charset="0"/>
          <a:ea typeface="굴림" pitchFamily="50" charset="-127"/>
          <a:cs typeface="Tahoma" pitchFamily="34" charset="0"/>
        </a:defRPr>
      </a:lvl2pPr>
      <a:lvl3pPr algn="l" rtl="0" eaLnBrk="0" fontAlgn="base" latinLnBrk="1" hangingPunct="0">
        <a:spcBef>
          <a:spcPct val="0"/>
        </a:spcBef>
        <a:spcAft>
          <a:spcPct val="0"/>
        </a:spcAft>
        <a:defRPr kumimoji="1" sz="2400" b="1">
          <a:solidFill>
            <a:schemeClr val="accent2"/>
          </a:solidFill>
          <a:latin typeface="Tahoma" pitchFamily="34" charset="0"/>
          <a:ea typeface="굴림" pitchFamily="50" charset="-127"/>
          <a:cs typeface="Tahoma" pitchFamily="34" charset="0"/>
        </a:defRPr>
      </a:lvl3pPr>
      <a:lvl4pPr algn="l" rtl="0" eaLnBrk="0" fontAlgn="base" latinLnBrk="1" hangingPunct="0">
        <a:spcBef>
          <a:spcPct val="0"/>
        </a:spcBef>
        <a:spcAft>
          <a:spcPct val="0"/>
        </a:spcAft>
        <a:defRPr kumimoji="1" sz="2400" b="1">
          <a:solidFill>
            <a:schemeClr val="accent2"/>
          </a:solidFill>
          <a:latin typeface="Tahoma" pitchFamily="34" charset="0"/>
          <a:ea typeface="굴림" pitchFamily="50" charset="-127"/>
          <a:cs typeface="Tahoma" pitchFamily="34" charset="0"/>
        </a:defRPr>
      </a:lvl4pPr>
      <a:lvl5pPr algn="l" rtl="0" eaLnBrk="0" fontAlgn="base" latinLnBrk="1" hangingPunct="0">
        <a:spcBef>
          <a:spcPct val="0"/>
        </a:spcBef>
        <a:spcAft>
          <a:spcPct val="0"/>
        </a:spcAft>
        <a:defRPr kumimoji="1" sz="2400" b="1">
          <a:solidFill>
            <a:schemeClr val="accent2"/>
          </a:solidFill>
          <a:latin typeface="Tahoma" pitchFamily="34" charset="0"/>
          <a:ea typeface="굴림" pitchFamily="50" charset="-127"/>
          <a:cs typeface="Tahoma" pitchFamily="34" charset="0"/>
        </a:defRPr>
      </a:lvl5pPr>
      <a:lvl6pPr marL="457200" algn="l" rtl="0" fontAlgn="base" latinLnBrk="1">
        <a:spcBef>
          <a:spcPct val="0"/>
        </a:spcBef>
        <a:spcAft>
          <a:spcPct val="0"/>
        </a:spcAft>
        <a:defRPr kumimoji="1" sz="2400">
          <a:solidFill>
            <a:schemeClr val="accent2"/>
          </a:solidFill>
          <a:latin typeface="Times New Roman" pitchFamily="18" charset="0"/>
          <a:ea typeface="굴림" pitchFamily="50" charset="-127"/>
        </a:defRPr>
      </a:lvl6pPr>
      <a:lvl7pPr marL="914400" algn="l" rtl="0" fontAlgn="base" latinLnBrk="1">
        <a:spcBef>
          <a:spcPct val="0"/>
        </a:spcBef>
        <a:spcAft>
          <a:spcPct val="0"/>
        </a:spcAft>
        <a:defRPr kumimoji="1" sz="2400">
          <a:solidFill>
            <a:schemeClr val="accent2"/>
          </a:solidFill>
          <a:latin typeface="Times New Roman" pitchFamily="18" charset="0"/>
          <a:ea typeface="굴림" pitchFamily="50" charset="-127"/>
        </a:defRPr>
      </a:lvl7pPr>
      <a:lvl8pPr marL="1371600" algn="l" rtl="0" fontAlgn="base" latinLnBrk="1">
        <a:spcBef>
          <a:spcPct val="0"/>
        </a:spcBef>
        <a:spcAft>
          <a:spcPct val="0"/>
        </a:spcAft>
        <a:defRPr kumimoji="1" sz="2400">
          <a:solidFill>
            <a:schemeClr val="accent2"/>
          </a:solidFill>
          <a:latin typeface="Times New Roman" pitchFamily="18" charset="0"/>
          <a:ea typeface="굴림" pitchFamily="50" charset="-127"/>
        </a:defRPr>
      </a:lvl8pPr>
      <a:lvl9pPr marL="1828800" algn="l" rtl="0" fontAlgn="base" latinLnBrk="1">
        <a:spcBef>
          <a:spcPct val="0"/>
        </a:spcBef>
        <a:spcAft>
          <a:spcPct val="0"/>
        </a:spcAft>
        <a:defRPr kumimoji="1" sz="2400">
          <a:solidFill>
            <a:schemeClr val="accent2"/>
          </a:solidFill>
          <a:latin typeface="Times New Roman" pitchFamily="18" charset="0"/>
          <a:ea typeface="굴림" pitchFamily="50" charset="-127"/>
        </a:defRPr>
      </a:lvl9pPr>
    </p:titleStyle>
    <p:bodyStyle>
      <a:lvl1pPr marL="342900" indent="-342900" algn="l" rtl="0" eaLnBrk="0" fontAlgn="base" latinLnBrk="1" hangingPunct="0">
        <a:spcBef>
          <a:spcPct val="20000"/>
        </a:spcBef>
        <a:spcAft>
          <a:spcPct val="0"/>
        </a:spcAft>
        <a:buFont typeface="Wingdings" panose="05000000000000000000" pitchFamily="2" charset="2"/>
        <a:buBlip>
          <a:blip r:embed="rId15"/>
        </a:buBlip>
        <a:defRPr kumimoji="1" sz="2000" b="1">
          <a:solidFill>
            <a:schemeClr val="tx1"/>
          </a:solidFill>
          <a:latin typeface="+mn-lt"/>
          <a:ea typeface="+mn-ea"/>
          <a:cs typeface="+mn-cs"/>
        </a:defRPr>
      </a:lvl1pPr>
      <a:lvl2pPr marL="742950" indent="-285750" algn="l" rtl="0" eaLnBrk="0" fontAlgn="base" latinLnBrk="1" hangingPunct="0">
        <a:spcBef>
          <a:spcPct val="20000"/>
        </a:spcBef>
        <a:spcAft>
          <a:spcPct val="0"/>
        </a:spcAft>
        <a:buBlip>
          <a:blip r:embed="rId16"/>
        </a:buBlip>
        <a:defRPr kumimoji="1" sz="2800">
          <a:solidFill>
            <a:schemeClr val="tx1"/>
          </a:solidFill>
          <a:latin typeface="+mn-lt"/>
          <a:ea typeface="+mn-ea"/>
          <a:cs typeface="Tahoma" pitchFamily="34" charset="0"/>
        </a:defRPr>
      </a:lvl2pPr>
      <a:lvl3pPr marL="1143000" indent="-228600" algn="l" rtl="0" eaLnBrk="0" fontAlgn="base" latinLnBrk="1" hangingPunct="0">
        <a:spcBef>
          <a:spcPct val="20000"/>
        </a:spcBef>
        <a:spcAft>
          <a:spcPct val="0"/>
        </a:spcAft>
        <a:buBlip>
          <a:blip r:embed="rId17"/>
        </a:buBlip>
        <a:defRPr kumimoji="1" sz="1600">
          <a:solidFill>
            <a:schemeClr val="tx1"/>
          </a:solidFill>
          <a:latin typeface="+mn-lt"/>
          <a:ea typeface="+mn-ea"/>
          <a:cs typeface="Tahoma" pitchFamily="34" charset="0"/>
        </a:defRPr>
      </a:lvl3pPr>
      <a:lvl4pPr marL="1600200" indent="-228600" algn="l" rtl="0" eaLnBrk="0" fontAlgn="base" latinLnBrk="1" hangingPunct="0">
        <a:spcBef>
          <a:spcPct val="20000"/>
        </a:spcBef>
        <a:spcAft>
          <a:spcPct val="0"/>
        </a:spcAft>
        <a:buBlip>
          <a:blip r:embed="rId18"/>
        </a:buBlip>
        <a:defRPr kumimoji="1" sz="1400">
          <a:solidFill>
            <a:schemeClr val="tx1"/>
          </a:solidFill>
          <a:latin typeface="+mn-lt"/>
          <a:ea typeface="+mn-ea"/>
          <a:cs typeface="Tahoma" pitchFamily="34" charset="0"/>
        </a:defRPr>
      </a:lvl4pPr>
      <a:lvl5pPr marL="2057400" indent="-228600" algn="l" rtl="0" eaLnBrk="0" fontAlgn="base" latinLnBrk="1" hangingPunct="0">
        <a:spcBef>
          <a:spcPct val="20000"/>
        </a:spcBef>
        <a:spcAft>
          <a:spcPct val="0"/>
        </a:spcAft>
        <a:buChar char="»"/>
        <a:defRPr kumimoji="1" sz="1200">
          <a:solidFill>
            <a:schemeClr val="tx1"/>
          </a:solidFill>
          <a:latin typeface="+mn-lt"/>
          <a:ea typeface="+mn-ea"/>
          <a:cs typeface="Tahoma" pitchFamily="34" charset="0"/>
        </a:defRPr>
      </a:lvl5pPr>
      <a:lvl6pPr marL="2514600" indent="-228600" algn="l" rtl="0" fontAlgn="base" latinLnBrk="1">
        <a:spcBef>
          <a:spcPct val="20000"/>
        </a:spcBef>
        <a:spcAft>
          <a:spcPct val="0"/>
        </a:spcAft>
        <a:buChar char="»"/>
        <a:defRPr kumimoji="1" sz="1200">
          <a:solidFill>
            <a:schemeClr val="tx1"/>
          </a:solidFill>
          <a:latin typeface="+mn-lt"/>
          <a:ea typeface="+mn-ea"/>
        </a:defRPr>
      </a:lvl6pPr>
      <a:lvl7pPr marL="2971800" indent="-228600" algn="l" rtl="0" fontAlgn="base" latinLnBrk="1">
        <a:spcBef>
          <a:spcPct val="20000"/>
        </a:spcBef>
        <a:spcAft>
          <a:spcPct val="0"/>
        </a:spcAft>
        <a:buChar char="»"/>
        <a:defRPr kumimoji="1" sz="1200">
          <a:solidFill>
            <a:schemeClr val="tx1"/>
          </a:solidFill>
          <a:latin typeface="+mn-lt"/>
          <a:ea typeface="+mn-ea"/>
        </a:defRPr>
      </a:lvl7pPr>
      <a:lvl8pPr marL="3429000" indent="-228600" algn="l" rtl="0" fontAlgn="base" latinLnBrk="1">
        <a:spcBef>
          <a:spcPct val="20000"/>
        </a:spcBef>
        <a:spcAft>
          <a:spcPct val="0"/>
        </a:spcAft>
        <a:buChar char="»"/>
        <a:defRPr kumimoji="1" sz="1200">
          <a:solidFill>
            <a:schemeClr val="tx1"/>
          </a:solidFill>
          <a:latin typeface="+mn-lt"/>
          <a:ea typeface="+mn-ea"/>
        </a:defRPr>
      </a:lvl8pPr>
      <a:lvl9pPr marL="3886200" indent="-228600" algn="l" rtl="0" fontAlgn="base" latinLnBrk="1">
        <a:spcBef>
          <a:spcPct val="20000"/>
        </a:spcBef>
        <a:spcAft>
          <a:spcPct val="0"/>
        </a:spcAft>
        <a:buChar char="»"/>
        <a:defRPr kumimoji="1" sz="12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27051" y="298450"/>
            <a:ext cx="10369549" cy="490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ko-KR" altLang="en-US"/>
              <a:t>마스터 제목 스타일 편집</a:t>
            </a:r>
          </a:p>
        </p:txBody>
      </p:sp>
      <p:sp>
        <p:nvSpPr>
          <p:cNvPr id="1027" name="Rectangle 3"/>
          <p:cNvSpPr>
            <a:spLocks noGrp="1" noChangeArrowheads="1"/>
          </p:cNvSpPr>
          <p:nvPr>
            <p:ph type="body" idx="1"/>
          </p:nvPr>
        </p:nvSpPr>
        <p:spPr bwMode="auto">
          <a:xfrm>
            <a:off x="527051" y="981076"/>
            <a:ext cx="11040533"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2206724" name="Rectangle 4"/>
          <p:cNvSpPr>
            <a:spLocks noGrp="1" noChangeArrowheads="1"/>
          </p:cNvSpPr>
          <p:nvPr>
            <p:ph type="ftr" sz="quarter" idx="3"/>
          </p:nvPr>
        </p:nvSpPr>
        <p:spPr bwMode="auto">
          <a:xfrm>
            <a:off x="450851" y="6502400"/>
            <a:ext cx="4148667" cy="2603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latinLnBrk="1" hangingPunct="1">
              <a:defRPr sz="600">
                <a:solidFill>
                  <a:srgbClr val="4D4D4D"/>
                </a:solidFill>
                <a:latin typeface="돋움" panose="020B0600000101010101" pitchFamily="50" charset="-127"/>
                <a:ea typeface="돋움" panose="020B0600000101010101" pitchFamily="50" charset="-127"/>
              </a:defRPr>
            </a:lvl1pPr>
          </a:lstStyle>
          <a:p>
            <a:pPr fontAlgn="base">
              <a:spcBef>
                <a:spcPct val="0"/>
              </a:spcBef>
              <a:spcAft>
                <a:spcPct val="0"/>
              </a:spcAft>
              <a:defRPr/>
            </a:pPr>
            <a:r>
              <a:rPr kumimoji="1" lang="en-US" altLang="ko-KR" b="1"/>
              <a:t>INHA UNIVERSITY</a:t>
            </a:r>
          </a:p>
          <a:p>
            <a:pPr fontAlgn="base">
              <a:spcBef>
                <a:spcPct val="0"/>
              </a:spcBef>
              <a:spcAft>
                <a:spcPct val="0"/>
              </a:spcAft>
              <a:defRPr/>
            </a:pPr>
            <a:r>
              <a:rPr kumimoji="1" lang="en-US" altLang="ko-KR" b="1"/>
              <a:t>Mobile  Telecommunications  Research  Lab</a:t>
            </a:r>
          </a:p>
        </p:txBody>
      </p:sp>
      <p:sp>
        <p:nvSpPr>
          <p:cNvPr id="2206725" name="Rectangle 5"/>
          <p:cNvSpPr>
            <a:spLocks noGrp="1" noChangeArrowheads="1"/>
          </p:cNvSpPr>
          <p:nvPr>
            <p:ph type="sldNum" sz="quarter" idx="4"/>
          </p:nvPr>
        </p:nvSpPr>
        <p:spPr bwMode="auto">
          <a:xfrm>
            <a:off x="10780184" y="6521450"/>
            <a:ext cx="1115483" cy="2682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latinLnBrk="1" hangingPunct="1">
              <a:defRPr sz="1000" smtClean="0">
                <a:solidFill>
                  <a:schemeClr val="tx1"/>
                </a:solidFill>
                <a:latin typeface="Tahoma" panose="020B0604030504040204" pitchFamily="34" charset="0"/>
                <a:ea typeface="굴림" panose="020B0600000101010101" pitchFamily="34" charset="-127"/>
              </a:defRPr>
            </a:lvl1pPr>
          </a:lstStyle>
          <a:p>
            <a:pPr fontAlgn="base">
              <a:spcBef>
                <a:spcPct val="0"/>
              </a:spcBef>
              <a:spcAft>
                <a:spcPct val="0"/>
              </a:spcAft>
              <a:defRPr/>
            </a:pPr>
            <a:fld id="{B1775758-0C1F-45F4-84E0-2926329F950F}" type="slidenum">
              <a:rPr kumimoji="1" lang="en-US" altLang="ko-KR" b="1">
                <a:solidFill>
                  <a:srgbClr val="000000"/>
                </a:solidFill>
              </a:rPr>
              <a:pPr fontAlgn="base">
                <a:spcBef>
                  <a:spcPct val="0"/>
                </a:spcBef>
                <a:spcAft>
                  <a:spcPct val="0"/>
                </a:spcAft>
                <a:defRPr/>
              </a:pPr>
              <a:t>‹#›</a:t>
            </a:fld>
            <a:endParaRPr kumimoji="1" lang="en-US" altLang="ko-KR" b="1">
              <a:solidFill>
                <a:srgbClr val="000000"/>
              </a:solidFill>
            </a:endParaRPr>
          </a:p>
        </p:txBody>
      </p:sp>
      <p:sp>
        <p:nvSpPr>
          <p:cNvPr id="1030" name="Freeform 6"/>
          <p:cNvSpPr>
            <a:spLocks/>
          </p:cNvSpPr>
          <p:nvPr/>
        </p:nvSpPr>
        <p:spPr bwMode="auto">
          <a:xfrm>
            <a:off x="11724218" y="815975"/>
            <a:ext cx="35983" cy="5643563"/>
          </a:xfrm>
          <a:custGeom>
            <a:avLst/>
            <a:gdLst>
              <a:gd name="T0" fmla="*/ 2147483646 w 17"/>
              <a:gd name="T1" fmla="*/ 0 h 3555"/>
              <a:gd name="T2" fmla="*/ 0 w 17"/>
              <a:gd name="T3" fmla="*/ 2147483646 h 3555"/>
              <a:gd name="T4" fmla="*/ 0 60000 65536"/>
              <a:gd name="T5" fmla="*/ 0 60000 65536"/>
            </a:gdLst>
            <a:ahLst/>
            <a:cxnLst>
              <a:cxn ang="T4">
                <a:pos x="T0" y="T1"/>
              </a:cxn>
              <a:cxn ang="T5">
                <a:pos x="T2" y="T3"/>
              </a:cxn>
            </a:cxnLst>
            <a:rect l="0" t="0" r="r" b="b"/>
            <a:pathLst>
              <a:path w="17" h="3555">
                <a:moveTo>
                  <a:pt x="17" y="0"/>
                </a:moveTo>
                <a:lnTo>
                  <a:pt x="0" y="3555"/>
                </a:lnTo>
              </a:path>
            </a:pathLst>
          </a:custGeom>
          <a:noFill/>
          <a:ln w="38100">
            <a:solidFill>
              <a:srgbClr val="FFA347"/>
            </a:solidFill>
            <a:round/>
            <a:headEnd/>
            <a:tailEnd/>
          </a:ln>
          <a:effectLst>
            <a:outerShdw dist="17961" dir="2700000" algn="ctr" rotWithShape="0">
              <a:srgbClr val="B2B2B2"/>
            </a:outerShdw>
          </a:effectLst>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kumimoji="1" lang="zh-CN" altLang="en-US" sz="2000" b="1">
              <a:solidFill>
                <a:srgbClr val="333399"/>
              </a:solidFill>
              <a:latin typeface="Times New Roman" panose="02020603050405020304" pitchFamily="18" charset="0"/>
              <a:ea typeface="宋体" panose="02010600030101010101" pitchFamily="2" charset="-122"/>
            </a:endParaRPr>
          </a:p>
        </p:txBody>
      </p:sp>
      <p:sp>
        <p:nvSpPr>
          <p:cNvPr id="1031" name="Line 7"/>
          <p:cNvSpPr>
            <a:spLocks noChangeShapeType="1"/>
          </p:cNvSpPr>
          <p:nvPr/>
        </p:nvSpPr>
        <p:spPr bwMode="auto">
          <a:xfrm>
            <a:off x="431800" y="841375"/>
            <a:ext cx="11328400" cy="0"/>
          </a:xfrm>
          <a:prstGeom prst="line">
            <a:avLst/>
          </a:prstGeom>
          <a:noFill/>
          <a:ln w="57150">
            <a:solidFill>
              <a:srgbClr val="FFA347"/>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kumimoji="1" lang="zh-CN" altLang="en-US" sz="2000" b="1">
              <a:solidFill>
                <a:srgbClr val="333399"/>
              </a:solidFill>
              <a:latin typeface="Times New Roman" panose="02020603050405020304" pitchFamily="18" charset="0"/>
              <a:ea typeface="宋体" panose="02010600030101010101" pitchFamily="2" charset="-122"/>
            </a:endParaRPr>
          </a:p>
        </p:txBody>
      </p:sp>
      <p:pic>
        <p:nvPicPr>
          <p:cNvPr id="1032" name="Picture 8" descr="Logo1 복사"/>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0991851" y="484189"/>
            <a:ext cx="726016"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9" descr="promotion01"/>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73567" y="6515100"/>
            <a:ext cx="338667"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836532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rtl="0" eaLnBrk="0" fontAlgn="base" latinLnBrk="1" hangingPunct="0">
        <a:spcBef>
          <a:spcPct val="0"/>
        </a:spcBef>
        <a:spcAft>
          <a:spcPct val="0"/>
        </a:spcAft>
        <a:defRPr kumimoji="1" sz="2400" b="1">
          <a:solidFill>
            <a:schemeClr val="accent2"/>
          </a:solidFill>
          <a:latin typeface="Tahoma" pitchFamily="34" charset="0"/>
          <a:ea typeface="+mj-ea"/>
          <a:cs typeface="Tahoma" pitchFamily="34" charset="0"/>
        </a:defRPr>
      </a:lvl1pPr>
      <a:lvl2pPr algn="l" rtl="0" eaLnBrk="0" fontAlgn="base" latinLnBrk="1" hangingPunct="0">
        <a:spcBef>
          <a:spcPct val="0"/>
        </a:spcBef>
        <a:spcAft>
          <a:spcPct val="0"/>
        </a:spcAft>
        <a:defRPr kumimoji="1" sz="2400" b="1">
          <a:solidFill>
            <a:schemeClr val="accent2"/>
          </a:solidFill>
          <a:latin typeface="Tahoma" pitchFamily="34" charset="0"/>
          <a:ea typeface="굴림" pitchFamily="50" charset="-127"/>
          <a:cs typeface="Tahoma" pitchFamily="34" charset="0"/>
        </a:defRPr>
      </a:lvl2pPr>
      <a:lvl3pPr algn="l" rtl="0" eaLnBrk="0" fontAlgn="base" latinLnBrk="1" hangingPunct="0">
        <a:spcBef>
          <a:spcPct val="0"/>
        </a:spcBef>
        <a:spcAft>
          <a:spcPct val="0"/>
        </a:spcAft>
        <a:defRPr kumimoji="1" sz="2400" b="1">
          <a:solidFill>
            <a:schemeClr val="accent2"/>
          </a:solidFill>
          <a:latin typeface="Tahoma" pitchFamily="34" charset="0"/>
          <a:ea typeface="굴림" pitchFamily="50" charset="-127"/>
          <a:cs typeface="Tahoma" pitchFamily="34" charset="0"/>
        </a:defRPr>
      </a:lvl3pPr>
      <a:lvl4pPr algn="l" rtl="0" eaLnBrk="0" fontAlgn="base" latinLnBrk="1" hangingPunct="0">
        <a:spcBef>
          <a:spcPct val="0"/>
        </a:spcBef>
        <a:spcAft>
          <a:spcPct val="0"/>
        </a:spcAft>
        <a:defRPr kumimoji="1" sz="2400" b="1">
          <a:solidFill>
            <a:schemeClr val="accent2"/>
          </a:solidFill>
          <a:latin typeface="Tahoma" pitchFamily="34" charset="0"/>
          <a:ea typeface="굴림" pitchFamily="50" charset="-127"/>
          <a:cs typeface="Tahoma" pitchFamily="34" charset="0"/>
        </a:defRPr>
      </a:lvl4pPr>
      <a:lvl5pPr algn="l" rtl="0" eaLnBrk="0" fontAlgn="base" latinLnBrk="1" hangingPunct="0">
        <a:spcBef>
          <a:spcPct val="0"/>
        </a:spcBef>
        <a:spcAft>
          <a:spcPct val="0"/>
        </a:spcAft>
        <a:defRPr kumimoji="1" sz="2400" b="1">
          <a:solidFill>
            <a:schemeClr val="accent2"/>
          </a:solidFill>
          <a:latin typeface="Tahoma" pitchFamily="34" charset="0"/>
          <a:ea typeface="굴림" pitchFamily="50" charset="-127"/>
          <a:cs typeface="Tahoma" pitchFamily="34" charset="0"/>
        </a:defRPr>
      </a:lvl5pPr>
      <a:lvl6pPr marL="457200" algn="l" rtl="0" fontAlgn="base" latinLnBrk="1">
        <a:spcBef>
          <a:spcPct val="0"/>
        </a:spcBef>
        <a:spcAft>
          <a:spcPct val="0"/>
        </a:spcAft>
        <a:defRPr kumimoji="1" sz="2400">
          <a:solidFill>
            <a:schemeClr val="accent2"/>
          </a:solidFill>
          <a:latin typeface="Times New Roman" pitchFamily="18" charset="0"/>
          <a:ea typeface="굴림" pitchFamily="50" charset="-127"/>
        </a:defRPr>
      </a:lvl6pPr>
      <a:lvl7pPr marL="914400" algn="l" rtl="0" fontAlgn="base" latinLnBrk="1">
        <a:spcBef>
          <a:spcPct val="0"/>
        </a:spcBef>
        <a:spcAft>
          <a:spcPct val="0"/>
        </a:spcAft>
        <a:defRPr kumimoji="1" sz="2400">
          <a:solidFill>
            <a:schemeClr val="accent2"/>
          </a:solidFill>
          <a:latin typeface="Times New Roman" pitchFamily="18" charset="0"/>
          <a:ea typeface="굴림" pitchFamily="50" charset="-127"/>
        </a:defRPr>
      </a:lvl7pPr>
      <a:lvl8pPr marL="1371600" algn="l" rtl="0" fontAlgn="base" latinLnBrk="1">
        <a:spcBef>
          <a:spcPct val="0"/>
        </a:spcBef>
        <a:spcAft>
          <a:spcPct val="0"/>
        </a:spcAft>
        <a:defRPr kumimoji="1" sz="2400">
          <a:solidFill>
            <a:schemeClr val="accent2"/>
          </a:solidFill>
          <a:latin typeface="Times New Roman" pitchFamily="18" charset="0"/>
          <a:ea typeface="굴림" pitchFamily="50" charset="-127"/>
        </a:defRPr>
      </a:lvl8pPr>
      <a:lvl9pPr marL="1828800" algn="l" rtl="0" fontAlgn="base" latinLnBrk="1">
        <a:spcBef>
          <a:spcPct val="0"/>
        </a:spcBef>
        <a:spcAft>
          <a:spcPct val="0"/>
        </a:spcAft>
        <a:defRPr kumimoji="1" sz="2400">
          <a:solidFill>
            <a:schemeClr val="accent2"/>
          </a:solidFill>
          <a:latin typeface="Times New Roman" pitchFamily="18" charset="0"/>
          <a:ea typeface="굴림" pitchFamily="50" charset="-127"/>
        </a:defRPr>
      </a:lvl9pPr>
    </p:titleStyle>
    <p:bodyStyle>
      <a:lvl1pPr marL="342900" indent="-342900" algn="l" rtl="0" eaLnBrk="0" fontAlgn="base" latinLnBrk="1" hangingPunct="0">
        <a:spcBef>
          <a:spcPct val="20000"/>
        </a:spcBef>
        <a:spcAft>
          <a:spcPct val="0"/>
        </a:spcAft>
        <a:buFont typeface="Wingdings" panose="05000000000000000000" pitchFamily="2" charset="2"/>
        <a:buBlip>
          <a:blip r:embed="rId15"/>
        </a:buBlip>
        <a:defRPr kumimoji="1" sz="2000" b="1">
          <a:solidFill>
            <a:schemeClr val="tx1"/>
          </a:solidFill>
          <a:latin typeface="+mn-lt"/>
          <a:ea typeface="+mn-ea"/>
          <a:cs typeface="+mn-cs"/>
        </a:defRPr>
      </a:lvl1pPr>
      <a:lvl2pPr marL="742950" indent="-285750" algn="l" rtl="0" eaLnBrk="0" fontAlgn="base" latinLnBrk="1" hangingPunct="0">
        <a:spcBef>
          <a:spcPct val="20000"/>
        </a:spcBef>
        <a:spcAft>
          <a:spcPct val="0"/>
        </a:spcAft>
        <a:buBlip>
          <a:blip r:embed="rId16"/>
        </a:buBlip>
        <a:defRPr kumimoji="1" sz="2800">
          <a:solidFill>
            <a:schemeClr val="tx1"/>
          </a:solidFill>
          <a:latin typeface="+mn-lt"/>
          <a:ea typeface="+mn-ea"/>
          <a:cs typeface="Tahoma" pitchFamily="34" charset="0"/>
        </a:defRPr>
      </a:lvl2pPr>
      <a:lvl3pPr marL="1143000" indent="-228600" algn="l" rtl="0" eaLnBrk="0" fontAlgn="base" latinLnBrk="1" hangingPunct="0">
        <a:spcBef>
          <a:spcPct val="20000"/>
        </a:spcBef>
        <a:spcAft>
          <a:spcPct val="0"/>
        </a:spcAft>
        <a:buBlip>
          <a:blip r:embed="rId17"/>
        </a:buBlip>
        <a:defRPr kumimoji="1" sz="1600">
          <a:solidFill>
            <a:schemeClr val="tx1"/>
          </a:solidFill>
          <a:latin typeface="+mn-lt"/>
          <a:ea typeface="+mn-ea"/>
          <a:cs typeface="Tahoma" pitchFamily="34" charset="0"/>
        </a:defRPr>
      </a:lvl3pPr>
      <a:lvl4pPr marL="1600200" indent="-228600" algn="l" rtl="0" eaLnBrk="0" fontAlgn="base" latinLnBrk="1" hangingPunct="0">
        <a:spcBef>
          <a:spcPct val="20000"/>
        </a:spcBef>
        <a:spcAft>
          <a:spcPct val="0"/>
        </a:spcAft>
        <a:buBlip>
          <a:blip r:embed="rId18"/>
        </a:buBlip>
        <a:defRPr kumimoji="1" sz="1400">
          <a:solidFill>
            <a:schemeClr val="tx1"/>
          </a:solidFill>
          <a:latin typeface="+mn-lt"/>
          <a:ea typeface="+mn-ea"/>
          <a:cs typeface="Tahoma" pitchFamily="34" charset="0"/>
        </a:defRPr>
      </a:lvl4pPr>
      <a:lvl5pPr marL="2057400" indent="-228600" algn="l" rtl="0" eaLnBrk="0" fontAlgn="base" latinLnBrk="1" hangingPunct="0">
        <a:spcBef>
          <a:spcPct val="20000"/>
        </a:spcBef>
        <a:spcAft>
          <a:spcPct val="0"/>
        </a:spcAft>
        <a:buChar char="»"/>
        <a:defRPr kumimoji="1" sz="1200">
          <a:solidFill>
            <a:schemeClr val="tx1"/>
          </a:solidFill>
          <a:latin typeface="+mn-lt"/>
          <a:ea typeface="+mn-ea"/>
          <a:cs typeface="Tahoma" pitchFamily="34" charset="0"/>
        </a:defRPr>
      </a:lvl5pPr>
      <a:lvl6pPr marL="2514600" indent="-228600" algn="l" rtl="0" fontAlgn="base" latinLnBrk="1">
        <a:spcBef>
          <a:spcPct val="20000"/>
        </a:spcBef>
        <a:spcAft>
          <a:spcPct val="0"/>
        </a:spcAft>
        <a:buChar char="»"/>
        <a:defRPr kumimoji="1" sz="1200">
          <a:solidFill>
            <a:schemeClr val="tx1"/>
          </a:solidFill>
          <a:latin typeface="+mn-lt"/>
          <a:ea typeface="+mn-ea"/>
        </a:defRPr>
      </a:lvl6pPr>
      <a:lvl7pPr marL="2971800" indent="-228600" algn="l" rtl="0" fontAlgn="base" latinLnBrk="1">
        <a:spcBef>
          <a:spcPct val="20000"/>
        </a:spcBef>
        <a:spcAft>
          <a:spcPct val="0"/>
        </a:spcAft>
        <a:buChar char="»"/>
        <a:defRPr kumimoji="1" sz="1200">
          <a:solidFill>
            <a:schemeClr val="tx1"/>
          </a:solidFill>
          <a:latin typeface="+mn-lt"/>
          <a:ea typeface="+mn-ea"/>
        </a:defRPr>
      </a:lvl7pPr>
      <a:lvl8pPr marL="3429000" indent="-228600" algn="l" rtl="0" fontAlgn="base" latinLnBrk="1">
        <a:spcBef>
          <a:spcPct val="20000"/>
        </a:spcBef>
        <a:spcAft>
          <a:spcPct val="0"/>
        </a:spcAft>
        <a:buChar char="»"/>
        <a:defRPr kumimoji="1" sz="1200">
          <a:solidFill>
            <a:schemeClr val="tx1"/>
          </a:solidFill>
          <a:latin typeface="+mn-lt"/>
          <a:ea typeface="+mn-ea"/>
        </a:defRPr>
      </a:lvl8pPr>
      <a:lvl9pPr marL="3886200" indent="-228600" algn="l" rtl="0" fontAlgn="base" latinLnBrk="1">
        <a:spcBef>
          <a:spcPct val="20000"/>
        </a:spcBef>
        <a:spcAft>
          <a:spcPct val="0"/>
        </a:spcAft>
        <a:buChar char="»"/>
        <a:defRPr kumimoji="1" sz="12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png"/><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image" Target="../media/image3.png"/><Relationship Id="rId7" Type="http://schemas.openxmlformats.org/officeDocument/2006/relationships/image" Target="../media/image18.wmf"/><Relationship Id="rId2" Type="http://schemas.openxmlformats.org/officeDocument/2006/relationships/notesSlide" Target="../notesSlides/notesSlide11.xml"/><Relationship Id="rId1" Type="http://schemas.openxmlformats.org/officeDocument/2006/relationships/slideLayout" Target="../slideLayouts/slideLayout18.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21.wmf"/><Relationship Id="rId4" Type="http://schemas.openxmlformats.org/officeDocument/2006/relationships/image" Target="../media/image4.png"/><Relationship Id="rId9" Type="http://schemas.openxmlformats.org/officeDocument/2006/relationships/image" Target="../media/image20.wmf"/></Relationships>
</file>

<file path=ppt/slides/_rels/slide29.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20.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150.png"/></Relationships>
</file>

<file path=ppt/slides/_rels/slide34.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2" name="Text Box 34"/>
          <p:cNvSpPr txBox="1">
            <a:spLocks noChangeArrowheads="1"/>
          </p:cNvSpPr>
          <p:nvPr/>
        </p:nvSpPr>
        <p:spPr bwMode="auto">
          <a:xfrm>
            <a:off x="9084469" y="5715000"/>
            <a:ext cx="2985113" cy="400110"/>
          </a:xfrm>
          <a:prstGeom prst="rect">
            <a:avLst/>
          </a:prstGeom>
          <a:noFill/>
          <a:ln w="9525">
            <a:noFill/>
            <a:miter lim="800000"/>
            <a:headEnd/>
            <a:tailEnd/>
          </a:ln>
        </p:spPr>
        <p:txBody>
          <a:bodyPr wrap="none">
            <a:spAutoFit/>
          </a:bodyPr>
          <a:lstStyle/>
          <a:p>
            <a:pPr algn="r" fontAlgn="base" latinLnBrk="1">
              <a:spcBef>
                <a:spcPct val="0"/>
              </a:spcBef>
              <a:spcAft>
                <a:spcPct val="0"/>
              </a:spcAft>
            </a:pPr>
            <a:r>
              <a:rPr kumimoji="1" lang="en-US" altLang="ko-KR" sz="1000" b="1" dirty="0">
                <a:solidFill>
                  <a:srgbClr val="990033"/>
                </a:solidFill>
                <a:latin typeface="Tahoma" pitchFamily="34" charset="0"/>
                <a:ea typeface="Tahoma" pitchFamily="34" charset="0"/>
                <a:cs typeface="Tahoma" pitchFamily="34" charset="0"/>
              </a:rPr>
              <a:t>Mobile  Telecommunications  Research  Lab</a:t>
            </a:r>
          </a:p>
          <a:p>
            <a:pPr algn="r" fontAlgn="base" latinLnBrk="1">
              <a:spcBef>
                <a:spcPct val="0"/>
              </a:spcBef>
              <a:spcAft>
                <a:spcPct val="0"/>
              </a:spcAft>
            </a:pPr>
            <a:r>
              <a:rPr kumimoji="1" lang="en-US" altLang="ko-KR" sz="1000" b="1" dirty="0">
                <a:solidFill>
                  <a:srgbClr val="990033"/>
                </a:solidFill>
                <a:latin typeface="Tahoma" pitchFamily="34" charset="0"/>
                <a:ea typeface="Tahoma" pitchFamily="34" charset="0"/>
                <a:cs typeface="Tahoma" pitchFamily="34" charset="0"/>
              </a:rPr>
              <a:t>http://mobile.inha.ac.kr</a:t>
            </a:r>
          </a:p>
        </p:txBody>
      </p:sp>
      <p:sp>
        <p:nvSpPr>
          <p:cNvPr id="5" name="Text Box 34"/>
          <p:cNvSpPr txBox="1">
            <a:spLocks noChangeArrowheads="1"/>
          </p:cNvSpPr>
          <p:nvPr/>
        </p:nvSpPr>
        <p:spPr bwMode="auto">
          <a:xfrm>
            <a:off x="0" y="6442075"/>
            <a:ext cx="12192000" cy="431800"/>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latinLnBrk="1">
              <a:spcBef>
                <a:spcPct val="20000"/>
              </a:spcBef>
              <a:buFont typeface="Wingdings" panose="05000000000000000000" pitchFamily="2" charset="2"/>
              <a:buBlip>
                <a:blip r:embed="rId3"/>
              </a:buBlip>
              <a:defRPr kumimoji="1" sz="2000" b="1">
                <a:solidFill>
                  <a:schemeClr val="tx1"/>
                </a:solidFill>
                <a:latin typeface="Tahoma" panose="020B0604030504040204" pitchFamily="34" charset="0"/>
                <a:cs typeface="Tahoma" panose="020B0604030504040204" pitchFamily="34" charset="0"/>
              </a:defRPr>
            </a:lvl1pPr>
            <a:lvl2pPr marL="742950" indent="-285750" latinLnBrk="1">
              <a:spcBef>
                <a:spcPct val="20000"/>
              </a:spcBef>
              <a:buBlip>
                <a:blip r:embed="rId4"/>
              </a:buBlip>
              <a:defRPr kumimoji="1" sz="2800">
                <a:solidFill>
                  <a:schemeClr val="tx1"/>
                </a:solidFill>
                <a:latin typeface="Tahoma" panose="020B0604030504040204" pitchFamily="34" charset="0"/>
                <a:cs typeface="Tahoma" panose="020B0604030504040204" pitchFamily="34" charset="0"/>
              </a:defRPr>
            </a:lvl2pPr>
            <a:lvl3pPr marL="1143000" indent="-228600" latinLnBrk="1">
              <a:spcBef>
                <a:spcPct val="20000"/>
              </a:spcBef>
              <a:buBlip>
                <a:blip r:embed="rId5"/>
              </a:buBlip>
              <a:defRPr kumimoji="1" sz="1600">
                <a:solidFill>
                  <a:schemeClr val="tx1"/>
                </a:solidFill>
                <a:latin typeface="Tahoma" panose="020B0604030504040204" pitchFamily="34" charset="0"/>
                <a:cs typeface="Tahoma" panose="020B0604030504040204" pitchFamily="34" charset="0"/>
              </a:defRPr>
            </a:lvl3pPr>
            <a:lvl4pPr marL="1600200" indent="-228600" latinLnBrk="1">
              <a:spcBef>
                <a:spcPct val="20000"/>
              </a:spcBef>
              <a:buBlip>
                <a:blip r:embed="rId6"/>
              </a:buBlip>
              <a:defRPr kumimoji="1" sz="1400">
                <a:solidFill>
                  <a:schemeClr val="tx1"/>
                </a:solidFill>
                <a:latin typeface="Tahoma" panose="020B0604030504040204" pitchFamily="34" charset="0"/>
                <a:cs typeface="Tahoma" panose="020B0604030504040204" pitchFamily="34" charset="0"/>
              </a:defRPr>
            </a:lvl4pPr>
            <a:lvl5pPr marL="2057400" indent="-228600" latinLnBrk="1">
              <a:spcBef>
                <a:spcPct val="20000"/>
              </a:spcBef>
              <a:buChar char="»"/>
              <a:defRPr kumimoji="1" sz="1200">
                <a:solidFill>
                  <a:schemeClr val="tx1"/>
                </a:solidFill>
                <a:latin typeface="Tahoma" panose="020B0604030504040204" pitchFamily="34" charset="0"/>
                <a:cs typeface="Tahoma" panose="020B0604030504040204" pitchFamily="34" charset="0"/>
              </a:defRPr>
            </a:lvl5pPr>
            <a:lvl6pPr marL="2514600" indent="-228600" eaLnBrk="0" fontAlgn="base" latinLnBrk="1" hangingPunct="0">
              <a:spcBef>
                <a:spcPct val="20000"/>
              </a:spcBef>
              <a:spcAft>
                <a:spcPct val="0"/>
              </a:spcAft>
              <a:buChar char="»"/>
              <a:defRPr kumimoji="1" sz="1200">
                <a:solidFill>
                  <a:schemeClr val="tx1"/>
                </a:solidFill>
                <a:latin typeface="Tahoma" panose="020B0604030504040204" pitchFamily="34" charset="0"/>
                <a:cs typeface="Tahoma" panose="020B0604030504040204" pitchFamily="34" charset="0"/>
              </a:defRPr>
            </a:lvl6pPr>
            <a:lvl7pPr marL="2971800" indent="-228600" eaLnBrk="0" fontAlgn="base" latinLnBrk="1" hangingPunct="0">
              <a:spcBef>
                <a:spcPct val="20000"/>
              </a:spcBef>
              <a:spcAft>
                <a:spcPct val="0"/>
              </a:spcAft>
              <a:buChar char="»"/>
              <a:defRPr kumimoji="1" sz="1200">
                <a:solidFill>
                  <a:schemeClr val="tx1"/>
                </a:solidFill>
                <a:latin typeface="Tahoma" panose="020B0604030504040204" pitchFamily="34" charset="0"/>
                <a:cs typeface="Tahoma" panose="020B0604030504040204" pitchFamily="34" charset="0"/>
              </a:defRPr>
            </a:lvl7pPr>
            <a:lvl8pPr marL="3429000" indent="-228600" eaLnBrk="0" fontAlgn="base" latinLnBrk="1" hangingPunct="0">
              <a:spcBef>
                <a:spcPct val="20000"/>
              </a:spcBef>
              <a:spcAft>
                <a:spcPct val="0"/>
              </a:spcAft>
              <a:buChar char="»"/>
              <a:defRPr kumimoji="1" sz="1200">
                <a:solidFill>
                  <a:schemeClr val="tx1"/>
                </a:solidFill>
                <a:latin typeface="Tahoma" panose="020B0604030504040204" pitchFamily="34" charset="0"/>
                <a:cs typeface="Tahoma" panose="020B0604030504040204" pitchFamily="34" charset="0"/>
              </a:defRPr>
            </a:lvl8pPr>
            <a:lvl9pPr marL="3886200" indent="-228600" eaLnBrk="0" fontAlgn="base" latinLnBrk="1" hangingPunct="0">
              <a:spcBef>
                <a:spcPct val="20000"/>
              </a:spcBef>
              <a:spcAft>
                <a:spcPct val="0"/>
              </a:spcAft>
              <a:buChar char="»"/>
              <a:defRPr kumimoji="1" sz="1200">
                <a:solidFill>
                  <a:schemeClr val="tx1"/>
                </a:solidFill>
                <a:latin typeface="Tahoma" panose="020B0604030504040204" pitchFamily="34" charset="0"/>
                <a:cs typeface="Tahoma" panose="020B0604030504040204" pitchFamily="34" charset="0"/>
              </a:defRPr>
            </a:lvl9pPr>
          </a:lstStyle>
          <a:p>
            <a:pPr algn="ctr">
              <a:spcBef>
                <a:spcPct val="0"/>
              </a:spcBef>
              <a:buFontTx/>
              <a:buNone/>
            </a:pPr>
            <a:endParaRPr lang="en-US" altLang="ko-KR" sz="500" dirty="0">
              <a:solidFill>
                <a:srgbClr val="000000"/>
              </a:solidFill>
              <a:latin typeface="Times New Roman" panose="02020603050405020304" pitchFamily="18" charset="0"/>
            </a:endParaRPr>
          </a:p>
          <a:p>
            <a:pPr algn="ctr">
              <a:spcBef>
                <a:spcPct val="0"/>
              </a:spcBef>
              <a:buFontTx/>
              <a:buNone/>
            </a:pPr>
            <a:r>
              <a:rPr lang="en-US" altLang="ko-KR" sz="1200" dirty="0">
                <a:solidFill>
                  <a:srgbClr val="F3F9FA"/>
                </a:solidFill>
              </a:rPr>
              <a:t>INHA University,  Department of Electronic Engineering</a:t>
            </a:r>
            <a:r>
              <a:rPr lang="en-US" altLang="ko-KR" sz="1200" dirty="0">
                <a:solidFill>
                  <a:srgbClr val="000000"/>
                </a:solidFill>
              </a:rPr>
              <a:t> </a:t>
            </a:r>
          </a:p>
          <a:p>
            <a:pPr algn="ctr">
              <a:spcBef>
                <a:spcPct val="0"/>
              </a:spcBef>
              <a:buFontTx/>
              <a:buNone/>
            </a:pPr>
            <a:endParaRPr lang="en-US" altLang="ko-KR" sz="500" dirty="0">
              <a:solidFill>
                <a:srgbClr val="000000"/>
              </a:solidFill>
              <a:latin typeface="Times New Roman" panose="02020603050405020304" pitchFamily="18" charset="0"/>
            </a:endParaRPr>
          </a:p>
        </p:txBody>
      </p:sp>
      <p:sp>
        <p:nvSpPr>
          <p:cNvPr id="3" name="Rectangle 2">
            <a:extLst>
              <a:ext uri="{FF2B5EF4-FFF2-40B4-BE49-F238E27FC236}">
                <a16:creationId xmlns:a16="http://schemas.microsoft.com/office/drawing/2014/main" id="{6E91F255-07AA-8EB8-E947-A508EE382ABF}"/>
              </a:ext>
            </a:extLst>
          </p:cNvPr>
          <p:cNvSpPr txBox="1">
            <a:spLocks noChangeArrowheads="1"/>
          </p:cNvSpPr>
          <p:nvPr/>
        </p:nvSpPr>
        <p:spPr bwMode="auto">
          <a:xfrm>
            <a:off x="0" y="390670"/>
            <a:ext cx="12192000" cy="918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70000" lnSpcReduction="20000"/>
          </a:bodyPr>
          <a:lstStyle>
            <a:lvl1pPr algn="l" rtl="0" eaLnBrk="0" fontAlgn="base" latinLnBrk="1" hangingPunct="0">
              <a:spcBef>
                <a:spcPct val="0"/>
              </a:spcBef>
              <a:spcAft>
                <a:spcPct val="0"/>
              </a:spcAft>
              <a:defRPr kumimoji="1" sz="2400" b="1">
                <a:solidFill>
                  <a:schemeClr val="accent2"/>
                </a:solidFill>
                <a:latin typeface="Tahoma" pitchFamily="34" charset="0"/>
                <a:ea typeface="+mj-ea"/>
                <a:cs typeface="Tahoma" pitchFamily="34" charset="0"/>
              </a:defRPr>
            </a:lvl1pPr>
            <a:lvl2pPr algn="l" rtl="0" eaLnBrk="0" fontAlgn="base" latinLnBrk="1" hangingPunct="0">
              <a:spcBef>
                <a:spcPct val="0"/>
              </a:spcBef>
              <a:spcAft>
                <a:spcPct val="0"/>
              </a:spcAft>
              <a:defRPr kumimoji="1" sz="2400" b="1">
                <a:solidFill>
                  <a:schemeClr val="accent2"/>
                </a:solidFill>
                <a:latin typeface="Tahoma" pitchFamily="34" charset="0"/>
                <a:ea typeface="굴림" pitchFamily="50" charset="-127"/>
                <a:cs typeface="Tahoma" pitchFamily="34" charset="0"/>
              </a:defRPr>
            </a:lvl2pPr>
            <a:lvl3pPr algn="l" rtl="0" eaLnBrk="0" fontAlgn="base" latinLnBrk="1" hangingPunct="0">
              <a:spcBef>
                <a:spcPct val="0"/>
              </a:spcBef>
              <a:spcAft>
                <a:spcPct val="0"/>
              </a:spcAft>
              <a:defRPr kumimoji="1" sz="2400" b="1">
                <a:solidFill>
                  <a:schemeClr val="accent2"/>
                </a:solidFill>
                <a:latin typeface="Tahoma" pitchFamily="34" charset="0"/>
                <a:ea typeface="굴림" pitchFamily="50" charset="-127"/>
                <a:cs typeface="Tahoma" pitchFamily="34" charset="0"/>
              </a:defRPr>
            </a:lvl3pPr>
            <a:lvl4pPr algn="l" rtl="0" eaLnBrk="0" fontAlgn="base" latinLnBrk="1" hangingPunct="0">
              <a:spcBef>
                <a:spcPct val="0"/>
              </a:spcBef>
              <a:spcAft>
                <a:spcPct val="0"/>
              </a:spcAft>
              <a:defRPr kumimoji="1" sz="2400" b="1">
                <a:solidFill>
                  <a:schemeClr val="accent2"/>
                </a:solidFill>
                <a:latin typeface="Tahoma" pitchFamily="34" charset="0"/>
                <a:ea typeface="굴림" pitchFamily="50" charset="-127"/>
                <a:cs typeface="Tahoma" pitchFamily="34" charset="0"/>
              </a:defRPr>
            </a:lvl4pPr>
            <a:lvl5pPr algn="l" rtl="0" eaLnBrk="0" fontAlgn="base" latinLnBrk="1" hangingPunct="0">
              <a:spcBef>
                <a:spcPct val="0"/>
              </a:spcBef>
              <a:spcAft>
                <a:spcPct val="0"/>
              </a:spcAft>
              <a:defRPr kumimoji="1" sz="2400" b="1">
                <a:solidFill>
                  <a:schemeClr val="accent2"/>
                </a:solidFill>
                <a:latin typeface="Tahoma" pitchFamily="34" charset="0"/>
                <a:ea typeface="굴림" pitchFamily="50" charset="-127"/>
                <a:cs typeface="Tahoma" pitchFamily="34" charset="0"/>
              </a:defRPr>
            </a:lvl5pPr>
            <a:lvl6pPr marL="457200" algn="l" rtl="0" fontAlgn="base" latinLnBrk="1">
              <a:spcBef>
                <a:spcPct val="0"/>
              </a:spcBef>
              <a:spcAft>
                <a:spcPct val="0"/>
              </a:spcAft>
              <a:defRPr kumimoji="1" sz="2400">
                <a:solidFill>
                  <a:schemeClr val="accent2"/>
                </a:solidFill>
                <a:latin typeface="Times New Roman" pitchFamily="18" charset="0"/>
                <a:ea typeface="굴림" pitchFamily="50" charset="-127"/>
              </a:defRPr>
            </a:lvl6pPr>
            <a:lvl7pPr marL="914400" algn="l" rtl="0" fontAlgn="base" latinLnBrk="1">
              <a:spcBef>
                <a:spcPct val="0"/>
              </a:spcBef>
              <a:spcAft>
                <a:spcPct val="0"/>
              </a:spcAft>
              <a:defRPr kumimoji="1" sz="2400">
                <a:solidFill>
                  <a:schemeClr val="accent2"/>
                </a:solidFill>
                <a:latin typeface="Times New Roman" pitchFamily="18" charset="0"/>
                <a:ea typeface="굴림" pitchFamily="50" charset="-127"/>
              </a:defRPr>
            </a:lvl7pPr>
            <a:lvl8pPr marL="1371600" algn="l" rtl="0" fontAlgn="base" latinLnBrk="1">
              <a:spcBef>
                <a:spcPct val="0"/>
              </a:spcBef>
              <a:spcAft>
                <a:spcPct val="0"/>
              </a:spcAft>
              <a:defRPr kumimoji="1" sz="2400">
                <a:solidFill>
                  <a:schemeClr val="accent2"/>
                </a:solidFill>
                <a:latin typeface="Times New Roman" pitchFamily="18" charset="0"/>
                <a:ea typeface="굴림" pitchFamily="50" charset="-127"/>
              </a:defRPr>
            </a:lvl8pPr>
            <a:lvl9pPr marL="1828800" algn="l" rtl="0" fontAlgn="base" latinLnBrk="1">
              <a:spcBef>
                <a:spcPct val="0"/>
              </a:spcBef>
              <a:spcAft>
                <a:spcPct val="0"/>
              </a:spcAft>
              <a:defRPr kumimoji="1" sz="2400">
                <a:solidFill>
                  <a:schemeClr val="accent2"/>
                </a:solidFill>
                <a:latin typeface="Times New Roman" pitchFamily="18" charset="0"/>
                <a:ea typeface="굴림" pitchFamily="50" charset="-127"/>
              </a:defRPr>
            </a:lvl9pPr>
          </a:lstStyle>
          <a:p>
            <a:pPr algn="ctr"/>
            <a:r>
              <a:rPr lang="ko-KR" altLang="en-US" kern="0" dirty="0">
                <a:solidFill>
                  <a:srgbClr val="CC3300"/>
                </a:solidFill>
                <a:latin typeface="+mj-ea"/>
              </a:rPr>
              <a:t>지능형 무선 액세스 기술 개발</a:t>
            </a:r>
            <a:r>
              <a:rPr lang="en-US" altLang="ko-KR" kern="0" dirty="0">
                <a:solidFill>
                  <a:srgbClr val="0000FF"/>
                </a:solidFill>
                <a:latin typeface="+mj-ea"/>
              </a:rPr>
              <a:t> </a:t>
            </a:r>
            <a:r>
              <a:rPr lang="en-US" altLang="ko-KR" dirty="0">
                <a:ea typeface="Tahoma" panose="020B0604030504040204" pitchFamily="34" charset="0"/>
              </a:rPr>
              <a:t>:  Semantic Communications</a:t>
            </a:r>
          </a:p>
          <a:p>
            <a:pPr algn="ctr"/>
            <a:endParaRPr lang="en-US" altLang="ko-KR" kern="0" dirty="0">
              <a:solidFill>
                <a:srgbClr val="0000FF"/>
              </a:solidFill>
              <a:latin typeface="+mj-ea"/>
            </a:endParaRPr>
          </a:p>
          <a:p>
            <a:pPr algn="ctr"/>
            <a:r>
              <a:rPr lang="en-US" altLang="ko-KR" dirty="0">
                <a:ea typeface="Tahoma" panose="020B0604030504040204" pitchFamily="34" charset="0"/>
              </a:rPr>
              <a:t>Preserving Semantic Integrity: AI-Driven Data Reconstruction for Enhanced Communication Systems</a:t>
            </a:r>
            <a:r>
              <a:rPr lang="en-US" altLang="ko-KR" kern="0" dirty="0">
                <a:solidFill>
                  <a:srgbClr val="0000FF"/>
                </a:solidFill>
                <a:latin typeface="+mj-ea"/>
              </a:rPr>
              <a:t> </a:t>
            </a:r>
            <a:endParaRPr lang="en-US" kern="0" dirty="0"/>
          </a:p>
        </p:txBody>
      </p:sp>
      <p:sp>
        <p:nvSpPr>
          <p:cNvPr id="4" name="Rectangle 33">
            <a:extLst>
              <a:ext uri="{FF2B5EF4-FFF2-40B4-BE49-F238E27FC236}">
                <a16:creationId xmlns:a16="http://schemas.microsoft.com/office/drawing/2014/main" id="{4F39C363-F1E6-00F9-7ECA-1DE8B56DDD35}"/>
              </a:ext>
            </a:extLst>
          </p:cNvPr>
          <p:cNvSpPr txBox="1">
            <a:spLocks noChangeArrowheads="1"/>
          </p:cNvSpPr>
          <p:nvPr/>
        </p:nvSpPr>
        <p:spPr bwMode="auto">
          <a:xfrm>
            <a:off x="6068361" y="4111654"/>
            <a:ext cx="5976938" cy="14398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latinLnBrk="1" hangingPunct="1">
              <a:spcBef>
                <a:spcPct val="20000"/>
              </a:spcBef>
              <a:spcAft>
                <a:spcPct val="0"/>
              </a:spcAft>
              <a:buFont typeface="Wingdings" panose="05000000000000000000" pitchFamily="2" charset="2"/>
              <a:buBlip>
                <a:blip r:embed="rId3"/>
              </a:buBlip>
              <a:defRPr kumimoji="1" sz="2000" b="1">
                <a:solidFill>
                  <a:schemeClr val="tx1"/>
                </a:solidFill>
                <a:latin typeface="+mn-lt"/>
                <a:ea typeface="+mn-ea"/>
                <a:cs typeface="+mn-cs"/>
              </a:defRPr>
            </a:lvl1pPr>
            <a:lvl2pPr marL="742950" indent="-285750" algn="l" rtl="0" eaLnBrk="1" fontAlgn="base" latinLnBrk="1" hangingPunct="1">
              <a:spcBef>
                <a:spcPct val="20000"/>
              </a:spcBef>
              <a:spcAft>
                <a:spcPct val="0"/>
              </a:spcAft>
              <a:buBlip>
                <a:blip r:embed="rId4"/>
              </a:buBlip>
              <a:defRPr kumimoji="1" sz="2800">
                <a:solidFill>
                  <a:schemeClr val="tx1"/>
                </a:solidFill>
                <a:latin typeface="+mn-lt"/>
                <a:ea typeface="+mn-ea"/>
                <a:cs typeface="Tahoma" pitchFamily="34" charset="0"/>
              </a:defRPr>
            </a:lvl2pPr>
            <a:lvl3pPr marL="1143000" indent="-228600" algn="l" rtl="0" eaLnBrk="1" fontAlgn="base" latinLnBrk="1" hangingPunct="1">
              <a:spcBef>
                <a:spcPct val="20000"/>
              </a:spcBef>
              <a:spcAft>
                <a:spcPct val="0"/>
              </a:spcAft>
              <a:buBlip>
                <a:blip r:embed="rId5"/>
              </a:buBlip>
              <a:defRPr kumimoji="1" sz="1600">
                <a:solidFill>
                  <a:schemeClr val="tx1"/>
                </a:solidFill>
                <a:latin typeface="+mn-lt"/>
                <a:ea typeface="+mn-ea"/>
                <a:cs typeface="Tahoma" pitchFamily="34" charset="0"/>
              </a:defRPr>
            </a:lvl3pPr>
            <a:lvl4pPr marL="1600200" indent="-228600" algn="l" rtl="0" eaLnBrk="1" fontAlgn="base" latinLnBrk="1" hangingPunct="1">
              <a:spcBef>
                <a:spcPct val="20000"/>
              </a:spcBef>
              <a:spcAft>
                <a:spcPct val="0"/>
              </a:spcAft>
              <a:buBlip>
                <a:blip r:embed="rId6"/>
              </a:buBlip>
              <a:defRPr kumimoji="1" sz="1400">
                <a:solidFill>
                  <a:schemeClr val="tx1"/>
                </a:solidFill>
                <a:latin typeface="+mn-lt"/>
                <a:ea typeface="+mn-ea"/>
                <a:cs typeface="Tahoma" pitchFamily="34" charset="0"/>
              </a:defRPr>
            </a:lvl4pPr>
            <a:lvl5pPr marL="2057400" indent="-228600" algn="l" rtl="0" eaLnBrk="1" fontAlgn="base" latinLnBrk="1" hangingPunct="1">
              <a:spcBef>
                <a:spcPct val="20000"/>
              </a:spcBef>
              <a:spcAft>
                <a:spcPct val="0"/>
              </a:spcAft>
              <a:buChar char="»"/>
              <a:defRPr kumimoji="1" sz="1200">
                <a:solidFill>
                  <a:schemeClr val="tx1"/>
                </a:solidFill>
                <a:latin typeface="+mn-lt"/>
                <a:ea typeface="+mn-ea"/>
                <a:cs typeface="Tahoma" pitchFamily="34" charset="0"/>
              </a:defRPr>
            </a:lvl5pPr>
            <a:lvl6pPr marL="2514600" indent="-228600" algn="l" rtl="0" eaLnBrk="1" fontAlgn="base" latinLnBrk="1" hangingPunct="1">
              <a:spcBef>
                <a:spcPct val="20000"/>
              </a:spcBef>
              <a:spcAft>
                <a:spcPct val="0"/>
              </a:spcAft>
              <a:buChar char="»"/>
              <a:defRPr kumimoji="1" sz="1200">
                <a:solidFill>
                  <a:schemeClr val="tx1"/>
                </a:solidFill>
                <a:latin typeface="+mn-lt"/>
                <a:ea typeface="+mn-ea"/>
              </a:defRPr>
            </a:lvl6pPr>
            <a:lvl7pPr marL="2971800" indent="-228600" algn="l" rtl="0" eaLnBrk="1" fontAlgn="base" latinLnBrk="1" hangingPunct="1">
              <a:spcBef>
                <a:spcPct val="20000"/>
              </a:spcBef>
              <a:spcAft>
                <a:spcPct val="0"/>
              </a:spcAft>
              <a:buChar char="»"/>
              <a:defRPr kumimoji="1" sz="1200">
                <a:solidFill>
                  <a:schemeClr val="tx1"/>
                </a:solidFill>
                <a:latin typeface="+mn-lt"/>
                <a:ea typeface="+mn-ea"/>
              </a:defRPr>
            </a:lvl7pPr>
            <a:lvl8pPr marL="3429000" indent="-228600" algn="l" rtl="0" eaLnBrk="1" fontAlgn="base" latinLnBrk="1" hangingPunct="1">
              <a:spcBef>
                <a:spcPct val="20000"/>
              </a:spcBef>
              <a:spcAft>
                <a:spcPct val="0"/>
              </a:spcAft>
              <a:buChar char="»"/>
              <a:defRPr kumimoji="1" sz="1200">
                <a:solidFill>
                  <a:schemeClr val="tx1"/>
                </a:solidFill>
                <a:latin typeface="+mn-lt"/>
                <a:ea typeface="+mn-ea"/>
              </a:defRPr>
            </a:lvl8pPr>
            <a:lvl9pPr marL="3886200" indent="-228600" algn="l" rtl="0" eaLnBrk="1" fontAlgn="base" latinLnBrk="1" hangingPunct="1">
              <a:spcBef>
                <a:spcPct val="20000"/>
              </a:spcBef>
              <a:spcAft>
                <a:spcPct val="0"/>
              </a:spcAft>
              <a:buChar char="»"/>
              <a:defRPr kumimoji="1" sz="1200">
                <a:solidFill>
                  <a:schemeClr val="tx1"/>
                </a:solidFill>
                <a:latin typeface="+mn-lt"/>
                <a:ea typeface="+mn-ea"/>
              </a:defRPr>
            </a:lvl9pPr>
          </a:lstStyle>
          <a:p>
            <a:pPr marL="0" indent="0" algn="r">
              <a:lnSpc>
                <a:spcPct val="90000"/>
              </a:lnSpc>
              <a:buNone/>
            </a:pPr>
            <a:endParaRPr kumimoji="0" lang="en-US" altLang="ko-KR" kern="0" dirty="0">
              <a:solidFill>
                <a:srgbClr val="333399"/>
              </a:solidFill>
              <a:latin typeface="KoPub돋움체 Medium" panose="02020603020101020101" pitchFamily="18" charset="-127"/>
              <a:ea typeface="KoPub돋움체 Medium" panose="02020603020101020101" pitchFamily="18" charset="-127"/>
            </a:endParaRPr>
          </a:p>
          <a:p>
            <a:pPr marL="0" indent="0" algn="r">
              <a:lnSpc>
                <a:spcPct val="90000"/>
              </a:lnSpc>
              <a:buNone/>
            </a:pPr>
            <a:r>
              <a:rPr kumimoji="0" lang="en-US" altLang="zh-CN" sz="3200" kern="0" baseline="30000" dirty="0">
                <a:solidFill>
                  <a:srgbClr val="333399"/>
                </a:solidFill>
                <a:latin typeface="+mn-ea"/>
              </a:rPr>
              <a:t>Azharul Islam</a:t>
            </a:r>
            <a:endParaRPr kumimoji="0" lang="en-US" altLang="ko-KR" sz="3200" kern="0" baseline="30000" dirty="0">
              <a:solidFill>
                <a:srgbClr val="333399"/>
              </a:solidFill>
              <a:latin typeface="+mn-ea"/>
            </a:endParaRPr>
          </a:p>
          <a:p>
            <a:pPr marL="0" indent="0" algn="r">
              <a:lnSpc>
                <a:spcPct val="90000"/>
              </a:lnSpc>
              <a:buNone/>
            </a:pPr>
            <a:r>
              <a:rPr kumimoji="0" lang="en-US" altLang="ko-KR" sz="3200" kern="0" baseline="30000" dirty="0">
                <a:solidFill>
                  <a:srgbClr val="333399"/>
                </a:solidFill>
                <a:latin typeface="+mn-ea"/>
              </a:rPr>
              <a:t>Prof. </a:t>
            </a:r>
            <a:r>
              <a:rPr kumimoji="0" lang="en-US" altLang="ko-KR" sz="3200" kern="0" baseline="30000" dirty="0" err="1">
                <a:solidFill>
                  <a:srgbClr val="333399"/>
                </a:solidFill>
                <a:latin typeface="+mn-ea"/>
              </a:rPr>
              <a:t>KyungHi</a:t>
            </a:r>
            <a:r>
              <a:rPr kumimoji="0" lang="en-US" altLang="ko-KR" sz="3200" kern="0" baseline="30000" dirty="0">
                <a:solidFill>
                  <a:srgbClr val="333399"/>
                </a:solidFill>
                <a:latin typeface="+mn-ea"/>
              </a:rPr>
              <a:t> Chang</a:t>
            </a:r>
          </a:p>
          <a:p>
            <a:pPr marL="0" indent="0" algn="r">
              <a:lnSpc>
                <a:spcPct val="90000"/>
              </a:lnSpc>
              <a:buNone/>
            </a:pPr>
            <a:r>
              <a:rPr kumimoji="0" lang="en-US" altLang="zh-CN" sz="1800" kern="0" dirty="0">
                <a:solidFill>
                  <a:srgbClr val="333399"/>
                </a:solidFill>
                <a:ea typeface="굴림" panose="020B0600000101010101" pitchFamily="34" charset="-127"/>
              </a:rPr>
              <a:t>2025. 05. 09</a:t>
            </a:r>
            <a:r>
              <a:rPr kumimoji="0" lang="ko-KR" altLang="en-US" sz="1800" kern="0" dirty="0">
                <a:solidFill>
                  <a:srgbClr val="333399"/>
                </a:solidFill>
                <a:latin typeface="+mn-ea"/>
              </a:rPr>
              <a:t> </a:t>
            </a:r>
            <a:endParaRPr kumimoji="0" lang="en-US" altLang="ko-KR" sz="1800" kern="0" dirty="0">
              <a:solidFill>
                <a:srgbClr val="333399"/>
              </a:solidFill>
              <a:latin typeface="+mn-ea"/>
            </a:endParaRPr>
          </a:p>
          <a:p>
            <a:pPr marL="0" indent="0" algn="r">
              <a:lnSpc>
                <a:spcPct val="90000"/>
              </a:lnSpc>
              <a:buNone/>
            </a:pPr>
            <a:endParaRPr kumimoji="0" lang="en-US" altLang="zh-CN" sz="1800" kern="0" dirty="0">
              <a:solidFill>
                <a:srgbClr val="333399"/>
              </a:solidFill>
              <a:latin typeface="+mn-ea"/>
            </a:endParaRPr>
          </a:p>
          <a:p>
            <a:pPr marL="0" indent="0" algn="r">
              <a:lnSpc>
                <a:spcPct val="90000"/>
              </a:lnSpc>
              <a:buNone/>
            </a:pPr>
            <a:endParaRPr kumimoji="0" lang="en-US" altLang="zh-CN" sz="1800" kern="0" dirty="0">
              <a:solidFill>
                <a:srgbClr val="990033"/>
              </a:solidFill>
              <a:latin typeface="+mn-ea"/>
            </a:endParaRPr>
          </a:p>
        </p:txBody>
      </p:sp>
    </p:spTree>
    <p:extLst>
      <p:ext uri="{BB962C8B-B14F-4D97-AF65-F5344CB8AC3E}">
        <p14:creationId xmlns:p14="http://schemas.microsoft.com/office/powerpoint/2010/main" val="135966370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nodeType="afterGroup">
                            <p:stCondLst>
                              <p:cond delay="0"/>
                            </p:stCondLst>
                            <p:childTnLst>
                              <p:par>
                                <p:cTn id="5" presetID="45" presetClass="entr" presetSubtype="0" fill="hold" grpId="0" nodeType="afterEffect">
                                  <p:stCondLst>
                                    <p:cond delay="0"/>
                                  </p:stCondLst>
                                  <p:iterate type="lt">
                                    <p:tmPct val="10000"/>
                                  </p:iterate>
                                  <p:childTnLst>
                                    <p:set>
                                      <p:cBhvr>
                                        <p:cTn id="6" dur="1" fill="hold">
                                          <p:stCondLst>
                                            <p:cond delay="0"/>
                                          </p:stCondLst>
                                        </p:cTn>
                                        <p:tgtEl>
                                          <p:spTgt spid="2082"/>
                                        </p:tgtEl>
                                        <p:attrNameLst>
                                          <p:attrName>style.visibility</p:attrName>
                                        </p:attrNameLst>
                                      </p:cBhvr>
                                      <p:to>
                                        <p:strVal val="visible"/>
                                      </p:to>
                                    </p:set>
                                    <p:animEffect transition="in" filter="fade">
                                      <p:cBhvr>
                                        <p:cTn id="7" dur="500"/>
                                        <p:tgtEl>
                                          <p:spTgt spid="2082"/>
                                        </p:tgtEl>
                                      </p:cBhvr>
                                    </p:animEffect>
                                    <p:anim calcmode="lin" valueType="num">
                                      <p:cBhvr>
                                        <p:cTn id="8" dur="500" fill="hold"/>
                                        <p:tgtEl>
                                          <p:spTgt spid="2082"/>
                                        </p:tgtEl>
                                        <p:attrNameLst>
                                          <p:attrName>ppt_w</p:attrName>
                                        </p:attrNameLst>
                                      </p:cBhvr>
                                      <p:tavLst>
                                        <p:tav tm="0" fmla="#ppt_w*sin(2.5*pi*$)">
                                          <p:val>
                                            <p:fltVal val="0"/>
                                          </p:val>
                                        </p:tav>
                                        <p:tav tm="100000">
                                          <p:val>
                                            <p:fltVal val="1"/>
                                          </p:val>
                                        </p:tav>
                                      </p:tavLst>
                                    </p:anim>
                                    <p:anim calcmode="lin" valueType="num">
                                      <p:cBhvr>
                                        <p:cTn id="9" dur="500" fill="hold"/>
                                        <p:tgtEl>
                                          <p:spTgt spid="2082"/>
                                        </p:tgtEl>
                                        <p:attrNameLst>
                                          <p:attrName>ppt_h</p:attrName>
                                        </p:attrNameLst>
                                      </p:cBhvr>
                                      <p:tavLst>
                                        <p:tav tm="0">
                                          <p:val>
                                            <p:strVal val="#ppt_h"/>
                                          </p:val>
                                        </p:tav>
                                        <p:tav tm="100000">
                                          <p:val>
                                            <p:strVal val="#ppt_h"/>
                                          </p:val>
                                        </p:tav>
                                      </p:tavLst>
                                    </p:anim>
                                  </p:childTnLst>
                                </p:cTn>
                              </p:par>
                            </p:childTnLst>
                          </p:cTn>
                        </p:par>
                        <p:par>
                          <p:cTn id="10" fill="hold">
                            <p:stCondLst>
                              <p:cond delay="3400"/>
                            </p:stCondLst>
                            <p:childTnLst>
                              <p:par>
                                <p:cTn id="11" presetID="45" presetClass="entr" presetSubtype="0" fill="hold" grpId="0" nodeType="afterEffect">
                                  <p:stCondLst>
                                    <p:cond delay="0"/>
                                  </p:stCondLst>
                                  <p:iterate type="lt">
                                    <p:tmPct val="10000"/>
                                  </p:iterate>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anim calcmode="lin" valueType="num">
                                      <p:cBhvr>
                                        <p:cTn id="14" dur="500" fill="hold"/>
                                        <p:tgtEl>
                                          <p:spTgt spid="5"/>
                                        </p:tgtEl>
                                        <p:attrNameLst>
                                          <p:attrName>ppt_w</p:attrName>
                                        </p:attrNameLst>
                                      </p:cBhvr>
                                      <p:tavLst>
                                        <p:tav tm="0" fmla="#ppt_w*sin(2.5*pi*$)">
                                          <p:val>
                                            <p:fltVal val="0"/>
                                          </p:val>
                                        </p:tav>
                                        <p:tav tm="100000">
                                          <p:val>
                                            <p:fltVal val="1"/>
                                          </p:val>
                                        </p:tav>
                                      </p:tavLst>
                                    </p:anim>
                                    <p:anim calcmode="lin" valueType="num">
                                      <p:cBhvr>
                                        <p:cTn id="15" dur="5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2" grpId="0"/>
      <p:bldP spid="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10E4A7-C879-ED54-73C2-3D06A4C29E70}"/>
            </a:ext>
          </a:extLst>
        </p:cNvPr>
        <p:cNvGrpSpPr/>
        <p:nvPr/>
      </p:nvGrpSpPr>
      <p:grpSpPr>
        <a:xfrm>
          <a:off x="0" y="0"/>
          <a:ext cx="0" cy="0"/>
          <a:chOff x="0" y="0"/>
          <a:chExt cx="0" cy="0"/>
        </a:xfrm>
      </p:grpSpPr>
      <p:sp>
        <p:nvSpPr>
          <p:cNvPr id="4" name="Footer Placeholder 3">
            <a:extLst>
              <a:ext uri="{FF2B5EF4-FFF2-40B4-BE49-F238E27FC236}">
                <a16:creationId xmlns:a16="http://schemas.microsoft.com/office/drawing/2014/main" id="{F814A1BF-9D25-3B2D-D965-B14B6E2B463A}"/>
              </a:ext>
            </a:extLst>
          </p:cNvPr>
          <p:cNvSpPr>
            <a:spLocks noGrp="1"/>
          </p:cNvSpPr>
          <p:nvPr>
            <p:ph type="ftr" sz="quarter" idx="10"/>
          </p:nvPr>
        </p:nvSpPr>
        <p:spPr/>
        <p:txBody>
          <a:bodyPr/>
          <a:lstStyle/>
          <a:p>
            <a:pPr>
              <a:defRPr/>
            </a:pPr>
            <a:r>
              <a:rPr lang="en-US" altLang="ko-KR"/>
              <a:t>INHA UNIVERSITY</a:t>
            </a:r>
          </a:p>
          <a:p>
            <a:pPr>
              <a:defRPr/>
            </a:pPr>
            <a:r>
              <a:rPr lang="en-US" altLang="ko-KR"/>
              <a:t>Mobile  Telecommunications  Research  Lab</a:t>
            </a:r>
          </a:p>
        </p:txBody>
      </p:sp>
      <p:sp>
        <p:nvSpPr>
          <p:cNvPr id="5" name="Slide Number Placeholder 4">
            <a:extLst>
              <a:ext uri="{FF2B5EF4-FFF2-40B4-BE49-F238E27FC236}">
                <a16:creationId xmlns:a16="http://schemas.microsoft.com/office/drawing/2014/main" id="{7393DD78-8B07-DDE9-3C8F-D2E469CD5D10}"/>
              </a:ext>
            </a:extLst>
          </p:cNvPr>
          <p:cNvSpPr>
            <a:spLocks noGrp="1"/>
          </p:cNvSpPr>
          <p:nvPr>
            <p:ph type="sldNum" sz="quarter" idx="11"/>
          </p:nvPr>
        </p:nvSpPr>
        <p:spPr/>
        <p:txBody>
          <a:bodyPr/>
          <a:lstStyle/>
          <a:p>
            <a:pPr>
              <a:defRPr/>
            </a:pPr>
            <a:fld id="{06B6D9D2-400B-4F34-9CD7-7185E64E1880}" type="slidenum">
              <a:rPr lang="en-US" altLang="ko-KR" smtClean="0">
                <a:solidFill>
                  <a:srgbClr val="000000"/>
                </a:solidFill>
              </a:rPr>
              <a:pPr>
                <a:defRPr/>
              </a:pPr>
              <a:t>10</a:t>
            </a:fld>
            <a:endParaRPr lang="en-US" altLang="ko-KR">
              <a:solidFill>
                <a:srgbClr val="000000"/>
              </a:solidFill>
            </a:endParaRPr>
          </a:p>
        </p:txBody>
      </p:sp>
      <p:graphicFrame>
        <p:nvGraphicFramePr>
          <p:cNvPr id="6" name="Table 5">
            <a:extLst>
              <a:ext uri="{FF2B5EF4-FFF2-40B4-BE49-F238E27FC236}">
                <a16:creationId xmlns:a16="http://schemas.microsoft.com/office/drawing/2014/main" id="{3359A37A-E5E3-B5D3-346B-9E28970AA7F3}"/>
              </a:ext>
            </a:extLst>
          </p:cNvPr>
          <p:cNvGraphicFramePr>
            <a:graphicFrameLocks noGrp="1"/>
          </p:cNvGraphicFramePr>
          <p:nvPr>
            <p:extLst>
              <p:ext uri="{D42A27DB-BD31-4B8C-83A1-F6EECF244321}">
                <p14:modId xmlns:p14="http://schemas.microsoft.com/office/powerpoint/2010/main" val="1875143335"/>
              </p:ext>
            </p:extLst>
          </p:nvPr>
        </p:nvGraphicFramePr>
        <p:xfrm>
          <a:off x="434715" y="1371600"/>
          <a:ext cx="11230234" cy="4419600"/>
        </p:xfrm>
        <a:graphic>
          <a:graphicData uri="http://schemas.openxmlformats.org/drawingml/2006/table">
            <a:tbl>
              <a:tblPr firstRow="1" bandRow="1">
                <a:tableStyleId>{D7AC3CCA-C797-4891-BE02-D94E43425B78}</a:tableStyleId>
              </a:tblPr>
              <a:tblGrid>
                <a:gridCol w="1198776">
                  <a:extLst>
                    <a:ext uri="{9D8B030D-6E8A-4147-A177-3AD203B41FA5}">
                      <a16:colId xmlns:a16="http://schemas.microsoft.com/office/drawing/2014/main" val="647457323"/>
                    </a:ext>
                  </a:extLst>
                </a:gridCol>
                <a:gridCol w="1303420">
                  <a:extLst>
                    <a:ext uri="{9D8B030D-6E8A-4147-A177-3AD203B41FA5}">
                      <a16:colId xmlns:a16="http://schemas.microsoft.com/office/drawing/2014/main" val="1090270638"/>
                    </a:ext>
                  </a:extLst>
                </a:gridCol>
                <a:gridCol w="1095636">
                  <a:extLst>
                    <a:ext uri="{9D8B030D-6E8A-4147-A177-3AD203B41FA5}">
                      <a16:colId xmlns:a16="http://schemas.microsoft.com/office/drawing/2014/main" val="2341938785"/>
                    </a:ext>
                  </a:extLst>
                </a:gridCol>
                <a:gridCol w="1421366">
                  <a:extLst>
                    <a:ext uri="{9D8B030D-6E8A-4147-A177-3AD203B41FA5}">
                      <a16:colId xmlns:a16="http://schemas.microsoft.com/office/drawing/2014/main" val="2963421809"/>
                    </a:ext>
                  </a:extLst>
                </a:gridCol>
                <a:gridCol w="1154859">
                  <a:extLst>
                    <a:ext uri="{9D8B030D-6E8A-4147-A177-3AD203B41FA5}">
                      <a16:colId xmlns:a16="http://schemas.microsoft.com/office/drawing/2014/main" val="1603018992"/>
                    </a:ext>
                  </a:extLst>
                </a:gridCol>
                <a:gridCol w="1325127">
                  <a:extLst>
                    <a:ext uri="{9D8B030D-6E8A-4147-A177-3AD203B41FA5}">
                      <a16:colId xmlns:a16="http://schemas.microsoft.com/office/drawing/2014/main" val="1404729403"/>
                    </a:ext>
                  </a:extLst>
                </a:gridCol>
                <a:gridCol w="1865525">
                  <a:extLst>
                    <a:ext uri="{9D8B030D-6E8A-4147-A177-3AD203B41FA5}">
                      <a16:colId xmlns:a16="http://schemas.microsoft.com/office/drawing/2014/main" val="3256037596"/>
                    </a:ext>
                  </a:extLst>
                </a:gridCol>
                <a:gridCol w="1865525">
                  <a:extLst>
                    <a:ext uri="{9D8B030D-6E8A-4147-A177-3AD203B41FA5}">
                      <a16:colId xmlns:a16="http://schemas.microsoft.com/office/drawing/2014/main" val="3447854761"/>
                    </a:ext>
                  </a:extLst>
                </a:gridCol>
              </a:tblGrid>
              <a:tr h="370840">
                <a:tc>
                  <a:txBody>
                    <a:bodyPr/>
                    <a:lstStyle/>
                    <a:p>
                      <a:pPr algn="ctr"/>
                      <a:r>
                        <a:rPr lang="en-US" sz="1200" dirty="0"/>
                        <a:t>Feature/</a:t>
                      </a:r>
                    </a:p>
                    <a:p>
                      <a:pPr algn="ctr"/>
                      <a:r>
                        <a:rPr lang="en-US" sz="1200" dirty="0"/>
                        <a:t>System</a:t>
                      </a:r>
                    </a:p>
                  </a:txBody>
                  <a:tcPr anchor="ctr"/>
                </a:tc>
                <a:tc>
                  <a:txBody>
                    <a:bodyPr/>
                    <a:lstStyle/>
                    <a:p>
                      <a:pPr algn="ctr"/>
                      <a:r>
                        <a:rPr lang="en-US" sz="1200" dirty="0"/>
                        <a:t>Our DSKB-based SC System</a:t>
                      </a:r>
                    </a:p>
                  </a:txBody>
                  <a:tcPr anchor="ctr"/>
                </a:tc>
                <a:tc>
                  <a:txBody>
                    <a:bodyPr/>
                    <a:lstStyle/>
                    <a:p>
                      <a:pPr algn="ctr"/>
                      <a:r>
                        <a:rPr lang="en-US" sz="1200" dirty="0" err="1"/>
                        <a:t>DeepSC</a:t>
                      </a:r>
                      <a:endParaRPr lang="en-US" sz="1200" dirty="0"/>
                    </a:p>
                  </a:txBody>
                  <a:tcPr anchor="ctr"/>
                </a:tc>
                <a:tc>
                  <a:txBody>
                    <a:bodyPr/>
                    <a:lstStyle/>
                    <a:p>
                      <a:pPr algn="ctr"/>
                      <a:r>
                        <a:rPr lang="en-US" sz="1200" dirty="0"/>
                        <a:t>L-</a:t>
                      </a:r>
                      <a:r>
                        <a:rPr lang="en-US" sz="1200" dirty="0" err="1"/>
                        <a:t>DeepSC</a:t>
                      </a:r>
                      <a:endParaRPr lang="en-US" sz="1200" dirty="0"/>
                    </a:p>
                  </a:txBody>
                  <a:tcPr anchor="ctr"/>
                </a:tc>
                <a:tc>
                  <a:txBody>
                    <a:bodyPr/>
                    <a:lstStyle/>
                    <a:p>
                      <a:pPr algn="ctr"/>
                      <a:r>
                        <a:rPr lang="en-US" sz="1200" dirty="0"/>
                        <a:t>BERT-based Systems</a:t>
                      </a:r>
                    </a:p>
                  </a:txBody>
                  <a:tcPr anchor="ctr"/>
                </a:tc>
                <a:tc>
                  <a:txBody>
                    <a:bodyPr/>
                    <a:lstStyle/>
                    <a:p>
                      <a:pPr algn="ctr"/>
                      <a:r>
                        <a:rPr lang="en-US" sz="1200" dirty="0"/>
                        <a:t>Robust Semantic Text (Hu et al.)</a:t>
                      </a:r>
                    </a:p>
                  </a:txBody>
                  <a:tcPr anchor="ctr"/>
                </a:tc>
                <a:tc>
                  <a:txBody>
                    <a:bodyPr/>
                    <a:lstStyle/>
                    <a:p>
                      <a:pPr algn="ctr"/>
                      <a:r>
                        <a:rPr lang="en-US" sz="1200" dirty="0" err="1"/>
                        <a:t>ReGen</a:t>
                      </a:r>
                      <a:endParaRPr lang="en-US" sz="1200" dirty="0"/>
                    </a:p>
                  </a:txBody>
                  <a:tcPr anchor="ctr"/>
                </a:tc>
                <a:tc>
                  <a:txBody>
                    <a:bodyPr/>
                    <a:lstStyle/>
                    <a:p>
                      <a:pPr algn="ctr"/>
                      <a:r>
                        <a:rPr lang="en-US" sz="1200" dirty="0"/>
                        <a:t>Our System Excels</a:t>
                      </a:r>
                    </a:p>
                  </a:txBody>
                  <a:tcPr anchor="ctr"/>
                </a:tc>
                <a:extLst>
                  <a:ext uri="{0D108BD9-81ED-4DB2-BD59-A6C34878D82A}">
                    <a16:rowId xmlns:a16="http://schemas.microsoft.com/office/drawing/2014/main" val="3920525330"/>
                  </a:ext>
                </a:extLst>
              </a:tr>
              <a:tr h="370840">
                <a:tc>
                  <a:txBody>
                    <a:bodyPr/>
                    <a:lstStyle/>
                    <a:p>
                      <a:pPr algn="ctr"/>
                      <a:r>
                        <a:rPr lang="en-US" sz="1000" b="1" dirty="0">
                          <a:solidFill>
                            <a:schemeClr val="tx1"/>
                          </a:solidFill>
                        </a:rPr>
                        <a:t>Method Selection</a:t>
                      </a:r>
                    </a:p>
                  </a:txBody>
                  <a:tcPr anchor="ctr"/>
                </a:tc>
                <a:tc>
                  <a:txBody>
                    <a:bodyPr/>
                    <a:lstStyle/>
                    <a:p>
                      <a:pPr algn="ctr"/>
                      <a:r>
                        <a:rPr lang="en-US" sz="1000" dirty="0">
                          <a:solidFill>
                            <a:srgbClr val="0000FF"/>
                          </a:solidFill>
                        </a:rPr>
                        <a:t>Intelligent RL-guided selection (dynamic decision-making between methods)</a:t>
                      </a:r>
                    </a:p>
                  </a:txBody>
                  <a:tcPr anchor="ctr"/>
                </a:tc>
                <a:tc>
                  <a:txBody>
                    <a:bodyPr/>
                    <a:lstStyle/>
                    <a:p>
                      <a:pPr algn="ctr"/>
                      <a:r>
                        <a:rPr lang="en-US" sz="1000" dirty="0"/>
                        <a:t>Fixed approach (single pipeline)</a:t>
                      </a:r>
                    </a:p>
                  </a:txBody>
                  <a:tcPr anchor="ctr"/>
                </a:tc>
                <a:tc>
                  <a:txBody>
                    <a:bodyPr/>
                    <a:lstStyle/>
                    <a:p>
                      <a:pPr algn="ctr"/>
                      <a:r>
                        <a:rPr lang="en-US" sz="1000" dirty="0"/>
                        <a:t>Fixed approach (lightweight version)</a:t>
                      </a:r>
                    </a:p>
                  </a:txBody>
                  <a:tcPr anchor="ctr"/>
                </a:tc>
                <a:tc>
                  <a:txBody>
                    <a:bodyPr/>
                    <a:lstStyle/>
                    <a:p>
                      <a:pPr algn="ctr"/>
                      <a:r>
                        <a:rPr lang="en-US" sz="1000" dirty="0"/>
                        <a:t>Fixed approach (BERT-only pipeline)</a:t>
                      </a:r>
                    </a:p>
                  </a:txBody>
                  <a:tcPr anchor="ctr"/>
                </a:tc>
                <a:tc>
                  <a:txBody>
                    <a:bodyPr/>
                    <a:lstStyle/>
                    <a:p>
                      <a:pPr algn="ctr"/>
                      <a:r>
                        <a:rPr lang="en-US" sz="1000" dirty="0"/>
                        <a:t>Fixed approach (codebook-based recovery)</a:t>
                      </a:r>
                    </a:p>
                  </a:txBody>
                  <a:tcPr anchor="ctr"/>
                </a:tc>
                <a:tc>
                  <a:txBody>
                    <a:bodyPr/>
                    <a:lstStyle/>
                    <a:p>
                      <a:pPr algn="ctr"/>
                      <a:r>
                        <a:rPr lang="en-US" sz="1000" dirty="0"/>
                        <a:t>Partial adaptivity (reinforcement learning guidance)</a:t>
                      </a:r>
                    </a:p>
                  </a:txBody>
                  <a:tcPr anchor="ctr"/>
                </a:tc>
                <a:tc>
                  <a:txBody>
                    <a:bodyPr/>
                    <a:lstStyle/>
                    <a:p>
                      <a:pPr algn="ctr"/>
                      <a:r>
                        <a:rPr lang="en-US" sz="1000" b="1" dirty="0">
                          <a:solidFill>
                            <a:srgbClr val="0000FF"/>
                          </a:solidFill>
                        </a:rPr>
                        <a:t>Adaptive method optimization</a:t>
                      </a:r>
                      <a:r>
                        <a:rPr lang="en-US" sz="1000" dirty="0">
                          <a:solidFill>
                            <a:srgbClr val="0000FF"/>
                          </a:solidFill>
                        </a:rPr>
                        <a:t> - Your system intelligently chooses the best reconstruction method based on content and conditions rather than using a fixed pipeline</a:t>
                      </a:r>
                    </a:p>
                  </a:txBody>
                  <a:tcPr anchor="ctr"/>
                </a:tc>
                <a:extLst>
                  <a:ext uri="{0D108BD9-81ED-4DB2-BD59-A6C34878D82A}">
                    <a16:rowId xmlns:a16="http://schemas.microsoft.com/office/drawing/2014/main" val="2837395972"/>
                  </a:ext>
                </a:extLst>
              </a:tr>
              <a:tr h="370840">
                <a:tc>
                  <a:txBody>
                    <a:bodyPr/>
                    <a:lstStyle/>
                    <a:p>
                      <a:pPr algn="ctr"/>
                      <a:r>
                        <a:rPr lang="en-US" sz="1000" b="1" dirty="0">
                          <a:solidFill>
                            <a:schemeClr val="tx1"/>
                          </a:solidFill>
                        </a:rPr>
                        <a:t>Reconstruction Approach</a:t>
                      </a:r>
                    </a:p>
                  </a:txBody>
                  <a:tcPr anchor="ctr"/>
                </a:tc>
                <a:tc>
                  <a:txBody>
                    <a:bodyPr/>
                    <a:lstStyle/>
                    <a:p>
                      <a:pPr algn="ctr"/>
                      <a:r>
                        <a:rPr lang="en-US" sz="1000" b="0" dirty="0">
                          <a:solidFill>
                            <a:srgbClr val="0000FF"/>
                          </a:solidFill>
                        </a:rPr>
                        <a:t>Multiple parallel paths (DVAE [Denoising Variational Autoencoder], API [GPT models], rule-based) with ensemble voting (weighted combination)</a:t>
                      </a:r>
                    </a:p>
                  </a:txBody>
                  <a:tcPr anchor="ctr"/>
                </a:tc>
                <a:tc>
                  <a:txBody>
                    <a:bodyPr/>
                    <a:lstStyle/>
                    <a:p>
                      <a:pPr algn="ctr"/>
                      <a:r>
                        <a:rPr lang="en-US" sz="1000" dirty="0"/>
                        <a:t>Single neural network path (transformer-based encoder-decoder)</a:t>
                      </a:r>
                    </a:p>
                  </a:txBody>
                  <a:tcPr anchor="ctr"/>
                </a:tc>
                <a:tc>
                  <a:txBody>
                    <a:bodyPr/>
                    <a:lstStyle/>
                    <a:p>
                      <a:pPr algn="ctr"/>
                      <a:r>
                        <a:rPr lang="en-US" sz="1000" dirty="0"/>
                        <a:t>Lightweight single path (reduced complexity networks)</a:t>
                      </a:r>
                    </a:p>
                  </a:txBody>
                  <a:tcPr anchor="ctr"/>
                </a:tc>
                <a:tc>
                  <a:txBody>
                    <a:bodyPr/>
                    <a:lstStyle/>
                    <a:p>
                      <a:pPr algn="ctr"/>
                      <a:r>
                        <a:rPr lang="en-US" sz="1000" dirty="0"/>
                        <a:t>Typically, single BERT-based path (bidirectional encoding)</a:t>
                      </a:r>
                    </a:p>
                  </a:txBody>
                  <a:tcPr anchor="ctr"/>
                </a:tc>
                <a:tc>
                  <a:txBody>
                    <a:bodyPr/>
                    <a:lstStyle/>
                    <a:p>
                      <a:pPr algn="ctr"/>
                      <a:r>
                        <a:rPr lang="en-US" sz="1000" dirty="0"/>
                        <a:t>Masked VQ-VAE (Vector Quantized VAE with noise masking for discrete tokens)</a:t>
                      </a:r>
                    </a:p>
                  </a:txBody>
                  <a:tcPr anchor="ctr"/>
                </a:tc>
                <a:tc>
                  <a:txBody>
                    <a:bodyPr/>
                    <a:lstStyle/>
                    <a:p>
                      <a:pPr algn="ctr"/>
                      <a:r>
                        <a:rPr lang="en-US" sz="1000" dirty="0"/>
                        <a:t>Reinforcement learning for sequence generation (self-critic training)</a:t>
                      </a:r>
                    </a:p>
                  </a:txBody>
                  <a:tcPr anchor="ctr"/>
                </a:tc>
                <a:tc>
                  <a:txBody>
                    <a:bodyPr/>
                    <a:lstStyle/>
                    <a:p>
                      <a:pPr algn="ctr"/>
                      <a:r>
                        <a:rPr lang="en-US" sz="1000" b="1" dirty="0">
                          <a:solidFill>
                            <a:srgbClr val="0000FF"/>
                          </a:solidFill>
                        </a:rPr>
                        <a:t>Superior redundancy and resilience</a:t>
                      </a:r>
                      <a:r>
                        <a:rPr lang="en-US" sz="1000" dirty="0">
                          <a:solidFill>
                            <a:srgbClr val="0000FF"/>
                          </a:solidFill>
                        </a:rPr>
                        <a:t> - our multi-path approach provides fallback options when one method fails, while others use single-point-of-failure designs</a:t>
                      </a:r>
                    </a:p>
                  </a:txBody>
                  <a:tcPr anchor="ctr"/>
                </a:tc>
                <a:extLst>
                  <a:ext uri="{0D108BD9-81ED-4DB2-BD59-A6C34878D82A}">
                    <a16:rowId xmlns:a16="http://schemas.microsoft.com/office/drawing/2014/main" val="127979852"/>
                  </a:ext>
                </a:extLst>
              </a:tr>
              <a:tr h="370840">
                <a:tc>
                  <a:txBody>
                    <a:bodyPr/>
                    <a:lstStyle/>
                    <a:p>
                      <a:pPr algn="ctr"/>
                      <a:r>
                        <a:rPr lang="en-US" sz="1000" b="1" dirty="0">
                          <a:solidFill>
                            <a:schemeClr val="tx1"/>
                          </a:solidFill>
                        </a:rPr>
                        <a:t>Semantic Similarity</a:t>
                      </a:r>
                    </a:p>
                  </a:txBody>
                  <a:tcPr anchor="ctr"/>
                </a:tc>
                <a:tc>
                  <a:txBody>
                    <a:bodyPr/>
                    <a:lstStyle/>
                    <a:p>
                      <a:pPr algn="ctr"/>
                      <a:r>
                        <a:rPr lang="en-US" sz="1000" b="0" dirty="0">
                          <a:solidFill>
                            <a:srgbClr val="0000FF"/>
                          </a:solidFill>
                        </a:rPr>
                        <a:t>0.8519 (BERT-based similarity metric)</a:t>
                      </a:r>
                    </a:p>
                  </a:txBody>
                  <a:tcPr anchor="ctr"/>
                </a:tc>
                <a:tc>
                  <a:txBody>
                    <a:bodyPr/>
                    <a:lstStyle/>
                    <a:p>
                      <a:pPr algn="ctr"/>
                      <a:r>
                        <a:rPr lang="en-US" sz="1000" dirty="0"/>
                        <a:t>0.75-0.80 (cosine similarity of embeddings)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t>~0.78 (lightweight similarity measure)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t>0.80-0.85 (contextual similarity)</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t>~0.82 (adversarial-robust similarity)</a:t>
                      </a:r>
                    </a:p>
                  </a:txBody>
                  <a:tcPr anchor="ctr"/>
                </a:tc>
                <a:tc>
                  <a:txBody>
                    <a:bodyPr/>
                    <a:lstStyle/>
                    <a:p>
                      <a:pPr algn="ctr"/>
                      <a:r>
                        <a:rPr lang="en-US" sz="1000" dirty="0"/>
                        <a:t>Not directly comparable (uses different metrics)</a:t>
                      </a:r>
                    </a:p>
                  </a:txBody>
                  <a:tcPr anchor="ctr"/>
                </a:tc>
                <a:tc>
                  <a:txBody>
                    <a:bodyPr/>
                    <a:lstStyle/>
                    <a:p>
                      <a:pPr algn="ctr"/>
                      <a:r>
                        <a:rPr lang="en-US" sz="1000" b="1" dirty="0">
                          <a:solidFill>
                            <a:srgbClr val="0000FF"/>
                          </a:solidFill>
                        </a:rPr>
                        <a:t>Higher meaning preservation</a:t>
                      </a:r>
                      <a:r>
                        <a:rPr lang="en-US" sz="1000" dirty="0">
                          <a:solidFill>
                            <a:srgbClr val="0000FF"/>
                          </a:solidFill>
                        </a:rPr>
                        <a:t> - our system maintains superior semantic similarity despite compression and channel noise compared to alternatives</a:t>
                      </a:r>
                    </a:p>
                  </a:txBody>
                  <a:tcPr anchor="ctr"/>
                </a:tc>
                <a:extLst>
                  <a:ext uri="{0D108BD9-81ED-4DB2-BD59-A6C34878D82A}">
                    <a16:rowId xmlns:a16="http://schemas.microsoft.com/office/drawing/2014/main" val="336015218"/>
                  </a:ext>
                </a:extLst>
              </a:tr>
            </a:tbl>
          </a:graphicData>
        </a:graphic>
      </p:graphicFrame>
      <p:sp>
        <p:nvSpPr>
          <p:cNvPr id="9" name="Title 5">
            <a:extLst>
              <a:ext uri="{FF2B5EF4-FFF2-40B4-BE49-F238E27FC236}">
                <a16:creationId xmlns:a16="http://schemas.microsoft.com/office/drawing/2014/main" id="{1CAA948C-0FC9-C3EC-76BE-C3B67FCFCF1E}"/>
              </a:ext>
            </a:extLst>
          </p:cNvPr>
          <p:cNvSpPr>
            <a:spLocks noGrp="1"/>
          </p:cNvSpPr>
          <p:nvPr>
            <p:ph type="title"/>
          </p:nvPr>
        </p:nvSpPr>
        <p:spPr>
          <a:xfrm>
            <a:off x="527050" y="298450"/>
            <a:ext cx="10369550" cy="490538"/>
          </a:xfrm>
        </p:spPr>
        <p:txBody>
          <a:bodyPr/>
          <a:lstStyle/>
          <a:p>
            <a:r>
              <a:rPr lang="en-US" sz="1600" dirty="0">
                <a:solidFill>
                  <a:srgbClr val="0000FF"/>
                </a:solidFill>
              </a:rPr>
              <a:t>Comparative Analysis of Text Semantic Communication with Contributions (3)   </a:t>
            </a:r>
          </a:p>
        </p:txBody>
      </p:sp>
    </p:spTree>
    <p:extLst>
      <p:ext uri="{BB962C8B-B14F-4D97-AF65-F5344CB8AC3E}">
        <p14:creationId xmlns:p14="http://schemas.microsoft.com/office/powerpoint/2010/main" val="2440916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D094C3-FC06-FDD5-69D6-4B017E4A8ED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F2F2D0-C04C-9A2A-A812-96D9BE73ED2C}"/>
              </a:ext>
            </a:extLst>
          </p:cNvPr>
          <p:cNvSpPr>
            <a:spLocks noGrp="1"/>
          </p:cNvSpPr>
          <p:nvPr>
            <p:ph idx="1"/>
          </p:nvPr>
        </p:nvSpPr>
        <p:spPr>
          <a:xfrm>
            <a:off x="527052" y="1105364"/>
            <a:ext cx="5568948" cy="5400675"/>
          </a:xfrm>
        </p:spPr>
        <p:txBody>
          <a:bodyPr/>
          <a:lstStyle/>
          <a:p>
            <a:pPr>
              <a:defRPr/>
            </a:pPr>
            <a:r>
              <a:rPr lang="en-US" sz="1200" b="1" dirty="0"/>
              <a:t>Text → Embedding: </a:t>
            </a:r>
            <a:r>
              <a:rPr lang="en-US" sz="1200" dirty="0"/>
              <a:t>Convert input text to BERT embeddings</a:t>
            </a:r>
          </a:p>
          <a:p>
            <a:pPr>
              <a:defRPr/>
            </a:pPr>
            <a:r>
              <a:rPr lang="en-US" sz="1200" b="1" dirty="0"/>
              <a:t>KB Enhancement: </a:t>
            </a:r>
            <a:r>
              <a:rPr lang="en-US" sz="1200" dirty="0"/>
              <a:t>Apply domain knowledge to improve embedding quality</a:t>
            </a:r>
          </a:p>
          <a:p>
            <a:pPr>
              <a:defRPr/>
            </a:pPr>
            <a:r>
              <a:rPr lang="en-US" sz="1200" b="1" dirty="0"/>
              <a:t>VAE Compression: </a:t>
            </a:r>
            <a:r>
              <a:rPr lang="en-US" sz="1200" dirty="0"/>
              <a:t>Compress embedding for efficient transmission</a:t>
            </a:r>
          </a:p>
          <a:p>
            <a:pPr>
              <a:defRPr/>
            </a:pPr>
            <a:r>
              <a:rPr lang="en-US" sz="1200" b="1" dirty="0"/>
              <a:t>Content Classification: </a:t>
            </a:r>
            <a:r>
              <a:rPr lang="en-US" sz="1200" dirty="0"/>
              <a:t>Analyze content importance</a:t>
            </a:r>
          </a:p>
          <a:p>
            <a:pPr>
              <a:defRPr/>
            </a:pPr>
            <a:r>
              <a:rPr lang="en-US" sz="1200" b="1" dirty="0"/>
              <a:t>Adaptive Coding: </a:t>
            </a:r>
            <a:r>
              <a:rPr lang="en-US" sz="1200" dirty="0"/>
              <a:t>Apply stronger protection to important content</a:t>
            </a:r>
          </a:p>
          <a:p>
            <a:pPr>
              <a:defRPr/>
            </a:pPr>
            <a:r>
              <a:rPr lang="en-US" sz="1200" b="1" dirty="0"/>
              <a:t>Channel Modulation: </a:t>
            </a:r>
            <a:r>
              <a:rPr lang="en-US" sz="1200" dirty="0"/>
              <a:t>Convert to symbols for transmission</a:t>
            </a:r>
          </a:p>
          <a:p>
            <a:pPr>
              <a:defRPr/>
            </a:pPr>
            <a:r>
              <a:rPr lang="en-US" sz="1200" b="1" dirty="0"/>
              <a:t>Physical Channel: </a:t>
            </a:r>
            <a:r>
              <a:rPr lang="en-US" sz="1200" dirty="0"/>
              <a:t>Simulate transmission with noise and interference</a:t>
            </a:r>
          </a:p>
          <a:p>
            <a:pPr>
              <a:defRPr/>
            </a:pPr>
            <a:r>
              <a:rPr lang="en-US" sz="1200" b="1" dirty="0"/>
              <a:t>Channel Demodulation: </a:t>
            </a:r>
            <a:r>
              <a:rPr lang="en-US" sz="1200" dirty="0"/>
              <a:t>Convert symbols back to digital data</a:t>
            </a:r>
          </a:p>
          <a:p>
            <a:pPr>
              <a:defRPr/>
            </a:pPr>
            <a:r>
              <a:rPr lang="en-US" sz="1200" b="1" dirty="0"/>
              <a:t>Channel Decoding: </a:t>
            </a:r>
            <a:r>
              <a:rPr lang="en-US" sz="1200" dirty="0"/>
              <a:t>Apply error correction</a:t>
            </a:r>
          </a:p>
          <a:p>
            <a:pPr>
              <a:defRPr/>
            </a:pPr>
            <a:r>
              <a:rPr lang="en-US" sz="1200" b="1" dirty="0"/>
              <a:t>Error Recovery: </a:t>
            </a:r>
            <a:r>
              <a:rPr lang="en-US" sz="1200" dirty="0"/>
              <a:t>Apply semantic error recovery techniques</a:t>
            </a:r>
          </a:p>
          <a:p>
            <a:pPr>
              <a:defRPr/>
            </a:pPr>
            <a:r>
              <a:rPr lang="en-US" sz="1200" b="1" dirty="0"/>
              <a:t>VAE Decompression: </a:t>
            </a:r>
            <a:r>
              <a:rPr lang="en-US" sz="1200" dirty="0"/>
              <a:t>Decompress back to original dimension</a:t>
            </a:r>
          </a:p>
          <a:p>
            <a:pPr>
              <a:defRPr/>
            </a:pPr>
            <a:r>
              <a:rPr lang="en-US" sz="1200" b="1" dirty="0"/>
              <a:t>Parallel Reconstruction Paths:</a:t>
            </a:r>
          </a:p>
          <a:p>
            <a:pPr lvl="1" algn="just"/>
            <a:r>
              <a:rPr lang="en-US" sz="1200" dirty="0"/>
              <a:t>MLP DVAE reconstruction (embedding-based)</a:t>
            </a:r>
          </a:p>
          <a:p>
            <a:pPr lvl="1" algn="just"/>
            <a:r>
              <a:rPr lang="en-US" sz="1200" dirty="0"/>
              <a:t>API reconstruction (text-based with RL decision)</a:t>
            </a:r>
          </a:p>
          <a:p>
            <a:pPr lvl="1" algn="just"/>
            <a:r>
              <a:rPr lang="en-US" sz="1200" dirty="0"/>
              <a:t>Basic reconstruction (rule-based)</a:t>
            </a:r>
            <a:endParaRPr lang="en-US" sz="1200" b="1" dirty="0"/>
          </a:p>
          <a:p>
            <a:pPr algn="just"/>
            <a:r>
              <a:rPr lang="en-US" sz="1200" b="1" dirty="0"/>
              <a:t>RL Agent Decision: </a:t>
            </a:r>
            <a:r>
              <a:rPr lang="en-US" sz="1200" dirty="0"/>
              <a:t>RL agent serves as an intelligent decision-making system that optimizes the use of resources (particularly API budget) while maximizing reconstruction quality</a:t>
            </a:r>
            <a:endParaRPr lang="en-US" sz="1200" b="1" dirty="0"/>
          </a:p>
          <a:p>
            <a:pPr algn="just"/>
            <a:r>
              <a:rPr lang="en-US" sz="1200" b="1" dirty="0"/>
              <a:t>Ensemble Voting: </a:t>
            </a:r>
            <a:r>
              <a:rPr lang="en-US" sz="1200" dirty="0"/>
              <a:t>Combine multiple reconstructions</a:t>
            </a:r>
          </a:p>
          <a:p>
            <a:pPr algn="just"/>
            <a:r>
              <a:rPr lang="en-US" sz="1200" b="1" dirty="0"/>
              <a:t>Output Text: </a:t>
            </a:r>
            <a:r>
              <a:rPr lang="en-US" sz="1200" dirty="0"/>
              <a:t>Finalized reconstruction</a:t>
            </a:r>
          </a:p>
          <a:p>
            <a:pPr>
              <a:defRPr/>
            </a:pPr>
            <a:endParaRPr lang="en-US" altLang="ko-KR" sz="1400" b="1" dirty="0">
              <a:latin typeface="Tahoma" panose="020B0604030504040204" pitchFamily="34" charset="0"/>
              <a:ea typeface="Tahoma" panose="020B0604030504040204" pitchFamily="34" charset="0"/>
              <a:cs typeface="Tahoma" panose="020B0604030504040204" pitchFamily="34" charset="0"/>
            </a:endParaRPr>
          </a:p>
          <a:p>
            <a:pPr marL="457200" lvl="1" indent="0">
              <a:buNone/>
              <a:defRPr/>
            </a:pPr>
            <a:endParaRPr lang="en-US" altLang="ko-KR" sz="1600" b="1" dirty="0">
              <a:latin typeface="Tahoma" panose="020B0604030504040204" pitchFamily="34" charset="0"/>
              <a:ea typeface="Tahoma" panose="020B0604030504040204" pitchFamily="34" charset="0"/>
              <a:cs typeface="Tahoma" panose="020B0604030504040204" pitchFamily="34" charset="0"/>
            </a:endParaRPr>
          </a:p>
          <a:p>
            <a:pPr>
              <a:defRPr/>
            </a:pPr>
            <a:endParaRPr lang="en-US" altLang="ko-KR" sz="1800" b="1" dirty="0">
              <a:latin typeface="Tahoma" panose="020B0604030504040204" pitchFamily="34" charset="0"/>
              <a:ea typeface="Tahoma" panose="020B0604030504040204" pitchFamily="34" charset="0"/>
              <a:cs typeface="Tahoma" panose="020B0604030504040204" pitchFamily="34" charset="0"/>
            </a:endParaRPr>
          </a:p>
          <a:p>
            <a:pPr marL="457200" lvl="1" indent="0">
              <a:buNone/>
              <a:defRPr/>
            </a:pPr>
            <a:endParaRPr lang="it-IT" altLang="ko-KR" sz="1600" b="1" dirty="0">
              <a:latin typeface="Tahoma" panose="020B0604030504040204" pitchFamily="34" charset="0"/>
              <a:ea typeface="Tahoma" panose="020B0604030504040204" pitchFamily="34" charset="0"/>
              <a:cs typeface="Tahoma" panose="020B0604030504040204" pitchFamily="34" charset="0"/>
            </a:endParaRPr>
          </a:p>
          <a:p>
            <a:pPr lvl="1">
              <a:defRPr/>
            </a:pPr>
            <a:endParaRPr lang="en-US" altLang="ko-KR" sz="1600" b="1" dirty="0">
              <a:latin typeface="Tahoma" pitchFamily="34" charset="0"/>
              <a:ea typeface="Tahoma" pitchFamily="34" charset="0"/>
              <a:cs typeface="Tahoma" pitchFamily="34" charset="0"/>
            </a:endParaRPr>
          </a:p>
          <a:p>
            <a:pPr>
              <a:defRPr/>
            </a:pPr>
            <a:endParaRPr lang="en-US" altLang="ko-KR" sz="1800" b="1" dirty="0">
              <a:latin typeface="Tahoma" pitchFamily="34" charset="0"/>
              <a:ea typeface="Tahoma" pitchFamily="34" charset="0"/>
              <a:cs typeface="Tahoma" pitchFamily="34" charset="0"/>
            </a:endParaRPr>
          </a:p>
          <a:p>
            <a:pPr>
              <a:defRPr/>
            </a:pPr>
            <a:endParaRPr lang="it-IT" altLang="ko-KR" sz="1800" b="1" dirty="0">
              <a:latin typeface="Tahoma" panose="020B0604030504040204" pitchFamily="34" charset="0"/>
              <a:ea typeface="Tahoma" panose="020B0604030504040204" pitchFamily="34" charset="0"/>
              <a:cs typeface="Tahoma" panose="020B0604030504040204" pitchFamily="34" charset="0"/>
            </a:endParaRPr>
          </a:p>
          <a:p>
            <a:pPr marL="457200" lvl="1" indent="0">
              <a:buNone/>
              <a:defRPr/>
            </a:pPr>
            <a:endParaRPr lang="en-US" sz="1600" dirty="0"/>
          </a:p>
          <a:p>
            <a:pPr lvl="1">
              <a:defRPr/>
            </a:pPr>
            <a:endParaRPr lang="en-US" sz="1600" dirty="0"/>
          </a:p>
        </p:txBody>
      </p:sp>
      <p:sp>
        <p:nvSpPr>
          <p:cNvPr id="4" name="Footer Placeholder 3">
            <a:extLst>
              <a:ext uri="{FF2B5EF4-FFF2-40B4-BE49-F238E27FC236}">
                <a16:creationId xmlns:a16="http://schemas.microsoft.com/office/drawing/2014/main" id="{BA2DBACD-A8FC-0533-E705-4168A892DD15}"/>
              </a:ext>
            </a:extLst>
          </p:cNvPr>
          <p:cNvSpPr>
            <a:spLocks noGrp="1"/>
          </p:cNvSpPr>
          <p:nvPr>
            <p:ph type="ftr" sz="quarter" idx="10"/>
          </p:nvPr>
        </p:nvSpPr>
        <p:spPr/>
        <p:txBody>
          <a:bodyPr/>
          <a:lstStyle/>
          <a:p>
            <a:pPr>
              <a:defRPr/>
            </a:pPr>
            <a:r>
              <a:rPr lang="en-US" altLang="ko-KR"/>
              <a:t>INHA UNIVERSITY</a:t>
            </a:r>
          </a:p>
          <a:p>
            <a:pPr>
              <a:defRPr/>
            </a:pPr>
            <a:r>
              <a:rPr lang="en-US" altLang="ko-KR"/>
              <a:t>Mobile  Telecommunications  Research  Lab</a:t>
            </a:r>
          </a:p>
          <a:p>
            <a:pPr>
              <a:defRPr/>
            </a:pPr>
            <a:endParaRPr lang="en-US" altLang="ko-KR"/>
          </a:p>
          <a:p>
            <a:pPr>
              <a:defRPr/>
            </a:pPr>
            <a:endParaRPr lang="en-US" altLang="ko-KR" dirty="0"/>
          </a:p>
        </p:txBody>
      </p:sp>
      <p:sp>
        <p:nvSpPr>
          <p:cNvPr id="5" name="Slide Number Placeholder 4">
            <a:extLst>
              <a:ext uri="{FF2B5EF4-FFF2-40B4-BE49-F238E27FC236}">
                <a16:creationId xmlns:a16="http://schemas.microsoft.com/office/drawing/2014/main" id="{070F1904-93D3-EF77-C0D0-4B31CD37D6BF}"/>
              </a:ext>
            </a:extLst>
          </p:cNvPr>
          <p:cNvSpPr>
            <a:spLocks noGrp="1"/>
          </p:cNvSpPr>
          <p:nvPr>
            <p:ph type="sldNum" sz="quarter" idx="11"/>
          </p:nvPr>
        </p:nvSpPr>
        <p:spPr/>
        <p:txBody>
          <a:bodyPr/>
          <a:lstStyle/>
          <a:p>
            <a:pPr>
              <a:defRPr/>
            </a:pPr>
            <a:fld id="{06B6D9D2-400B-4F34-9CD7-7185E64E1880}" type="slidenum">
              <a:rPr lang="en-US" altLang="ko-KR" smtClean="0">
                <a:solidFill>
                  <a:srgbClr val="000000"/>
                </a:solidFill>
              </a:rPr>
              <a:pPr>
                <a:defRPr/>
              </a:pPr>
              <a:t>11</a:t>
            </a:fld>
            <a:endParaRPr lang="en-US" altLang="ko-KR">
              <a:solidFill>
                <a:srgbClr val="000000"/>
              </a:solidFill>
            </a:endParaRPr>
          </a:p>
        </p:txBody>
      </p:sp>
      <p:pic>
        <p:nvPicPr>
          <p:cNvPr id="7" name="Picture 6">
            <a:extLst>
              <a:ext uri="{FF2B5EF4-FFF2-40B4-BE49-F238E27FC236}">
                <a16:creationId xmlns:a16="http://schemas.microsoft.com/office/drawing/2014/main" id="{4CD8C40D-C960-C8AA-0FE2-52C032C72EF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96000" y="1293958"/>
            <a:ext cx="5546284" cy="4774910"/>
          </a:xfrm>
          <a:prstGeom prst="rect">
            <a:avLst/>
          </a:prstGeom>
        </p:spPr>
      </p:pic>
      <p:sp>
        <p:nvSpPr>
          <p:cNvPr id="9" name="Title 5">
            <a:extLst>
              <a:ext uri="{FF2B5EF4-FFF2-40B4-BE49-F238E27FC236}">
                <a16:creationId xmlns:a16="http://schemas.microsoft.com/office/drawing/2014/main" id="{8D30AF98-AFCA-2BD8-03A2-762A56C2B55B}"/>
              </a:ext>
            </a:extLst>
          </p:cNvPr>
          <p:cNvSpPr>
            <a:spLocks noGrp="1"/>
          </p:cNvSpPr>
          <p:nvPr>
            <p:ph type="title"/>
          </p:nvPr>
        </p:nvSpPr>
        <p:spPr>
          <a:xfrm>
            <a:off x="527050" y="298450"/>
            <a:ext cx="10369550" cy="490538"/>
          </a:xfrm>
        </p:spPr>
        <p:txBody>
          <a:bodyPr/>
          <a:lstStyle/>
          <a:p>
            <a:pPr>
              <a:defRPr/>
            </a:pPr>
            <a:r>
              <a:rPr lang="en-US" sz="1600" dirty="0">
                <a:solidFill>
                  <a:srgbClr val="0000FF"/>
                </a:solidFill>
              </a:rPr>
              <a:t>Proposed DSKB based SC Text Reconstruction Architecture   </a:t>
            </a:r>
          </a:p>
        </p:txBody>
      </p:sp>
    </p:spTree>
    <p:extLst>
      <p:ext uri="{BB962C8B-B14F-4D97-AF65-F5344CB8AC3E}">
        <p14:creationId xmlns:p14="http://schemas.microsoft.com/office/powerpoint/2010/main" val="577841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B17BAE6-3D03-C87F-BDE9-218234CAAD49}"/>
              </a:ext>
            </a:extLst>
          </p:cNvPr>
          <p:cNvSpPr>
            <a:spLocks noGrp="1"/>
          </p:cNvSpPr>
          <p:nvPr>
            <p:ph type="ftr" sz="quarter" idx="10"/>
          </p:nvPr>
        </p:nvSpPr>
        <p:spPr/>
        <p:txBody>
          <a:bodyPr/>
          <a:lstStyle/>
          <a:p>
            <a:pPr>
              <a:defRPr/>
            </a:pPr>
            <a:r>
              <a:rPr lang="en-US" altLang="ko-KR"/>
              <a:t>INHA UNIVERSITY</a:t>
            </a:r>
          </a:p>
          <a:p>
            <a:pPr>
              <a:defRPr/>
            </a:pPr>
            <a:r>
              <a:rPr lang="en-US" altLang="ko-KR"/>
              <a:t>Mobile  Telecommunications  Research  Lab</a:t>
            </a:r>
          </a:p>
        </p:txBody>
      </p:sp>
      <p:sp>
        <p:nvSpPr>
          <p:cNvPr id="5" name="Slide Number Placeholder 4">
            <a:extLst>
              <a:ext uri="{FF2B5EF4-FFF2-40B4-BE49-F238E27FC236}">
                <a16:creationId xmlns:a16="http://schemas.microsoft.com/office/drawing/2014/main" id="{3BCC7F61-5A73-098D-48AF-004A87578DDE}"/>
              </a:ext>
            </a:extLst>
          </p:cNvPr>
          <p:cNvSpPr>
            <a:spLocks noGrp="1"/>
          </p:cNvSpPr>
          <p:nvPr>
            <p:ph type="sldNum" sz="quarter" idx="11"/>
          </p:nvPr>
        </p:nvSpPr>
        <p:spPr/>
        <p:txBody>
          <a:bodyPr/>
          <a:lstStyle/>
          <a:p>
            <a:pPr>
              <a:defRPr/>
            </a:pPr>
            <a:fld id="{06B6D9D2-400B-4F34-9CD7-7185E64E1880}" type="slidenum">
              <a:rPr lang="en-US" altLang="ko-KR" smtClean="0">
                <a:solidFill>
                  <a:srgbClr val="000000"/>
                </a:solidFill>
              </a:rPr>
              <a:pPr>
                <a:defRPr/>
              </a:pPr>
              <a:t>12</a:t>
            </a:fld>
            <a:endParaRPr lang="en-US" altLang="ko-KR">
              <a:solidFill>
                <a:srgbClr val="000000"/>
              </a:solidFill>
            </a:endParaRPr>
          </a:p>
        </p:txBody>
      </p:sp>
      <p:graphicFrame>
        <p:nvGraphicFramePr>
          <p:cNvPr id="9" name="Table 8">
            <a:extLst>
              <a:ext uri="{FF2B5EF4-FFF2-40B4-BE49-F238E27FC236}">
                <a16:creationId xmlns:a16="http://schemas.microsoft.com/office/drawing/2014/main" id="{D1BA2521-8058-1A7B-8561-E086C02E0A36}"/>
              </a:ext>
            </a:extLst>
          </p:cNvPr>
          <p:cNvGraphicFramePr>
            <a:graphicFrameLocks noGrp="1"/>
          </p:cNvGraphicFramePr>
          <p:nvPr>
            <p:extLst>
              <p:ext uri="{D42A27DB-BD31-4B8C-83A1-F6EECF244321}">
                <p14:modId xmlns:p14="http://schemas.microsoft.com/office/powerpoint/2010/main" val="1549640524"/>
              </p:ext>
            </p:extLst>
          </p:nvPr>
        </p:nvGraphicFramePr>
        <p:xfrm>
          <a:off x="834501" y="1114620"/>
          <a:ext cx="10173790" cy="5081197"/>
        </p:xfrm>
        <a:graphic>
          <a:graphicData uri="http://schemas.openxmlformats.org/drawingml/2006/table">
            <a:tbl>
              <a:tblPr firstRow="1" bandRow="1">
                <a:tableStyleId>{D7AC3CCA-C797-4891-BE02-D94E43425B78}</a:tableStyleId>
              </a:tblPr>
              <a:tblGrid>
                <a:gridCol w="2547891">
                  <a:extLst>
                    <a:ext uri="{9D8B030D-6E8A-4147-A177-3AD203B41FA5}">
                      <a16:colId xmlns:a16="http://schemas.microsoft.com/office/drawing/2014/main" val="2814646296"/>
                    </a:ext>
                  </a:extLst>
                </a:gridCol>
                <a:gridCol w="4110361">
                  <a:extLst>
                    <a:ext uri="{9D8B030D-6E8A-4147-A177-3AD203B41FA5}">
                      <a16:colId xmlns:a16="http://schemas.microsoft.com/office/drawing/2014/main" val="1157183473"/>
                    </a:ext>
                  </a:extLst>
                </a:gridCol>
                <a:gridCol w="3515538">
                  <a:extLst>
                    <a:ext uri="{9D8B030D-6E8A-4147-A177-3AD203B41FA5}">
                      <a16:colId xmlns:a16="http://schemas.microsoft.com/office/drawing/2014/main" val="2734619547"/>
                    </a:ext>
                  </a:extLst>
                </a:gridCol>
              </a:tblGrid>
              <a:tr h="281861">
                <a:tc>
                  <a:txBody>
                    <a:bodyPr/>
                    <a:lstStyle/>
                    <a:p>
                      <a:pPr algn="ctr"/>
                      <a:r>
                        <a:rPr lang="en-US" sz="1300" b="1" dirty="0"/>
                        <a:t>Aspect</a:t>
                      </a:r>
                    </a:p>
                  </a:txBody>
                  <a:tcPr/>
                </a:tc>
                <a:tc>
                  <a:txBody>
                    <a:bodyPr/>
                    <a:lstStyle/>
                    <a:p>
                      <a:pPr algn="ctr"/>
                      <a:r>
                        <a:rPr lang="en-US" sz="1300" dirty="0"/>
                        <a:t>Semantic Reconstruction</a:t>
                      </a:r>
                    </a:p>
                  </a:txBody>
                  <a:tcPr/>
                </a:tc>
                <a:tc>
                  <a:txBody>
                    <a:bodyPr/>
                    <a:lstStyle/>
                    <a:p>
                      <a:pPr algn="ctr"/>
                      <a:r>
                        <a:rPr lang="en-US" sz="1300" dirty="0"/>
                        <a:t>Direct Reconstruction (Conventional)</a:t>
                      </a:r>
                    </a:p>
                  </a:txBody>
                  <a:tcPr/>
                </a:tc>
                <a:extLst>
                  <a:ext uri="{0D108BD9-81ED-4DB2-BD59-A6C34878D82A}">
                    <a16:rowId xmlns:a16="http://schemas.microsoft.com/office/drawing/2014/main" val="3949738571"/>
                  </a:ext>
                </a:extLst>
              </a:tr>
              <a:tr h="281861">
                <a:tc>
                  <a:txBody>
                    <a:bodyPr/>
                    <a:lstStyle/>
                    <a:p>
                      <a:pPr marL="0" algn="l" defTabSz="914400" rtl="0" eaLnBrk="1" latinLnBrk="0" hangingPunct="1"/>
                      <a:r>
                        <a:rPr lang="en-US" sz="1200" b="1" kern="1200" dirty="0">
                          <a:solidFill>
                            <a:srgbClr val="0000FF"/>
                          </a:solidFill>
                          <a:latin typeface="+mn-lt"/>
                          <a:ea typeface="+mn-ea"/>
                          <a:cs typeface="+mn-cs"/>
                        </a:rPr>
                        <a:t>Fundamental Approach</a:t>
                      </a:r>
                    </a:p>
                  </a:txBody>
                  <a:tcPr/>
                </a:tc>
                <a:tc>
                  <a:txBody>
                    <a:bodyPr/>
                    <a:lstStyle/>
                    <a:p>
                      <a:pPr algn="ctr"/>
                      <a:r>
                        <a:rPr lang="en-US" sz="1200" dirty="0"/>
                        <a:t>Embedding-to-embedding-to-text (3-step)</a:t>
                      </a:r>
                    </a:p>
                  </a:txBody>
                  <a:tcPr/>
                </a:tc>
                <a:tc>
                  <a:txBody>
                    <a:bodyPr/>
                    <a:lstStyle/>
                    <a:p>
                      <a:pPr algn="ctr"/>
                      <a:r>
                        <a:rPr lang="en-US" sz="1200" dirty="0"/>
                        <a:t>Text-to-text (2-step)</a:t>
                      </a:r>
                    </a:p>
                  </a:txBody>
                  <a:tcPr/>
                </a:tc>
                <a:extLst>
                  <a:ext uri="{0D108BD9-81ED-4DB2-BD59-A6C34878D82A}">
                    <a16:rowId xmlns:a16="http://schemas.microsoft.com/office/drawing/2014/main" val="1225174840"/>
                  </a:ext>
                </a:extLst>
              </a:tr>
              <a:tr h="281861">
                <a:tc>
                  <a:txBody>
                    <a:bodyPr/>
                    <a:lstStyle/>
                    <a:p>
                      <a:pPr algn="l"/>
                      <a:r>
                        <a:rPr lang="en-US" sz="1200" b="1" dirty="0"/>
                        <a:t>Starting Point</a:t>
                      </a:r>
                    </a:p>
                  </a:txBody>
                  <a:tcPr/>
                </a:tc>
                <a:tc>
                  <a:txBody>
                    <a:bodyPr/>
                    <a:lstStyle/>
                    <a:p>
                      <a:pPr algn="ctr"/>
                      <a:r>
                        <a:rPr lang="en-US" sz="1200" dirty="0"/>
                        <a:t>Original text gets converted to embedding</a:t>
                      </a:r>
                    </a:p>
                  </a:txBody>
                  <a:tcPr/>
                </a:tc>
                <a:tc>
                  <a:txBody>
                    <a:bodyPr/>
                    <a:lstStyle/>
                    <a:p>
                      <a:pPr algn="ctr"/>
                      <a:r>
                        <a:rPr lang="en-US" sz="1200" dirty="0"/>
                        <a:t>Original text is used directly</a:t>
                      </a:r>
                    </a:p>
                  </a:txBody>
                  <a:tcPr/>
                </a:tc>
                <a:extLst>
                  <a:ext uri="{0D108BD9-81ED-4DB2-BD59-A6C34878D82A}">
                    <a16:rowId xmlns:a16="http://schemas.microsoft.com/office/drawing/2014/main" val="2814542195"/>
                  </a:ext>
                </a:extLst>
              </a:tr>
              <a:tr h="281861">
                <a:tc>
                  <a:txBody>
                    <a:bodyPr/>
                    <a:lstStyle/>
                    <a:p>
                      <a:pPr algn="l"/>
                      <a:r>
                        <a:rPr lang="en-US" sz="1200" b="1" dirty="0"/>
                        <a:t>Intermediate Representation</a:t>
                      </a:r>
                    </a:p>
                  </a:txBody>
                  <a:tcPr/>
                </a:tc>
                <a:tc>
                  <a:txBody>
                    <a:bodyPr/>
                    <a:lstStyle/>
                    <a:p>
                      <a:pPr algn="ctr"/>
                      <a:r>
                        <a:rPr lang="en-US" sz="1200" dirty="0"/>
                        <a:t>Works with numerical vector embeddings</a:t>
                      </a:r>
                    </a:p>
                  </a:txBody>
                  <a:tcPr/>
                </a:tc>
                <a:tc>
                  <a:txBody>
                    <a:bodyPr/>
                    <a:lstStyle/>
                    <a:p>
                      <a:pPr algn="ctr"/>
                      <a:r>
                        <a:rPr lang="en-US" sz="1200" dirty="0"/>
                        <a:t>Works directly with text characters/words</a:t>
                      </a:r>
                    </a:p>
                  </a:txBody>
                  <a:tcPr/>
                </a:tc>
                <a:extLst>
                  <a:ext uri="{0D108BD9-81ED-4DB2-BD59-A6C34878D82A}">
                    <a16:rowId xmlns:a16="http://schemas.microsoft.com/office/drawing/2014/main" val="3523488439"/>
                  </a:ext>
                </a:extLst>
              </a:tr>
              <a:tr h="281861">
                <a:tc>
                  <a:txBody>
                    <a:bodyPr/>
                    <a:lstStyle/>
                    <a:p>
                      <a:pPr algn="l"/>
                      <a:r>
                        <a:rPr lang="en-US" sz="1200" b="1" dirty="0"/>
                        <a:t>Dimension Reduction</a:t>
                      </a:r>
                    </a:p>
                  </a:txBody>
                  <a:tcPr/>
                </a:tc>
                <a:tc>
                  <a:txBody>
                    <a:bodyPr/>
                    <a:lstStyle/>
                    <a:p>
                      <a:pPr algn="ctr"/>
                      <a:r>
                        <a:rPr lang="fr-FR" sz="1200" dirty="0"/>
                        <a:t> VAE compression (768→460 </a:t>
                      </a:r>
                      <a:r>
                        <a:rPr lang="fr-FR" sz="1200" dirty="0" err="1"/>
                        <a:t>dims</a:t>
                      </a:r>
                      <a:r>
                        <a:rPr lang="fr-FR" sz="1200" dirty="0"/>
                        <a:t>)</a:t>
                      </a:r>
                      <a:endParaRPr lang="en-US" sz="1200" dirty="0"/>
                    </a:p>
                  </a:txBody>
                  <a:tcPr/>
                </a:tc>
                <a:tc>
                  <a:txBody>
                    <a:bodyPr/>
                    <a:lstStyle/>
                    <a:p>
                      <a:pPr algn="ctr"/>
                      <a:r>
                        <a:rPr lang="en-US" sz="1200" dirty="0"/>
                        <a:t>Not applicable</a:t>
                      </a:r>
                    </a:p>
                  </a:txBody>
                  <a:tcPr/>
                </a:tc>
                <a:extLst>
                  <a:ext uri="{0D108BD9-81ED-4DB2-BD59-A6C34878D82A}">
                    <a16:rowId xmlns:a16="http://schemas.microsoft.com/office/drawing/2014/main" val="2574150617"/>
                  </a:ext>
                </a:extLst>
              </a:tr>
              <a:tr h="281861">
                <a:tc>
                  <a:txBody>
                    <a:bodyPr/>
                    <a:lstStyle/>
                    <a:p>
                      <a:pPr algn="l"/>
                      <a:r>
                        <a:rPr lang="en-US" sz="1200" b="1" dirty="0">
                          <a:solidFill>
                            <a:srgbClr val="0000FF"/>
                          </a:solidFill>
                        </a:rPr>
                        <a:t>Transmission Model</a:t>
                      </a:r>
                    </a:p>
                  </a:txBody>
                  <a:tcPr/>
                </a:tc>
                <a:tc>
                  <a:txBody>
                    <a:bodyPr/>
                    <a:lstStyle/>
                    <a:p>
                      <a:pPr algn="ctr"/>
                      <a:r>
                        <a:rPr lang="en-US" sz="1200" dirty="0"/>
                        <a:t>Physical channel simulation (SNR, modulation)</a:t>
                      </a:r>
                    </a:p>
                  </a:txBody>
                  <a:tcPr/>
                </a:tc>
                <a:tc>
                  <a:txBody>
                    <a:bodyPr/>
                    <a:lstStyle/>
                    <a:p>
                      <a:pPr algn="ctr"/>
                      <a:r>
                        <a:rPr lang="en-US" sz="1200" dirty="0">
                          <a:solidFill>
                            <a:srgbClr val="0000FF"/>
                          </a:solidFill>
                        </a:rPr>
                        <a:t>Simple text corruption model</a:t>
                      </a:r>
                    </a:p>
                  </a:txBody>
                  <a:tcPr/>
                </a:tc>
                <a:extLst>
                  <a:ext uri="{0D108BD9-81ED-4DB2-BD59-A6C34878D82A}">
                    <a16:rowId xmlns:a16="http://schemas.microsoft.com/office/drawing/2014/main" val="263066575"/>
                  </a:ext>
                </a:extLst>
              </a:tr>
              <a:tr h="281861">
                <a:tc>
                  <a:txBody>
                    <a:bodyPr/>
                    <a:lstStyle/>
                    <a:p>
                      <a:pPr algn="l"/>
                      <a:r>
                        <a:rPr lang="en-US" sz="1200" b="1" dirty="0"/>
                        <a:t>Error Pattern</a:t>
                      </a:r>
                    </a:p>
                  </a:txBody>
                  <a:tcPr/>
                </a:tc>
                <a:tc>
                  <a:txBody>
                    <a:bodyPr/>
                    <a:lstStyle/>
                    <a:p>
                      <a:pPr algn="ctr"/>
                      <a:r>
                        <a:rPr lang="en-US" sz="1200" dirty="0"/>
                        <a:t>Continuous degradation across dimensions</a:t>
                      </a:r>
                    </a:p>
                  </a:txBody>
                  <a:tcPr/>
                </a:tc>
                <a:tc>
                  <a:txBody>
                    <a:bodyPr/>
                    <a:lstStyle/>
                    <a:p>
                      <a:pPr algn="ctr"/>
                      <a:r>
                        <a:rPr lang="en-US" sz="1200" dirty="0"/>
                        <a:t>Discrete character/word errors</a:t>
                      </a:r>
                    </a:p>
                  </a:txBody>
                  <a:tcPr/>
                </a:tc>
                <a:extLst>
                  <a:ext uri="{0D108BD9-81ED-4DB2-BD59-A6C34878D82A}">
                    <a16:rowId xmlns:a16="http://schemas.microsoft.com/office/drawing/2014/main" val="3427432272"/>
                  </a:ext>
                </a:extLst>
              </a:tr>
              <a:tr h="281861">
                <a:tc>
                  <a:txBody>
                    <a:bodyPr/>
                    <a:lstStyle/>
                    <a:p>
                      <a:pPr algn="l"/>
                      <a:r>
                        <a:rPr lang="en-US" sz="1200" b="1" dirty="0">
                          <a:solidFill>
                            <a:srgbClr val="0000FF"/>
                          </a:solidFill>
                        </a:rPr>
                        <a:t>Error Correction</a:t>
                      </a:r>
                    </a:p>
                  </a:txBody>
                  <a:tcPr/>
                </a:tc>
                <a:tc>
                  <a:txBody>
                    <a:bodyPr/>
                    <a:lstStyle/>
                    <a:p>
                      <a:pPr algn="ctr"/>
                      <a:r>
                        <a:rPr lang="en-US" sz="1200" dirty="0">
                          <a:solidFill>
                            <a:srgbClr val="0000FF"/>
                          </a:solidFill>
                        </a:rPr>
                        <a:t>DVAE neural reconstruction + text methods</a:t>
                      </a:r>
                    </a:p>
                  </a:txBody>
                  <a:tcPr/>
                </a:tc>
                <a:tc>
                  <a:txBody>
                    <a:bodyPr/>
                    <a:lstStyle/>
                    <a:p>
                      <a:pPr algn="ctr"/>
                      <a:r>
                        <a:rPr lang="en-US" sz="1200" dirty="0"/>
                        <a:t>Text methods only</a:t>
                      </a:r>
                    </a:p>
                  </a:txBody>
                  <a:tcPr/>
                </a:tc>
                <a:extLst>
                  <a:ext uri="{0D108BD9-81ED-4DB2-BD59-A6C34878D82A}">
                    <a16:rowId xmlns:a16="http://schemas.microsoft.com/office/drawing/2014/main" val="2576801330"/>
                  </a:ext>
                </a:extLst>
              </a:tr>
              <a:tr h="281861">
                <a:tc>
                  <a:txBody>
                    <a:bodyPr/>
                    <a:lstStyle/>
                    <a:p>
                      <a:pPr algn="l"/>
                      <a:r>
                        <a:rPr lang="en-US" sz="1200" b="1" dirty="0">
                          <a:solidFill>
                            <a:srgbClr val="0000FF"/>
                          </a:solidFill>
                        </a:rPr>
                        <a:t>KB Integration</a:t>
                      </a:r>
                    </a:p>
                  </a:txBody>
                  <a:tcPr/>
                </a:tc>
                <a:tc>
                  <a:txBody>
                    <a:bodyPr/>
                    <a:lstStyle/>
                    <a:p>
                      <a:pPr algn="ctr"/>
                      <a:r>
                        <a:rPr lang="en-US" sz="1200" dirty="0"/>
                        <a:t>KB enhances both embeddings and text</a:t>
                      </a:r>
                    </a:p>
                  </a:txBody>
                  <a:tcPr/>
                </a:tc>
                <a:tc>
                  <a:txBody>
                    <a:bodyPr/>
                    <a:lstStyle/>
                    <a:p>
                      <a:pPr algn="ctr"/>
                      <a:r>
                        <a:rPr lang="en-US" sz="1200" dirty="0"/>
                        <a:t>KB enhances text only</a:t>
                      </a:r>
                    </a:p>
                  </a:txBody>
                  <a:tcPr/>
                </a:tc>
                <a:extLst>
                  <a:ext uri="{0D108BD9-81ED-4DB2-BD59-A6C34878D82A}">
                    <a16:rowId xmlns:a16="http://schemas.microsoft.com/office/drawing/2014/main" val="3418162123"/>
                  </a:ext>
                </a:extLst>
              </a:tr>
              <a:tr h="281861">
                <a:tc>
                  <a:txBody>
                    <a:bodyPr/>
                    <a:lstStyle/>
                    <a:p>
                      <a:pPr algn="l"/>
                      <a:r>
                        <a:rPr lang="en-US" sz="1200" b="1" dirty="0">
                          <a:solidFill>
                            <a:srgbClr val="0000FF"/>
                          </a:solidFill>
                        </a:rPr>
                        <a:t>Context Utilization</a:t>
                      </a:r>
                    </a:p>
                  </a:txBody>
                  <a:tcPr/>
                </a:tc>
                <a:tc>
                  <a:txBody>
                    <a:bodyPr/>
                    <a:lstStyle/>
                    <a:p>
                      <a:pPr algn="ctr"/>
                      <a:r>
                        <a:rPr lang="en-US" sz="1200" dirty="0"/>
                        <a:t>Context window for embedding restoration</a:t>
                      </a:r>
                    </a:p>
                  </a:txBody>
                  <a:tcPr/>
                </a:tc>
                <a:tc>
                  <a:txBody>
                    <a:bodyPr/>
                    <a:lstStyle/>
                    <a:p>
                      <a:pPr algn="ctr"/>
                      <a:r>
                        <a:rPr lang="en-US" sz="1200" dirty="0"/>
                        <a:t>Context for word correction only</a:t>
                      </a:r>
                    </a:p>
                  </a:txBody>
                  <a:tcPr/>
                </a:tc>
                <a:extLst>
                  <a:ext uri="{0D108BD9-81ED-4DB2-BD59-A6C34878D82A}">
                    <a16:rowId xmlns:a16="http://schemas.microsoft.com/office/drawing/2014/main" val="707769441"/>
                  </a:ext>
                </a:extLst>
              </a:tr>
              <a:tr h="281861">
                <a:tc>
                  <a:txBody>
                    <a:bodyPr/>
                    <a:lstStyle/>
                    <a:p>
                      <a:pPr algn="l"/>
                      <a:r>
                        <a:rPr lang="en-US" sz="1200" b="1" dirty="0">
                          <a:solidFill>
                            <a:srgbClr val="0000FF"/>
                          </a:solidFill>
                        </a:rPr>
                        <a:t>API Usage Trigger</a:t>
                      </a:r>
                    </a:p>
                  </a:txBody>
                  <a:tcPr/>
                </a:tc>
                <a:tc>
                  <a:txBody>
                    <a:bodyPr/>
                    <a:lstStyle/>
                    <a:p>
                      <a:pPr algn="ctr"/>
                      <a:r>
                        <a:rPr lang="en-US" sz="1200" dirty="0"/>
                        <a:t>Based on embedding similarity + text corruption</a:t>
                      </a:r>
                    </a:p>
                  </a:txBody>
                  <a:tcPr/>
                </a:tc>
                <a:tc>
                  <a:txBody>
                    <a:bodyPr/>
                    <a:lstStyle/>
                    <a:p>
                      <a:pPr algn="ctr"/>
                      <a:r>
                        <a:rPr lang="en-US" sz="1200" dirty="0"/>
                        <a:t>Based on text corruption only</a:t>
                      </a:r>
                    </a:p>
                  </a:txBody>
                  <a:tcPr/>
                </a:tc>
                <a:extLst>
                  <a:ext uri="{0D108BD9-81ED-4DB2-BD59-A6C34878D82A}">
                    <a16:rowId xmlns:a16="http://schemas.microsoft.com/office/drawing/2014/main" val="3108629807"/>
                  </a:ext>
                </a:extLst>
              </a:tr>
              <a:tr h="281861">
                <a:tc>
                  <a:txBody>
                    <a:bodyPr/>
                    <a:lstStyle/>
                    <a:p>
                      <a:pPr algn="l"/>
                      <a:r>
                        <a:rPr lang="en-US" sz="1200" b="1" dirty="0"/>
                        <a:t>Computational Cost</a:t>
                      </a:r>
                    </a:p>
                  </a:txBody>
                  <a:tcPr/>
                </a:tc>
                <a:tc>
                  <a:txBody>
                    <a:bodyPr/>
                    <a:lstStyle/>
                    <a:p>
                      <a:pPr algn="ctr"/>
                      <a:r>
                        <a:rPr lang="en-US" sz="1200" dirty="0"/>
                        <a:t>Higher (embedding operations + text)</a:t>
                      </a:r>
                    </a:p>
                  </a:txBody>
                  <a:tcPr/>
                </a:tc>
                <a:tc>
                  <a:txBody>
                    <a:bodyPr/>
                    <a:lstStyle/>
                    <a:p>
                      <a:pPr algn="ctr"/>
                      <a:r>
                        <a:rPr lang="en-US" sz="1200" dirty="0"/>
                        <a:t>Lower (text operations only)</a:t>
                      </a:r>
                    </a:p>
                  </a:txBody>
                  <a:tcPr/>
                </a:tc>
                <a:extLst>
                  <a:ext uri="{0D108BD9-81ED-4DB2-BD59-A6C34878D82A}">
                    <a16:rowId xmlns:a16="http://schemas.microsoft.com/office/drawing/2014/main" val="3094859700"/>
                  </a:ext>
                </a:extLst>
              </a:tr>
              <a:tr h="281861">
                <a:tc>
                  <a:txBody>
                    <a:bodyPr/>
                    <a:lstStyle/>
                    <a:p>
                      <a:pPr algn="l"/>
                      <a:r>
                        <a:rPr lang="en-US" sz="1200" b="1" dirty="0">
                          <a:solidFill>
                            <a:srgbClr val="0000FF"/>
                          </a:solidFill>
                        </a:rPr>
                        <a:t>Domain Knowledge</a:t>
                      </a:r>
                    </a:p>
                  </a:txBody>
                  <a:tcPr/>
                </a:tc>
                <a:tc>
                  <a:txBody>
                    <a:bodyPr/>
                    <a:lstStyle/>
                    <a:p>
                      <a:pPr algn="ctr"/>
                      <a:r>
                        <a:rPr lang="en-US" sz="1200" dirty="0"/>
                        <a:t>Enhanced parliamentary embedding features</a:t>
                      </a:r>
                    </a:p>
                  </a:txBody>
                  <a:tcPr/>
                </a:tc>
                <a:tc>
                  <a:txBody>
                    <a:bodyPr/>
                    <a:lstStyle/>
                    <a:p>
                      <a:pPr algn="ctr"/>
                      <a:r>
                        <a:rPr lang="en-US" sz="1200" dirty="0"/>
                        <a:t>Standard parliamentary text features</a:t>
                      </a:r>
                    </a:p>
                  </a:txBody>
                  <a:tcPr/>
                </a:tc>
                <a:extLst>
                  <a:ext uri="{0D108BD9-81ED-4DB2-BD59-A6C34878D82A}">
                    <a16:rowId xmlns:a16="http://schemas.microsoft.com/office/drawing/2014/main" val="2052066057"/>
                  </a:ext>
                </a:extLst>
              </a:tr>
              <a:tr h="281861">
                <a:tc>
                  <a:txBody>
                    <a:bodyPr/>
                    <a:lstStyle/>
                    <a:p>
                      <a:pPr algn="l"/>
                      <a:r>
                        <a:rPr lang="en-US" sz="1200" b="1" dirty="0"/>
                        <a:t>Primary Advantage</a:t>
                      </a:r>
                    </a:p>
                  </a:txBody>
                  <a:tcPr/>
                </a:tc>
                <a:tc>
                  <a:txBody>
                    <a:bodyPr/>
                    <a:lstStyle/>
                    <a:p>
                      <a:pPr algn="ctr"/>
                      <a:r>
                        <a:rPr lang="en-US" sz="1200" dirty="0"/>
                        <a:t>More robust to severe corruption</a:t>
                      </a:r>
                    </a:p>
                  </a:txBody>
                  <a:tcPr/>
                </a:tc>
                <a:tc>
                  <a:txBody>
                    <a:bodyPr/>
                    <a:lstStyle/>
                    <a:p>
                      <a:pPr algn="ctr"/>
                      <a:r>
                        <a:rPr lang="en-US" sz="1200" dirty="0"/>
                        <a:t>Simpler, faster, lower computation</a:t>
                      </a:r>
                    </a:p>
                  </a:txBody>
                  <a:tcPr/>
                </a:tc>
                <a:extLst>
                  <a:ext uri="{0D108BD9-81ED-4DB2-BD59-A6C34878D82A}">
                    <a16:rowId xmlns:a16="http://schemas.microsoft.com/office/drawing/2014/main" val="152082375"/>
                  </a:ext>
                </a:extLst>
              </a:tr>
              <a:tr h="281861">
                <a:tc>
                  <a:txBody>
                    <a:bodyPr/>
                    <a:lstStyle/>
                    <a:p>
                      <a:pPr algn="l"/>
                      <a:r>
                        <a:rPr lang="en-US" sz="1200" b="1" dirty="0">
                          <a:solidFill>
                            <a:srgbClr val="0000FF"/>
                          </a:solidFill>
                        </a:rPr>
                        <a:t>RL Agent Role</a:t>
                      </a:r>
                    </a:p>
                  </a:txBody>
                  <a:tcPr/>
                </a:tc>
                <a:tc>
                  <a:txBody>
                    <a:bodyPr/>
                    <a:lstStyle/>
                    <a:p>
                      <a:pPr algn="ctr"/>
                      <a:r>
                        <a:rPr lang="en-US" sz="1200" dirty="0"/>
                        <a:t>Optimizes API choice based on embedding features</a:t>
                      </a:r>
                    </a:p>
                  </a:txBody>
                  <a:tcPr/>
                </a:tc>
                <a:tc>
                  <a:txBody>
                    <a:bodyPr/>
                    <a:lstStyle/>
                    <a:p>
                      <a:pPr algn="ctr"/>
                      <a:r>
                        <a:rPr lang="en-US" sz="1200" dirty="0"/>
                        <a:t>Simpler decision based on text features</a:t>
                      </a:r>
                    </a:p>
                  </a:txBody>
                  <a:tcPr/>
                </a:tc>
                <a:extLst>
                  <a:ext uri="{0D108BD9-81ED-4DB2-BD59-A6C34878D82A}">
                    <a16:rowId xmlns:a16="http://schemas.microsoft.com/office/drawing/2014/main" val="1501155363"/>
                  </a:ext>
                </a:extLst>
              </a:tr>
              <a:tr h="281861">
                <a:tc>
                  <a:txBody>
                    <a:bodyPr/>
                    <a:lstStyle/>
                    <a:p>
                      <a:pPr algn="l"/>
                      <a:r>
                        <a:rPr lang="en-US" sz="1200" b="1" dirty="0"/>
                        <a:t>Key Metrics</a:t>
                      </a:r>
                    </a:p>
                  </a:txBody>
                  <a:tcPr/>
                </a:tc>
                <a:tc>
                  <a:txBody>
                    <a:bodyPr/>
                    <a:lstStyle/>
                    <a:p>
                      <a:pPr algn="ctr"/>
                      <a:r>
                        <a:rPr lang="en-US" sz="1200" dirty="0"/>
                        <a:t>BLEU, ROUGE, METEOR, Semantic, Embedding similarity</a:t>
                      </a:r>
                    </a:p>
                  </a:txBody>
                  <a:tcPr/>
                </a:tc>
                <a:tc>
                  <a:txBody>
                    <a:bodyPr/>
                    <a:lstStyle/>
                    <a:p>
                      <a:pPr algn="ctr"/>
                      <a:r>
                        <a:rPr lang="en-US" sz="1200" dirty="0"/>
                        <a:t>BLEU, ROUGE, METEOR, Semantic</a:t>
                      </a:r>
                    </a:p>
                  </a:txBody>
                  <a:tcPr/>
                </a:tc>
                <a:extLst>
                  <a:ext uri="{0D108BD9-81ED-4DB2-BD59-A6C34878D82A}">
                    <a16:rowId xmlns:a16="http://schemas.microsoft.com/office/drawing/2014/main" val="3085101395"/>
                  </a:ext>
                </a:extLst>
              </a:tr>
              <a:tr h="281861">
                <a:tc>
                  <a:txBody>
                    <a:bodyPr/>
                    <a:lstStyle/>
                    <a:p>
                      <a:pPr algn="l"/>
                      <a:r>
                        <a:rPr lang="en-US" sz="1200" b="1" dirty="0">
                          <a:solidFill>
                            <a:srgbClr val="0000FF"/>
                          </a:solidFill>
                        </a:rPr>
                        <a:t>API Model Selection</a:t>
                      </a:r>
                    </a:p>
                  </a:txBody>
                  <a:tcPr/>
                </a:tc>
                <a:tc>
                  <a:txBody>
                    <a:bodyPr/>
                    <a:lstStyle/>
                    <a:p>
                      <a:pPr algn="ctr"/>
                      <a:r>
                        <a:rPr lang="en-US" sz="1200" dirty="0"/>
                        <a:t>Dynamic based on embedding and text features</a:t>
                      </a:r>
                    </a:p>
                  </a:txBody>
                  <a:tcPr/>
                </a:tc>
                <a:tc>
                  <a:txBody>
                    <a:bodyPr/>
                    <a:lstStyle/>
                    <a:p>
                      <a:pPr algn="ctr"/>
                      <a:r>
                        <a:rPr lang="en-US" sz="1200" dirty="0"/>
                        <a:t>Based primarily on text features</a:t>
                      </a:r>
                    </a:p>
                  </a:txBody>
                  <a:tcPr/>
                </a:tc>
                <a:extLst>
                  <a:ext uri="{0D108BD9-81ED-4DB2-BD59-A6C34878D82A}">
                    <a16:rowId xmlns:a16="http://schemas.microsoft.com/office/drawing/2014/main" val="1430585517"/>
                  </a:ext>
                </a:extLst>
              </a:tr>
              <a:tr h="281861">
                <a:tc>
                  <a:txBody>
                    <a:bodyPr/>
                    <a:lstStyle/>
                    <a:p>
                      <a:pPr algn="l"/>
                      <a:r>
                        <a:rPr lang="en-US" sz="1200" b="1" dirty="0">
                          <a:solidFill>
                            <a:srgbClr val="0000FF"/>
                          </a:solidFill>
                        </a:rPr>
                        <a:t>Primary Goal</a:t>
                      </a:r>
                    </a:p>
                  </a:txBody>
                  <a:tcPr/>
                </a:tc>
                <a:tc>
                  <a:txBody>
                    <a:bodyPr/>
                    <a:lstStyle/>
                    <a:p>
                      <a:pPr algn="ctr"/>
                      <a:r>
                        <a:rPr lang="en-US" sz="1200" dirty="0">
                          <a:solidFill>
                            <a:srgbClr val="0000FF"/>
                          </a:solidFill>
                        </a:rPr>
                        <a:t>Simulate real-world communication channel</a:t>
                      </a:r>
                    </a:p>
                  </a:txBody>
                  <a:tcPr/>
                </a:tc>
                <a:tc>
                  <a:txBody>
                    <a:bodyPr/>
                    <a:lstStyle/>
                    <a:p>
                      <a:pPr algn="ctr"/>
                      <a:r>
                        <a:rPr lang="en-US" sz="1200" dirty="0">
                          <a:solidFill>
                            <a:srgbClr val="0000FF"/>
                          </a:solidFill>
                        </a:rPr>
                        <a:t>Benchmark for comparison</a:t>
                      </a:r>
                    </a:p>
                  </a:txBody>
                  <a:tcPr/>
                </a:tc>
                <a:extLst>
                  <a:ext uri="{0D108BD9-81ED-4DB2-BD59-A6C34878D82A}">
                    <a16:rowId xmlns:a16="http://schemas.microsoft.com/office/drawing/2014/main" val="3735877417"/>
                  </a:ext>
                </a:extLst>
              </a:tr>
            </a:tbl>
          </a:graphicData>
        </a:graphic>
      </p:graphicFrame>
      <p:sp>
        <p:nvSpPr>
          <p:cNvPr id="2" name="Title 1">
            <a:extLst>
              <a:ext uri="{FF2B5EF4-FFF2-40B4-BE49-F238E27FC236}">
                <a16:creationId xmlns:a16="http://schemas.microsoft.com/office/drawing/2014/main" id="{EAAEE778-4F7C-8168-AA87-16E911881179}"/>
              </a:ext>
            </a:extLst>
          </p:cNvPr>
          <p:cNvSpPr>
            <a:spLocks noGrp="1"/>
          </p:cNvSpPr>
          <p:nvPr>
            <p:ph type="title"/>
          </p:nvPr>
        </p:nvSpPr>
        <p:spPr/>
        <p:txBody>
          <a:bodyPr/>
          <a:lstStyle/>
          <a:p>
            <a:r>
              <a:rPr lang="en-US" sz="1600" dirty="0">
                <a:solidFill>
                  <a:srgbClr val="0000FF"/>
                </a:solidFill>
              </a:rPr>
              <a:t>Semantic vs. Direct Communication System Architecture   </a:t>
            </a:r>
          </a:p>
        </p:txBody>
      </p:sp>
    </p:spTree>
    <p:extLst>
      <p:ext uri="{BB962C8B-B14F-4D97-AF65-F5344CB8AC3E}">
        <p14:creationId xmlns:p14="http://schemas.microsoft.com/office/powerpoint/2010/main" val="27546272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6F037E-F311-AD48-2355-2B5035B71F2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5714BA-3ACB-19EA-85FB-30C83DAA562E}"/>
              </a:ext>
            </a:extLst>
          </p:cNvPr>
          <p:cNvSpPr>
            <a:spLocks noGrp="1"/>
          </p:cNvSpPr>
          <p:nvPr>
            <p:ph idx="1"/>
          </p:nvPr>
        </p:nvSpPr>
        <p:spPr>
          <a:xfrm>
            <a:off x="527051" y="981076"/>
            <a:ext cx="10862999" cy="5400675"/>
          </a:xfrm>
        </p:spPr>
        <p:txBody>
          <a:bodyPr/>
          <a:lstStyle/>
          <a:p>
            <a:pPr>
              <a:defRPr/>
            </a:pPr>
            <a:r>
              <a:rPr lang="en-US" sz="1500" b="1" dirty="0">
                <a:highlight>
                  <a:srgbClr val="FFFF00"/>
                </a:highlight>
              </a:rPr>
              <a:t>Overall System Performance Metrics with Comparison.</a:t>
            </a:r>
          </a:p>
          <a:p>
            <a:pPr lvl="1" algn="just">
              <a:buFont typeface="Courier New" panose="02070309020205020404" pitchFamily="49" charset="0"/>
              <a:buChar char="o"/>
            </a:pPr>
            <a:endParaRPr lang="en-US" sz="1400" b="1" dirty="0"/>
          </a:p>
          <a:p>
            <a:pPr lvl="1" algn="just">
              <a:buFont typeface="Courier New" panose="02070309020205020404" pitchFamily="49" charset="0"/>
              <a:buChar char="o"/>
            </a:pPr>
            <a:endParaRPr lang="en-US" sz="1400" b="1" dirty="0"/>
          </a:p>
          <a:p>
            <a:pPr lvl="1" algn="just">
              <a:buFont typeface="Courier New" panose="02070309020205020404" pitchFamily="49" charset="0"/>
              <a:buChar char="o"/>
            </a:pPr>
            <a:endParaRPr lang="en-US" sz="1400" b="1" dirty="0"/>
          </a:p>
          <a:p>
            <a:pPr lvl="1" algn="just">
              <a:buFont typeface="Courier New" panose="02070309020205020404" pitchFamily="49" charset="0"/>
              <a:buChar char="o"/>
            </a:pPr>
            <a:endParaRPr lang="en-US" sz="1400" b="1" dirty="0"/>
          </a:p>
          <a:p>
            <a:pPr lvl="1" algn="just">
              <a:buFont typeface="Courier New" panose="02070309020205020404" pitchFamily="49" charset="0"/>
              <a:buChar char="o"/>
            </a:pPr>
            <a:endParaRPr lang="en-US" sz="1400" b="1" dirty="0"/>
          </a:p>
          <a:p>
            <a:pPr lvl="1" algn="just">
              <a:buFont typeface="Courier New" panose="02070309020205020404" pitchFamily="49" charset="0"/>
              <a:buChar char="o"/>
            </a:pPr>
            <a:endParaRPr lang="en-US" sz="1400" b="1" dirty="0"/>
          </a:p>
          <a:p>
            <a:pPr lvl="1" algn="just">
              <a:buFont typeface="Courier New" panose="02070309020205020404" pitchFamily="49" charset="0"/>
              <a:buChar char="o"/>
            </a:pPr>
            <a:endParaRPr lang="en-US" sz="1400" b="1" dirty="0"/>
          </a:p>
          <a:p>
            <a:pPr lvl="1" algn="just">
              <a:buFont typeface="Courier New" panose="02070309020205020404" pitchFamily="49" charset="0"/>
              <a:buChar char="o"/>
            </a:pPr>
            <a:endParaRPr lang="en-US" sz="1400" b="1" dirty="0"/>
          </a:p>
          <a:p>
            <a:pPr lvl="1" algn="just">
              <a:buFont typeface="Courier New" panose="02070309020205020404" pitchFamily="49" charset="0"/>
              <a:buChar char="o"/>
            </a:pPr>
            <a:endParaRPr lang="en-US" sz="1400" b="1" dirty="0"/>
          </a:p>
          <a:p>
            <a:pPr lvl="1" algn="just">
              <a:buFont typeface="Courier New" panose="02070309020205020404" pitchFamily="49" charset="0"/>
              <a:buChar char="o"/>
            </a:pPr>
            <a:endParaRPr lang="en-US" sz="1400" b="1" dirty="0"/>
          </a:p>
          <a:p>
            <a:pPr lvl="1" algn="just">
              <a:buFont typeface="Courier New" panose="02070309020205020404" pitchFamily="49" charset="0"/>
              <a:buChar char="o"/>
            </a:pPr>
            <a:endParaRPr lang="en-US" sz="1400" b="1" dirty="0"/>
          </a:p>
          <a:p>
            <a:pPr lvl="1" algn="just">
              <a:buFont typeface="Courier New" panose="02070309020205020404" pitchFamily="49" charset="0"/>
              <a:buChar char="o"/>
            </a:pPr>
            <a:endParaRPr lang="en-US" sz="1400" b="1" dirty="0"/>
          </a:p>
          <a:p>
            <a:pPr lvl="1" algn="just">
              <a:buFont typeface="Courier New" panose="02070309020205020404" pitchFamily="49" charset="0"/>
              <a:buChar char="o"/>
            </a:pPr>
            <a:endParaRPr lang="en-US" sz="1400" b="1" dirty="0"/>
          </a:p>
          <a:p>
            <a:pPr lvl="1" algn="just">
              <a:buFont typeface="Courier New" panose="02070309020205020404" pitchFamily="49" charset="0"/>
              <a:buChar char="o"/>
            </a:pPr>
            <a:endParaRPr lang="en-US" sz="1400" b="1" dirty="0"/>
          </a:p>
          <a:p>
            <a:pPr>
              <a:defRPr/>
            </a:pPr>
            <a:endParaRPr lang="en-US" sz="1400" dirty="0"/>
          </a:p>
          <a:p>
            <a:pPr marL="0" indent="0">
              <a:buNone/>
              <a:defRPr/>
            </a:pPr>
            <a:r>
              <a:rPr lang="en-US" sz="1500" b="1" dirty="0">
                <a:highlight>
                  <a:srgbClr val="FFFF00"/>
                </a:highlight>
              </a:rPr>
              <a:t>Universal Rule of N-gram Level</a:t>
            </a:r>
          </a:p>
          <a:p>
            <a:pPr>
              <a:defRPr/>
            </a:pPr>
            <a:endParaRPr lang="en-US" altLang="ko-KR" sz="1800" b="1" dirty="0">
              <a:latin typeface="Tahoma" panose="020B0604030504040204" pitchFamily="34" charset="0"/>
              <a:ea typeface="Tahoma" panose="020B0604030504040204" pitchFamily="34" charset="0"/>
              <a:cs typeface="Tahoma" panose="020B0604030504040204" pitchFamily="34" charset="0"/>
            </a:endParaRPr>
          </a:p>
          <a:p>
            <a:pPr marL="457200" lvl="1" indent="0">
              <a:buNone/>
            </a:pPr>
            <a:endParaRPr lang="en-US" altLang="ko-KR" sz="1600" b="1" dirty="0">
              <a:latin typeface="Tahoma" panose="020B0604030504040204" pitchFamily="34" charset="0"/>
              <a:ea typeface="Tahoma" panose="020B0604030504040204" pitchFamily="34" charset="0"/>
              <a:cs typeface="Tahoma" panose="020B0604030504040204" pitchFamily="34" charset="0"/>
            </a:endParaRPr>
          </a:p>
          <a:p>
            <a:pPr lvl="1">
              <a:defRPr/>
            </a:pPr>
            <a:endParaRPr lang="en-US" altLang="ko-KR" sz="1600" b="1" dirty="0">
              <a:latin typeface="Tahoma" panose="020B0604030504040204" pitchFamily="34" charset="0"/>
              <a:ea typeface="Tahoma" panose="020B0604030504040204" pitchFamily="34" charset="0"/>
              <a:cs typeface="Tahoma" panose="020B0604030504040204" pitchFamily="34" charset="0"/>
            </a:endParaRPr>
          </a:p>
          <a:p>
            <a:pPr>
              <a:defRPr/>
            </a:pPr>
            <a:endParaRPr lang="en-US" altLang="ko-KR" sz="1800" b="1" dirty="0">
              <a:latin typeface="Tahoma" panose="020B0604030504040204" pitchFamily="34" charset="0"/>
              <a:ea typeface="Tahoma" panose="020B0604030504040204" pitchFamily="34" charset="0"/>
              <a:cs typeface="Tahoma" panose="020B0604030504040204" pitchFamily="34" charset="0"/>
            </a:endParaRPr>
          </a:p>
          <a:p>
            <a:pPr marL="457200" lvl="1" indent="0">
              <a:buNone/>
              <a:defRPr/>
            </a:pPr>
            <a:endParaRPr lang="it-IT" altLang="ko-KR" sz="1600" b="1" dirty="0">
              <a:latin typeface="Tahoma" panose="020B0604030504040204" pitchFamily="34" charset="0"/>
              <a:ea typeface="Tahoma" panose="020B0604030504040204" pitchFamily="34" charset="0"/>
              <a:cs typeface="Tahoma" panose="020B0604030504040204" pitchFamily="34" charset="0"/>
            </a:endParaRPr>
          </a:p>
          <a:p>
            <a:pPr lvl="1">
              <a:defRPr/>
            </a:pPr>
            <a:endParaRPr lang="en-US" altLang="ko-KR" sz="1600" b="1" dirty="0">
              <a:latin typeface="Tahoma" pitchFamily="34" charset="0"/>
              <a:ea typeface="Tahoma" pitchFamily="34" charset="0"/>
              <a:cs typeface="Tahoma" pitchFamily="34" charset="0"/>
            </a:endParaRPr>
          </a:p>
          <a:p>
            <a:pPr>
              <a:defRPr/>
            </a:pPr>
            <a:endParaRPr lang="en-US" altLang="ko-KR" sz="1800" b="1" dirty="0">
              <a:latin typeface="Tahoma" pitchFamily="34" charset="0"/>
              <a:ea typeface="Tahoma" pitchFamily="34" charset="0"/>
              <a:cs typeface="Tahoma" pitchFamily="34" charset="0"/>
            </a:endParaRPr>
          </a:p>
          <a:p>
            <a:pPr>
              <a:defRPr/>
            </a:pPr>
            <a:endParaRPr lang="it-IT" altLang="ko-KR" sz="1800" b="1" dirty="0">
              <a:latin typeface="Tahoma" panose="020B0604030504040204" pitchFamily="34" charset="0"/>
              <a:ea typeface="Tahoma" panose="020B0604030504040204" pitchFamily="34" charset="0"/>
              <a:cs typeface="Tahoma" panose="020B0604030504040204" pitchFamily="34" charset="0"/>
            </a:endParaRPr>
          </a:p>
          <a:p>
            <a:pPr marL="457200" lvl="1" indent="0">
              <a:buNone/>
              <a:defRPr/>
            </a:pPr>
            <a:endParaRPr lang="en-US" sz="1600" dirty="0"/>
          </a:p>
          <a:p>
            <a:pPr lvl="1">
              <a:defRPr/>
            </a:pPr>
            <a:endParaRPr lang="en-US" sz="1600" dirty="0"/>
          </a:p>
        </p:txBody>
      </p:sp>
      <p:sp>
        <p:nvSpPr>
          <p:cNvPr id="4" name="Footer Placeholder 3">
            <a:extLst>
              <a:ext uri="{FF2B5EF4-FFF2-40B4-BE49-F238E27FC236}">
                <a16:creationId xmlns:a16="http://schemas.microsoft.com/office/drawing/2014/main" id="{49480D4E-A240-4227-E63A-07E506B46446}"/>
              </a:ext>
            </a:extLst>
          </p:cNvPr>
          <p:cNvSpPr>
            <a:spLocks noGrp="1"/>
          </p:cNvSpPr>
          <p:nvPr>
            <p:ph type="ftr" sz="quarter" idx="10"/>
          </p:nvPr>
        </p:nvSpPr>
        <p:spPr/>
        <p:txBody>
          <a:bodyPr/>
          <a:lstStyle/>
          <a:p>
            <a:pPr>
              <a:defRPr/>
            </a:pPr>
            <a:r>
              <a:rPr lang="en-US" altLang="ko-KR" dirty="0"/>
              <a:t>INHA UNIVERSITY</a:t>
            </a:r>
          </a:p>
          <a:p>
            <a:pPr>
              <a:defRPr/>
            </a:pPr>
            <a:r>
              <a:rPr lang="en-US" altLang="ko-KR" dirty="0"/>
              <a:t>Mobile  Telecommunications  Research  Lab</a:t>
            </a:r>
          </a:p>
          <a:p>
            <a:pPr>
              <a:defRPr/>
            </a:pPr>
            <a:endParaRPr lang="en-US" altLang="ko-KR" dirty="0"/>
          </a:p>
          <a:p>
            <a:pPr>
              <a:defRPr/>
            </a:pPr>
            <a:endParaRPr lang="en-US" altLang="ko-KR" dirty="0"/>
          </a:p>
        </p:txBody>
      </p:sp>
      <p:sp>
        <p:nvSpPr>
          <p:cNvPr id="5" name="Slide Number Placeholder 4">
            <a:extLst>
              <a:ext uri="{FF2B5EF4-FFF2-40B4-BE49-F238E27FC236}">
                <a16:creationId xmlns:a16="http://schemas.microsoft.com/office/drawing/2014/main" id="{59084B31-0B8F-42DD-5EC7-2CBDEE987D2B}"/>
              </a:ext>
            </a:extLst>
          </p:cNvPr>
          <p:cNvSpPr>
            <a:spLocks noGrp="1"/>
          </p:cNvSpPr>
          <p:nvPr>
            <p:ph type="sldNum" sz="quarter" idx="11"/>
          </p:nvPr>
        </p:nvSpPr>
        <p:spPr/>
        <p:txBody>
          <a:bodyPr/>
          <a:lstStyle/>
          <a:p>
            <a:pPr>
              <a:defRPr/>
            </a:pPr>
            <a:fld id="{06B6D9D2-400B-4F34-9CD7-7185E64E1880}" type="slidenum">
              <a:rPr lang="en-US" altLang="ko-KR" smtClean="0">
                <a:solidFill>
                  <a:srgbClr val="000000"/>
                </a:solidFill>
              </a:rPr>
              <a:pPr>
                <a:defRPr/>
              </a:pPr>
              <a:t>13</a:t>
            </a:fld>
            <a:endParaRPr lang="en-US" altLang="ko-KR">
              <a:solidFill>
                <a:srgbClr val="000000"/>
              </a:solidFill>
            </a:endParaRPr>
          </a:p>
        </p:txBody>
      </p:sp>
      <p:graphicFrame>
        <p:nvGraphicFramePr>
          <p:cNvPr id="6" name="Table 5">
            <a:extLst>
              <a:ext uri="{FF2B5EF4-FFF2-40B4-BE49-F238E27FC236}">
                <a16:creationId xmlns:a16="http://schemas.microsoft.com/office/drawing/2014/main" id="{D9283B5F-E146-4127-227F-EF56DF71F064}"/>
              </a:ext>
            </a:extLst>
          </p:cNvPr>
          <p:cNvGraphicFramePr>
            <a:graphicFrameLocks noGrp="1"/>
          </p:cNvGraphicFramePr>
          <p:nvPr>
            <p:extLst>
              <p:ext uri="{D42A27DB-BD31-4B8C-83A1-F6EECF244321}">
                <p14:modId xmlns:p14="http://schemas.microsoft.com/office/powerpoint/2010/main" val="1220511834"/>
              </p:ext>
            </p:extLst>
          </p:nvPr>
        </p:nvGraphicFramePr>
        <p:xfrm>
          <a:off x="450852" y="1599093"/>
          <a:ext cx="10779400" cy="2787551"/>
        </p:xfrm>
        <a:graphic>
          <a:graphicData uri="http://schemas.openxmlformats.org/drawingml/2006/table">
            <a:tbl>
              <a:tblPr firstRow="1" bandRow="1">
                <a:tableStyleId>{D7AC3CCA-C797-4891-BE02-D94E43425B78}</a:tableStyleId>
              </a:tblPr>
              <a:tblGrid>
                <a:gridCol w="2624675">
                  <a:extLst>
                    <a:ext uri="{9D8B030D-6E8A-4147-A177-3AD203B41FA5}">
                      <a16:colId xmlns:a16="http://schemas.microsoft.com/office/drawing/2014/main" val="3913740055"/>
                    </a:ext>
                  </a:extLst>
                </a:gridCol>
                <a:gridCol w="1585250">
                  <a:extLst>
                    <a:ext uri="{9D8B030D-6E8A-4147-A177-3AD203B41FA5}">
                      <a16:colId xmlns:a16="http://schemas.microsoft.com/office/drawing/2014/main" val="2790954006"/>
                    </a:ext>
                  </a:extLst>
                </a:gridCol>
                <a:gridCol w="1664734">
                  <a:extLst>
                    <a:ext uri="{9D8B030D-6E8A-4147-A177-3AD203B41FA5}">
                      <a16:colId xmlns:a16="http://schemas.microsoft.com/office/drawing/2014/main" val="2236240888"/>
                    </a:ext>
                  </a:extLst>
                </a:gridCol>
                <a:gridCol w="1442450">
                  <a:extLst>
                    <a:ext uri="{9D8B030D-6E8A-4147-A177-3AD203B41FA5}">
                      <a16:colId xmlns:a16="http://schemas.microsoft.com/office/drawing/2014/main" val="1620194348"/>
                    </a:ext>
                  </a:extLst>
                </a:gridCol>
                <a:gridCol w="1760280">
                  <a:extLst>
                    <a:ext uri="{9D8B030D-6E8A-4147-A177-3AD203B41FA5}">
                      <a16:colId xmlns:a16="http://schemas.microsoft.com/office/drawing/2014/main" val="3531414467"/>
                    </a:ext>
                  </a:extLst>
                </a:gridCol>
                <a:gridCol w="1702011">
                  <a:extLst>
                    <a:ext uri="{9D8B030D-6E8A-4147-A177-3AD203B41FA5}">
                      <a16:colId xmlns:a16="http://schemas.microsoft.com/office/drawing/2014/main" val="219843038"/>
                    </a:ext>
                  </a:extLst>
                </a:gridCol>
              </a:tblGrid>
              <a:tr h="486006">
                <a:tc>
                  <a:txBody>
                    <a:bodyPr/>
                    <a:lstStyle/>
                    <a:p>
                      <a:pPr algn="ctr"/>
                      <a:r>
                        <a:rPr lang="en-US" sz="1200" dirty="0"/>
                        <a:t>Metric Type</a:t>
                      </a:r>
                    </a:p>
                  </a:txBody>
                  <a:tcPr anchor="ctr"/>
                </a:tc>
                <a:tc>
                  <a:txBody>
                    <a:bodyPr/>
                    <a:lstStyle/>
                    <a:p>
                      <a:pPr algn="ctr"/>
                      <a:r>
                        <a:rPr lang="en-US" sz="1200" dirty="0"/>
                        <a:t>BLEU</a:t>
                      </a:r>
                    </a:p>
                    <a:p>
                      <a:pPr algn="ctr"/>
                      <a:r>
                        <a:rPr lang="en-US" sz="1000" b="0" dirty="0"/>
                        <a:t>(Bilingual Evaluation Understudy)</a:t>
                      </a:r>
                    </a:p>
                  </a:txBody>
                  <a:tcPr anchor="ctr"/>
                </a:tc>
                <a:tc>
                  <a:txBody>
                    <a:bodyPr/>
                    <a:lstStyle/>
                    <a:p>
                      <a:pPr algn="ctr"/>
                      <a:r>
                        <a:rPr lang="en-US" sz="1200" dirty="0"/>
                        <a:t>ROUGE-1</a:t>
                      </a:r>
                    </a:p>
                    <a:p>
                      <a:pPr algn="ctr"/>
                      <a:r>
                        <a:rPr lang="en-US" sz="800" b="0" dirty="0"/>
                        <a:t>(Recall-Oriented Understudy for </a:t>
                      </a:r>
                      <a:r>
                        <a:rPr lang="en-US" sz="800" b="0" dirty="0" err="1"/>
                        <a:t>Gisting</a:t>
                      </a:r>
                      <a:r>
                        <a:rPr lang="en-US" sz="800" b="0" dirty="0"/>
                        <a:t> Evaluation)</a:t>
                      </a:r>
                    </a:p>
                  </a:txBody>
                  <a:tcPr anchor="ctr"/>
                </a:tc>
                <a:tc>
                  <a:txBody>
                    <a:bodyPr/>
                    <a:lstStyle/>
                    <a:p>
                      <a:pPr algn="ctr"/>
                      <a:r>
                        <a:rPr lang="en-US" sz="1200" b="1" kern="1200" dirty="0">
                          <a:solidFill>
                            <a:schemeClr val="dk1"/>
                          </a:solidFill>
                        </a:rPr>
                        <a:t>ROUGE-L</a:t>
                      </a:r>
                      <a:r>
                        <a:rPr lang="en-US" sz="1200" b="0" kern="1200" dirty="0">
                          <a:solidFill>
                            <a:schemeClr val="dk1"/>
                          </a:solidFill>
                        </a:rPr>
                        <a:t> </a:t>
                      </a:r>
                    </a:p>
                    <a:p>
                      <a:pPr algn="ctr"/>
                      <a:r>
                        <a:rPr lang="en-US" sz="800" b="0" kern="1200" dirty="0">
                          <a:solidFill>
                            <a:schemeClr val="dk1"/>
                          </a:solidFill>
                        </a:rPr>
                        <a:t>(Recall-Oriented Understudy for </a:t>
                      </a:r>
                      <a:r>
                        <a:rPr lang="en-US" sz="800" b="0" kern="1200" dirty="0" err="1">
                          <a:solidFill>
                            <a:schemeClr val="dk1"/>
                          </a:solidFill>
                        </a:rPr>
                        <a:t>Gisting</a:t>
                      </a:r>
                      <a:r>
                        <a:rPr lang="en-US" sz="800" b="0" kern="1200" dirty="0">
                          <a:solidFill>
                            <a:schemeClr val="dk1"/>
                          </a:solidFill>
                        </a:rPr>
                        <a:t> Evaluation - Longest Common Subsequence)</a:t>
                      </a:r>
                      <a:endParaRPr lang="en-US" sz="800" b="0" kern="1200" dirty="0">
                        <a:solidFill>
                          <a:schemeClr val="dk1"/>
                        </a:solidFill>
                        <a:latin typeface="+mn-lt"/>
                        <a:ea typeface="+mn-ea"/>
                        <a:cs typeface="+mn-cs"/>
                      </a:endParaRP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lang="en-US" sz="1050" dirty="0"/>
                    </a:p>
                    <a:p>
                      <a:pPr marL="0" marR="0" lvl="0" indent="0" algn="ctr" defTabSz="685800" rtl="0" eaLnBrk="1" fontAlgn="auto" latinLnBrk="0" hangingPunct="1">
                        <a:lnSpc>
                          <a:spcPct val="100000"/>
                        </a:lnSpc>
                        <a:spcBef>
                          <a:spcPts val="0"/>
                        </a:spcBef>
                        <a:spcAft>
                          <a:spcPts val="0"/>
                        </a:spcAft>
                        <a:buClrTx/>
                        <a:buSzTx/>
                        <a:buFontTx/>
                        <a:buNone/>
                        <a:tabLst/>
                        <a:defRPr/>
                      </a:pPr>
                      <a:r>
                        <a:rPr lang="en-US" sz="1200" dirty="0"/>
                        <a:t>METEOR</a:t>
                      </a:r>
                    </a:p>
                    <a:p>
                      <a:pPr marL="0" marR="0" lvl="0" indent="0" algn="ctr" defTabSz="685800" rtl="0" eaLnBrk="1" fontAlgn="auto" latinLnBrk="0" hangingPunct="1">
                        <a:lnSpc>
                          <a:spcPct val="100000"/>
                        </a:lnSpc>
                        <a:spcBef>
                          <a:spcPts val="0"/>
                        </a:spcBef>
                        <a:spcAft>
                          <a:spcPts val="0"/>
                        </a:spcAft>
                        <a:buClrTx/>
                        <a:buSzTx/>
                        <a:buFontTx/>
                        <a:buNone/>
                        <a:tabLst/>
                        <a:defRPr/>
                      </a:pPr>
                      <a:r>
                        <a:rPr lang="en-US" sz="900" b="0" kern="1200" dirty="0">
                          <a:solidFill>
                            <a:schemeClr val="dk1"/>
                          </a:solidFill>
                        </a:rPr>
                        <a:t>(Metric for Evaluation of Translation with Explicit Ordering)</a:t>
                      </a:r>
                    </a:p>
                    <a:p>
                      <a:pPr algn="ctr"/>
                      <a:endParaRPr lang="en-US" sz="1200" dirty="0"/>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200" dirty="0"/>
                        <a:t>SEMANTIC</a:t>
                      </a:r>
                    </a:p>
                    <a:p>
                      <a:pPr algn="ctr"/>
                      <a:r>
                        <a:rPr lang="en-US" sz="1000" b="0" dirty="0"/>
                        <a:t>(Semantic Similarity)</a:t>
                      </a:r>
                    </a:p>
                  </a:txBody>
                  <a:tcPr anchor="ctr"/>
                </a:tc>
                <a:extLst>
                  <a:ext uri="{0D108BD9-81ED-4DB2-BD59-A6C34878D82A}">
                    <a16:rowId xmlns:a16="http://schemas.microsoft.com/office/drawing/2014/main" val="2668031882"/>
                  </a:ext>
                </a:extLst>
              </a:tr>
              <a:tr h="766587">
                <a:tc>
                  <a:txBody>
                    <a:bodyPr/>
                    <a:lstStyle/>
                    <a:p>
                      <a:pPr algn="ctr"/>
                      <a:r>
                        <a:rPr lang="en-US" sz="1100" b="1" dirty="0"/>
                        <a:t>Semantic Reconstruction</a:t>
                      </a:r>
                    </a:p>
                  </a:txBody>
                  <a:tcPr anchor="ctr"/>
                </a:tc>
                <a:tc>
                  <a:txBody>
                    <a:bodyPr/>
                    <a:lstStyle/>
                    <a:p>
                      <a:pPr algn="ctr"/>
                      <a:r>
                        <a:rPr lang="en-US" sz="1100" dirty="0"/>
                        <a:t>0.3973 (This is not as much as important)</a:t>
                      </a:r>
                    </a:p>
                  </a:txBody>
                  <a:tcPr anchor="ctr"/>
                </a:tc>
                <a:tc>
                  <a:txBody>
                    <a:bodyPr/>
                    <a:lstStyle/>
                    <a:p>
                      <a:pPr algn="ctr"/>
                      <a:r>
                        <a:rPr lang="en-US" sz="1100" dirty="0"/>
                        <a:t>0.7582</a:t>
                      </a:r>
                    </a:p>
                  </a:txBody>
                  <a:tcPr anchor="ctr"/>
                </a:tc>
                <a:tc>
                  <a:txBody>
                    <a:bodyPr/>
                    <a:lstStyle/>
                    <a:p>
                      <a:pPr algn="ctr"/>
                      <a:r>
                        <a:rPr lang="en-US" sz="1100" dirty="0"/>
                        <a:t>0.7506</a:t>
                      </a:r>
                    </a:p>
                  </a:txBody>
                  <a:tcPr anchor="ctr"/>
                </a:tc>
                <a:tc>
                  <a:txBody>
                    <a:bodyPr/>
                    <a:lstStyle/>
                    <a:p>
                      <a:pPr algn="ctr"/>
                      <a:r>
                        <a:rPr lang="en-US" sz="1100" dirty="0"/>
                        <a:t>0.6108</a:t>
                      </a:r>
                    </a:p>
                  </a:txBody>
                  <a:tcPr anchor="ctr"/>
                </a:tc>
                <a:tc>
                  <a:txBody>
                    <a:bodyPr/>
                    <a:lstStyle/>
                    <a:p>
                      <a:pPr algn="ctr"/>
                      <a:r>
                        <a:rPr lang="en-US" sz="1100" dirty="0"/>
                        <a:t>0.8519 (This value is important)</a:t>
                      </a:r>
                    </a:p>
                  </a:txBody>
                  <a:tcPr anchor="ctr"/>
                </a:tc>
                <a:extLst>
                  <a:ext uri="{0D108BD9-81ED-4DB2-BD59-A6C34878D82A}">
                    <a16:rowId xmlns:a16="http://schemas.microsoft.com/office/drawing/2014/main" val="3776197274"/>
                  </a:ext>
                </a:extLst>
              </a:tr>
              <a:tr h="665086">
                <a:tc>
                  <a:txBody>
                    <a:bodyPr/>
                    <a:lstStyle/>
                    <a:p>
                      <a:pPr algn="ctr"/>
                      <a:r>
                        <a:rPr lang="en-US" sz="1100" b="1" dirty="0"/>
                        <a:t>Direct Reconstruction (for comparison with Semantic comm)</a:t>
                      </a:r>
                    </a:p>
                  </a:txBody>
                  <a:tcPr anchor="ctr"/>
                </a:tc>
                <a:tc>
                  <a:txBody>
                    <a:bodyPr/>
                    <a:lstStyle/>
                    <a:p>
                      <a:pPr algn="ctr"/>
                      <a:r>
                        <a:rPr lang="en-US" sz="1100" dirty="0"/>
                        <a:t>0.3819</a:t>
                      </a:r>
                    </a:p>
                  </a:txBody>
                  <a:tcPr anchor="ctr"/>
                </a:tc>
                <a:tc>
                  <a:txBody>
                    <a:bodyPr/>
                    <a:lstStyle/>
                    <a:p>
                      <a:pPr algn="ctr"/>
                      <a:r>
                        <a:rPr lang="en-US" sz="1100" dirty="0"/>
                        <a:t>0.7492</a:t>
                      </a:r>
                    </a:p>
                  </a:txBody>
                  <a:tcPr anchor="ctr"/>
                </a:tc>
                <a:tc>
                  <a:txBody>
                    <a:bodyPr/>
                    <a:lstStyle/>
                    <a:p>
                      <a:pPr algn="ctr"/>
                      <a:r>
                        <a:rPr lang="en-US" sz="1100" dirty="0"/>
                        <a:t>0.7443</a:t>
                      </a:r>
                    </a:p>
                  </a:txBody>
                  <a:tcPr anchor="ctr"/>
                </a:tc>
                <a:tc>
                  <a:txBody>
                    <a:bodyPr/>
                    <a:lstStyle/>
                    <a:p>
                      <a:pPr algn="ctr"/>
                      <a:r>
                        <a:rPr lang="en-US" sz="1100" dirty="0"/>
                        <a:t>0.6042</a:t>
                      </a:r>
                    </a:p>
                  </a:txBody>
                  <a:tcPr anchor="ctr"/>
                </a:tc>
                <a:tc>
                  <a:txBody>
                    <a:bodyPr/>
                    <a:lstStyle/>
                    <a:p>
                      <a:pPr algn="ctr"/>
                      <a:r>
                        <a:rPr lang="en-US" sz="1100" dirty="0"/>
                        <a:t>0.8553</a:t>
                      </a:r>
                    </a:p>
                  </a:txBody>
                  <a:tcPr anchor="ctr"/>
                </a:tc>
                <a:extLst>
                  <a:ext uri="{0D108BD9-81ED-4DB2-BD59-A6C34878D82A}">
                    <a16:rowId xmlns:a16="http://schemas.microsoft.com/office/drawing/2014/main" val="4008697680"/>
                  </a:ext>
                </a:extLst>
              </a:tr>
              <a:tr h="327178">
                <a:tc>
                  <a:txBody>
                    <a:bodyPr/>
                    <a:lstStyle/>
                    <a:p>
                      <a:pPr algn="ctr"/>
                      <a:r>
                        <a:rPr lang="en-US" sz="1100" b="1" dirty="0"/>
                        <a:t>Difference</a:t>
                      </a:r>
                    </a:p>
                  </a:txBody>
                  <a:tcPr anchor="ctr"/>
                </a:tc>
                <a:tc>
                  <a:txBody>
                    <a:bodyPr/>
                    <a:lstStyle/>
                    <a:p>
                      <a:pPr algn="ctr"/>
                      <a:r>
                        <a:rPr lang="en-US" sz="1100" dirty="0"/>
                        <a:t>+0.0154</a:t>
                      </a:r>
                    </a:p>
                  </a:txBody>
                  <a:tcPr anchor="ctr"/>
                </a:tc>
                <a:tc>
                  <a:txBody>
                    <a:bodyPr/>
                    <a:lstStyle/>
                    <a:p>
                      <a:pPr algn="ctr"/>
                      <a:r>
                        <a:rPr lang="en-US" sz="1100" dirty="0"/>
                        <a:t>+0.0090</a:t>
                      </a:r>
                    </a:p>
                  </a:txBody>
                  <a:tcPr anchor="ctr"/>
                </a:tc>
                <a:tc>
                  <a:txBody>
                    <a:bodyPr/>
                    <a:lstStyle/>
                    <a:p>
                      <a:pPr algn="ctr"/>
                      <a:r>
                        <a:rPr lang="en-US" sz="1100" dirty="0"/>
                        <a:t>+0.0063</a:t>
                      </a:r>
                    </a:p>
                  </a:txBody>
                  <a:tcPr anchor="ctr"/>
                </a:tc>
                <a:tc>
                  <a:txBody>
                    <a:bodyPr/>
                    <a:lstStyle/>
                    <a:p>
                      <a:pPr algn="ctr"/>
                      <a:r>
                        <a:rPr lang="en-US" sz="1100" dirty="0"/>
                        <a:t>+0.0066</a:t>
                      </a:r>
                    </a:p>
                  </a:txBody>
                  <a:tcPr anchor="ctr"/>
                </a:tc>
                <a:tc>
                  <a:txBody>
                    <a:bodyPr/>
                    <a:lstStyle/>
                    <a:p>
                      <a:pPr algn="ctr"/>
                      <a:r>
                        <a:rPr lang="en-US" sz="1100" dirty="0"/>
                        <a:t>-0.0034</a:t>
                      </a:r>
                    </a:p>
                  </a:txBody>
                  <a:tcPr anchor="ctr"/>
                </a:tc>
                <a:extLst>
                  <a:ext uri="{0D108BD9-81ED-4DB2-BD59-A6C34878D82A}">
                    <a16:rowId xmlns:a16="http://schemas.microsoft.com/office/drawing/2014/main" val="2500403254"/>
                  </a:ext>
                </a:extLst>
              </a:tr>
            </a:tbl>
          </a:graphicData>
        </a:graphic>
      </p:graphicFrame>
      <p:graphicFrame>
        <p:nvGraphicFramePr>
          <p:cNvPr id="8" name="Table 7">
            <a:extLst>
              <a:ext uri="{FF2B5EF4-FFF2-40B4-BE49-F238E27FC236}">
                <a16:creationId xmlns:a16="http://schemas.microsoft.com/office/drawing/2014/main" id="{A4F14DF1-F8A0-C371-71D9-D09A358A618C}"/>
              </a:ext>
            </a:extLst>
          </p:cNvPr>
          <p:cNvGraphicFramePr>
            <a:graphicFrameLocks noGrp="1"/>
          </p:cNvGraphicFramePr>
          <p:nvPr>
            <p:extLst>
              <p:ext uri="{D42A27DB-BD31-4B8C-83A1-F6EECF244321}">
                <p14:modId xmlns:p14="http://schemas.microsoft.com/office/powerpoint/2010/main" val="1297426647"/>
              </p:ext>
            </p:extLst>
          </p:nvPr>
        </p:nvGraphicFramePr>
        <p:xfrm>
          <a:off x="4615378" y="4901491"/>
          <a:ext cx="6709101" cy="1618753"/>
        </p:xfrm>
        <a:graphic>
          <a:graphicData uri="http://schemas.openxmlformats.org/drawingml/2006/table">
            <a:tbl>
              <a:tblPr firstRow="1" bandRow="1">
                <a:tableStyleId>{616DA210-FB5B-4158-B5E0-FEB733F419BA}</a:tableStyleId>
              </a:tblPr>
              <a:tblGrid>
                <a:gridCol w="2236367">
                  <a:extLst>
                    <a:ext uri="{9D8B030D-6E8A-4147-A177-3AD203B41FA5}">
                      <a16:colId xmlns:a16="http://schemas.microsoft.com/office/drawing/2014/main" val="3807025142"/>
                    </a:ext>
                  </a:extLst>
                </a:gridCol>
                <a:gridCol w="2236367">
                  <a:extLst>
                    <a:ext uri="{9D8B030D-6E8A-4147-A177-3AD203B41FA5}">
                      <a16:colId xmlns:a16="http://schemas.microsoft.com/office/drawing/2014/main" val="755893832"/>
                    </a:ext>
                  </a:extLst>
                </a:gridCol>
                <a:gridCol w="2236367">
                  <a:extLst>
                    <a:ext uri="{9D8B030D-6E8A-4147-A177-3AD203B41FA5}">
                      <a16:colId xmlns:a16="http://schemas.microsoft.com/office/drawing/2014/main" val="1904773624"/>
                    </a:ext>
                  </a:extLst>
                </a:gridCol>
              </a:tblGrid>
              <a:tr h="466144">
                <a:tc>
                  <a:txBody>
                    <a:bodyPr/>
                    <a:lstStyle/>
                    <a:p>
                      <a:r>
                        <a:rPr lang="en-US" sz="1200" dirty="0"/>
                        <a:t>N-gram Level</a:t>
                      </a:r>
                    </a:p>
                  </a:txBody>
                  <a:tcPr/>
                </a:tc>
                <a:tc>
                  <a:txBody>
                    <a:bodyPr/>
                    <a:lstStyle/>
                    <a:p>
                      <a:r>
                        <a:rPr lang="en-US" sz="1200" dirty="0"/>
                        <a:t>Perfect Match</a:t>
                      </a:r>
                    </a:p>
                  </a:txBody>
                  <a:tcPr/>
                </a:tc>
                <a:tc>
                  <a:txBody>
                    <a:bodyPr/>
                    <a:lstStyle/>
                    <a:p>
                      <a:r>
                        <a:rPr lang="en-US" sz="1200" dirty="0"/>
                        <a:t>With Punctuation Difference</a:t>
                      </a:r>
                    </a:p>
                  </a:txBody>
                  <a:tcPr/>
                </a:tc>
                <a:extLst>
                  <a:ext uri="{0D108BD9-81ED-4DB2-BD59-A6C34878D82A}">
                    <a16:rowId xmlns:a16="http://schemas.microsoft.com/office/drawing/2014/main" val="2509076018"/>
                  </a:ext>
                </a:extLst>
              </a:tr>
              <a:tr h="275449">
                <a:tc>
                  <a:txBody>
                    <a:bodyPr/>
                    <a:lstStyle/>
                    <a:p>
                      <a:r>
                        <a:rPr lang="en-US" sz="1200" b="1" dirty="0"/>
                        <a:t>Unigram (1-gram)</a:t>
                      </a:r>
                    </a:p>
                  </a:txBody>
                  <a:tcPr/>
                </a:tc>
                <a:tc>
                  <a:txBody>
                    <a:bodyPr/>
                    <a:lstStyle/>
                    <a:p>
                      <a:pPr algn="ctr"/>
                      <a:r>
                        <a:rPr lang="en-US" sz="1200" dirty="0"/>
                        <a:t>1.0</a:t>
                      </a:r>
                    </a:p>
                  </a:txBody>
                  <a:tcPr/>
                </a:tc>
                <a:tc>
                  <a:txBody>
                    <a:bodyPr/>
                    <a:lstStyle/>
                    <a:p>
                      <a:r>
                        <a:rPr lang="en-US" sz="1200" dirty="0"/>
                        <a:t>0.95 (minor penalty)</a:t>
                      </a:r>
                    </a:p>
                  </a:txBody>
                  <a:tcPr/>
                </a:tc>
                <a:extLst>
                  <a:ext uri="{0D108BD9-81ED-4DB2-BD59-A6C34878D82A}">
                    <a16:rowId xmlns:a16="http://schemas.microsoft.com/office/drawing/2014/main" val="1604495564"/>
                  </a:ext>
                </a:extLst>
              </a:tr>
              <a:tr h="326262">
                <a:tc>
                  <a:txBody>
                    <a:bodyPr/>
                    <a:lstStyle/>
                    <a:p>
                      <a:r>
                        <a:rPr lang="en-US" sz="1200" b="1" dirty="0"/>
                        <a:t>Bigram (2-gram)</a:t>
                      </a:r>
                    </a:p>
                  </a:txBody>
                  <a:tcPr/>
                </a:tc>
                <a:tc>
                  <a:txBody>
                    <a:bodyPr/>
                    <a:lstStyle/>
                    <a:p>
                      <a:pPr algn="ctr"/>
                      <a:r>
                        <a:rPr lang="en-US" sz="1200" dirty="0"/>
                        <a:t>1.0</a:t>
                      </a:r>
                    </a:p>
                  </a:txBody>
                  <a:tcPr/>
                </a:tc>
                <a:tc>
                  <a:txBody>
                    <a:bodyPr/>
                    <a:lstStyle/>
                    <a:p>
                      <a:r>
                        <a:rPr lang="en-US" sz="1200" dirty="0"/>
                        <a:t>0.90 (affected by punctuation)</a:t>
                      </a:r>
                    </a:p>
                  </a:txBody>
                  <a:tcPr/>
                </a:tc>
                <a:extLst>
                  <a:ext uri="{0D108BD9-81ED-4DB2-BD59-A6C34878D82A}">
                    <a16:rowId xmlns:a16="http://schemas.microsoft.com/office/drawing/2014/main" val="1583523557"/>
                  </a:ext>
                </a:extLst>
              </a:tr>
              <a:tr h="275449">
                <a:tc>
                  <a:txBody>
                    <a:bodyPr/>
                    <a:lstStyle/>
                    <a:p>
                      <a:r>
                        <a:rPr lang="en-US" sz="1200" b="1" dirty="0"/>
                        <a:t>Trigram (3-gram)</a:t>
                      </a:r>
                    </a:p>
                  </a:txBody>
                  <a:tcPr/>
                </a:tc>
                <a:tc>
                  <a:txBody>
                    <a:bodyPr/>
                    <a:lstStyle/>
                    <a:p>
                      <a:pPr algn="ctr"/>
                      <a:r>
                        <a:rPr lang="en-US" sz="1200" dirty="0"/>
                        <a:t>1.0</a:t>
                      </a:r>
                    </a:p>
                  </a:txBody>
                  <a:tcPr/>
                </a:tc>
                <a:tc>
                  <a:txBody>
                    <a:bodyPr/>
                    <a:lstStyle/>
                    <a:p>
                      <a:r>
                        <a:rPr lang="en-US" sz="1200" dirty="0"/>
                        <a:t>0.85 (more affected)</a:t>
                      </a:r>
                    </a:p>
                  </a:txBody>
                  <a:tcPr/>
                </a:tc>
                <a:extLst>
                  <a:ext uri="{0D108BD9-81ED-4DB2-BD59-A6C34878D82A}">
                    <a16:rowId xmlns:a16="http://schemas.microsoft.com/office/drawing/2014/main" val="2691201338"/>
                  </a:ext>
                </a:extLst>
              </a:tr>
              <a:tr h="275449">
                <a:tc>
                  <a:txBody>
                    <a:bodyPr/>
                    <a:lstStyle/>
                    <a:p>
                      <a:r>
                        <a:rPr lang="en-US" sz="1200" b="1" dirty="0"/>
                        <a:t>4-gram</a:t>
                      </a:r>
                    </a:p>
                  </a:txBody>
                  <a:tcPr/>
                </a:tc>
                <a:tc>
                  <a:txBody>
                    <a:bodyPr/>
                    <a:lstStyle/>
                    <a:p>
                      <a:pPr algn="ctr"/>
                      <a:r>
                        <a:rPr lang="en-US" sz="1200" dirty="0"/>
                        <a:t>1.0</a:t>
                      </a:r>
                    </a:p>
                  </a:txBody>
                  <a:tcPr/>
                </a:tc>
                <a:tc>
                  <a:txBody>
                    <a:bodyPr/>
                    <a:lstStyle/>
                    <a:p>
                      <a:r>
                        <a:rPr lang="en-US" sz="1200" dirty="0"/>
                        <a:t>0.80 (most affected)</a:t>
                      </a:r>
                    </a:p>
                  </a:txBody>
                  <a:tcPr/>
                </a:tc>
                <a:extLst>
                  <a:ext uri="{0D108BD9-81ED-4DB2-BD59-A6C34878D82A}">
                    <a16:rowId xmlns:a16="http://schemas.microsoft.com/office/drawing/2014/main" val="3033270367"/>
                  </a:ext>
                </a:extLst>
              </a:tr>
            </a:tbl>
          </a:graphicData>
        </a:graphic>
      </p:graphicFrame>
      <p:sp>
        <p:nvSpPr>
          <p:cNvPr id="2" name="Title 1">
            <a:extLst>
              <a:ext uri="{FF2B5EF4-FFF2-40B4-BE49-F238E27FC236}">
                <a16:creationId xmlns:a16="http://schemas.microsoft.com/office/drawing/2014/main" id="{CD345875-E5E3-B0FC-EB2A-39C16F7FCC73}"/>
              </a:ext>
            </a:extLst>
          </p:cNvPr>
          <p:cNvSpPr>
            <a:spLocks noGrp="1"/>
          </p:cNvSpPr>
          <p:nvPr>
            <p:ph type="title"/>
          </p:nvPr>
        </p:nvSpPr>
        <p:spPr/>
        <p:txBody>
          <a:bodyPr/>
          <a:lstStyle/>
          <a:p>
            <a:r>
              <a:rPr lang="en-US" sz="1600" b="1" dirty="0">
                <a:solidFill>
                  <a:srgbClr val="0000FF"/>
                </a:solidFill>
              </a:rPr>
              <a:t>Overall System Results Metrics  (1)   </a:t>
            </a:r>
            <a:endParaRPr lang="en-US" sz="1600" dirty="0"/>
          </a:p>
        </p:txBody>
      </p:sp>
    </p:spTree>
    <p:extLst>
      <p:ext uri="{BB962C8B-B14F-4D97-AF65-F5344CB8AC3E}">
        <p14:creationId xmlns:p14="http://schemas.microsoft.com/office/powerpoint/2010/main" val="40657349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4F5178-792D-1D59-B36B-900073102C28}"/>
            </a:ext>
          </a:extLst>
        </p:cNvPr>
        <p:cNvGrpSpPr/>
        <p:nvPr/>
      </p:nvGrpSpPr>
      <p:grpSpPr>
        <a:xfrm>
          <a:off x="0" y="0"/>
          <a:ext cx="0" cy="0"/>
          <a:chOff x="0" y="0"/>
          <a:chExt cx="0" cy="0"/>
        </a:xfrm>
      </p:grpSpPr>
      <p:sp>
        <p:nvSpPr>
          <p:cNvPr id="4" name="Footer Placeholder 3">
            <a:extLst>
              <a:ext uri="{FF2B5EF4-FFF2-40B4-BE49-F238E27FC236}">
                <a16:creationId xmlns:a16="http://schemas.microsoft.com/office/drawing/2014/main" id="{2D13C840-B72F-3454-47AC-EC60CACDC28F}"/>
              </a:ext>
            </a:extLst>
          </p:cNvPr>
          <p:cNvSpPr>
            <a:spLocks noGrp="1"/>
          </p:cNvSpPr>
          <p:nvPr>
            <p:ph type="ftr" sz="quarter" idx="10"/>
          </p:nvPr>
        </p:nvSpPr>
        <p:spPr/>
        <p:txBody>
          <a:bodyPr/>
          <a:lstStyle/>
          <a:p>
            <a:pPr>
              <a:defRPr/>
            </a:pPr>
            <a:r>
              <a:rPr lang="en-US" altLang="ko-KR" dirty="0"/>
              <a:t>INHA UNIVERSITY</a:t>
            </a:r>
          </a:p>
          <a:p>
            <a:pPr>
              <a:defRPr/>
            </a:pPr>
            <a:r>
              <a:rPr lang="en-US" altLang="ko-KR" dirty="0"/>
              <a:t>Mobile  Telecommunications  Research  Lab</a:t>
            </a:r>
          </a:p>
          <a:p>
            <a:pPr>
              <a:defRPr/>
            </a:pPr>
            <a:endParaRPr lang="en-US" altLang="ko-KR" dirty="0"/>
          </a:p>
          <a:p>
            <a:pPr>
              <a:defRPr/>
            </a:pPr>
            <a:endParaRPr lang="en-US" altLang="ko-KR" dirty="0"/>
          </a:p>
        </p:txBody>
      </p:sp>
      <p:sp>
        <p:nvSpPr>
          <p:cNvPr id="5" name="Slide Number Placeholder 4">
            <a:extLst>
              <a:ext uri="{FF2B5EF4-FFF2-40B4-BE49-F238E27FC236}">
                <a16:creationId xmlns:a16="http://schemas.microsoft.com/office/drawing/2014/main" id="{4AA47D60-FC85-B587-6F33-34966EA02510}"/>
              </a:ext>
            </a:extLst>
          </p:cNvPr>
          <p:cNvSpPr>
            <a:spLocks noGrp="1"/>
          </p:cNvSpPr>
          <p:nvPr>
            <p:ph type="sldNum" sz="quarter" idx="11"/>
          </p:nvPr>
        </p:nvSpPr>
        <p:spPr/>
        <p:txBody>
          <a:bodyPr/>
          <a:lstStyle/>
          <a:p>
            <a:pPr>
              <a:defRPr/>
            </a:pPr>
            <a:fld id="{06B6D9D2-400B-4F34-9CD7-7185E64E1880}" type="slidenum">
              <a:rPr lang="en-US" altLang="ko-KR" smtClean="0">
                <a:solidFill>
                  <a:srgbClr val="000000"/>
                </a:solidFill>
              </a:rPr>
              <a:pPr>
                <a:defRPr/>
              </a:pPr>
              <a:t>14</a:t>
            </a:fld>
            <a:endParaRPr lang="en-US" altLang="ko-KR">
              <a:solidFill>
                <a:srgbClr val="000000"/>
              </a:solidFill>
            </a:endParaRPr>
          </a:p>
        </p:txBody>
      </p:sp>
      <p:sp>
        <p:nvSpPr>
          <p:cNvPr id="6" name="Content Placeholder 2">
            <a:extLst>
              <a:ext uri="{FF2B5EF4-FFF2-40B4-BE49-F238E27FC236}">
                <a16:creationId xmlns:a16="http://schemas.microsoft.com/office/drawing/2014/main" id="{039C9D8C-1E9E-2A44-7F82-EBE047FC6A66}"/>
              </a:ext>
            </a:extLst>
          </p:cNvPr>
          <p:cNvSpPr txBox="1">
            <a:spLocks/>
          </p:cNvSpPr>
          <p:nvPr/>
        </p:nvSpPr>
        <p:spPr bwMode="auto">
          <a:xfrm>
            <a:off x="450850" y="1015846"/>
            <a:ext cx="11040533"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latinLnBrk="0" hangingPunct="0">
              <a:spcBef>
                <a:spcPct val="20000"/>
              </a:spcBef>
              <a:spcAft>
                <a:spcPct val="0"/>
              </a:spcAft>
              <a:buFont typeface="Wingdings" panose="05000000000000000000" pitchFamily="2" charset="2"/>
              <a:buBlip>
                <a:blip r:embed="rId2"/>
              </a:buBlip>
              <a:defRPr kumimoji="1" sz="2000" b="1">
                <a:solidFill>
                  <a:schemeClr val="tx1"/>
                </a:solidFill>
                <a:latin typeface="+mn-lt"/>
                <a:ea typeface="+mn-ea"/>
                <a:cs typeface="+mn-cs"/>
              </a:defRPr>
            </a:lvl1pPr>
            <a:lvl2pPr marL="742950" indent="-285750" algn="l" rtl="0" eaLnBrk="0" fontAlgn="base" latinLnBrk="0" hangingPunct="0">
              <a:spcBef>
                <a:spcPct val="20000"/>
              </a:spcBef>
              <a:spcAft>
                <a:spcPct val="0"/>
              </a:spcAft>
              <a:buBlip>
                <a:blip r:embed="rId3"/>
              </a:buBlip>
              <a:defRPr kumimoji="1" sz="1800">
                <a:solidFill>
                  <a:schemeClr val="tx1"/>
                </a:solidFill>
                <a:latin typeface="+mn-lt"/>
                <a:ea typeface="+mn-ea"/>
                <a:cs typeface="Tahoma" pitchFamily="34" charset="0"/>
              </a:defRPr>
            </a:lvl2pPr>
            <a:lvl3pPr marL="1143000" indent="-228600" algn="l" rtl="0" eaLnBrk="0" fontAlgn="base" latinLnBrk="0" hangingPunct="0">
              <a:spcBef>
                <a:spcPct val="20000"/>
              </a:spcBef>
              <a:spcAft>
                <a:spcPct val="0"/>
              </a:spcAft>
              <a:buBlip>
                <a:blip r:embed="rId4"/>
              </a:buBlip>
              <a:defRPr kumimoji="1" sz="1600">
                <a:solidFill>
                  <a:schemeClr val="tx1"/>
                </a:solidFill>
                <a:latin typeface="+mn-lt"/>
                <a:ea typeface="+mn-ea"/>
                <a:cs typeface="Tahoma" pitchFamily="34" charset="0"/>
              </a:defRPr>
            </a:lvl3pPr>
            <a:lvl4pPr marL="1600200" indent="-228600" algn="l" rtl="0" eaLnBrk="0" fontAlgn="base" latinLnBrk="0" hangingPunct="0">
              <a:spcBef>
                <a:spcPct val="20000"/>
              </a:spcBef>
              <a:spcAft>
                <a:spcPct val="0"/>
              </a:spcAft>
              <a:buBlip>
                <a:blip r:embed="rId5"/>
              </a:buBlip>
              <a:defRPr kumimoji="1" sz="1400">
                <a:solidFill>
                  <a:schemeClr val="tx1"/>
                </a:solidFill>
                <a:latin typeface="+mn-lt"/>
                <a:ea typeface="+mn-ea"/>
                <a:cs typeface="Tahoma" pitchFamily="34" charset="0"/>
              </a:defRPr>
            </a:lvl4pPr>
            <a:lvl5pPr marL="2057400" indent="-228600" algn="l" rtl="0" eaLnBrk="0" fontAlgn="base" latinLnBrk="0" hangingPunct="0">
              <a:spcBef>
                <a:spcPct val="20000"/>
              </a:spcBef>
              <a:spcAft>
                <a:spcPct val="0"/>
              </a:spcAft>
              <a:buChar char="»"/>
              <a:defRPr kumimoji="1" sz="1200">
                <a:solidFill>
                  <a:schemeClr val="tx1"/>
                </a:solidFill>
                <a:latin typeface="+mn-lt"/>
                <a:ea typeface="+mn-ea"/>
                <a:cs typeface="Tahoma" pitchFamily="34" charset="0"/>
              </a:defRPr>
            </a:lvl5pPr>
            <a:lvl6pPr marL="2514600" indent="-228600" algn="l" rtl="0" fontAlgn="base" latinLnBrk="1">
              <a:spcBef>
                <a:spcPct val="20000"/>
              </a:spcBef>
              <a:spcAft>
                <a:spcPct val="0"/>
              </a:spcAft>
              <a:buChar char="»"/>
              <a:defRPr kumimoji="1" sz="1200">
                <a:solidFill>
                  <a:schemeClr val="tx1"/>
                </a:solidFill>
                <a:latin typeface="+mn-lt"/>
                <a:ea typeface="+mn-ea"/>
              </a:defRPr>
            </a:lvl6pPr>
            <a:lvl7pPr marL="2971800" indent="-228600" algn="l" rtl="0" fontAlgn="base" latinLnBrk="1">
              <a:spcBef>
                <a:spcPct val="20000"/>
              </a:spcBef>
              <a:spcAft>
                <a:spcPct val="0"/>
              </a:spcAft>
              <a:buChar char="»"/>
              <a:defRPr kumimoji="1" sz="1200">
                <a:solidFill>
                  <a:schemeClr val="tx1"/>
                </a:solidFill>
                <a:latin typeface="+mn-lt"/>
                <a:ea typeface="+mn-ea"/>
              </a:defRPr>
            </a:lvl7pPr>
            <a:lvl8pPr marL="3429000" indent="-228600" algn="l" rtl="0" fontAlgn="base" latinLnBrk="1">
              <a:spcBef>
                <a:spcPct val="20000"/>
              </a:spcBef>
              <a:spcAft>
                <a:spcPct val="0"/>
              </a:spcAft>
              <a:buChar char="»"/>
              <a:defRPr kumimoji="1" sz="1200">
                <a:solidFill>
                  <a:schemeClr val="tx1"/>
                </a:solidFill>
                <a:latin typeface="+mn-lt"/>
                <a:ea typeface="+mn-ea"/>
              </a:defRPr>
            </a:lvl8pPr>
            <a:lvl9pPr marL="3886200" indent="-228600" algn="l" rtl="0" fontAlgn="base" latinLnBrk="1">
              <a:spcBef>
                <a:spcPct val="20000"/>
              </a:spcBef>
              <a:spcAft>
                <a:spcPct val="0"/>
              </a:spcAft>
              <a:buChar char="»"/>
              <a:defRPr kumimoji="1" sz="1200">
                <a:solidFill>
                  <a:schemeClr val="tx1"/>
                </a:solidFill>
                <a:latin typeface="+mn-lt"/>
                <a:ea typeface="+mn-ea"/>
              </a:defRPr>
            </a:lvl9pPr>
          </a:lstStyle>
          <a:p>
            <a:pPr lvl="1">
              <a:defRPr/>
            </a:pPr>
            <a:r>
              <a:rPr lang="en-US" sz="1400" b="1" dirty="0">
                <a:highlight>
                  <a:srgbClr val="FFFF00"/>
                </a:highlight>
              </a:rPr>
              <a:t>BLEU Score (Bilingual Evaluation Understudy)</a:t>
            </a:r>
          </a:p>
          <a:p>
            <a:pPr lvl="2">
              <a:defRPr/>
            </a:pPr>
            <a:r>
              <a:rPr lang="en-US" sz="1200" b="1" dirty="0">
                <a:solidFill>
                  <a:srgbClr val="0000FF"/>
                </a:solidFill>
              </a:rPr>
              <a:t>Exact n-gram matching between reconstruction and original text.</a:t>
            </a:r>
          </a:p>
          <a:p>
            <a:pPr lvl="2">
              <a:defRPr/>
            </a:pPr>
            <a:r>
              <a:rPr lang="en-US" sz="1200" b="1" dirty="0"/>
              <a:t>Example from system:</a:t>
            </a:r>
          </a:p>
          <a:p>
            <a:pPr lvl="3">
              <a:defRPr/>
            </a:pPr>
            <a:r>
              <a:rPr lang="en-US" sz="1050" b="1" dirty="0"/>
              <a:t>Original:</a:t>
            </a:r>
            <a:r>
              <a:rPr lang="en-US" sz="1050" dirty="0"/>
              <a:t> This is all in accordance with the principles that we have always upheld .</a:t>
            </a:r>
          </a:p>
          <a:p>
            <a:pPr lvl="3">
              <a:defRPr/>
            </a:pPr>
            <a:r>
              <a:rPr lang="en-US" sz="1050" b="1" dirty="0"/>
              <a:t>Corrupted:</a:t>
            </a:r>
            <a:r>
              <a:rPr lang="en-US" sz="1050" dirty="0"/>
              <a:t> This is all in accordance with the principles </a:t>
            </a:r>
            <a:r>
              <a:rPr lang="en-US" sz="1050" dirty="0" err="1"/>
              <a:t>vtat</a:t>
            </a:r>
            <a:r>
              <a:rPr lang="en-US" sz="1050" dirty="0"/>
              <a:t> we have always upheld .</a:t>
            </a:r>
          </a:p>
          <a:p>
            <a:pPr lvl="3">
              <a:defRPr/>
            </a:pPr>
            <a:r>
              <a:rPr lang="en-US" sz="1050" b="1" dirty="0"/>
              <a:t>Reconstructed:</a:t>
            </a:r>
            <a:r>
              <a:rPr lang="en-US" sz="1050" dirty="0"/>
              <a:t> This is all in accordance with the principles that we have always upheld.</a:t>
            </a:r>
          </a:p>
          <a:p>
            <a:pPr lvl="3">
              <a:defRPr/>
            </a:pPr>
            <a:r>
              <a:rPr lang="en-US" sz="1050" b="1" dirty="0"/>
              <a:t>BLEU Score:</a:t>
            </a:r>
            <a:r>
              <a:rPr lang="en-US" sz="1050" dirty="0"/>
              <a:t> </a:t>
            </a:r>
            <a:r>
              <a:rPr lang="en-US" sz="1050" b="1" dirty="0">
                <a:solidFill>
                  <a:srgbClr val="0000FF"/>
                </a:solidFill>
              </a:rPr>
              <a:t>0.8446 </a:t>
            </a:r>
            <a:r>
              <a:rPr lang="en-US" sz="1050" b="1" dirty="0">
                <a:solidFill>
                  <a:srgbClr val="0000FF"/>
                </a:solidFill>
                <a:highlight>
                  <a:srgbClr val="FFFF00"/>
                </a:highlight>
              </a:rPr>
              <a:t>( Due to punctuation)</a:t>
            </a:r>
          </a:p>
          <a:p>
            <a:pPr marL="914400" lvl="2" indent="0">
              <a:buNone/>
              <a:defRPr/>
            </a:pPr>
            <a:r>
              <a:rPr lang="en-US" sz="1200" b="1" dirty="0"/>
              <a:t>    Contrasting example:</a:t>
            </a:r>
          </a:p>
          <a:p>
            <a:pPr lvl="3">
              <a:defRPr/>
            </a:pPr>
            <a:r>
              <a:rPr lang="en-US" sz="1050" b="1" dirty="0"/>
              <a:t>Original:</a:t>
            </a:r>
            <a:r>
              <a:rPr lang="en-US" sz="1050" dirty="0"/>
              <a:t> "So Parliament should send a message, since that is the wish of the vast majority.“</a:t>
            </a:r>
          </a:p>
          <a:p>
            <a:pPr lvl="3">
              <a:defRPr/>
            </a:pPr>
            <a:r>
              <a:rPr lang="en-US" sz="1050" b="1" dirty="0"/>
              <a:t>Corrupted:</a:t>
            </a:r>
            <a:r>
              <a:rPr lang="en-US" sz="1050" dirty="0"/>
              <a:t> "So Parliament should send a message, since that is the </a:t>
            </a:r>
            <a:r>
              <a:rPr lang="en-US" sz="1050" dirty="0" err="1"/>
              <a:t>mmsh</a:t>
            </a:r>
            <a:r>
              <a:rPr lang="en-US" sz="1050" dirty="0"/>
              <a:t> of the vast majority.“</a:t>
            </a:r>
          </a:p>
          <a:p>
            <a:pPr lvl="3">
              <a:defRPr/>
            </a:pPr>
            <a:r>
              <a:rPr lang="en-US" sz="1050" b="1" dirty="0"/>
              <a:t>Reconstructed:</a:t>
            </a:r>
            <a:r>
              <a:rPr lang="en-US" sz="1050" dirty="0"/>
              <a:t> "So the Parliament should send a message, as this that the shall of the vast </a:t>
            </a:r>
            <a:r>
              <a:rPr lang="en-US" sz="1050" dirty="0" err="1"/>
              <a:t>majorityy</a:t>
            </a:r>
            <a:r>
              <a:rPr lang="en-US" sz="1050" dirty="0"/>
              <a:t>.“</a:t>
            </a:r>
          </a:p>
          <a:p>
            <a:pPr lvl="3">
              <a:defRPr/>
            </a:pPr>
            <a:r>
              <a:rPr lang="en-US" sz="1050" b="1" dirty="0"/>
              <a:t>BLEU Score:</a:t>
            </a:r>
            <a:r>
              <a:rPr lang="en-US" sz="1050" dirty="0"/>
              <a:t> </a:t>
            </a:r>
            <a:r>
              <a:rPr lang="en-US" sz="1050" b="1" dirty="0">
                <a:solidFill>
                  <a:srgbClr val="0000FF"/>
                </a:solidFill>
              </a:rPr>
              <a:t>0.2274</a:t>
            </a:r>
          </a:p>
          <a:p>
            <a:pPr lvl="3">
              <a:defRPr/>
            </a:pPr>
            <a:r>
              <a:rPr lang="en-US" sz="1050" b="1" dirty="0">
                <a:solidFill>
                  <a:srgbClr val="0000FF"/>
                </a:solidFill>
              </a:rPr>
              <a:t>Here, the BLEU score is low (0.2274) because the reconstruction uses different words than the original, even though the meaning is preserved. The system added "the" before "Parliament" and restructured "since that is" to "as this that the" while changing "wish" to "shall".</a:t>
            </a:r>
          </a:p>
          <a:p>
            <a:pPr>
              <a:defRPr/>
            </a:pPr>
            <a:endParaRPr lang="en-US" sz="1600" kern="0" dirty="0"/>
          </a:p>
          <a:p>
            <a:pPr lvl="1">
              <a:defRPr/>
            </a:pPr>
            <a:r>
              <a:rPr lang="en-US" sz="1400" b="1" dirty="0">
                <a:highlight>
                  <a:srgbClr val="FFFF00"/>
                </a:highlight>
              </a:rPr>
              <a:t>Rough Scores (Recall-Oriented Understudy for </a:t>
            </a:r>
            <a:r>
              <a:rPr lang="en-US" sz="1400" b="1" dirty="0" err="1">
                <a:highlight>
                  <a:srgbClr val="FFFF00"/>
                </a:highlight>
              </a:rPr>
              <a:t>Gisting</a:t>
            </a:r>
            <a:r>
              <a:rPr lang="en-US" sz="1400" b="1" dirty="0">
                <a:highlight>
                  <a:srgbClr val="FFFF00"/>
                </a:highlight>
              </a:rPr>
              <a:t> Evaluation)</a:t>
            </a:r>
          </a:p>
          <a:p>
            <a:pPr lvl="2"/>
            <a:r>
              <a:rPr lang="en-US" sz="1200" b="0" dirty="0">
                <a:solidFill>
                  <a:srgbClr val="0000FF"/>
                </a:solidFill>
              </a:rPr>
              <a:t>ROUGE-1 measures unigram (single word) overlap, while ROUGE-L measures longest common subsequence.</a:t>
            </a:r>
          </a:p>
          <a:p>
            <a:pPr lvl="2"/>
            <a:r>
              <a:rPr lang="en-US" sz="1200" dirty="0"/>
              <a:t>Example from System</a:t>
            </a:r>
          </a:p>
          <a:p>
            <a:pPr lvl="3"/>
            <a:r>
              <a:rPr lang="en-US" sz="1050" dirty="0"/>
              <a:t>Original: "</a:t>
            </a:r>
            <a:r>
              <a:rPr lang="en-US" sz="1050" dirty="0" err="1"/>
              <a:t>Mrs</a:t>
            </a:r>
            <a:r>
              <a:rPr lang="en-US" sz="1050" dirty="0"/>
              <a:t> </a:t>
            </a:r>
            <a:r>
              <a:rPr lang="en-US" sz="1050" dirty="0" err="1"/>
              <a:t>Plooij</a:t>
            </a:r>
            <a:r>
              <a:rPr lang="en-US" sz="1050" dirty="0"/>
              <a:t>-van </a:t>
            </a:r>
            <a:r>
              <a:rPr lang="en-US" sz="1050" dirty="0" err="1"/>
              <a:t>Gorsel</a:t>
            </a:r>
            <a:r>
              <a:rPr lang="en-US" sz="1050" dirty="0"/>
              <a:t>, I can tell you that this matter is on the agenda for the Quaestors' meeting on Wednesday.“</a:t>
            </a:r>
          </a:p>
          <a:p>
            <a:pPr lvl="3" algn="just"/>
            <a:r>
              <a:rPr lang="en-US" sz="1050" dirty="0"/>
              <a:t>Corrupted: "</a:t>
            </a:r>
            <a:r>
              <a:rPr lang="en-US" sz="1050" dirty="0" err="1"/>
              <a:t>Mrs</a:t>
            </a:r>
            <a:r>
              <a:rPr lang="en-US" sz="1050" dirty="0"/>
              <a:t> </a:t>
            </a:r>
            <a:r>
              <a:rPr lang="en-US" sz="1050" dirty="0" err="1"/>
              <a:t>Plooij</a:t>
            </a:r>
            <a:r>
              <a:rPr lang="en-US" sz="1050" dirty="0"/>
              <a:t>-van </a:t>
            </a:r>
            <a:r>
              <a:rPr lang="en-US" sz="1050" dirty="0" err="1"/>
              <a:t>Gorsel</a:t>
            </a:r>
            <a:r>
              <a:rPr lang="en-US" sz="1050" dirty="0"/>
              <a:t>, I can tell you that this matter is on the agenda for the Quaestors' meeting on Wednesday.“</a:t>
            </a:r>
          </a:p>
          <a:p>
            <a:pPr lvl="3" algn="just"/>
            <a:r>
              <a:rPr lang="en-US" sz="1050" dirty="0"/>
              <a:t>Reconstructed: "</a:t>
            </a:r>
            <a:r>
              <a:rPr lang="en-US" sz="1050" dirty="0" err="1"/>
              <a:t>Mrs</a:t>
            </a:r>
            <a:r>
              <a:rPr lang="en-US" sz="1050" dirty="0"/>
              <a:t> </a:t>
            </a:r>
            <a:r>
              <a:rPr lang="en-US" sz="1050" dirty="0" err="1"/>
              <a:t>Plooij</a:t>
            </a:r>
            <a:r>
              <a:rPr lang="en-US" sz="1050" dirty="0"/>
              <a:t>-van </a:t>
            </a:r>
            <a:r>
              <a:rPr lang="en-US" sz="1050" dirty="0" err="1"/>
              <a:t>Gorsel</a:t>
            </a:r>
            <a:r>
              <a:rPr lang="en-US" sz="1050" dirty="0"/>
              <a:t>, I Can inform you that this matter is on the </a:t>
            </a:r>
            <a:r>
              <a:rPr lang="en-US" sz="1050" dirty="0" err="1"/>
              <a:t>agendaa</a:t>
            </a:r>
            <a:r>
              <a:rPr lang="en-US" sz="1050" dirty="0"/>
              <a:t> for the Quaestors </a:t>
            </a:r>
            <a:r>
              <a:rPr lang="en-US" sz="1050" dirty="0" err="1"/>
              <a:t>Meetingg</a:t>
            </a:r>
            <a:r>
              <a:rPr lang="en-US" sz="1050" dirty="0"/>
              <a:t> on Wednesday.“</a:t>
            </a:r>
          </a:p>
          <a:p>
            <a:pPr lvl="3" algn="just"/>
            <a:r>
              <a:rPr lang="en-US" sz="1050" dirty="0"/>
              <a:t>ROUGE-L Score: </a:t>
            </a:r>
            <a:r>
              <a:rPr lang="en-US" sz="1050" dirty="0">
                <a:solidFill>
                  <a:srgbClr val="0000FF"/>
                </a:solidFill>
              </a:rPr>
              <a:t>0.8571</a:t>
            </a:r>
          </a:p>
          <a:p>
            <a:pPr lvl="3" algn="just"/>
            <a:r>
              <a:rPr lang="en-US" sz="1050" b="1" dirty="0">
                <a:solidFill>
                  <a:srgbClr val="0000FF"/>
                </a:solidFill>
              </a:rPr>
              <a:t>Despite changing "can tell" to "Can inform" and adding typos ("</a:t>
            </a:r>
            <a:r>
              <a:rPr lang="en-US" sz="1050" b="1" dirty="0" err="1">
                <a:solidFill>
                  <a:srgbClr val="0000FF"/>
                </a:solidFill>
              </a:rPr>
              <a:t>agendaa</a:t>
            </a:r>
            <a:r>
              <a:rPr lang="en-US" sz="1050" b="1" dirty="0">
                <a:solidFill>
                  <a:srgbClr val="0000FF"/>
                </a:solidFill>
              </a:rPr>
              <a:t>", "</a:t>
            </a:r>
            <a:r>
              <a:rPr lang="en-US" sz="1050" b="1" dirty="0" err="1">
                <a:solidFill>
                  <a:srgbClr val="0000FF"/>
                </a:solidFill>
              </a:rPr>
              <a:t>Meetingg</a:t>
            </a:r>
            <a:r>
              <a:rPr lang="en-US" sz="1050" b="1" dirty="0">
                <a:solidFill>
                  <a:srgbClr val="0000FF"/>
                </a:solidFill>
              </a:rPr>
              <a:t>"), the ROUGE-L score remains high (0.8571) because the longest common subsequence between original and reconstruction is substantial.</a:t>
            </a:r>
          </a:p>
          <a:p>
            <a:pPr>
              <a:defRPr/>
            </a:pPr>
            <a:endParaRPr lang="en-US" sz="1600" kern="0" dirty="0"/>
          </a:p>
          <a:p>
            <a:pPr>
              <a:defRPr/>
            </a:pPr>
            <a:endParaRPr lang="en-US" altLang="ko-KR" kern="0" dirty="0">
              <a:latin typeface="Tahoma" panose="020B0604030504040204" pitchFamily="34" charset="0"/>
              <a:ea typeface="Tahoma" panose="020B0604030504040204" pitchFamily="34" charset="0"/>
              <a:cs typeface="Tahoma" panose="020B0604030504040204" pitchFamily="34" charset="0"/>
            </a:endParaRPr>
          </a:p>
          <a:p>
            <a:pPr marL="457200" lvl="1" indent="0">
              <a:buFontTx/>
              <a:buNone/>
            </a:pPr>
            <a:endParaRPr lang="en-US" altLang="ko-KR" b="1" kern="0" dirty="0">
              <a:latin typeface="Tahoma" panose="020B0604030504040204" pitchFamily="34" charset="0"/>
              <a:ea typeface="Tahoma" panose="020B0604030504040204" pitchFamily="34" charset="0"/>
            </a:endParaRPr>
          </a:p>
          <a:p>
            <a:pPr lvl="1">
              <a:defRPr/>
            </a:pPr>
            <a:endParaRPr lang="en-US" altLang="ko-KR" b="1" kern="0" dirty="0">
              <a:latin typeface="Tahoma" panose="020B0604030504040204" pitchFamily="34" charset="0"/>
              <a:ea typeface="Tahoma" panose="020B0604030504040204" pitchFamily="34" charset="0"/>
            </a:endParaRPr>
          </a:p>
          <a:p>
            <a:pPr>
              <a:defRPr/>
            </a:pPr>
            <a:endParaRPr lang="en-US" altLang="ko-KR" kern="0" dirty="0">
              <a:latin typeface="Tahoma" panose="020B0604030504040204" pitchFamily="34" charset="0"/>
              <a:ea typeface="Tahoma" panose="020B0604030504040204" pitchFamily="34" charset="0"/>
              <a:cs typeface="Tahoma" panose="020B0604030504040204" pitchFamily="34" charset="0"/>
            </a:endParaRPr>
          </a:p>
          <a:p>
            <a:pPr marL="457200" lvl="1" indent="0">
              <a:buFontTx/>
              <a:buNone/>
              <a:defRPr/>
            </a:pPr>
            <a:endParaRPr lang="it-IT" altLang="ko-KR" b="1" kern="0" dirty="0">
              <a:latin typeface="Tahoma" panose="020B0604030504040204" pitchFamily="34" charset="0"/>
              <a:ea typeface="Tahoma" panose="020B0604030504040204" pitchFamily="34" charset="0"/>
            </a:endParaRPr>
          </a:p>
          <a:p>
            <a:pPr lvl="1">
              <a:defRPr/>
            </a:pPr>
            <a:endParaRPr lang="en-US" altLang="ko-KR" b="1" kern="0" dirty="0">
              <a:latin typeface="Tahoma" pitchFamily="34" charset="0"/>
              <a:ea typeface="Tahoma" pitchFamily="34" charset="0"/>
            </a:endParaRPr>
          </a:p>
          <a:p>
            <a:pPr>
              <a:defRPr/>
            </a:pPr>
            <a:endParaRPr lang="en-US" altLang="ko-KR" kern="0" dirty="0">
              <a:latin typeface="Tahoma" pitchFamily="34" charset="0"/>
              <a:ea typeface="Tahoma" pitchFamily="34" charset="0"/>
              <a:cs typeface="Tahoma" pitchFamily="34" charset="0"/>
            </a:endParaRPr>
          </a:p>
          <a:p>
            <a:pPr>
              <a:defRPr/>
            </a:pPr>
            <a:endParaRPr lang="it-IT" altLang="ko-KR" kern="0" dirty="0">
              <a:latin typeface="Tahoma" panose="020B0604030504040204" pitchFamily="34" charset="0"/>
              <a:ea typeface="Tahoma" panose="020B0604030504040204" pitchFamily="34" charset="0"/>
              <a:cs typeface="Tahoma" panose="020B0604030504040204" pitchFamily="34" charset="0"/>
            </a:endParaRPr>
          </a:p>
          <a:p>
            <a:pPr marL="457200" lvl="1" indent="0">
              <a:buFontTx/>
              <a:buNone/>
              <a:defRPr/>
            </a:pPr>
            <a:endParaRPr lang="en-US" kern="0" dirty="0"/>
          </a:p>
          <a:p>
            <a:pPr lvl="1">
              <a:defRPr/>
            </a:pPr>
            <a:endParaRPr lang="en-US" kern="0" dirty="0"/>
          </a:p>
        </p:txBody>
      </p:sp>
      <p:sp>
        <p:nvSpPr>
          <p:cNvPr id="3" name="Title 1">
            <a:extLst>
              <a:ext uri="{FF2B5EF4-FFF2-40B4-BE49-F238E27FC236}">
                <a16:creationId xmlns:a16="http://schemas.microsoft.com/office/drawing/2014/main" id="{08CC4BFD-1478-A24D-099F-3E963C22F9C3}"/>
              </a:ext>
            </a:extLst>
          </p:cNvPr>
          <p:cNvSpPr>
            <a:spLocks noGrp="1"/>
          </p:cNvSpPr>
          <p:nvPr>
            <p:ph type="title"/>
          </p:nvPr>
        </p:nvSpPr>
        <p:spPr>
          <a:xfrm>
            <a:off x="527050" y="298450"/>
            <a:ext cx="10369550" cy="490538"/>
          </a:xfrm>
        </p:spPr>
        <p:txBody>
          <a:bodyPr/>
          <a:lstStyle/>
          <a:p>
            <a:r>
              <a:rPr lang="en-US" sz="1600" b="1" dirty="0">
                <a:solidFill>
                  <a:srgbClr val="0000FF"/>
                </a:solidFill>
              </a:rPr>
              <a:t>Overall System Results Metrics  (2)   </a:t>
            </a:r>
            <a:endParaRPr lang="en-US" sz="1600" dirty="0"/>
          </a:p>
        </p:txBody>
      </p:sp>
    </p:spTree>
    <p:extLst>
      <p:ext uri="{BB962C8B-B14F-4D97-AF65-F5344CB8AC3E}">
        <p14:creationId xmlns:p14="http://schemas.microsoft.com/office/powerpoint/2010/main" val="34612393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E32AA8-3E35-8762-D0FC-DA0758334AD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75C4DF-DA8E-7D7E-64F8-14ACAA35CC7F}"/>
              </a:ext>
            </a:extLst>
          </p:cNvPr>
          <p:cNvSpPr>
            <a:spLocks noGrp="1"/>
          </p:cNvSpPr>
          <p:nvPr>
            <p:ph idx="1"/>
          </p:nvPr>
        </p:nvSpPr>
        <p:spPr/>
        <p:txBody>
          <a:bodyPr/>
          <a:lstStyle/>
          <a:p>
            <a:pPr lvl="1">
              <a:defRPr/>
            </a:pPr>
            <a:r>
              <a:rPr lang="en-US" sz="1400" b="1" dirty="0">
                <a:highlight>
                  <a:srgbClr val="FFFF00"/>
                </a:highlight>
              </a:rPr>
              <a:t>METEOR Score (Metric for Evaluation of Translation with Explicit Ordering)</a:t>
            </a:r>
          </a:p>
          <a:p>
            <a:pPr lvl="2"/>
            <a:r>
              <a:rPr lang="en-US" sz="1200" b="1" dirty="0">
                <a:solidFill>
                  <a:srgbClr val="0000FF"/>
                </a:solidFill>
              </a:rPr>
              <a:t>METEOR evaluates translation quality by aligning words between the machine translation output and reference translation, handling synonyms, stems, and paraphrases.</a:t>
            </a:r>
          </a:p>
          <a:p>
            <a:pPr lvl="2"/>
            <a:r>
              <a:rPr lang="en-US" sz="1200" dirty="0"/>
              <a:t>It calculates precision and recall based on word matches, </a:t>
            </a:r>
            <a:r>
              <a:rPr lang="en-US" sz="1200" dirty="0">
                <a:solidFill>
                  <a:srgbClr val="0000FF"/>
                </a:solidFill>
              </a:rPr>
              <a:t>including exact matches, stemming, synonyms, and paraphrases, then applies penalties for fragmentation.</a:t>
            </a:r>
            <a:endParaRPr lang="en-US" sz="1200" b="1" dirty="0">
              <a:solidFill>
                <a:srgbClr val="0000FF"/>
              </a:solidFill>
              <a:highlight>
                <a:srgbClr val="FFFF00"/>
              </a:highlight>
            </a:endParaRPr>
          </a:p>
          <a:p>
            <a:pPr lvl="3"/>
            <a:r>
              <a:rPr lang="en-US" sz="1000" b="1" dirty="0"/>
              <a:t>Example from system</a:t>
            </a:r>
          </a:p>
          <a:p>
            <a:pPr lvl="4"/>
            <a:r>
              <a:rPr lang="en-US" sz="900" b="1" dirty="0"/>
              <a:t>Original:</a:t>
            </a:r>
            <a:r>
              <a:rPr lang="en-US" sz="900" dirty="0"/>
              <a:t> "I would like your advice about Rule 143 concerning inadmissibility.“</a:t>
            </a:r>
            <a:endParaRPr lang="en-US" sz="900" b="1" dirty="0"/>
          </a:p>
          <a:p>
            <a:pPr lvl="4"/>
            <a:r>
              <a:rPr lang="en-US" sz="900" b="1" dirty="0"/>
              <a:t>Corrupted:</a:t>
            </a:r>
            <a:r>
              <a:rPr lang="en-US" sz="900" dirty="0"/>
              <a:t> "I would like </a:t>
            </a:r>
            <a:r>
              <a:rPr lang="en-US" sz="900" dirty="0" err="1"/>
              <a:t>couw</a:t>
            </a:r>
            <a:r>
              <a:rPr lang="en-US" sz="900" dirty="0"/>
              <a:t> advice </a:t>
            </a:r>
            <a:r>
              <a:rPr lang="en-US" sz="900" dirty="0" err="1"/>
              <a:t>abxue</a:t>
            </a:r>
            <a:r>
              <a:rPr lang="en-US" sz="900" dirty="0"/>
              <a:t> Rule pv3 concerning inadmissibility.“</a:t>
            </a:r>
            <a:endParaRPr lang="en-US" sz="900" b="1" dirty="0"/>
          </a:p>
          <a:p>
            <a:pPr lvl="4"/>
            <a:r>
              <a:rPr lang="en-US" sz="900" b="1" dirty="0"/>
              <a:t>Reconstructed:</a:t>
            </a:r>
            <a:r>
              <a:rPr lang="en-US" sz="900" dirty="0"/>
              <a:t> "I would like your advice about </a:t>
            </a:r>
            <a:r>
              <a:rPr lang="en-US" sz="900" dirty="0" err="1"/>
              <a:t>Rulee</a:t>
            </a:r>
            <a:r>
              <a:rPr lang="en-US" sz="900" dirty="0"/>
              <a:t> 103 concerning inadmissibility.“</a:t>
            </a:r>
            <a:endParaRPr lang="en-US" sz="900" b="1" dirty="0"/>
          </a:p>
          <a:p>
            <a:pPr lvl="4"/>
            <a:r>
              <a:rPr lang="en-US" sz="900" b="1" dirty="0"/>
              <a:t>METEOR Score:</a:t>
            </a:r>
            <a:r>
              <a:rPr lang="en-US" sz="900" dirty="0"/>
              <a:t> </a:t>
            </a:r>
            <a:r>
              <a:rPr lang="en-US" sz="900" b="1" dirty="0">
                <a:solidFill>
                  <a:srgbClr val="0000FF"/>
                </a:solidFill>
              </a:rPr>
              <a:t>~0.61 (system average)</a:t>
            </a:r>
          </a:p>
          <a:p>
            <a:pPr lvl="4"/>
            <a:r>
              <a:rPr lang="en-US" sz="900" b="1" dirty="0">
                <a:solidFill>
                  <a:srgbClr val="0000FF"/>
                </a:solidFill>
              </a:rPr>
              <a:t>This example demonstrates how METEOR handles partial matches. Despite the number error ("143" → "103"), METEOR gives credit for the correct structure and most content words matching, resulting in a moderate-to-good score.</a:t>
            </a:r>
            <a:endParaRPr lang="en-US" altLang="ko-KR" sz="1800" b="1" dirty="0">
              <a:latin typeface="Tahoma" panose="020B0604030504040204" pitchFamily="34" charset="0"/>
              <a:ea typeface="Tahoma" panose="020B0604030504040204" pitchFamily="34" charset="0"/>
              <a:cs typeface="Tahoma" panose="020B0604030504040204" pitchFamily="34" charset="0"/>
            </a:endParaRPr>
          </a:p>
          <a:p>
            <a:pPr marL="457200" lvl="1" indent="0">
              <a:buNone/>
            </a:pPr>
            <a:endParaRPr lang="en-US" altLang="ko-KR" b="1" dirty="0">
              <a:latin typeface="Tahoma" panose="020B0604030504040204" pitchFamily="34" charset="0"/>
              <a:ea typeface="Tahoma" panose="020B0604030504040204" pitchFamily="34" charset="0"/>
              <a:cs typeface="Tahoma" panose="020B0604030504040204" pitchFamily="34" charset="0"/>
            </a:endParaRPr>
          </a:p>
          <a:p>
            <a:pPr lvl="1">
              <a:defRPr/>
            </a:pPr>
            <a:r>
              <a:rPr lang="en-US" sz="1400" b="1" dirty="0">
                <a:highlight>
                  <a:srgbClr val="FFFF00"/>
                </a:highlight>
              </a:rPr>
              <a:t>SEMANTIC Score (Semantic Similarity)</a:t>
            </a:r>
          </a:p>
          <a:p>
            <a:pPr lvl="2"/>
            <a:r>
              <a:rPr lang="en-US" sz="1200" b="0" dirty="0">
                <a:solidFill>
                  <a:srgbClr val="0000FF"/>
                </a:solidFill>
              </a:rPr>
              <a:t>This measures the similarity between sentence embeddings of the reference and output text, capturing meaning rather than just lexical overlap.</a:t>
            </a:r>
            <a:endParaRPr lang="en-US" sz="1200" dirty="0">
              <a:solidFill>
                <a:srgbClr val="0000FF"/>
              </a:solidFill>
              <a:highlight>
                <a:srgbClr val="FFFF00"/>
              </a:highlight>
            </a:endParaRPr>
          </a:p>
          <a:p>
            <a:pPr lvl="3"/>
            <a:r>
              <a:rPr lang="en-US" sz="1000" dirty="0"/>
              <a:t>Texts are converted to vector representations (embeddings) using language models, then cosine similarity between vectors is calculated.</a:t>
            </a:r>
          </a:p>
          <a:p>
            <a:pPr lvl="2"/>
            <a:r>
              <a:rPr lang="en-US" sz="1200" b="1" dirty="0"/>
              <a:t>Example from system</a:t>
            </a:r>
          </a:p>
          <a:p>
            <a:pPr lvl="3"/>
            <a:r>
              <a:rPr lang="en-US" sz="1000" b="1" dirty="0"/>
              <a:t>Original:</a:t>
            </a:r>
            <a:r>
              <a:rPr lang="en-US" sz="1000" dirty="0"/>
              <a:t> "I would like your advice about Rule 143 concerning inadmissibility.“</a:t>
            </a:r>
            <a:endParaRPr lang="en-US" sz="1000" b="1" dirty="0"/>
          </a:p>
          <a:p>
            <a:pPr lvl="3"/>
            <a:r>
              <a:rPr lang="en-US" sz="1000" b="1" dirty="0"/>
              <a:t>Corrupted:</a:t>
            </a:r>
            <a:r>
              <a:rPr lang="en-US" sz="1000" dirty="0"/>
              <a:t> "I would like </a:t>
            </a:r>
            <a:r>
              <a:rPr lang="en-US" sz="1000" dirty="0" err="1"/>
              <a:t>couw</a:t>
            </a:r>
            <a:r>
              <a:rPr lang="en-US" sz="1000" dirty="0"/>
              <a:t> advice </a:t>
            </a:r>
            <a:r>
              <a:rPr lang="en-US" sz="1000" dirty="0" err="1"/>
              <a:t>abxue</a:t>
            </a:r>
            <a:r>
              <a:rPr lang="en-US" sz="1000" dirty="0"/>
              <a:t> Rule pv3 concerning inadmissibility.“</a:t>
            </a:r>
            <a:endParaRPr lang="en-US" sz="1000" b="1" dirty="0"/>
          </a:p>
          <a:p>
            <a:pPr lvl="3"/>
            <a:r>
              <a:rPr lang="en-US" sz="1000" b="1" dirty="0"/>
              <a:t>Reconstructed:</a:t>
            </a:r>
            <a:r>
              <a:rPr lang="en-US" sz="1000" dirty="0"/>
              <a:t> "I would like your advice about </a:t>
            </a:r>
            <a:r>
              <a:rPr lang="en-US" sz="1000" dirty="0" err="1"/>
              <a:t>Rulee</a:t>
            </a:r>
            <a:r>
              <a:rPr lang="en-US" sz="1000" dirty="0"/>
              <a:t> 103 concerning inadmissibility.“</a:t>
            </a:r>
            <a:endParaRPr lang="en-US" sz="1000" b="1" dirty="0"/>
          </a:p>
          <a:p>
            <a:pPr lvl="3"/>
            <a:r>
              <a:rPr lang="en-US" sz="1000" b="1" dirty="0"/>
              <a:t>SEMANTIC Score:</a:t>
            </a:r>
            <a:r>
              <a:rPr lang="en-US" sz="1000" dirty="0"/>
              <a:t> </a:t>
            </a:r>
            <a:r>
              <a:rPr lang="en-US" sz="1000" b="1" dirty="0">
                <a:solidFill>
                  <a:srgbClr val="0000FF"/>
                </a:solidFill>
              </a:rPr>
              <a:t>0.9831 </a:t>
            </a:r>
            <a:r>
              <a:rPr lang="en-US" sz="1000" b="1" dirty="0"/>
              <a:t>{For Score 1.00 and same matching see the Bleu score example}</a:t>
            </a:r>
          </a:p>
          <a:p>
            <a:pPr lvl="3"/>
            <a:r>
              <a:rPr lang="en-US" sz="1000" b="1" dirty="0">
                <a:solidFill>
                  <a:srgbClr val="0000FF"/>
                </a:solidFill>
              </a:rPr>
              <a:t>Despite the numbering error, this example shows an extremely high semantic score (0.9831) because the core meaning is preserved. The system fixed most corruptions ("</a:t>
            </a:r>
            <a:r>
              <a:rPr lang="en-US" sz="1000" b="1" dirty="0" err="1">
                <a:solidFill>
                  <a:srgbClr val="0000FF"/>
                </a:solidFill>
              </a:rPr>
              <a:t>couw</a:t>
            </a:r>
            <a:r>
              <a:rPr lang="en-US" sz="1000" b="1" dirty="0">
                <a:solidFill>
                  <a:srgbClr val="0000FF"/>
                </a:solidFill>
              </a:rPr>
              <a:t>" → "your", "</a:t>
            </a:r>
            <a:r>
              <a:rPr lang="en-US" sz="1000" b="1" dirty="0" err="1">
                <a:solidFill>
                  <a:srgbClr val="0000FF"/>
                </a:solidFill>
              </a:rPr>
              <a:t>abxue</a:t>
            </a:r>
            <a:r>
              <a:rPr lang="en-US" sz="1000" b="1" dirty="0">
                <a:solidFill>
                  <a:srgbClr val="0000FF"/>
                </a:solidFill>
              </a:rPr>
              <a:t>" → "about") while maintaining the parliamentary context about requesting advice regarding a rule concerning inadmissibility.</a:t>
            </a:r>
          </a:p>
          <a:p>
            <a:pPr lvl="1">
              <a:defRPr/>
            </a:pPr>
            <a:endParaRPr lang="en-US" altLang="ko-KR" b="1" dirty="0">
              <a:latin typeface="Tahoma" panose="020B0604030504040204" pitchFamily="34" charset="0"/>
              <a:ea typeface="Tahoma" panose="020B0604030504040204" pitchFamily="34" charset="0"/>
              <a:cs typeface="Tahoma" panose="020B0604030504040204" pitchFamily="34" charset="0"/>
            </a:endParaRPr>
          </a:p>
          <a:p>
            <a:pPr>
              <a:defRPr/>
            </a:pPr>
            <a:endParaRPr lang="en-US" altLang="ko-KR" b="1" dirty="0">
              <a:latin typeface="Tahoma" panose="020B0604030504040204" pitchFamily="34" charset="0"/>
              <a:ea typeface="Tahoma" panose="020B0604030504040204" pitchFamily="34" charset="0"/>
              <a:cs typeface="Tahoma" panose="020B0604030504040204" pitchFamily="34" charset="0"/>
            </a:endParaRPr>
          </a:p>
          <a:p>
            <a:pPr marL="457200" lvl="1" indent="0">
              <a:buNone/>
              <a:defRPr/>
            </a:pPr>
            <a:endParaRPr lang="it-IT" altLang="ko-KR" b="1" dirty="0">
              <a:latin typeface="Tahoma" panose="020B0604030504040204" pitchFamily="34" charset="0"/>
              <a:ea typeface="Tahoma" panose="020B0604030504040204" pitchFamily="34" charset="0"/>
              <a:cs typeface="Tahoma" panose="020B0604030504040204" pitchFamily="34" charset="0"/>
            </a:endParaRPr>
          </a:p>
          <a:p>
            <a:pPr lvl="1">
              <a:defRPr/>
            </a:pPr>
            <a:endParaRPr lang="en-US" altLang="ko-KR" b="1" dirty="0">
              <a:latin typeface="Tahoma" pitchFamily="34" charset="0"/>
              <a:ea typeface="Tahoma" pitchFamily="34" charset="0"/>
              <a:cs typeface="Tahoma" pitchFamily="34" charset="0"/>
            </a:endParaRPr>
          </a:p>
          <a:p>
            <a:pPr>
              <a:defRPr/>
            </a:pPr>
            <a:endParaRPr lang="en-US" altLang="ko-KR" b="1" dirty="0">
              <a:latin typeface="Tahoma" pitchFamily="34" charset="0"/>
              <a:ea typeface="Tahoma" pitchFamily="34" charset="0"/>
              <a:cs typeface="Tahoma" pitchFamily="34" charset="0"/>
            </a:endParaRPr>
          </a:p>
          <a:p>
            <a:pPr>
              <a:defRPr/>
            </a:pPr>
            <a:endParaRPr lang="it-IT" altLang="ko-KR" b="1" dirty="0">
              <a:latin typeface="Tahoma" panose="020B0604030504040204" pitchFamily="34" charset="0"/>
              <a:ea typeface="Tahoma" panose="020B0604030504040204" pitchFamily="34" charset="0"/>
              <a:cs typeface="Tahoma" panose="020B0604030504040204" pitchFamily="34" charset="0"/>
            </a:endParaRPr>
          </a:p>
          <a:p>
            <a:pPr marL="457200" lvl="1" indent="0">
              <a:buNone/>
              <a:defRPr/>
            </a:pPr>
            <a:endParaRPr lang="en-US" dirty="0"/>
          </a:p>
          <a:p>
            <a:pPr lvl="1">
              <a:defRPr/>
            </a:pPr>
            <a:endParaRPr lang="en-US" dirty="0"/>
          </a:p>
        </p:txBody>
      </p:sp>
      <p:sp>
        <p:nvSpPr>
          <p:cNvPr id="4" name="Footer Placeholder 3">
            <a:extLst>
              <a:ext uri="{FF2B5EF4-FFF2-40B4-BE49-F238E27FC236}">
                <a16:creationId xmlns:a16="http://schemas.microsoft.com/office/drawing/2014/main" id="{EBF3F871-D4F4-D196-22DC-FC4E448B42B2}"/>
              </a:ext>
            </a:extLst>
          </p:cNvPr>
          <p:cNvSpPr>
            <a:spLocks noGrp="1"/>
          </p:cNvSpPr>
          <p:nvPr>
            <p:ph type="ftr" sz="quarter" idx="10"/>
          </p:nvPr>
        </p:nvSpPr>
        <p:spPr/>
        <p:txBody>
          <a:bodyPr/>
          <a:lstStyle/>
          <a:p>
            <a:pPr>
              <a:defRPr/>
            </a:pPr>
            <a:r>
              <a:rPr lang="en-US" altLang="ko-KR" dirty="0"/>
              <a:t>INHA UNIVERSITY</a:t>
            </a:r>
          </a:p>
          <a:p>
            <a:pPr>
              <a:defRPr/>
            </a:pPr>
            <a:r>
              <a:rPr lang="en-US" altLang="ko-KR" dirty="0"/>
              <a:t>Mobile  Telecommunications  Research  Lab</a:t>
            </a:r>
          </a:p>
          <a:p>
            <a:pPr>
              <a:defRPr/>
            </a:pPr>
            <a:endParaRPr lang="en-US" altLang="ko-KR" dirty="0"/>
          </a:p>
          <a:p>
            <a:pPr>
              <a:defRPr/>
            </a:pPr>
            <a:endParaRPr lang="en-US" altLang="ko-KR" dirty="0"/>
          </a:p>
        </p:txBody>
      </p:sp>
      <p:sp>
        <p:nvSpPr>
          <p:cNvPr id="5" name="Slide Number Placeholder 4">
            <a:extLst>
              <a:ext uri="{FF2B5EF4-FFF2-40B4-BE49-F238E27FC236}">
                <a16:creationId xmlns:a16="http://schemas.microsoft.com/office/drawing/2014/main" id="{45F79F91-FC74-F713-8B68-E2A944E9F04F}"/>
              </a:ext>
            </a:extLst>
          </p:cNvPr>
          <p:cNvSpPr>
            <a:spLocks noGrp="1"/>
          </p:cNvSpPr>
          <p:nvPr>
            <p:ph type="sldNum" sz="quarter" idx="11"/>
          </p:nvPr>
        </p:nvSpPr>
        <p:spPr/>
        <p:txBody>
          <a:bodyPr/>
          <a:lstStyle/>
          <a:p>
            <a:pPr>
              <a:defRPr/>
            </a:pPr>
            <a:fld id="{06B6D9D2-400B-4F34-9CD7-7185E64E1880}" type="slidenum">
              <a:rPr lang="en-US" altLang="ko-KR" smtClean="0">
                <a:solidFill>
                  <a:srgbClr val="000000"/>
                </a:solidFill>
              </a:rPr>
              <a:pPr>
                <a:defRPr/>
              </a:pPr>
              <a:t>15</a:t>
            </a:fld>
            <a:endParaRPr lang="en-US" altLang="ko-KR">
              <a:solidFill>
                <a:srgbClr val="000000"/>
              </a:solidFill>
            </a:endParaRPr>
          </a:p>
        </p:txBody>
      </p:sp>
      <p:sp>
        <p:nvSpPr>
          <p:cNvPr id="6" name="Title 1">
            <a:extLst>
              <a:ext uri="{FF2B5EF4-FFF2-40B4-BE49-F238E27FC236}">
                <a16:creationId xmlns:a16="http://schemas.microsoft.com/office/drawing/2014/main" id="{29CB9058-6501-FE2B-BBF1-0AD40415A67D}"/>
              </a:ext>
            </a:extLst>
          </p:cNvPr>
          <p:cNvSpPr>
            <a:spLocks noGrp="1"/>
          </p:cNvSpPr>
          <p:nvPr>
            <p:ph type="title"/>
          </p:nvPr>
        </p:nvSpPr>
        <p:spPr>
          <a:xfrm>
            <a:off x="527050" y="298450"/>
            <a:ext cx="10369550" cy="490538"/>
          </a:xfrm>
        </p:spPr>
        <p:txBody>
          <a:bodyPr/>
          <a:lstStyle/>
          <a:p>
            <a:r>
              <a:rPr lang="en-US" sz="1600" b="1" dirty="0">
                <a:solidFill>
                  <a:srgbClr val="0000FF"/>
                </a:solidFill>
              </a:rPr>
              <a:t>Overall System Results Metrics  (3)   </a:t>
            </a:r>
            <a:endParaRPr lang="en-US" sz="1600" dirty="0"/>
          </a:p>
        </p:txBody>
      </p:sp>
    </p:spTree>
    <p:extLst>
      <p:ext uri="{BB962C8B-B14F-4D97-AF65-F5344CB8AC3E}">
        <p14:creationId xmlns:p14="http://schemas.microsoft.com/office/powerpoint/2010/main" val="20581522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FF072F-E6B5-CE26-3932-CD32C42D2ED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A96A3F-5FE8-5C55-0CE1-CA0D43ECACD2}"/>
              </a:ext>
            </a:extLst>
          </p:cNvPr>
          <p:cNvSpPr>
            <a:spLocks noGrp="1"/>
          </p:cNvSpPr>
          <p:nvPr>
            <p:ph idx="1"/>
          </p:nvPr>
        </p:nvSpPr>
        <p:spPr>
          <a:xfrm>
            <a:off x="527050" y="981076"/>
            <a:ext cx="5468307" cy="5400675"/>
          </a:xfrm>
        </p:spPr>
        <p:txBody>
          <a:bodyPr/>
          <a:lstStyle/>
          <a:p>
            <a:pPr lvl="1">
              <a:defRPr/>
            </a:pPr>
            <a:r>
              <a:rPr lang="en-US" sz="1400" b="1" dirty="0">
                <a:highlight>
                  <a:srgbClr val="FFFF00"/>
                </a:highlight>
              </a:rPr>
              <a:t>Enhanced Evaluation Results</a:t>
            </a:r>
          </a:p>
          <a:p>
            <a:pPr lvl="2" algn="just"/>
            <a:r>
              <a:rPr lang="en-US" sz="1200" dirty="0"/>
              <a:t>The </a:t>
            </a:r>
            <a:r>
              <a:rPr lang="en-US" sz="1200" dirty="0">
                <a:solidFill>
                  <a:srgbClr val="0000FF"/>
                </a:solidFill>
              </a:rPr>
              <a:t>overall score of 0.7355 (73.55%) </a:t>
            </a:r>
            <a:r>
              <a:rPr lang="en-US" sz="1200" dirty="0"/>
              <a:t>represents the </a:t>
            </a:r>
            <a:r>
              <a:rPr lang="en-US" sz="1200" dirty="0">
                <a:solidFill>
                  <a:srgbClr val="0000FF"/>
                </a:solidFill>
              </a:rPr>
              <a:t>weighted combined performance </a:t>
            </a:r>
            <a:r>
              <a:rPr lang="en-US" sz="1200" dirty="0"/>
              <a:t>of the semantic communication system across all key dimensions.</a:t>
            </a:r>
          </a:p>
          <a:p>
            <a:pPr lvl="2" algn="just"/>
            <a:r>
              <a:rPr lang="en-US" sz="1200" dirty="0"/>
              <a:t>The system achieves </a:t>
            </a:r>
            <a:r>
              <a:rPr lang="en-US" sz="1200" dirty="0">
                <a:solidFill>
                  <a:srgbClr val="0000FF"/>
                </a:solidFill>
              </a:rPr>
              <a:t>strong performance in domain relevance</a:t>
            </a:r>
            <a:r>
              <a:rPr lang="en-US" sz="1200" dirty="0"/>
              <a:t> (0.8487), indicating excellent handling of parliamentary terminology. Semantic fidelity is also high (0.7941), showing good preservation of meaning. </a:t>
            </a:r>
          </a:p>
          <a:p>
            <a:pPr lvl="2" algn="just"/>
            <a:r>
              <a:rPr lang="en-US" sz="1200" dirty="0"/>
              <a:t>The </a:t>
            </a:r>
            <a:r>
              <a:rPr lang="en-US" sz="1200" b="1" dirty="0">
                <a:solidFill>
                  <a:srgbClr val="0000FF"/>
                </a:solidFill>
              </a:rPr>
              <a:t>linguistic quality score (0.5887)</a:t>
            </a:r>
            <a:r>
              <a:rPr lang="en-US" sz="1200" dirty="0"/>
              <a:t> is the lowest component, </a:t>
            </a:r>
            <a:r>
              <a:rPr lang="en-US" sz="1200" dirty="0">
                <a:solidFill>
                  <a:srgbClr val="0000FF"/>
                </a:solidFill>
              </a:rPr>
              <a:t>suggesting room for improvement in grammatical correctness and fluency</a:t>
            </a:r>
            <a:r>
              <a:rPr lang="en-US" sz="1200" dirty="0"/>
              <a:t>. </a:t>
            </a:r>
          </a:p>
          <a:p>
            <a:pPr lvl="2" algn="just"/>
            <a:r>
              <a:rPr lang="en-US" sz="1200" b="1" dirty="0">
                <a:solidFill>
                  <a:srgbClr val="0000FF"/>
                </a:solidFill>
              </a:rPr>
              <a:t>The 0.7145 (71.45%) score indicates that approximately 71% of the essential information elements from the original messages were successfully preserved after transmission through the noisy channel and subsequent reconstruction.</a:t>
            </a:r>
          </a:p>
          <a:p>
            <a:pPr lvl="1" algn="just"/>
            <a:endParaRPr lang="en-US" sz="1400" dirty="0"/>
          </a:p>
          <a:p>
            <a:pPr lvl="1" algn="just"/>
            <a:r>
              <a:rPr lang="en-US" sz="1400" b="1" dirty="0">
                <a:highlight>
                  <a:srgbClr val="FFFF00"/>
                </a:highlight>
              </a:rPr>
              <a:t>System Configuration Results</a:t>
            </a:r>
          </a:p>
          <a:p>
            <a:pPr lvl="2" algn="just"/>
            <a:r>
              <a:rPr lang="en-US" sz="1200" dirty="0"/>
              <a:t>The system was configured with a moderate noise level (0.15) </a:t>
            </a:r>
            <a:r>
              <a:rPr lang="en-US" sz="1200" b="1" dirty="0">
                <a:solidFill>
                  <a:srgbClr val="0000FF"/>
                </a:solidFill>
              </a:rPr>
              <a:t>using gaussian distribution</a:t>
            </a:r>
            <a:r>
              <a:rPr lang="en-US" sz="1200" dirty="0"/>
              <a:t>, simulating realistic communication channel conditions. </a:t>
            </a:r>
          </a:p>
          <a:p>
            <a:pPr lvl="2" algn="just"/>
            <a:r>
              <a:rPr lang="en-US" sz="1200" dirty="0">
                <a:solidFill>
                  <a:srgbClr val="0000FF"/>
                </a:solidFill>
              </a:rPr>
              <a:t>The VAE compressor achieved approximately 40%-dimension reduction (768 → 460) while preserving semantic information.</a:t>
            </a:r>
            <a:r>
              <a:rPr lang="en-US" sz="1200" dirty="0"/>
              <a:t> </a:t>
            </a:r>
            <a:r>
              <a:rPr lang="en-US" sz="1200" b="1" dirty="0"/>
              <a:t>All advanced features were enabled, allowing for a comprehensive evaluation of the system's capabilities.</a:t>
            </a:r>
          </a:p>
          <a:p>
            <a:pPr>
              <a:defRPr/>
            </a:pPr>
            <a:endParaRPr lang="en-US" sz="1600" dirty="0"/>
          </a:p>
          <a:p>
            <a:pPr>
              <a:defRPr/>
            </a:pPr>
            <a:endParaRPr lang="en-US" altLang="ko-KR" b="1" dirty="0">
              <a:latin typeface="Tahoma" panose="020B0604030504040204" pitchFamily="34" charset="0"/>
              <a:ea typeface="Tahoma" panose="020B0604030504040204" pitchFamily="34" charset="0"/>
              <a:cs typeface="Tahoma" panose="020B0604030504040204" pitchFamily="34" charset="0"/>
            </a:endParaRPr>
          </a:p>
          <a:p>
            <a:pPr marL="457200" lvl="1" indent="0">
              <a:buNone/>
            </a:pPr>
            <a:endParaRPr lang="en-US" altLang="ko-KR" b="1" dirty="0">
              <a:latin typeface="Tahoma" panose="020B0604030504040204" pitchFamily="34" charset="0"/>
              <a:ea typeface="Tahoma" panose="020B0604030504040204" pitchFamily="34" charset="0"/>
              <a:cs typeface="Tahoma" panose="020B0604030504040204" pitchFamily="34" charset="0"/>
            </a:endParaRPr>
          </a:p>
          <a:p>
            <a:pPr lvl="1">
              <a:defRPr/>
            </a:pPr>
            <a:endParaRPr lang="en-US" altLang="ko-KR" b="1" dirty="0">
              <a:latin typeface="Tahoma" panose="020B0604030504040204" pitchFamily="34" charset="0"/>
              <a:ea typeface="Tahoma" panose="020B0604030504040204" pitchFamily="34" charset="0"/>
              <a:cs typeface="Tahoma" panose="020B0604030504040204" pitchFamily="34" charset="0"/>
            </a:endParaRPr>
          </a:p>
          <a:p>
            <a:pPr>
              <a:defRPr/>
            </a:pPr>
            <a:endParaRPr lang="en-US" altLang="ko-KR" b="1" dirty="0">
              <a:latin typeface="Tahoma" panose="020B0604030504040204" pitchFamily="34" charset="0"/>
              <a:ea typeface="Tahoma" panose="020B0604030504040204" pitchFamily="34" charset="0"/>
              <a:cs typeface="Tahoma" panose="020B0604030504040204" pitchFamily="34" charset="0"/>
            </a:endParaRPr>
          </a:p>
          <a:p>
            <a:pPr marL="457200" lvl="1" indent="0">
              <a:buNone/>
              <a:defRPr/>
            </a:pPr>
            <a:endParaRPr lang="it-IT" altLang="ko-KR" b="1" dirty="0">
              <a:latin typeface="Tahoma" panose="020B0604030504040204" pitchFamily="34" charset="0"/>
              <a:ea typeface="Tahoma" panose="020B0604030504040204" pitchFamily="34" charset="0"/>
              <a:cs typeface="Tahoma" panose="020B0604030504040204" pitchFamily="34" charset="0"/>
            </a:endParaRPr>
          </a:p>
          <a:p>
            <a:pPr lvl="1">
              <a:defRPr/>
            </a:pPr>
            <a:endParaRPr lang="en-US" altLang="ko-KR" b="1" dirty="0">
              <a:latin typeface="Tahoma" pitchFamily="34" charset="0"/>
              <a:ea typeface="Tahoma" pitchFamily="34" charset="0"/>
              <a:cs typeface="Tahoma" pitchFamily="34" charset="0"/>
            </a:endParaRPr>
          </a:p>
          <a:p>
            <a:pPr>
              <a:defRPr/>
            </a:pPr>
            <a:endParaRPr lang="en-US" altLang="ko-KR" b="1" dirty="0">
              <a:latin typeface="Tahoma" pitchFamily="34" charset="0"/>
              <a:ea typeface="Tahoma" pitchFamily="34" charset="0"/>
              <a:cs typeface="Tahoma" pitchFamily="34" charset="0"/>
            </a:endParaRPr>
          </a:p>
          <a:p>
            <a:pPr>
              <a:defRPr/>
            </a:pPr>
            <a:endParaRPr lang="it-IT" altLang="ko-KR" b="1" dirty="0">
              <a:latin typeface="Tahoma" panose="020B0604030504040204" pitchFamily="34" charset="0"/>
              <a:ea typeface="Tahoma" panose="020B0604030504040204" pitchFamily="34" charset="0"/>
              <a:cs typeface="Tahoma" panose="020B0604030504040204" pitchFamily="34" charset="0"/>
            </a:endParaRPr>
          </a:p>
          <a:p>
            <a:pPr marL="457200" lvl="1" indent="0">
              <a:buNone/>
              <a:defRPr/>
            </a:pPr>
            <a:endParaRPr lang="en-US" dirty="0"/>
          </a:p>
          <a:p>
            <a:pPr lvl="1">
              <a:defRPr/>
            </a:pPr>
            <a:endParaRPr lang="en-US" dirty="0"/>
          </a:p>
        </p:txBody>
      </p:sp>
      <p:sp>
        <p:nvSpPr>
          <p:cNvPr id="4" name="Footer Placeholder 3">
            <a:extLst>
              <a:ext uri="{FF2B5EF4-FFF2-40B4-BE49-F238E27FC236}">
                <a16:creationId xmlns:a16="http://schemas.microsoft.com/office/drawing/2014/main" id="{D8C8AAD5-371C-25B7-5C9E-73AB911E7F94}"/>
              </a:ext>
            </a:extLst>
          </p:cNvPr>
          <p:cNvSpPr>
            <a:spLocks noGrp="1"/>
          </p:cNvSpPr>
          <p:nvPr>
            <p:ph type="ftr" sz="quarter" idx="10"/>
          </p:nvPr>
        </p:nvSpPr>
        <p:spPr/>
        <p:txBody>
          <a:bodyPr/>
          <a:lstStyle/>
          <a:p>
            <a:pPr>
              <a:defRPr/>
            </a:pPr>
            <a:r>
              <a:rPr lang="en-US" altLang="ko-KR" dirty="0"/>
              <a:t>INHA UNIVERSITY</a:t>
            </a:r>
          </a:p>
          <a:p>
            <a:pPr>
              <a:defRPr/>
            </a:pPr>
            <a:r>
              <a:rPr lang="en-US" altLang="ko-KR" dirty="0"/>
              <a:t>Mobile  Telecommunications  Research  Lab</a:t>
            </a:r>
          </a:p>
          <a:p>
            <a:pPr>
              <a:defRPr/>
            </a:pPr>
            <a:endParaRPr lang="en-US" altLang="ko-KR" dirty="0"/>
          </a:p>
          <a:p>
            <a:pPr>
              <a:defRPr/>
            </a:pPr>
            <a:endParaRPr lang="en-US" altLang="ko-KR" dirty="0"/>
          </a:p>
        </p:txBody>
      </p:sp>
      <p:sp>
        <p:nvSpPr>
          <p:cNvPr id="5" name="Slide Number Placeholder 4">
            <a:extLst>
              <a:ext uri="{FF2B5EF4-FFF2-40B4-BE49-F238E27FC236}">
                <a16:creationId xmlns:a16="http://schemas.microsoft.com/office/drawing/2014/main" id="{52C3717E-BBED-96A4-27B8-B4C117A730B4}"/>
              </a:ext>
            </a:extLst>
          </p:cNvPr>
          <p:cNvSpPr>
            <a:spLocks noGrp="1"/>
          </p:cNvSpPr>
          <p:nvPr>
            <p:ph type="sldNum" sz="quarter" idx="11"/>
          </p:nvPr>
        </p:nvSpPr>
        <p:spPr/>
        <p:txBody>
          <a:bodyPr/>
          <a:lstStyle/>
          <a:p>
            <a:pPr>
              <a:defRPr/>
            </a:pPr>
            <a:fld id="{06B6D9D2-400B-4F34-9CD7-7185E64E1880}" type="slidenum">
              <a:rPr lang="en-US" altLang="ko-KR" smtClean="0">
                <a:solidFill>
                  <a:srgbClr val="000000"/>
                </a:solidFill>
              </a:rPr>
              <a:pPr>
                <a:defRPr/>
              </a:pPr>
              <a:t>16</a:t>
            </a:fld>
            <a:endParaRPr lang="en-US" altLang="ko-KR">
              <a:solidFill>
                <a:srgbClr val="000000"/>
              </a:solidFill>
            </a:endParaRPr>
          </a:p>
        </p:txBody>
      </p:sp>
      <p:graphicFrame>
        <p:nvGraphicFramePr>
          <p:cNvPr id="6" name="Table 5">
            <a:extLst>
              <a:ext uri="{FF2B5EF4-FFF2-40B4-BE49-F238E27FC236}">
                <a16:creationId xmlns:a16="http://schemas.microsoft.com/office/drawing/2014/main" id="{A11CB1A6-F707-7E7E-9D25-75AD6EC47685}"/>
              </a:ext>
            </a:extLst>
          </p:cNvPr>
          <p:cNvGraphicFramePr>
            <a:graphicFrameLocks noGrp="1"/>
          </p:cNvGraphicFramePr>
          <p:nvPr>
            <p:extLst>
              <p:ext uri="{D42A27DB-BD31-4B8C-83A1-F6EECF244321}">
                <p14:modId xmlns:p14="http://schemas.microsoft.com/office/powerpoint/2010/main" val="1535576331"/>
              </p:ext>
            </p:extLst>
          </p:nvPr>
        </p:nvGraphicFramePr>
        <p:xfrm>
          <a:off x="6115381" y="1117600"/>
          <a:ext cx="5222544" cy="2311400"/>
        </p:xfrm>
        <a:graphic>
          <a:graphicData uri="http://schemas.openxmlformats.org/drawingml/2006/table">
            <a:tbl>
              <a:tblPr firstRow="1" bandRow="1">
                <a:tableStyleId>{D7AC3CCA-C797-4891-BE02-D94E43425B78}</a:tableStyleId>
              </a:tblPr>
              <a:tblGrid>
                <a:gridCol w="1740848">
                  <a:extLst>
                    <a:ext uri="{9D8B030D-6E8A-4147-A177-3AD203B41FA5}">
                      <a16:colId xmlns:a16="http://schemas.microsoft.com/office/drawing/2014/main" val="889225794"/>
                    </a:ext>
                  </a:extLst>
                </a:gridCol>
                <a:gridCol w="1740848">
                  <a:extLst>
                    <a:ext uri="{9D8B030D-6E8A-4147-A177-3AD203B41FA5}">
                      <a16:colId xmlns:a16="http://schemas.microsoft.com/office/drawing/2014/main" val="2845868678"/>
                    </a:ext>
                  </a:extLst>
                </a:gridCol>
                <a:gridCol w="1740848">
                  <a:extLst>
                    <a:ext uri="{9D8B030D-6E8A-4147-A177-3AD203B41FA5}">
                      <a16:colId xmlns:a16="http://schemas.microsoft.com/office/drawing/2014/main" val="2978769457"/>
                    </a:ext>
                  </a:extLst>
                </a:gridCol>
              </a:tblGrid>
              <a:tr h="370840">
                <a:tc>
                  <a:txBody>
                    <a:bodyPr/>
                    <a:lstStyle/>
                    <a:p>
                      <a:pPr algn="ctr"/>
                      <a:r>
                        <a:rPr lang="en-US" sz="1200" dirty="0"/>
                        <a:t>Evaluation Component</a:t>
                      </a:r>
                    </a:p>
                  </a:txBody>
                  <a:tcPr anchor="ctr"/>
                </a:tc>
                <a:tc>
                  <a:txBody>
                    <a:bodyPr/>
                    <a:lstStyle/>
                    <a:p>
                      <a:pPr algn="ctr"/>
                      <a:r>
                        <a:rPr lang="en-US" sz="1200" dirty="0"/>
                        <a:t>Score</a:t>
                      </a:r>
                    </a:p>
                  </a:txBody>
                  <a:tcPr anchor="ctr"/>
                </a:tc>
                <a:tc>
                  <a:txBody>
                    <a:bodyPr/>
                    <a:lstStyle/>
                    <a:p>
                      <a:pPr algn="ctr"/>
                      <a:r>
                        <a:rPr lang="en-US" sz="1200" dirty="0"/>
                        <a:t>What It Measures</a:t>
                      </a:r>
                    </a:p>
                  </a:txBody>
                  <a:tcPr anchor="ctr"/>
                </a:tc>
                <a:extLst>
                  <a:ext uri="{0D108BD9-81ED-4DB2-BD59-A6C34878D82A}">
                    <a16:rowId xmlns:a16="http://schemas.microsoft.com/office/drawing/2014/main" val="363144522"/>
                  </a:ext>
                </a:extLst>
              </a:tr>
              <a:tr h="370840">
                <a:tc>
                  <a:txBody>
                    <a:bodyPr/>
                    <a:lstStyle/>
                    <a:p>
                      <a:r>
                        <a:rPr lang="en-US" sz="900" b="1" dirty="0"/>
                        <a:t>Overall System Score</a:t>
                      </a:r>
                    </a:p>
                  </a:txBody>
                  <a:tcPr/>
                </a:tc>
                <a:tc>
                  <a:txBody>
                    <a:bodyPr/>
                    <a:lstStyle/>
                    <a:p>
                      <a:pPr algn="ctr"/>
                      <a:r>
                        <a:rPr lang="en-US" sz="1100" b="1" dirty="0"/>
                        <a:t>0.7355 %</a:t>
                      </a:r>
                    </a:p>
                  </a:txBody>
                  <a:tcPr/>
                </a:tc>
                <a:tc>
                  <a:txBody>
                    <a:bodyPr/>
                    <a:lstStyle/>
                    <a:p>
                      <a:pPr algn="ctr"/>
                      <a:r>
                        <a:rPr lang="en-US" sz="900" dirty="0"/>
                        <a:t>Weighted combination of components</a:t>
                      </a:r>
                    </a:p>
                  </a:txBody>
                  <a:tcPr/>
                </a:tc>
                <a:extLst>
                  <a:ext uri="{0D108BD9-81ED-4DB2-BD59-A6C34878D82A}">
                    <a16:rowId xmlns:a16="http://schemas.microsoft.com/office/drawing/2014/main" val="1505482062"/>
                  </a:ext>
                </a:extLst>
              </a:tr>
              <a:tr h="370840">
                <a:tc>
                  <a:txBody>
                    <a:bodyPr/>
                    <a:lstStyle/>
                    <a:p>
                      <a:r>
                        <a:rPr lang="en-US" sz="900" b="1" dirty="0"/>
                        <a:t>Semantic Fidelity</a:t>
                      </a:r>
                    </a:p>
                  </a:txBody>
                  <a:tcPr/>
                </a:tc>
                <a:tc>
                  <a:txBody>
                    <a:bodyPr/>
                    <a:lstStyle/>
                    <a:p>
                      <a:pPr algn="ctr"/>
                      <a:r>
                        <a:rPr lang="en-US" sz="1100" b="1" dirty="0"/>
                        <a:t>0.7941 %</a:t>
                      </a:r>
                    </a:p>
                  </a:txBody>
                  <a:tcPr/>
                </a:tc>
                <a:tc>
                  <a:txBody>
                    <a:bodyPr/>
                    <a:lstStyle/>
                    <a:p>
                      <a:pPr algn="ctr"/>
                      <a:r>
                        <a:rPr lang="en-US" sz="900" dirty="0"/>
                        <a:t>Preservation of core meaning</a:t>
                      </a:r>
                    </a:p>
                  </a:txBody>
                  <a:tcPr/>
                </a:tc>
                <a:extLst>
                  <a:ext uri="{0D108BD9-81ED-4DB2-BD59-A6C34878D82A}">
                    <a16:rowId xmlns:a16="http://schemas.microsoft.com/office/drawing/2014/main" val="3985397833"/>
                  </a:ext>
                </a:extLst>
              </a:tr>
              <a:tr h="370840">
                <a:tc>
                  <a:txBody>
                    <a:bodyPr/>
                    <a:lstStyle/>
                    <a:p>
                      <a:r>
                        <a:rPr lang="en-US" sz="900" b="1" dirty="0"/>
                        <a:t>Linguistic Quality</a:t>
                      </a:r>
                    </a:p>
                  </a:txBody>
                  <a:tcPr/>
                </a:tc>
                <a:tc>
                  <a:txBody>
                    <a:bodyPr/>
                    <a:lstStyle/>
                    <a:p>
                      <a:pPr algn="ctr"/>
                      <a:r>
                        <a:rPr lang="en-US" sz="1100" b="1" dirty="0"/>
                        <a:t>0.5887 %</a:t>
                      </a:r>
                    </a:p>
                  </a:txBody>
                  <a:tcPr/>
                </a:tc>
                <a:tc>
                  <a:txBody>
                    <a:bodyPr/>
                    <a:lstStyle/>
                    <a:p>
                      <a:pPr algn="ctr"/>
                      <a:r>
                        <a:rPr lang="en-US" sz="900" dirty="0"/>
                        <a:t>Grammar and fluency</a:t>
                      </a:r>
                    </a:p>
                  </a:txBody>
                  <a:tcPr/>
                </a:tc>
                <a:extLst>
                  <a:ext uri="{0D108BD9-81ED-4DB2-BD59-A6C34878D82A}">
                    <a16:rowId xmlns:a16="http://schemas.microsoft.com/office/drawing/2014/main" val="3044130403"/>
                  </a:ext>
                </a:extLst>
              </a:tr>
              <a:tr h="370840">
                <a:tc>
                  <a:txBody>
                    <a:bodyPr/>
                    <a:lstStyle/>
                    <a:p>
                      <a:r>
                        <a:rPr lang="en-US" sz="900" b="1" dirty="0"/>
                        <a:t>Domain Relevance</a:t>
                      </a:r>
                    </a:p>
                  </a:txBody>
                  <a:tcPr/>
                </a:tc>
                <a:tc>
                  <a:txBody>
                    <a:bodyPr/>
                    <a:lstStyle/>
                    <a:p>
                      <a:pPr algn="ctr"/>
                      <a:r>
                        <a:rPr lang="en-US" sz="1100" b="1" dirty="0"/>
                        <a:t>0.8487 %</a:t>
                      </a:r>
                    </a:p>
                  </a:txBody>
                  <a:tcPr/>
                </a:tc>
                <a:tc>
                  <a:txBody>
                    <a:bodyPr/>
                    <a:lstStyle/>
                    <a:p>
                      <a:pPr algn="ctr"/>
                      <a:r>
                        <a:rPr lang="en-US" sz="900" dirty="0"/>
                        <a:t>Preservation of parliamentary terms</a:t>
                      </a:r>
                    </a:p>
                  </a:txBody>
                  <a:tcPr/>
                </a:tc>
                <a:extLst>
                  <a:ext uri="{0D108BD9-81ED-4DB2-BD59-A6C34878D82A}">
                    <a16:rowId xmlns:a16="http://schemas.microsoft.com/office/drawing/2014/main" val="3329293340"/>
                  </a:ext>
                </a:extLst>
              </a:tr>
              <a:tr h="370840">
                <a:tc>
                  <a:txBody>
                    <a:bodyPr/>
                    <a:lstStyle/>
                    <a:p>
                      <a:r>
                        <a:rPr lang="en-US" sz="900" b="1" dirty="0"/>
                        <a:t>Information Preservation</a:t>
                      </a:r>
                    </a:p>
                  </a:txBody>
                  <a:tcPr/>
                </a:tc>
                <a:tc>
                  <a:txBody>
                    <a:bodyPr/>
                    <a:lstStyle/>
                    <a:p>
                      <a:pPr algn="ctr"/>
                      <a:r>
                        <a:rPr lang="en-US" sz="1100" b="1" dirty="0"/>
                        <a:t>0.7145 %</a:t>
                      </a:r>
                    </a:p>
                  </a:txBody>
                  <a:tcPr/>
                </a:tc>
                <a:tc>
                  <a:txBody>
                    <a:bodyPr/>
                    <a:lstStyle/>
                    <a:p>
                      <a:pPr algn="ctr"/>
                      <a:r>
                        <a:rPr lang="en-US" sz="900" dirty="0"/>
                        <a:t>Retention of key information</a:t>
                      </a:r>
                    </a:p>
                  </a:txBody>
                  <a:tcPr/>
                </a:tc>
                <a:extLst>
                  <a:ext uri="{0D108BD9-81ED-4DB2-BD59-A6C34878D82A}">
                    <a16:rowId xmlns:a16="http://schemas.microsoft.com/office/drawing/2014/main" val="256741500"/>
                  </a:ext>
                </a:extLst>
              </a:tr>
            </a:tbl>
          </a:graphicData>
        </a:graphic>
      </p:graphicFrame>
      <p:graphicFrame>
        <p:nvGraphicFramePr>
          <p:cNvPr id="7" name="Table 6">
            <a:extLst>
              <a:ext uri="{FF2B5EF4-FFF2-40B4-BE49-F238E27FC236}">
                <a16:creationId xmlns:a16="http://schemas.microsoft.com/office/drawing/2014/main" id="{B8039663-2921-31DB-4E29-518390E95DB4}"/>
              </a:ext>
            </a:extLst>
          </p:cNvPr>
          <p:cNvGraphicFramePr>
            <a:graphicFrameLocks noGrp="1"/>
          </p:cNvGraphicFramePr>
          <p:nvPr>
            <p:extLst>
              <p:ext uri="{D42A27DB-BD31-4B8C-83A1-F6EECF244321}">
                <p14:modId xmlns:p14="http://schemas.microsoft.com/office/powerpoint/2010/main" val="2751270345"/>
              </p:ext>
            </p:extLst>
          </p:nvPr>
        </p:nvGraphicFramePr>
        <p:xfrm>
          <a:off x="6096000" y="3662094"/>
          <a:ext cx="5222544" cy="2766060"/>
        </p:xfrm>
        <a:graphic>
          <a:graphicData uri="http://schemas.openxmlformats.org/drawingml/2006/table">
            <a:tbl>
              <a:tblPr firstRow="1" bandRow="1">
                <a:tableStyleId>{D7AC3CCA-C797-4891-BE02-D94E43425B78}</a:tableStyleId>
              </a:tblPr>
              <a:tblGrid>
                <a:gridCol w="2611272">
                  <a:extLst>
                    <a:ext uri="{9D8B030D-6E8A-4147-A177-3AD203B41FA5}">
                      <a16:colId xmlns:a16="http://schemas.microsoft.com/office/drawing/2014/main" val="3398649732"/>
                    </a:ext>
                  </a:extLst>
                </a:gridCol>
                <a:gridCol w="2611272">
                  <a:extLst>
                    <a:ext uri="{9D8B030D-6E8A-4147-A177-3AD203B41FA5}">
                      <a16:colId xmlns:a16="http://schemas.microsoft.com/office/drawing/2014/main" val="544465775"/>
                    </a:ext>
                  </a:extLst>
                </a:gridCol>
              </a:tblGrid>
              <a:tr h="219777">
                <a:tc>
                  <a:txBody>
                    <a:bodyPr/>
                    <a:lstStyle/>
                    <a:p>
                      <a:pPr algn="ctr"/>
                      <a:r>
                        <a:rPr lang="en-US" sz="1050" dirty="0"/>
                        <a:t>Parameter</a:t>
                      </a:r>
                    </a:p>
                  </a:txBody>
                  <a:tcPr/>
                </a:tc>
                <a:tc>
                  <a:txBody>
                    <a:bodyPr/>
                    <a:lstStyle/>
                    <a:p>
                      <a:pPr algn="ctr"/>
                      <a:r>
                        <a:rPr lang="en-US" sz="1050" dirty="0"/>
                        <a:t>Value</a:t>
                      </a:r>
                    </a:p>
                  </a:txBody>
                  <a:tcPr/>
                </a:tc>
                <a:extLst>
                  <a:ext uri="{0D108BD9-81ED-4DB2-BD59-A6C34878D82A}">
                    <a16:rowId xmlns:a16="http://schemas.microsoft.com/office/drawing/2014/main" val="3058859484"/>
                  </a:ext>
                </a:extLst>
              </a:tr>
              <a:tr h="219777">
                <a:tc>
                  <a:txBody>
                    <a:bodyPr/>
                    <a:lstStyle/>
                    <a:p>
                      <a:r>
                        <a:rPr lang="en-US" sz="1050" b="1" dirty="0"/>
                        <a:t>Number of Samples</a:t>
                      </a:r>
                    </a:p>
                  </a:txBody>
                  <a:tcPr/>
                </a:tc>
                <a:tc>
                  <a:txBody>
                    <a:bodyPr/>
                    <a:lstStyle/>
                    <a:p>
                      <a:pPr algn="ctr"/>
                      <a:r>
                        <a:rPr lang="en-US" sz="1050" dirty="0"/>
                        <a:t>50</a:t>
                      </a:r>
                    </a:p>
                  </a:txBody>
                  <a:tcPr/>
                </a:tc>
                <a:extLst>
                  <a:ext uri="{0D108BD9-81ED-4DB2-BD59-A6C34878D82A}">
                    <a16:rowId xmlns:a16="http://schemas.microsoft.com/office/drawing/2014/main" val="3228382066"/>
                  </a:ext>
                </a:extLst>
              </a:tr>
              <a:tr h="219777">
                <a:tc>
                  <a:txBody>
                    <a:bodyPr/>
                    <a:lstStyle/>
                    <a:p>
                      <a:r>
                        <a:rPr lang="en-US" sz="1050" b="1" dirty="0">
                          <a:solidFill>
                            <a:srgbClr val="0000FF"/>
                          </a:solidFill>
                        </a:rPr>
                        <a:t>Noise Level</a:t>
                      </a:r>
                    </a:p>
                  </a:txBody>
                  <a:tcPr/>
                </a:tc>
                <a:tc>
                  <a:txBody>
                    <a:bodyPr/>
                    <a:lstStyle/>
                    <a:p>
                      <a:pPr algn="ctr"/>
                      <a:r>
                        <a:rPr lang="en-US" sz="1050" b="1" dirty="0">
                          <a:solidFill>
                            <a:srgbClr val="0000FF"/>
                          </a:solidFill>
                        </a:rPr>
                        <a:t>0.15</a:t>
                      </a:r>
                    </a:p>
                  </a:txBody>
                  <a:tcPr/>
                </a:tc>
                <a:extLst>
                  <a:ext uri="{0D108BD9-81ED-4DB2-BD59-A6C34878D82A}">
                    <a16:rowId xmlns:a16="http://schemas.microsoft.com/office/drawing/2014/main" val="1070486442"/>
                  </a:ext>
                </a:extLst>
              </a:tr>
              <a:tr h="219777">
                <a:tc>
                  <a:txBody>
                    <a:bodyPr/>
                    <a:lstStyle/>
                    <a:p>
                      <a:r>
                        <a:rPr lang="en-US" sz="1050" b="1" dirty="0"/>
                        <a:t>Noise Type</a:t>
                      </a:r>
                    </a:p>
                  </a:txBody>
                  <a:tcPr/>
                </a:tc>
                <a:tc>
                  <a:txBody>
                    <a:bodyPr/>
                    <a:lstStyle/>
                    <a:p>
                      <a:pPr algn="ctr"/>
                      <a:r>
                        <a:rPr lang="en-US" sz="1050" b="1" dirty="0">
                          <a:solidFill>
                            <a:srgbClr val="0000FF"/>
                          </a:solidFill>
                        </a:rPr>
                        <a:t>gaussian</a:t>
                      </a:r>
                    </a:p>
                  </a:txBody>
                  <a:tcPr/>
                </a:tc>
                <a:extLst>
                  <a:ext uri="{0D108BD9-81ED-4DB2-BD59-A6C34878D82A}">
                    <a16:rowId xmlns:a16="http://schemas.microsoft.com/office/drawing/2014/main" val="1129625813"/>
                  </a:ext>
                </a:extLst>
              </a:tr>
              <a:tr h="219777">
                <a:tc>
                  <a:txBody>
                    <a:bodyPr/>
                    <a:lstStyle/>
                    <a:p>
                      <a:r>
                        <a:rPr lang="en-US" sz="1050" b="1" dirty="0"/>
                        <a:t>Embedding Dimension (Original)</a:t>
                      </a:r>
                    </a:p>
                  </a:txBody>
                  <a:tcPr/>
                </a:tc>
                <a:tc>
                  <a:txBody>
                    <a:bodyPr/>
                    <a:lstStyle/>
                    <a:p>
                      <a:pPr algn="ctr"/>
                      <a:r>
                        <a:rPr lang="en-US" sz="1050" dirty="0"/>
                        <a:t>768</a:t>
                      </a:r>
                    </a:p>
                  </a:txBody>
                  <a:tcPr/>
                </a:tc>
                <a:extLst>
                  <a:ext uri="{0D108BD9-81ED-4DB2-BD59-A6C34878D82A}">
                    <a16:rowId xmlns:a16="http://schemas.microsoft.com/office/drawing/2014/main" val="4256459608"/>
                  </a:ext>
                </a:extLst>
              </a:tr>
              <a:tr h="219777">
                <a:tc>
                  <a:txBody>
                    <a:bodyPr/>
                    <a:lstStyle/>
                    <a:p>
                      <a:r>
                        <a:rPr lang="en-US" sz="1050" b="1" dirty="0"/>
                        <a:t>Compressed Dimension</a:t>
                      </a:r>
                    </a:p>
                  </a:txBody>
                  <a:tcPr/>
                </a:tc>
                <a:tc>
                  <a:txBody>
                    <a:bodyPr/>
                    <a:lstStyle/>
                    <a:p>
                      <a:pPr algn="ctr"/>
                      <a:r>
                        <a:rPr lang="en-US" sz="1050" dirty="0"/>
                        <a:t>460</a:t>
                      </a:r>
                    </a:p>
                  </a:txBody>
                  <a:tcPr/>
                </a:tc>
                <a:extLst>
                  <a:ext uri="{0D108BD9-81ED-4DB2-BD59-A6C34878D82A}">
                    <a16:rowId xmlns:a16="http://schemas.microsoft.com/office/drawing/2014/main" val="3566617335"/>
                  </a:ext>
                </a:extLst>
              </a:tr>
              <a:tr h="219777">
                <a:tc>
                  <a:txBody>
                    <a:bodyPr/>
                    <a:lstStyle/>
                    <a:p>
                      <a:r>
                        <a:rPr lang="en-US" sz="1050" b="1" dirty="0"/>
                        <a:t>Compression Ratio</a:t>
                      </a:r>
                    </a:p>
                  </a:txBody>
                  <a:tcPr/>
                </a:tc>
                <a:tc>
                  <a:txBody>
                    <a:bodyPr/>
                    <a:lstStyle/>
                    <a:p>
                      <a:pPr algn="ctr"/>
                      <a:r>
                        <a:rPr lang="en-US" sz="1050" dirty="0"/>
                        <a:t>59.9%</a:t>
                      </a:r>
                    </a:p>
                  </a:txBody>
                  <a:tcPr/>
                </a:tc>
                <a:extLst>
                  <a:ext uri="{0D108BD9-81ED-4DB2-BD59-A6C34878D82A}">
                    <a16:rowId xmlns:a16="http://schemas.microsoft.com/office/drawing/2014/main" val="1596460155"/>
                  </a:ext>
                </a:extLst>
              </a:tr>
              <a:tr h="219777">
                <a:tc>
                  <a:txBody>
                    <a:bodyPr/>
                    <a:lstStyle/>
                    <a:p>
                      <a:r>
                        <a:rPr lang="en-US" sz="1050" b="1" dirty="0"/>
                        <a:t>VAE Compression</a:t>
                      </a:r>
                    </a:p>
                  </a:txBody>
                  <a:tcPr/>
                </a:tc>
                <a:tc>
                  <a:txBody>
                    <a:bodyPr/>
                    <a:lstStyle/>
                    <a:p>
                      <a:pPr algn="ctr"/>
                      <a:r>
                        <a:rPr lang="en-US" sz="1050" dirty="0"/>
                        <a:t>Enabled</a:t>
                      </a:r>
                    </a:p>
                  </a:txBody>
                  <a:tcPr/>
                </a:tc>
                <a:extLst>
                  <a:ext uri="{0D108BD9-81ED-4DB2-BD59-A6C34878D82A}">
                    <a16:rowId xmlns:a16="http://schemas.microsoft.com/office/drawing/2014/main" val="145109285"/>
                  </a:ext>
                </a:extLst>
              </a:tr>
              <a:tr h="219777">
                <a:tc>
                  <a:txBody>
                    <a:bodyPr/>
                    <a:lstStyle/>
                    <a:p>
                      <a:r>
                        <a:rPr lang="en-US" sz="1050" b="1" dirty="0"/>
                        <a:t>Semantic Loss</a:t>
                      </a:r>
                    </a:p>
                  </a:txBody>
                  <a:tcPr/>
                </a:tc>
                <a:tc>
                  <a:txBody>
                    <a:bodyPr/>
                    <a:lstStyle/>
                    <a:p>
                      <a:pPr algn="ctr"/>
                      <a:r>
                        <a:rPr lang="en-US" sz="1050" dirty="0"/>
                        <a:t>Enabled</a:t>
                      </a:r>
                    </a:p>
                  </a:txBody>
                  <a:tcPr/>
                </a:tc>
                <a:extLst>
                  <a:ext uri="{0D108BD9-81ED-4DB2-BD59-A6C34878D82A}">
                    <a16:rowId xmlns:a16="http://schemas.microsoft.com/office/drawing/2014/main" val="2570301020"/>
                  </a:ext>
                </a:extLst>
              </a:tr>
              <a:tr h="219777">
                <a:tc>
                  <a:txBody>
                    <a:bodyPr/>
                    <a:lstStyle/>
                    <a:p>
                      <a:r>
                        <a:rPr lang="en-US" sz="1050" b="1" dirty="0"/>
                        <a:t>Content-Adaptive Coding</a:t>
                      </a:r>
                    </a:p>
                  </a:txBody>
                  <a:tcPr/>
                </a:tc>
                <a:tc>
                  <a:txBody>
                    <a:bodyPr/>
                    <a:lstStyle/>
                    <a:p>
                      <a:pPr algn="ctr"/>
                      <a:r>
                        <a:rPr lang="en-US" sz="1050" dirty="0"/>
                        <a:t>Enabled</a:t>
                      </a:r>
                    </a:p>
                  </a:txBody>
                  <a:tcPr/>
                </a:tc>
                <a:extLst>
                  <a:ext uri="{0D108BD9-81ED-4DB2-BD59-A6C34878D82A}">
                    <a16:rowId xmlns:a16="http://schemas.microsoft.com/office/drawing/2014/main" val="4058247107"/>
                  </a:ext>
                </a:extLst>
              </a:tr>
              <a:tr h="219777">
                <a:tc>
                  <a:txBody>
                    <a:bodyPr/>
                    <a:lstStyle/>
                    <a:p>
                      <a:r>
                        <a:rPr lang="en-US" sz="1050" b="1" dirty="0"/>
                        <a:t>Physical Channel</a:t>
                      </a:r>
                    </a:p>
                  </a:txBody>
                  <a:tcPr/>
                </a:tc>
                <a:tc>
                  <a:txBody>
                    <a:bodyPr/>
                    <a:lstStyle/>
                    <a:p>
                      <a:pPr algn="ctr"/>
                      <a:r>
                        <a:rPr lang="en-US" sz="1050" dirty="0"/>
                        <a:t>Enabled</a:t>
                      </a:r>
                    </a:p>
                  </a:txBody>
                  <a:tcPr/>
                </a:tc>
                <a:extLst>
                  <a:ext uri="{0D108BD9-81ED-4DB2-BD59-A6C34878D82A}">
                    <a16:rowId xmlns:a16="http://schemas.microsoft.com/office/drawing/2014/main" val="551813655"/>
                  </a:ext>
                </a:extLst>
              </a:tr>
            </a:tbl>
          </a:graphicData>
        </a:graphic>
      </p:graphicFrame>
      <p:sp>
        <p:nvSpPr>
          <p:cNvPr id="8" name="Title 1">
            <a:extLst>
              <a:ext uri="{FF2B5EF4-FFF2-40B4-BE49-F238E27FC236}">
                <a16:creationId xmlns:a16="http://schemas.microsoft.com/office/drawing/2014/main" id="{7367F3A3-9DC9-1D3B-8E7A-AED8D4C9A153}"/>
              </a:ext>
            </a:extLst>
          </p:cNvPr>
          <p:cNvSpPr>
            <a:spLocks noGrp="1"/>
          </p:cNvSpPr>
          <p:nvPr>
            <p:ph type="title"/>
          </p:nvPr>
        </p:nvSpPr>
        <p:spPr>
          <a:xfrm>
            <a:off x="527050" y="298450"/>
            <a:ext cx="10369550" cy="490538"/>
          </a:xfrm>
        </p:spPr>
        <p:txBody>
          <a:bodyPr/>
          <a:lstStyle/>
          <a:p>
            <a:r>
              <a:rPr lang="en-US" sz="1600" b="1" dirty="0">
                <a:solidFill>
                  <a:srgbClr val="0000FF"/>
                </a:solidFill>
              </a:rPr>
              <a:t>Overall System Results Metrics  (4)   </a:t>
            </a:r>
            <a:endParaRPr lang="en-US" sz="1600" dirty="0"/>
          </a:p>
        </p:txBody>
      </p:sp>
    </p:spTree>
    <p:extLst>
      <p:ext uri="{BB962C8B-B14F-4D97-AF65-F5344CB8AC3E}">
        <p14:creationId xmlns:p14="http://schemas.microsoft.com/office/powerpoint/2010/main" val="28605381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644DE8-C16F-194A-CCEB-1683BDFAF2D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13CEAA-99D4-DC04-734C-1AF08C90EFA9}"/>
              </a:ext>
            </a:extLst>
          </p:cNvPr>
          <p:cNvSpPr>
            <a:spLocks noGrp="1"/>
          </p:cNvSpPr>
          <p:nvPr>
            <p:ph idx="1"/>
          </p:nvPr>
        </p:nvSpPr>
        <p:spPr>
          <a:xfrm>
            <a:off x="527051" y="981076"/>
            <a:ext cx="5994519" cy="5400675"/>
          </a:xfrm>
        </p:spPr>
        <p:txBody>
          <a:bodyPr/>
          <a:lstStyle/>
          <a:p>
            <a:pPr lvl="1">
              <a:defRPr/>
            </a:pPr>
            <a:r>
              <a:rPr lang="en-US" sz="1400" b="1" dirty="0">
                <a:highlight>
                  <a:srgbClr val="FFFF00"/>
                </a:highlight>
              </a:rPr>
              <a:t>Reconstruction Method Distribution </a:t>
            </a:r>
          </a:p>
          <a:p>
            <a:pPr lvl="2" algn="just"/>
            <a:r>
              <a:rPr lang="en-US" sz="1200" dirty="0"/>
              <a:t>The system leverages </a:t>
            </a:r>
            <a:r>
              <a:rPr lang="en-US" sz="1200" dirty="0">
                <a:solidFill>
                  <a:srgbClr val="0000FF"/>
                </a:solidFill>
              </a:rPr>
              <a:t>API-based reconstruction for approximately half of all samples, showing a preference for high-quality external models when accuracy is critical</a:t>
            </a:r>
            <a:r>
              <a:rPr lang="en-US" sz="1200" dirty="0"/>
              <a:t>.</a:t>
            </a:r>
          </a:p>
          <a:p>
            <a:pPr lvl="2" algn="just"/>
            <a:r>
              <a:rPr lang="en-US" sz="1200" dirty="0">
                <a:solidFill>
                  <a:srgbClr val="0000FF"/>
                </a:solidFill>
              </a:rPr>
              <a:t>Knowledge base corrections are applied to 22% of samples, demonstrating the effectiveness of domain-specific reconstruction for parliamentary language</a:t>
            </a:r>
            <a:r>
              <a:rPr lang="en-US" sz="1200" dirty="0"/>
              <a:t>. </a:t>
            </a:r>
          </a:p>
          <a:p>
            <a:pPr lvl="2" algn="just"/>
            <a:r>
              <a:rPr lang="en-US" sz="1200" b="1" dirty="0"/>
              <a:t>Basic reconstruction handled simpler cases with lower corruption.</a:t>
            </a:r>
          </a:p>
          <a:p>
            <a:pPr lvl="1" algn="just"/>
            <a:endParaRPr lang="en-US" sz="1400" b="1" dirty="0">
              <a:highlight>
                <a:srgbClr val="FFFF00"/>
              </a:highlight>
            </a:endParaRPr>
          </a:p>
          <a:p>
            <a:pPr lvl="1" algn="just"/>
            <a:endParaRPr lang="en-US" sz="1400" b="1" dirty="0">
              <a:highlight>
                <a:srgbClr val="FFFF00"/>
              </a:highlight>
            </a:endParaRPr>
          </a:p>
          <a:p>
            <a:pPr lvl="1" algn="just"/>
            <a:endParaRPr lang="en-US" sz="1400" b="1" dirty="0">
              <a:highlight>
                <a:srgbClr val="FFFF00"/>
              </a:highlight>
            </a:endParaRPr>
          </a:p>
          <a:p>
            <a:pPr lvl="1" algn="just"/>
            <a:endParaRPr lang="en-US" sz="1400" b="1" dirty="0">
              <a:highlight>
                <a:srgbClr val="FFFF00"/>
              </a:highlight>
            </a:endParaRPr>
          </a:p>
          <a:p>
            <a:pPr lvl="1" algn="just"/>
            <a:endParaRPr lang="en-US" sz="1400" b="1" dirty="0">
              <a:highlight>
                <a:srgbClr val="FFFF00"/>
              </a:highlight>
            </a:endParaRPr>
          </a:p>
          <a:p>
            <a:pPr lvl="1" algn="just"/>
            <a:r>
              <a:rPr lang="en-US" sz="1400" b="1" dirty="0">
                <a:solidFill>
                  <a:srgbClr val="0000FF"/>
                </a:solidFill>
                <a:highlight>
                  <a:srgbClr val="FFFF00"/>
                </a:highlight>
              </a:rPr>
              <a:t>RL Agent Performance [</a:t>
            </a:r>
            <a:r>
              <a:rPr lang="en-US" sz="1400" dirty="0">
                <a:solidFill>
                  <a:srgbClr val="0000FF"/>
                </a:solidFill>
                <a:highlight>
                  <a:srgbClr val="FFFF00"/>
                </a:highlight>
              </a:rPr>
              <a:t>Proximal Policy Optimization (</a:t>
            </a:r>
            <a:r>
              <a:rPr lang="en-US" sz="1400" b="1" dirty="0">
                <a:solidFill>
                  <a:srgbClr val="0000FF"/>
                </a:solidFill>
                <a:highlight>
                  <a:srgbClr val="FFFF00"/>
                </a:highlight>
              </a:rPr>
              <a:t>PPO) Agent]</a:t>
            </a:r>
          </a:p>
          <a:p>
            <a:pPr lvl="2" algn="just"/>
            <a:r>
              <a:rPr lang="en-US" sz="1200" dirty="0"/>
              <a:t>The reinforcement learning agent demonstrated efficient API usage, achieving high API efficiency (3638.14) </a:t>
            </a:r>
            <a:r>
              <a:rPr lang="en-US" sz="1200" b="1" dirty="0">
                <a:solidFill>
                  <a:srgbClr val="0000FF"/>
                </a:solidFill>
              </a:rPr>
              <a:t>while consuming only 2.48% of the available budget.</a:t>
            </a:r>
          </a:p>
          <a:p>
            <a:pPr lvl="2" algn="just"/>
            <a:r>
              <a:rPr lang="en-US" sz="1200" dirty="0"/>
              <a:t>The agent maintained a moderate </a:t>
            </a:r>
            <a:r>
              <a:rPr lang="en-US" sz="1200" b="1" dirty="0"/>
              <a:t>exploration rate (0.24), </a:t>
            </a:r>
            <a:r>
              <a:rPr lang="en-US" sz="1200" dirty="0">
                <a:solidFill>
                  <a:srgbClr val="0000FF"/>
                </a:solidFill>
              </a:rPr>
              <a:t>indicating continued learning while favoring exploitation of known successful strategies.</a:t>
            </a:r>
            <a:endParaRPr lang="en-US" sz="1200" b="1" dirty="0">
              <a:solidFill>
                <a:srgbClr val="0000FF"/>
              </a:solidFill>
            </a:endParaRPr>
          </a:p>
          <a:p>
            <a:pPr>
              <a:defRPr/>
            </a:pPr>
            <a:endParaRPr lang="en-US" sz="1600" dirty="0"/>
          </a:p>
          <a:p>
            <a:pPr>
              <a:defRPr/>
            </a:pPr>
            <a:endParaRPr lang="en-US" altLang="ko-KR" b="1" dirty="0">
              <a:latin typeface="Tahoma" panose="020B0604030504040204" pitchFamily="34" charset="0"/>
              <a:ea typeface="Tahoma" panose="020B0604030504040204" pitchFamily="34" charset="0"/>
              <a:cs typeface="Tahoma" panose="020B0604030504040204" pitchFamily="34" charset="0"/>
            </a:endParaRPr>
          </a:p>
          <a:p>
            <a:pPr marL="457200" lvl="1" indent="0">
              <a:buNone/>
            </a:pPr>
            <a:endParaRPr lang="en-US" altLang="ko-KR" b="1" dirty="0">
              <a:latin typeface="Tahoma" panose="020B0604030504040204" pitchFamily="34" charset="0"/>
              <a:ea typeface="Tahoma" panose="020B0604030504040204" pitchFamily="34" charset="0"/>
              <a:cs typeface="Tahoma" panose="020B0604030504040204" pitchFamily="34" charset="0"/>
            </a:endParaRPr>
          </a:p>
          <a:p>
            <a:pPr lvl="1">
              <a:defRPr/>
            </a:pPr>
            <a:endParaRPr lang="en-US" altLang="ko-KR" b="1" dirty="0">
              <a:latin typeface="Tahoma" panose="020B0604030504040204" pitchFamily="34" charset="0"/>
              <a:ea typeface="Tahoma" panose="020B0604030504040204" pitchFamily="34" charset="0"/>
              <a:cs typeface="Tahoma" panose="020B0604030504040204" pitchFamily="34" charset="0"/>
            </a:endParaRPr>
          </a:p>
          <a:p>
            <a:pPr>
              <a:defRPr/>
            </a:pPr>
            <a:endParaRPr lang="en-US" altLang="ko-KR" b="1" dirty="0">
              <a:latin typeface="Tahoma" panose="020B0604030504040204" pitchFamily="34" charset="0"/>
              <a:ea typeface="Tahoma" panose="020B0604030504040204" pitchFamily="34" charset="0"/>
              <a:cs typeface="Tahoma" panose="020B0604030504040204" pitchFamily="34" charset="0"/>
            </a:endParaRPr>
          </a:p>
          <a:p>
            <a:pPr marL="457200" lvl="1" indent="0">
              <a:buNone/>
              <a:defRPr/>
            </a:pPr>
            <a:endParaRPr lang="it-IT" altLang="ko-KR" b="1" dirty="0">
              <a:latin typeface="Tahoma" panose="020B0604030504040204" pitchFamily="34" charset="0"/>
              <a:ea typeface="Tahoma" panose="020B0604030504040204" pitchFamily="34" charset="0"/>
              <a:cs typeface="Tahoma" panose="020B0604030504040204" pitchFamily="34" charset="0"/>
            </a:endParaRPr>
          </a:p>
          <a:p>
            <a:pPr lvl="1">
              <a:defRPr/>
            </a:pPr>
            <a:endParaRPr lang="en-US" altLang="ko-KR" b="1" dirty="0">
              <a:latin typeface="Tahoma" pitchFamily="34" charset="0"/>
              <a:ea typeface="Tahoma" pitchFamily="34" charset="0"/>
              <a:cs typeface="Tahoma" pitchFamily="34" charset="0"/>
            </a:endParaRPr>
          </a:p>
          <a:p>
            <a:pPr>
              <a:defRPr/>
            </a:pPr>
            <a:endParaRPr lang="en-US" altLang="ko-KR" b="1" dirty="0">
              <a:latin typeface="Tahoma" pitchFamily="34" charset="0"/>
              <a:ea typeface="Tahoma" pitchFamily="34" charset="0"/>
              <a:cs typeface="Tahoma" pitchFamily="34" charset="0"/>
            </a:endParaRPr>
          </a:p>
          <a:p>
            <a:pPr>
              <a:defRPr/>
            </a:pPr>
            <a:endParaRPr lang="it-IT" altLang="ko-KR" b="1" dirty="0">
              <a:latin typeface="Tahoma" panose="020B0604030504040204" pitchFamily="34" charset="0"/>
              <a:ea typeface="Tahoma" panose="020B0604030504040204" pitchFamily="34" charset="0"/>
              <a:cs typeface="Tahoma" panose="020B0604030504040204" pitchFamily="34" charset="0"/>
            </a:endParaRPr>
          </a:p>
          <a:p>
            <a:pPr marL="457200" lvl="1" indent="0">
              <a:buNone/>
              <a:defRPr/>
            </a:pPr>
            <a:endParaRPr lang="en-US" dirty="0"/>
          </a:p>
          <a:p>
            <a:pPr lvl="1">
              <a:defRPr/>
            </a:pPr>
            <a:endParaRPr lang="en-US" dirty="0"/>
          </a:p>
        </p:txBody>
      </p:sp>
      <p:sp>
        <p:nvSpPr>
          <p:cNvPr id="4" name="Footer Placeholder 3">
            <a:extLst>
              <a:ext uri="{FF2B5EF4-FFF2-40B4-BE49-F238E27FC236}">
                <a16:creationId xmlns:a16="http://schemas.microsoft.com/office/drawing/2014/main" id="{0F134E06-0EF2-D377-CF39-A38C69789077}"/>
              </a:ext>
            </a:extLst>
          </p:cNvPr>
          <p:cNvSpPr>
            <a:spLocks noGrp="1"/>
          </p:cNvSpPr>
          <p:nvPr>
            <p:ph type="ftr" sz="quarter" idx="10"/>
          </p:nvPr>
        </p:nvSpPr>
        <p:spPr/>
        <p:txBody>
          <a:bodyPr/>
          <a:lstStyle/>
          <a:p>
            <a:pPr>
              <a:defRPr/>
            </a:pPr>
            <a:r>
              <a:rPr lang="en-US" altLang="ko-KR" dirty="0"/>
              <a:t>INHA UNIVERSITY</a:t>
            </a:r>
          </a:p>
          <a:p>
            <a:pPr>
              <a:defRPr/>
            </a:pPr>
            <a:r>
              <a:rPr lang="en-US" altLang="ko-KR" dirty="0"/>
              <a:t>Mobile  Telecommunications  Research  Lab</a:t>
            </a:r>
          </a:p>
          <a:p>
            <a:pPr>
              <a:defRPr/>
            </a:pPr>
            <a:endParaRPr lang="en-US" altLang="ko-KR" dirty="0"/>
          </a:p>
          <a:p>
            <a:pPr>
              <a:defRPr/>
            </a:pPr>
            <a:endParaRPr lang="en-US" altLang="ko-KR" dirty="0"/>
          </a:p>
        </p:txBody>
      </p:sp>
      <p:sp>
        <p:nvSpPr>
          <p:cNvPr id="5" name="Slide Number Placeholder 4">
            <a:extLst>
              <a:ext uri="{FF2B5EF4-FFF2-40B4-BE49-F238E27FC236}">
                <a16:creationId xmlns:a16="http://schemas.microsoft.com/office/drawing/2014/main" id="{0DD923A8-082D-CF54-3AAE-0138FB97B9B0}"/>
              </a:ext>
            </a:extLst>
          </p:cNvPr>
          <p:cNvSpPr>
            <a:spLocks noGrp="1"/>
          </p:cNvSpPr>
          <p:nvPr>
            <p:ph type="sldNum" sz="quarter" idx="11"/>
          </p:nvPr>
        </p:nvSpPr>
        <p:spPr/>
        <p:txBody>
          <a:bodyPr/>
          <a:lstStyle/>
          <a:p>
            <a:pPr>
              <a:defRPr/>
            </a:pPr>
            <a:fld id="{06B6D9D2-400B-4F34-9CD7-7185E64E1880}" type="slidenum">
              <a:rPr lang="en-US" altLang="ko-KR" smtClean="0">
                <a:solidFill>
                  <a:srgbClr val="000000"/>
                </a:solidFill>
              </a:rPr>
              <a:pPr>
                <a:defRPr/>
              </a:pPr>
              <a:t>17</a:t>
            </a:fld>
            <a:endParaRPr lang="en-US" altLang="ko-KR">
              <a:solidFill>
                <a:srgbClr val="000000"/>
              </a:solidFill>
            </a:endParaRPr>
          </a:p>
        </p:txBody>
      </p:sp>
      <p:graphicFrame>
        <p:nvGraphicFramePr>
          <p:cNvPr id="6" name="Table 5">
            <a:extLst>
              <a:ext uri="{FF2B5EF4-FFF2-40B4-BE49-F238E27FC236}">
                <a16:creationId xmlns:a16="http://schemas.microsoft.com/office/drawing/2014/main" id="{64859BC2-1931-C2D0-B165-51B199A0EED5}"/>
              </a:ext>
            </a:extLst>
          </p:cNvPr>
          <p:cNvGraphicFramePr>
            <a:graphicFrameLocks noGrp="1"/>
          </p:cNvGraphicFramePr>
          <p:nvPr>
            <p:extLst>
              <p:ext uri="{D42A27DB-BD31-4B8C-83A1-F6EECF244321}">
                <p14:modId xmlns:p14="http://schemas.microsoft.com/office/powerpoint/2010/main" val="4287134201"/>
              </p:ext>
            </p:extLst>
          </p:nvPr>
        </p:nvGraphicFramePr>
        <p:xfrm>
          <a:off x="7076645" y="1302093"/>
          <a:ext cx="4261280" cy="1177016"/>
        </p:xfrm>
        <a:graphic>
          <a:graphicData uri="http://schemas.openxmlformats.org/drawingml/2006/table">
            <a:tbl>
              <a:tblPr firstRow="1" bandRow="1">
                <a:tableStyleId>{616DA210-FB5B-4158-B5E0-FEB733F419BA}</a:tableStyleId>
              </a:tblPr>
              <a:tblGrid>
                <a:gridCol w="1867958">
                  <a:extLst>
                    <a:ext uri="{9D8B030D-6E8A-4147-A177-3AD203B41FA5}">
                      <a16:colId xmlns:a16="http://schemas.microsoft.com/office/drawing/2014/main" val="2218955607"/>
                    </a:ext>
                  </a:extLst>
                </a:gridCol>
                <a:gridCol w="972895">
                  <a:extLst>
                    <a:ext uri="{9D8B030D-6E8A-4147-A177-3AD203B41FA5}">
                      <a16:colId xmlns:a16="http://schemas.microsoft.com/office/drawing/2014/main" val="2175447350"/>
                    </a:ext>
                  </a:extLst>
                </a:gridCol>
                <a:gridCol w="1420427">
                  <a:extLst>
                    <a:ext uri="{9D8B030D-6E8A-4147-A177-3AD203B41FA5}">
                      <a16:colId xmlns:a16="http://schemas.microsoft.com/office/drawing/2014/main" val="3011733860"/>
                    </a:ext>
                  </a:extLst>
                </a:gridCol>
              </a:tblGrid>
              <a:tr h="294254">
                <a:tc>
                  <a:txBody>
                    <a:bodyPr/>
                    <a:lstStyle/>
                    <a:p>
                      <a:pPr algn="ctr"/>
                      <a:r>
                        <a:rPr lang="en-US" sz="1200" dirty="0"/>
                        <a:t>Method</a:t>
                      </a:r>
                    </a:p>
                  </a:txBody>
                  <a:tcPr/>
                </a:tc>
                <a:tc>
                  <a:txBody>
                    <a:bodyPr/>
                    <a:lstStyle/>
                    <a:p>
                      <a:pPr algn="ctr"/>
                      <a:r>
                        <a:rPr lang="en-US" sz="1200" dirty="0">
                          <a:solidFill>
                            <a:schemeClr val="tx1"/>
                          </a:solidFill>
                        </a:rPr>
                        <a:t>Count</a:t>
                      </a:r>
                    </a:p>
                  </a:txBody>
                  <a:tcPr/>
                </a:tc>
                <a:tc>
                  <a:txBody>
                    <a:bodyPr/>
                    <a:lstStyle/>
                    <a:p>
                      <a:pPr algn="ctr"/>
                      <a:r>
                        <a:rPr lang="en-US" sz="1200" dirty="0">
                          <a:solidFill>
                            <a:schemeClr val="tx1"/>
                          </a:solidFill>
                        </a:rPr>
                        <a:t>Percentage</a:t>
                      </a:r>
                    </a:p>
                  </a:txBody>
                  <a:tcPr/>
                </a:tc>
                <a:extLst>
                  <a:ext uri="{0D108BD9-81ED-4DB2-BD59-A6C34878D82A}">
                    <a16:rowId xmlns:a16="http://schemas.microsoft.com/office/drawing/2014/main" val="1942028809"/>
                  </a:ext>
                </a:extLst>
              </a:tr>
              <a:tr h="294254">
                <a:tc>
                  <a:txBody>
                    <a:bodyPr/>
                    <a:lstStyle/>
                    <a:p>
                      <a:r>
                        <a:rPr lang="en-US" sz="1200" b="1" dirty="0"/>
                        <a:t>KB (Knowledge Base)</a:t>
                      </a:r>
                    </a:p>
                  </a:txBody>
                  <a:tcPr/>
                </a:tc>
                <a:tc>
                  <a:txBody>
                    <a:bodyPr/>
                    <a:lstStyle/>
                    <a:p>
                      <a:pPr algn="ctr"/>
                      <a:r>
                        <a:rPr lang="en-US" sz="1200" dirty="0"/>
                        <a:t>11</a:t>
                      </a:r>
                    </a:p>
                  </a:txBody>
                  <a:tcPr/>
                </a:tc>
                <a:tc>
                  <a:txBody>
                    <a:bodyPr/>
                    <a:lstStyle/>
                    <a:p>
                      <a:pPr algn="ctr"/>
                      <a:r>
                        <a:rPr lang="en-US" sz="1200" dirty="0"/>
                        <a:t>22%</a:t>
                      </a:r>
                    </a:p>
                  </a:txBody>
                  <a:tcPr/>
                </a:tc>
                <a:extLst>
                  <a:ext uri="{0D108BD9-81ED-4DB2-BD59-A6C34878D82A}">
                    <a16:rowId xmlns:a16="http://schemas.microsoft.com/office/drawing/2014/main" val="334474994"/>
                  </a:ext>
                </a:extLst>
              </a:tr>
              <a:tr h="294254">
                <a:tc>
                  <a:txBody>
                    <a:bodyPr/>
                    <a:lstStyle/>
                    <a:p>
                      <a:r>
                        <a:rPr lang="en-US" sz="1200" b="1" dirty="0"/>
                        <a:t>Basic Reconstruction</a:t>
                      </a:r>
                    </a:p>
                  </a:txBody>
                  <a:tcPr/>
                </a:tc>
                <a:tc>
                  <a:txBody>
                    <a:bodyPr/>
                    <a:lstStyle/>
                    <a:p>
                      <a:pPr algn="ctr"/>
                      <a:r>
                        <a:rPr lang="en-US" sz="1200" dirty="0"/>
                        <a:t>~15*</a:t>
                      </a:r>
                    </a:p>
                  </a:txBody>
                  <a:tcPr/>
                </a:tc>
                <a:tc>
                  <a:txBody>
                    <a:bodyPr/>
                    <a:lstStyle/>
                    <a:p>
                      <a:pPr algn="ctr"/>
                      <a:r>
                        <a:rPr lang="en-US" sz="1200" dirty="0"/>
                        <a:t>~30%</a:t>
                      </a:r>
                    </a:p>
                  </a:txBody>
                  <a:tcPr/>
                </a:tc>
                <a:extLst>
                  <a:ext uri="{0D108BD9-81ED-4DB2-BD59-A6C34878D82A}">
                    <a16:rowId xmlns:a16="http://schemas.microsoft.com/office/drawing/2014/main" val="2842306020"/>
                  </a:ext>
                </a:extLst>
              </a:tr>
              <a:tr h="294254">
                <a:tc>
                  <a:txBody>
                    <a:bodyPr/>
                    <a:lstStyle/>
                    <a:p>
                      <a:r>
                        <a:rPr lang="en-US" sz="1200" b="1" dirty="0"/>
                        <a:t>API (GPT-3.5/GPT-4)</a:t>
                      </a:r>
                    </a:p>
                  </a:txBody>
                  <a:tcPr/>
                </a:tc>
                <a:tc>
                  <a:txBody>
                    <a:bodyPr/>
                    <a:lstStyle/>
                    <a:p>
                      <a:pPr algn="ctr"/>
                      <a:r>
                        <a:rPr lang="en-US" sz="1200" dirty="0"/>
                        <a:t>~24*</a:t>
                      </a:r>
                    </a:p>
                  </a:txBody>
                  <a:tcPr/>
                </a:tc>
                <a:tc>
                  <a:txBody>
                    <a:bodyPr/>
                    <a:lstStyle/>
                    <a:p>
                      <a:pPr algn="ctr"/>
                      <a:r>
                        <a:rPr lang="en-US" sz="1200" dirty="0"/>
                        <a:t>~48%</a:t>
                      </a:r>
                    </a:p>
                  </a:txBody>
                  <a:tcPr/>
                </a:tc>
                <a:extLst>
                  <a:ext uri="{0D108BD9-81ED-4DB2-BD59-A6C34878D82A}">
                    <a16:rowId xmlns:a16="http://schemas.microsoft.com/office/drawing/2014/main" val="3071742925"/>
                  </a:ext>
                </a:extLst>
              </a:tr>
            </a:tbl>
          </a:graphicData>
        </a:graphic>
      </p:graphicFrame>
      <p:graphicFrame>
        <p:nvGraphicFramePr>
          <p:cNvPr id="7" name="Table 6">
            <a:extLst>
              <a:ext uri="{FF2B5EF4-FFF2-40B4-BE49-F238E27FC236}">
                <a16:creationId xmlns:a16="http://schemas.microsoft.com/office/drawing/2014/main" id="{4AAD1169-1FC8-5699-DF9E-0245C8995924}"/>
              </a:ext>
            </a:extLst>
          </p:cNvPr>
          <p:cNvGraphicFramePr>
            <a:graphicFrameLocks noGrp="1"/>
          </p:cNvGraphicFramePr>
          <p:nvPr>
            <p:extLst>
              <p:ext uri="{D42A27DB-BD31-4B8C-83A1-F6EECF244321}">
                <p14:modId xmlns:p14="http://schemas.microsoft.com/office/powerpoint/2010/main" val="2552917355"/>
              </p:ext>
            </p:extLst>
          </p:nvPr>
        </p:nvGraphicFramePr>
        <p:xfrm>
          <a:off x="7543087" y="3681413"/>
          <a:ext cx="3403108" cy="2240280"/>
        </p:xfrm>
        <a:graphic>
          <a:graphicData uri="http://schemas.openxmlformats.org/drawingml/2006/table">
            <a:tbl>
              <a:tblPr firstRow="1" bandRow="1">
                <a:tableStyleId>{616DA210-FB5B-4158-B5E0-FEB733F419BA}</a:tableStyleId>
              </a:tblPr>
              <a:tblGrid>
                <a:gridCol w="1701554">
                  <a:extLst>
                    <a:ext uri="{9D8B030D-6E8A-4147-A177-3AD203B41FA5}">
                      <a16:colId xmlns:a16="http://schemas.microsoft.com/office/drawing/2014/main" val="3795509035"/>
                    </a:ext>
                  </a:extLst>
                </a:gridCol>
                <a:gridCol w="1701554">
                  <a:extLst>
                    <a:ext uri="{9D8B030D-6E8A-4147-A177-3AD203B41FA5}">
                      <a16:colId xmlns:a16="http://schemas.microsoft.com/office/drawing/2014/main" val="2266464514"/>
                    </a:ext>
                  </a:extLst>
                </a:gridCol>
              </a:tblGrid>
              <a:tr h="243671">
                <a:tc>
                  <a:txBody>
                    <a:bodyPr/>
                    <a:lstStyle/>
                    <a:p>
                      <a:pPr algn="ctr"/>
                      <a:r>
                        <a:rPr lang="en-US" sz="1100" dirty="0"/>
                        <a:t>Metric</a:t>
                      </a:r>
                    </a:p>
                  </a:txBody>
                  <a:tcPr/>
                </a:tc>
                <a:tc>
                  <a:txBody>
                    <a:bodyPr/>
                    <a:lstStyle/>
                    <a:p>
                      <a:pPr algn="ctr"/>
                      <a:r>
                        <a:rPr lang="en-US" sz="1100" dirty="0"/>
                        <a:t>Value</a:t>
                      </a:r>
                    </a:p>
                  </a:txBody>
                  <a:tcPr/>
                </a:tc>
                <a:extLst>
                  <a:ext uri="{0D108BD9-81ED-4DB2-BD59-A6C34878D82A}">
                    <a16:rowId xmlns:a16="http://schemas.microsoft.com/office/drawing/2014/main" val="143595412"/>
                  </a:ext>
                </a:extLst>
              </a:tr>
              <a:tr h="243671">
                <a:tc>
                  <a:txBody>
                    <a:bodyPr/>
                    <a:lstStyle/>
                    <a:p>
                      <a:r>
                        <a:rPr lang="en-US" sz="1100" b="1" dirty="0"/>
                        <a:t>Total Episodes</a:t>
                      </a:r>
                    </a:p>
                  </a:txBody>
                  <a:tcPr/>
                </a:tc>
                <a:tc>
                  <a:txBody>
                    <a:bodyPr/>
                    <a:lstStyle/>
                    <a:p>
                      <a:pPr algn="ctr"/>
                      <a:r>
                        <a:rPr lang="en-US" sz="1100" dirty="0"/>
                        <a:t>627</a:t>
                      </a:r>
                    </a:p>
                  </a:txBody>
                  <a:tcPr/>
                </a:tc>
                <a:extLst>
                  <a:ext uri="{0D108BD9-81ED-4DB2-BD59-A6C34878D82A}">
                    <a16:rowId xmlns:a16="http://schemas.microsoft.com/office/drawing/2014/main" val="2717654448"/>
                  </a:ext>
                </a:extLst>
              </a:tr>
              <a:tr h="243671">
                <a:tc>
                  <a:txBody>
                    <a:bodyPr/>
                    <a:lstStyle/>
                    <a:p>
                      <a:r>
                        <a:rPr lang="en-US" sz="1100" b="1" dirty="0"/>
                        <a:t>Total Reward</a:t>
                      </a:r>
                    </a:p>
                  </a:txBody>
                  <a:tcPr/>
                </a:tc>
                <a:tc>
                  <a:txBody>
                    <a:bodyPr/>
                    <a:lstStyle/>
                    <a:p>
                      <a:pPr algn="ctr"/>
                      <a:r>
                        <a:rPr lang="en-US" sz="1100" dirty="0"/>
                        <a:t>689.00</a:t>
                      </a:r>
                    </a:p>
                  </a:txBody>
                  <a:tcPr/>
                </a:tc>
                <a:extLst>
                  <a:ext uri="{0D108BD9-81ED-4DB2-BD59-A6C34878D82A}">
                    <a16:rowId xmlns:a16="http://schemas.microsoft.com/office/drawing/2014/main" val="3349943289"/>
                  </a:ext>
                </a:extLst>
              </a:tr>
              <a:tr h="243671">
                <a:tc>
                  <a:txBody>
                    <a:bodyPr/>
                    <a:lstStyle/>
                    <a:p>
                      <a:r>
                        <a:rPr lang="en-US" sz="1100" b="1" dirty="0"/>
                        <a:t>Final Exploration Rate</a:t>
                      </a:r>
                    </a:p>
                  </a:txBody>
                  <a:tcPr/>
                </a:tc>
                <a:tc>
                  <a:txBody>
                    <a:bodyPr/>
                    <a:lstStyle/>
                    <a:p>
                      <a:pPr algn="ctr"/>
                      <a:r>
                        <a:rPr lang="en-US" sz="1100" dirty="0"/>
                        <a:t>0.24</a:t>
                      </a:r>
                    </a:p>
                  </a:txBody>
                  <a:tcPr/>
                </a:tc>
                <a:extLst>
                  <a:ext uri="{0D108BD9-81ED-4DB2-BD59-A6C34878D82A}">
                    <a16:rowId xmlns:a16="http://schemas.microsoft.com/office/drawing/2014/main" val="873549890"/>
                  </a:ext>
                </a:extLst>
              </a:tr>
              <a:tr h="243671">
                <a:tc>
                  <a:txBody>
                    <a:bodyPr/>
                    <a:lstStyle/>
                    <a:p>
                      <a:r>
                        <a:rPr lang="en-US" sz="1100" b="1" dirty="0"/>
                        <a:t>API Efficiency</a:t>
                      </a:r>
                    </a:p>
                  </a:txBody>
                  <a:tcPr/>
                </a:tc>
                <a:tc>
                  <a:txBody>
                    <a:bodyPr/>
                    <a:lstStyle/>
                    <a:p>
                      <a:pPr algn="ctr"/>
                      <a:r>
                        <a:rPr lang="en-US" sz="1100" dirty="0">
                          <a:solidFill>
                            <a:srgbClr val="0000FF"/>
                          </a:solidFill>
                        </a:rPr>
                        <a:t>3638.14</a:t>
                      </a:r>
                    </a:p>
                  </a:txBody>
                  <a:tcPr/>
                </a:tc>
                <a:extLst>
                  <a:ext uri="{0D108BD9-81ED-4DB2-BD59-A6C34878D82A}">
                    <a16:rowId xmlns:a16="http://schemas.microsoft.com/office/drawing/2014/main" val="2139817701"/>
                  </a:ext>
                </a:extLst>
              </a:tr>
              <a:tr h="243671">
                <a:tc>
                  <a:txBody>
                    <a:bodyPr/>
                    <a:lstStyle/>
                    <a:p>
                      <a:r>
                        <a:rPr lang="en-US" sz="1100" b="1" dirty="0"/>
                        <a:t>API Budget Used</a:t>
                      </a:r>
                    </a:p>
                  </a:txBody>
                  <a:tcPr/>
                </a:tc>
                <a:tc>
                  <a:txBody>
                    <a:bodyPr/>
                    <a:lstStyle/>
                    <a:p>
                      <a:pPr algn="ctr"/>
                      <a:r>
                        <a:rPr lang="en-US" sz="1100" dirty="0"/>
                        <a:t>$0.0496</a:t>
                      </a:r>
                    </a:p>
                  </a:txBody>
                  <a:tcPr/>
                </a:tc>
                <a:extLst>
                  <a:ext uri="{0D108BD9-81ED-4DB2-BD59-A6C34878D82A}">
                    <a16:rowId xmlns:a16="http://schemas.microsoft.com/office/drawing/2014/main" val="16782471"/>
                  </a:ext>
                </a:extLst>
              </a:tr>
              <a:tr h="243671">
                <a:tc>
                  <a:txBody>
                    <a:bodyPr/>
                    <a:lstStyle/>
                    <a:p>
                      <a:r>
                        <a:rPr lang="en-US" sz="1100" b="1" dirty="0">
                          <a:solidFill>
                            <a:srgbClr val="0000FF"/>
                          </a:solidFill>
                        </a:rPr>
                        <a:t>API Budget Total</a:t>
                      </a:r>
                    </a:p>
                  </a:txBody>
                  <a:tcPr/>
                </a:tc>
                <a:tc>
                  <a:txBody>
                    <a:bodyPr/>
                    <a:lstStyle/>
                    <a:p>
                      <a:pPr algn="ctr"/>
                      <a:r>
                        <a:rPr lang="en-US" sz="1100" dirty="0">
                          <a:solidFill>
                            <a:srgbClr val="0000FF"/>
                          </a:solidFill>
                        </a:rPr>
                        <a:t>$2.00</a:t>
                      </a:r>
                    </a:p>
                  </a:txBody>
                  <a:tcPr/>
                </a:tc>
                <a:extLst>
                  <a:ext uri="{0D108BD9-81ED-4DB2-BD59-A6C34878D82A}">
                    <a16:rowId xmlns:a16="http://schemas.microsoft.com/office/drawing/2014/main" val="231580288"/>
                  </a:ext>
                </a:extLst>
              </a:tr>
              <a:tr h="243671">
                <a:tc>
                  <a:txBody>
                    <a:bodyPr/>
                    <a:lstStyle/>
                    <a:p>
                      <a:r>
                        <a:rPr lang="en-US" sz="1100" b="1" dirty="0">
                          <a:solidFill>
                            <a:srgbClr val="0000FF"/>
                          </a:solidFill>
                        </a:rPr>
                        <a:t>Budget Utilization</a:t>
                      </a:r>
                    </a:p>
                  </a:txBody>
                  <a:tcPr/>
                </a:tc>
                <a:tc>
                  <a:txBody>
                    <a:bodyPr/>
                    <a:lstStyle/>
                    <a:p>
                      <a:pPr algn="ctr"/>
                      <a:r>
                        <a:rPr lang="en-US" sz="1100" dirty="0">
                          <a:solidFill>
                            <a:srgbClr val="0000FF"/>
                          </a:solidFill>
                        </a:rPr>
                        <a:t>2.48%</a:t>
                      </a:r>
                    </a:p>
                  </a:txBody>
                  <a:tcPr/>
                </a:tc>
                <a:extLst>
                  <a:ext uri="{0D108BD9-81ED-4DB2-BD59-A6C34878D82A}">
                    <a16:rowId xmlns:a16="http://schemas.microsoft.com/office/drawing/2014/main" val="1063385761"/>
                  </a:ext>
                </a:extLst>
              </a:tr>
            </a:tbl>
          </a:graphicData>
        </a:graphic>
      </p:graphicFrame>
      <p:sp>
        <p:nvSpPr>
          <p:cNvPr id="8" name="Title 1">
            <a:extLst>
              <a:ext uri="{FF2B5EF4-FFF2-40B4-BE49-F238E27FC236}">
                <a16:creationId xmlns:a16="http://schemas.microsoft.com/office/drawing/2014/main" id="{E9BE5421-9912-6F2D-310F-06345115B45F}"/>
              </a:ext>
            </a:extLst>
          </p:cNvPr>
          <p:cNvSpPr>
            <a:spLocks noGrp="1"/>
          </p:cNvSpPr>
          <p:nvPr>
            <p:ph type="title"/>
          </p:nvPr>
        </p:nvSpPr>
        <p:spPr>
          <a:xfrm>
            <a:off x="527050" y="298450"/>
            <a:ext cx="10369550" cy="490538"/>
          </a:xfrm>
        </p:spPr>
        <p:txBody>
          <a:bodyPr/>
          <a:lstStyle/>
          <a:p>
            <a:r>
              <a:rPr lang="en-US" sz="1600" b="1" dirty="0">
                <a:solidFill>
                  <a:srgbClr val="0000FF"/>
                </a:solidFill>
              </a:rPr>
              <a:t>Overall System Results Metrics  (5)   </a:t>
            </a:r>
            <a:endParaRPr lang="en-US" sz="1600" dirty="0"/>
          </a:p>
        </p:txBody>
      </p:sp>
    </p:spTree>
    <p:extLst>
      <p:ext uri="{BB962C8B-B14F-4D97-AF65-F5344CB8AC3E}">
        <p14:creationId xmlns:p14="http://schemas.microsoft.com/office/powerpoint/2010/main" val="31945411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4F90F6-32E8-E0D5-3420-C34A0C1B105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C87327-EF6C-A938-33D8-E09241C9E1CD}"/>
              </a:ext>
            </a:extLst>
          </p:cNvPr>
          <p:cNvSpPr>
            <a:spLocks noGrp="1"/>
          </p:cNvSpPr>
          <p:nvPr>
            <p:ph idx="1"/>
          </p:nvPr>
        </p:nvSpPr>
        <p:spPr>
          <a:xfrm>
            <a:off x="527051" y="981076"/>
            <a:ext cx="5175009" cy="5400675"/>
          </a:xfrm>
        </p:spPr>
        <p:txBody>
          <a:bodyPr/>
          <a:lstStyle/>
          <a:p>
            <a:pPr lvl="1">
              <a:defRPr/>
            </a:pPr>
            <a:r>
              <a:rPr lang="en-US" sz="1600" b="1" dirty="0"/>
              <a:t>Physical Channel Performance Analysis</a:t>
            </a:r>
          </a:p>
          <a:p>
            <a:pPr lvl="2">
              <a:defRPr/>
            </a:pPr>
            <a:r>
              <a:rPr lang="en-US" sz="1400" b="1" dirty="0">
                <a:highlight>
                  <a:srgbClr val="FFFF00"/>
                </a:highlight>
              </a:rPr>
              <a:t>Physical Channel Configuration</a:t>
            </a:r>
          </a:p>
          <a:p>
            <a:pPr lvl="3" algn="just"/>
            <a:r>
              <a:rPr lang="en-US" sz="1050" dirty="0"/>
              <a:t>The system employs a sophisticated </a:t>
            </a:r>
            <a:r>
              <a:rPr lang="en-US" sz="1050" b="1" dirty="0">
                <a:solidFill>
                  <a:srgbClr val="0000FF"/>
                </a:solidFill>
              </a:rPr>
              <a:t>frequency-selective channel model with OFDM-16 modulation, operating at a moderate SNR of 18dB. </a:t>
            </a:r>
          </a:p>
          <a:p>
            <a:pPr lvl="3" algn="just"/>
            <a:r>
              <a:rPr lang="en-US" sz="1050" dirty="0"/>
              <a:t>This configuration represents realistic wireless communication conditions. </a:t>
            </a:r>
          </a:p>
          <a:p>
            <a:pPr lvl="3" algn="just"/>
            <a:r>
              <a:rPr lang="en-US" sz="1050" dirty="0"/>
              <a:t>The adaptive modulation thresholds </a:t>
            </a:r>
            <a:r>
              <a:rPr lang="en-US" sz="1050" b="1" dirty="0">
                <a:solidFill>
                  <a:srgbClr val="0000FF"/>
                </a:solidFill>
              </a:rPr>
              <a:t>(15 dB and 25 dB) </a:t>
            </a:r>
            <a:r>
              <a:rPr lang="en-US" sz="1050" dirty="0"/>
              <a:t>allow the system to dynamically adjust modulation complexity based on channel conditions, optimizing the tradeoff between data rate and error resilience.</a:t>
            </a:r>
          </a:p>
          <a:p>
            <a:pPr lvl="3" algn="just"/>
            <a:endParaRPr lang="en-US" sz="1050" dirty="0"/>
          </a:p>
          <a:p>
            <a:pPr lvl="3" algn="just"/>
            <a:endParaRPr lang="en-US" sz="1050" dirty="0"/>
          </a:p>
          <a:p>
            <a:pPr lvl="2" algn="just"/>
            <a:endParaRPr lang="en-US" sz="1400" b="1" dirty="0">
              <a:highlight>
                <a:srgbClr val="FFFF00"/>
              </a:highlight>
            </a:endParaRPr>
          </a:p>
          <a:p>
            <a:pPr lvl="2" algn="just"/>
            <a:r>
              <a:rPr lang="en-US" sz="1400" b="1" dirty="0">
                <a:highlight>
                  <a:srgbClr val="FFFF00"/>
                </a:highlight>
              </a:rPr>
              <a:t>Content-Adaptive Channel Performance</a:t>
            </a:r>
          </a:p>
          <a:p>
            <a:pPr lvl="3" algn="just"/>
            <a:r>
              <a:rPr lang="en-US" sz="1050" dirty="0"/>
              <a:t>The content-adaptive channel implements i</a:t>
            </a:r>
            <a:r>
              <a:rPr lang="en-US" sz="1050" dirty="0">
                <a:solidFill>
                  <a:srgbClr val="0000FF"/>
                </a:solidFill>
              </a:rPr>
              <a:t>ntelligent protection mechanisms that prioritize semantically important information. </a:t>
            </a:r>
          </a:p>
          <a:p>
            <a:pPr lvl="3" algn="just"/>
            <a:r>
              <a:rPr lang="en-US" sz="1050" dirty="0"/>
              <a:t>By using a neural network classifier to analyze embedding content, the system can allocate stronger error protection to critical parts of the message, improving overall semantic preservation under noise conditions.</a:t>
            </a:r>
            <a:endParaRPr lang="en-US" sz="1050" kern="0" dirty="0"/>
          </a:p>
          <a:p>
            <a:pPr lvl="2" algn="just"/>
            <a:endParaRPr lang="en-US" sz="1400" dirty="0"/>
          </a:p>
          <a:p>
            <a:pPr>
              <a:defRPr/>
            </a:pPr>
            <a:endParaRPr lang="en-US" sz="1800" dirty="0"/>
          </a:p>
          <a:p>
            <a:pPr>
              <a:defRPr/>
            </a:pPr>
            <a:endParaRPr lang="en-US" altLang="ko-KR" sz="2400" b="1" dirty="0">
              <a:latin typeface="Tahoma" panose="020B0604030504040204" pitchFamily="34" charset="0"/>
              <a:ea typeface="Tahoma" panose="020B0604030504040204" pitchFamily="34" charset="0"/>
              <a:cs typeface="Tahoma" panose="020B0604030504040204" pitchFamily="34" charset="0"/>
            </a:endParaRPr>
          </a:p>
          <a:p>
            <a:pPr marL="457200" lvl="1" indent="0">
              <a:buNone/>
            </a:pPr>
            <a:endParaRPr lang="en-US" altLang="ko-KR" sz="2000" b="1" dirty="0">
              <a:latin typeface="Tahoma" panose="020B0604030504040204" pitchFamily="34" charset="0"/>
              <a:ea typeface="Tahoma" panose="020B0604030504040204" pitchFamily="34" charset="0"/>
              <a:cs typeface="Tahoma" panose="020B0604030504040204" pitchFamily="34" charset="0"/>
            </a:endParaRPr>
          </a:p>
          <a:p>
            <a:pPr lvl="1">
              <a:defRPr/>
            </a:pPr>
            <a:endParaRPr lang="en-US" altLang="ko-KR" sz="2000" b="1" dirty="0">
              <a:latin typeface="Tahoma" panose="020B0604030504040204" pitchFamily="34" charset="0"/>
              <a:ea typeface="Tahoma" panose="020B0604030504040204" pitchFamily="34" charset="0"/>
              <a:cs typeface="Tahoma" panose="020B0604030504040204" pitchFamily="34" charset="0"/>
            </a:endParaRPr>
          </a:p>
          <a:p>
            <a:pPr>
              <a:defRPr/>
            </a:pPr>
            <a:endParaRPr lang="en-US" altLang="ko-KR" sz="2400" b="1" dirty="0">
              <a:latin typeface="Tahoma" panose="020B0604030504040204" pitchFamily="34" charset="0"/>
              <a:ea typeface="Tahoma" panose="020B0604030504040204" pitchFamily="34" charset="0"/>
              <a:cs typeface="Tahoma" panose="020B0604030504040204" pitchFamily="34" charset="0"/>
            </a:endParaRPr>
          </a:p>
          <a:p>
            <a:pPr marL="457200" lvl="1" indent="0">
              <a:buNone/>
              <a:defRPr/>
            </a:pPr>
            <a:endParaRPr lang="it-IT" altLang="ko-KR" sz="2000" b="1" dirty="0">
              <a:latin typeface="Tahoma" panose="020B0604030504040204" pitchFamily="34" charset="0"/>
              <a:ea typeface="Tahoma" panose="020B0604030504040204" pitchFamily="34" charset="0"/>
              <a:cs typeface="Tahoma" panose="020B0604030504040204" pitchFamily="34" charset="0"/>
            </a:endParaRPr>
          </a:p>
          <a:p>
            <a:pPr lvl="1">
              <a:defRPr/>
            </a:pPr>
            <a:endParaRPr lang="en-US" altLang="ko-KR" sz="2000" b="1" dirty="0">
              <a:latin typeface="Tahoma" pitchFamily="34" charset="0"/>
              <a:ea typeface="Tahoma" pitchFamily="34" charset="0"/>
              <a:cs typeface="Tahoma" pitchFamily="34" charset="0"/>
            </a:endParaRPr>
          </a:p>
          <a:p>
            <a:pPr>
              <a:defRPr/>
            </a:pPr>
            <a:endParaRPr lang="en-US" altLang="ko-KR" sz="2400" b="1" dirty="0">
              <a:latin typeface="Tahoma" pitchFamily="34" charset="0"/>
              <a:ea typeface="Tahoma" pitchFamily="34" charset="0"/>
              <a:cs typeface="Tahoma" pitchFamily="34" charset="0"/>
            </a:endParaRPr>
          </a:p>
          <a:p>
            <a:pPr>
              <a:defRPr/>
            </a:pPr>
            <a:endParaRPr lang="it-IT" altLang="ko-KR" sz="2400" b="1" dirty="0">
              <a:latin typeface="Tahoma" panose="020B0604030504040204" pitchFamily="34" charset="0"/>
              <a:ea typeface="Tahoma" panose="020B0604030504040204" pitchFamily="34" charset="0"/>
              <a:cs typeface="Tahoma" panose="020B0604030504040204" pitchFamily="34" charset="0"/>
            </a:endParaRPr>
          </a:p>
          <a:p>
            <a:pPr marL="457200" lvl="1" indent="0">
              <a:buNone/>
              <a:defRPr/>
            </a:pPr>
            <a:endParaRPr lang="en-US" sz="2000" dirty="0"/>
          </a:p>
          <a:p>
            <a:pPr lvl="1">
              <a:defRPr/>
            </a:pPr>
            <a:endParaRPr lang="en-US" sz="2000" dirty="0"/>
          </a:p>
        </p:txBody>
      </p:sp>
      <p:sp>
        <p:nvSpPr>
          <p:cNvPr id="4" name="Footer Placeholder 3">
            <a:extLst>
              <a:ext uri="{FF2B5EF4-FFF2-40B4-BE49-F238E27FC236}">
                <a16:creationId xmlns:a16="http://schemas.microsoft.com/office/drawing/2014/main" id="{A97AD680-920D-D944-F68D-71B922DD38B8}"/>
              </a:ext>
            </a:extLst>
          </p:cNvPr>
          <p:cNvSpPr>
            <a:spLocks noGrp="1"/>
          </p:cNvSpPr>
          <p:nvPr>
            <p:ph type="ftr" sz="quarter" idx="10"/>
          </p:nvPr>
        </p:nvSpPr>
        <p:spPr/>
        <p:txBody>
          <a:bodyPr/>
          <a:lstStyle/>
          <a:p>
            <a:pPr>
              <a:defRPr/>
            </a:pPr>
            <a:r>
              <a:rPr lang="en-US" altLang="ko-KR" dirty="0"/>
              <a:t>INHA UNIVERSITY</a:t>
            </a:r>
          </a:p>
          <a:p>
            <a:pPr>
              <a:defRPr/>
            </a:pPr>
            <a:r>
              <a:rPr lang="en-US" altLang="ko-KR" dirty="0"/>
              <a:t>Mobile  Telecommunications  Research  Lab</a:t>
            </a:r>
          </a:p>
          <a:p>
            <a:pPr>
              <a:defRPr/>
            </a:pPr>
            <a:endParaRPr lang="en-US" altLang="ko-KR" dirty="0"/>
          </a:p>
          <a:p>
            <a:pPr>
              <a:defRPr/>
            </a:pPr>
            <a:endParaRPr lang="en-US" altLang="ko-KR" dirty="0"/>
          </a:p>
        </p:txBody>
      </p:sp>
      <p:sp>
        <p:nvSpPr>
          <p:cNvPr id="5" name="Slide Number Placeholder 4">
            <a:extLst>
              <a:ext uri="{FF2B5EF4-FFF2-40B4-BE49-F238E27FC236}">
                <a16:creationId xmlns:a16="http://schemas.microsoft.com/office/drawing/2014/main" id="{CE778499-A86F-FBCE-36D9-13569A03F6AB}"/>
              </a:ext>
            </a:extLst>
          </p:cNvPr>
          <p:cNvSpPr>
            <a:spLocks noGrp="1"/>
          </p:cNvSpPr>
          <p:nvPr>
            <p:ph type="sldNum" sz="quarter" idx="11"/>
          </p:nvPr>
        </p:nvSpPr>
        <p:spPr/>
        <p:txBody>
          <a:bodyPr/>
          <a:lstStyle/>
          <a:p>
            <a:pPr>
              <a:defRPr/>
            </a:pPr>
            <a:fld id="{06B6D9D2-400B-4F34-9CD7-7185E64E1880}" type="slidenum">
              <a:rPr lang="en-US" altLang="ko-KR" smtClean="0">
                <a:solidFill>
                  <a:srgbClr val="000000"/>
                </a:solidFill>
              </a:rPr>
              <a:pPr>
                <a:defRPr/>
              </a:pPr>
              <a:t>18</a:t>
            </a:fld>
            <a:endParaRPr lang="en-US" altLang="ko-KR">
              <a:solidFill>
                <a:srgbClr val="000000"/>
              </a:solidFill>
            </a:endParaRPr>
          </a:p>
        </p:txBody>
      </p:sp>
      <p:graphicFrame>
        <p:nvGraphicFramePr>
          <p:cNvPr id="6" name="Table 5">
            <a:extLst>
              <a:ext uri="{FF2B5EF4-FFF2-40B4-BE49-F238E27FC236}">
                <a16:creationId xmlns:a16="http://schemas.microsoft.com/office/drawing/2014/main" id="{4EDB2AB8-8574-2FD4-F2F3-86AAF440AE3D}"/>
              </a:ext>
            </a:extLst>
          </p:cNvPr>
          <p:cNvGraphicFramePr>
            <a:graphicFrameLocks noGrp="1"/>
          </p:cNvGraphicFramePr>
          <p:nvPr>
            <p:extLst>
              <p:ext uri="{D42A27DB-BD31-4B8C-83A1-F6EECF244321}">
                <p14:modId xmlns:p14="http://schemas.microsoft.com/office/powerpoint/2010/main" val="1599044589"/>
              </p:ext>
            </p:extLst>
          </p:nvPr>
        </p:nvGraphicFramePr>
        <p:xfrm>
          <a:off x="6764784" y="942727"/>
          <a:ext cx="3379886" cy="2651760"/>
        </p:xfrm>
        <a:graphic>
          <a:graphicData uri="http://schemas.openxmlformats.org/drawingml/2006/table">
            <a:tbl>
              <a:tblPr firstRow="1" bandRow="1">
                <a:tableStyleId>{616DA210-FB5B-4158-B5E0-FEB733F419BA}</a:tableStyleId>
              </a:tblPr>
              <a:tblGrid>
                <a:gridCol w="1689943">
                  <a:extLst>
                    <a:ext uri="{9D8B030D-6E8A-4147-A177-3AD203B41FA5}">
                      <a16:colId xmlns:a16="http://schemas.microsoft.com/office/drawing/2014/main" val="1369555396"/>
                    </a:ext>
                  </a:extLst>
                </a:gridCol>
                <a:gridCol w="1689943">
                  <a:extLst>
                    <a:ext uri="{9D8B030D-6E8A-4147-A177-3AD203B41FA5}">
                      <a16:colId xmlns:a16="http://schemas.microsoft.com/office/drawing/2014/main" val="580406680"/>
                    </a:ext>
                  </a:extLst>
                </a:gridCol>
              </a:tblGrid>
              <a:tr h="249722">
                <a:tc>
                  <a:txBody>
                    <a:bodyPr/>
                    <a:lstStyle/>
                    <a:p>
                      <a:pPr algn="ctr"/>
                      <a:r>
                        <a:rPr lang="en-US" sz="1050" dirty="0"/>
                        <a:t>Parameter</a:t>
                      </a:r>
                    </a:p>
                  </a:txBody>
                  <a:tcPr/>
                </a:tc>
                <a:tc>
                  <a:txBody>
                    <a:bodyPr/>
                    <a:lstStyle/>
                    <a:p>
                      <a:pPr algn="ctr"/>
                      <a:r>
                        <a:rPr lang="en-US" sz="1050" dirty="0"/>
                        <a:t>Value</a:t>
                      </a:r>
                    </a:p>
                  </a:txBody>
                  <a:tcPr/>
                </a:tc>
                <a:extLst>
                  <a:ext uri="{0D108BD9-81ED-4DB2-BD59-A6C34878D82A}">
                    <a16:rowId xmlns:a16="http://schemas.microsoft.com/office/drawing/2014/main" val="2908117345"/>
                  </a:ext>
                </a:extLst>
              </a:tr>
              <a:tr h="249722">
                <a:tc>
                  <a:txBody>
                    <a:bodyPr/>
                    <a:lstStyle/>
                    <a:p>
                      <a:pPr algn="ctr"/>
                      <a:r>
                        <a:rPr lang="en-US" sz="1050" b="1" dirty="0"/>
                        <a:t>Channel Type</a:t>
                      </a:r>
                    </a:p>
                  </a:txBody>
                  <a:tcPr/>
                </a:tc>
                <a:tc>
                  <a:txBody>
                    <a:bodyPr/>
                    <a:lstStyle/>
                    <a:p>
                      <a:pPr algn="ctr"/>
                      <a:r>
                        <a:rPr lang="en-US" sz="1050" dirty="0"/>
                        <a:t>frequency selective</a:t>
                      </a:r>
                    </a:p>
                  </a:txBody>
                  <a:tcPr/>
                </a:tc>
                <a:extLst>
                  <a:ext uri="{0D108BD9-81ED-4DB2-BD59-A6C34878D82A}">
                    <a16:rowId xmlns:a16="http://schemas.microsoft.com/office/drawing/2014/main" val="2382104397"/>
                  </a:ext>
                </a:extLst>
              </a:tr>
              <a:tr h="249722">
                <a:tc>
                  <a:txBody>
                    <a:bodyPr/>
                    <a:lstStyle/>
                    <a:p>
                      <a:pPr algn="ctr"/>
                      <a:r>
                        <a:rPr lang="en-US" sz="1050" b="1" dirty="0"/>
                        <a:t>Modulation Scheme</a:t>
                      </a:r>
                    </a:p>
                  </a:txBody>
                  <a:tcPr/>
                </a:tc>
                <a:tc>
                  <a:txBody>
                    <a:bodyPr/>
                    <a:lstStyle/>
                    <a:p>
                      <a:pPr algn="ctr"/>
                      <a:r>
                        <a:rPr lang="en-US" sz="1050" dirty="0"/>
                        <a:t>ofdm-16</a:t>
                      </a:r>
                    </a:p>
                  </a:txBody>
                  <a:tcPr/>
                </a:tc>
                <a:extLst>
                  <a:ext uri="{0D108BD9-81ED-4DB2-BD59-A6C34878D82A}">
                    <a16:rowId xmlns:a16="http://schemas.microsoft.com/office/drawing/2014/main" val="1506846731"/>
                  </a:ext>
                </a:extLst>
              </a:tr>
              <a:tr h="318598">
                <a:tc>
                  <a:txBody>
                    <a:bodyPr/>
                    <a:lstStyle/>
                    <a:p>
                      <a:pPr algn="ctr"/>
                      <a:r>
                        <a:rPr lang="en-US" sz="1050" b="1" dirty="0"/>
                        <a:t>Signal-to-Noise Ratio (SNR)</a:t>
                      </a:r>
                    </a:p>
                  </a:txBody>
                  <a:tcPr/>
                </a:tc>
                <a:tc>
                  <a:txBody>
                    <a:bodyPr/>
                    <a:lstStyle/>
                    <a:p>
                      <a:pPr algn="ctr"/>
                      <a:r>
                        <a:rPr lang="en-US" sz="1050" dirty="0"/>
                        <a:t>18.0 dB</a:t>
                      </a:r>
                    </a:p>
                  </a:txBody>
                  <a:tcPr/>
                </a:tc>
                <a:extLst>
                  <a:ext uri="{0D108BD9-81ED-4DB2-BD59-A6C34878D82A}">
                    <a16:rowId xmlns:a16="http://schemas.microsoft.com/office/drawing/2014/main" val="2450107578"/>
                  </a:ext>
                </a:extLst>
              </a:tr>
              <a:tr h="249722">
                <a:tc>
                  <a:txBody>
                    <a:bodyPr/>
                    <a:lstStyle/>
                    <a:p>
                      <a:pPr algn="ctr"/>
                      <a:r>
                        <a:rPr lang="en-US" sz="1050" b="1" dirty="0"/>
                        <a:t>Adaptive Modulation</a:t>
                      </a:r>
                    </a:p>
                  </a:txBody>
                  <a:tcPr/>
                </a:tc>
                <a:tc>
                  <a:txBody>
                    <a:bodyPr/>
                    <a:lstStyle/>
                    <a:p>
                      <a:pPr algn="ctr"/>
                      <a:r>
                        <a:rPr lang="en-US" sz="1050" dirty="0"/>
                        <a:t>Enabled</a:t>
                      </a:r>
                    </a:p>
                  </a:txBody>
                  <a:tcPr/>
                </a:tc>
                <a:extLst>
                  <a:ext uri="{0D108BD9-81ED-4DB2-BD59-A6C34878D82A}">
                    <a16:rowId xmlns:a16="http://schemas.microsoft.com/office/drawing/2014/main" val="366244199"/>
                  </a:ext>
                </a:extLst>
              </a:tr>
              <a:tr h="249722">
                <a:tc>
                  <a:txBody>
                    <a:bodyPr/>
                    <a:lstStyle/>
                    <a:p>
                      <a:pPr algn="ctr"/>
                      <a:r>
                        <a:rPr lang="en-US" sz="1050" b="1" dirty="0">
                          <a:solidFill>
                            <a:srgbClr val="0000FF"/>
                          </a:solidFill>
                        </a:rPr>
                        <a:t>Modulation Thresholds</a:t>
                      </a:r>
                    </a:p>
                  </a:txBody>
                  <a:tcPr/>
                </a:tc>
                <a:tc>
                  <a:txBody>
                    <a:bodyPr/>
                    <a:lstStyle/>
                    <a:p>
                      <a:pPr algn="ctr"/>
                      <a:r>
                        <a:rPr lang="en-US" sz="1050" dirty="0">
                          <a:solidFill>
                            <a:srgbClr val="0000FF"/>
                          </a:solidFill>
                        </a:rPr>
                        <a:t>15.0dB and 25.0dB</a:t>
                      </a:r>
                    </a:p>
                  </a:txBody>
                  <a:tcPr/>
                </a:tc>
                <a:extLst>
                  <a:ext uri="{0D108BD9-81ED-4DB2-BD59-A6C34878D82A}">
                    <a16:rowId xmlns:a16="http://schemas.microsoft.com/office/drawing/2014/main" val="3607535458"/>
                  </a:ext>
                </a:extLst>
              </a:tr>
              <a:tr h="318598">
                <a:tc>
                  <a:txBody>
                    <a:bodyPr/>
                    <a:lstStyle/>
                    <a:p>
                      <a:pPr algn="ctr"/>
                      <a:r>
                        <a:rPr lang="en-US" sz="1050" b="1" dirty="0">
                          <a:solidFill>
                            <a:srgbClr val="0000FF"/>
                          </a:solidFill>
                        </a:rPr>
                        <a:t>Unequal Error Protection</a:t>
                      </a:r>
                    </a:p>
                  </a:txBody>
                  <a:tcPr/>
                </a:tc>
                <a:tc>
                  <a:txBody>
                    <a:bodyPr/>
                    <a:lstStyle/>
                    <a:p>
                      <a:pPr algn="ctr"/>
                      <a:r>
                        <a:rPr lang="en-US" sz="1050" dirty="0">
                          <a:solidFill>
                            <a:srgbClr val="0000FF"/>
                          </a:solidFill>
                        </a:rPr>
                        <a:t>Enabled (3 protection levels)</a:t>
                      </a:r>
                    </a:p>
                  </a:txBody>
                  <a:tcPr/>
                </a:tc>
                <a:extLst>
                  <a:ext uri="{0D108BD9-81ED-4DB2-BD59-A6C34878D82A}">
                    <a16:rowId xmlns:a16="http://schemas.microsoft.com/office/drawing/2014/main" val="602679126"/>
                  </a:ext>
                </a:extLst>
              </a:tr>
              <a:tr h="318598">
                <a:tc>
                  <a:txBody>
                    <a:bodyPr/>
                    <a:lstStyle/>
                    <a:p>
                      <a:pPr algn="ctr"/>
                      <a:r>
                        <a:rPr lang="en-US" sz="1050" b="1" dirty="0"/>
                        <a:t>Content-Adaptive Coding</a:t>
                      </a:r>
                    </a:p>
                  </a:txBody>
                  <a:tcPr/>
                </a:tc>
                <a:tc>
                  <a:txBody>
                    <a:bodyPr/>
                    <a:lstStyle/>
                    <a:p>
                      <a:pPr algn="ctr"/>
                      <a:r>
                        <a:rPr lang="en-US" sz="1050" dirty="0"/>
                        <a:t>Enabled</a:t>
                      </a:r>
                    </a:p>
                  </a:txBody>
                  <a:tcPr/>
                </a:tc>
                <a:extLst>
                  <a:ext uri="{0D108BD9-81ED-4DB2-BD59-A6C34878D82A}">
                    <a16:rowId xmlns:a16="http://schemas.microsoft.com/office/drawing/2014/main" val="2305826616"/>
                  </a:ext>
                </a:extLst>
              </a:tr>
            </a:tbl>
          </a:graphicData>
        </a:graphic>
      </p:graphicFrame>
      <p:graphicFrame>
        <p:nvGraphicFramePr>
          <p:cNvPr id="7" name="Table 6">
            <a:extLst>
              <a:ext uri="{FF2B5EF4-FFF2-40B4-BE49-F238E27FC236}">
                <a16:creationId xmlns:a16="http://schemas.microsoft.com/office/drawing/2014/main" id="{2B6CDCA0-E237-23B5-D6F9-AA60799C5B47}"/>
              </a:ext>
            </a:extLst>
          </p:cNvPr>
          <p:cNvGraphicFramePr>
            <a:graphicFrameLocks noGrp="1"/>
          </p:cNvGraphicFramePr>
          <p:nvPr>
            <p:extLst>
              <p:ext uri="{D42A27DB-BD31-4B8C-83A1-F6EECF244321}">
                <p14:modId xmlns:p14="http://schemas.microsoft.com/office/powerpoint/2010/main" val="809846864"/>
              </p:ext>
            </p:extLst>
          </p:nvPr>
        </p:nvGraphicFramePr>
        <p:xfrm>
          <a:off x="6372896" y="3672371"/>
          <a:ext cx="4487775" cy="2948940"/>
        </p:xfrm>
        <a:graphic>
          <a:graphicData uri="http://schemas.openxmlformats.org/drawingml/2006/table">
            <a:tbl>
              <a:tblPr firstRow="1" bandRow="1">
                <a:tableStyleId>{616DA210-FB5B-4158-B5E0-FEB733F419BA}</a:tableStyleId>
              </a:tblPr>
              <a:tblGrid>
                <a:gridCol w="1495925">
                  <a:extLst>
                    <a:ext uri="{9D8B030D-6E8A-4147-A177-3AD203B41FA5}">
                      <a16:colId xmlns:a16="http://schemas.microsoft.com/office/drawing/2014/main" val="2196560244"/>
                    </a:ext>
                  </a:extLst>
                </a:gridCol>
                <a:gridCol w="1495925">
                  <a:extLst>
                    <a:ext uri="{9D8B030D-6E8A-4147-A177-3AD203B41FA5}">
                      <a16:colId xmlns:a16="http://schemas.microsoft.com/office/drawing/2014/main" val="3615284393"/>
                    </a:ext>
                  </a:extLst>
                </a:gridCol>
                <a:gridCol w="1495925">
                  <a:extLst>
                    <a:ext uri="{9D8B030D-6E8A-4147-A177-3AD203B41FA5}">
                      <a16:colId xmlns:a16="http://schemas.microsoft.com/office/drawing/2014/main" val="4074172521"/>
                    </a:ext>
                  </a:extLst>
                </a:gridCol>
              </a:tblGrid>
              <a:tr h="206340">
                <a:tc>
                  <a:txBody>
                    <a:bodyPr/>
                    <a:lstStyle/>
                    <a:p>
                      <a:pPr algn="ctr"/>
                      <a:r>
                        <a:rPr lang="en-US" sz="1050" dirty="0"/>
                        <a:t>Feature</a:t>
                      </a:r>
                    </a:p>
                  </a:txBody>
                  <a:tcPr/>
                </a:tc>
                <a:tc>
                  <a:txBody>
                    <a:bodyPr/>
                    <a:lstStyle/>
                    <a:p>
                      <a:pPr algn="ctr"/>
                      <a:r>
                        <a:rPr lang="en-US" sz="1050" dirty="0"/>
                        <a:t>Implementation</a:t>
                      </a:r>
                    </a:p>
                  </a:txBody>
                  <a:tcPr/>
                </a:tc>
                <a:tc>
                  <a:txBody>
                    <a:bodyPr/>
                    <a:lstStyle/>
                    <a:p>
                      <a:pPr algn="ctr"/>
                      <a:r>
                        <a:rPr lang="en-US" sz="1050" dirty="0"/>
                        <a:t>Function</a:t>
                      </a:r>
                    </a:p>
                  </a:txBody>
                  <a:tcPr/>
                </a:tc>
                <a:extLst>
                  <a:ext uri="{0D108BD9-81ED-4DB2-BD59-A6C34878D82A}">
                    <a16:rowId xmlns:a16="http://schemas.microsoft.com/office/drawing/2014/main" val="70661835"/>
                  </a:ext>
                </a:extLst>
              </a:tr>
              <a:tr h="337647">
                <a:tc>
                  <a:txBody>
                    <a:bodyPr/>
                    <a:lstStyle/>
                    <a:p>
                      <a:pPr algn="ctr"/>
                      <a:r>
                        <a:rPr lang="en-US" sz="1050" b="1" dirty="0"/>
                        <a:t>Content Classifier</a:t>
                      </a:r>
                    </a:p>
                  </a:txBody>
                  <a:tcPr/>
                </a:tc>
                <a:tc>
                  <a:txBody>
                    <a:bodyPr/>
                    <a:lstStyle/>
                    <a:p>
                      <a:pPr algn="ctr"/>
                      <a:r>
                        <a:rPr lang="en-US" sz="1050" dirty="0"/>
                        <a:t>Neural network</a:t>
                      </a:r>
                    </a:p>
                  </a:txBody>
                  <a:tcPr/>
                </a:tc>
                <a:tc>
                  <a:txBody>
                    <a:bodyPr/>
                    <a:lstStyle/>
                    <a:p>
                      <a:pPr algn="ctr"/>
                      <a:r>
                        <a:rPr lang="en-US" sz="1050" dirty="0"/>
                        <a:t>Analyzes embedding content importance</a:t>
                      </a:r>
                    </a:p>
                  </a:txBody>
                  <a:tcPr/>
                </a:tc>
                <a:extLst>
                  <a:ext uri="{0D108BD9-81ED-4DB2-BD59-A6C34878D82A}">
                    <a16:rowId xmlns:a16="http://schemas.microsoft.com/office/drawing/2014/main" val="379167933"/>
                  </a:ext>
                </a:extLst>
              </a:tr>
              <a:tr h="468953">
                <a:tc>
                  <a:txBody>
                    <a:bodyPr/>
                    <a:lstStyle/>
                    <a:p>
                      <a:pPr algn="ctr"/>
                      <a:r>
                        <a:rPr lang="en-US" sz="1050" b="1" dirty="0">
                          <a:solidFill>
                            <a:srgbClr val="0000FF"/>
                          </a:solidFill>
                        </a:rPr>
                        <a:t>Protection Levels</a:t>
                      </a:r>
                    </a:p>
                  </a:txBody>
                  <a:tcPr/>
                </a:tc>
                <a:tc>
                  <a:txBody>
                    <a:bodyPr/>
                    <a:lstStyle/>
                    <a:p>
                      <a:pPr algn="ctr"/>
                      <a:r>
                        <a:rPr lang="en-US" sz="1050" dirty="0">
                          <a:solidFill>
                            <a:srgbClr val="0000FF"/>
                          </a:solidFill>
                        </a:rPr>
                        <a:t>3 tiers Adaptive FEC rates (High-1/2 priority bits, Medium-3/4,Low-7/8)</a:t>
                      </a:r>
                    </a:p>
                  </a:txBody>
                  <a:tcPr/>
                </a:tc>
                <a:tc>
                  <a:txBody>
                    <a:bodyPr/>
                    <a:lstStyle/>
                    <a:p>
                      <a:pPr algn="ctr"/>
                      <a:r>
                        <a:rPr lang="en-US" sz="1050" dirty="0">
                          <a:solidFill>
                            <a:srgbClr val="0000FF"/>
                          </a:solidFill>
                        </a:rPr>
                        <a:t>Applies different error protection based on content priority</a:t>
                      </a:r>
                    </a:p>
                  </a:txBody>
                  <a:tcPr/>
                </a:tc>
                <a:extLst>
                  <a:ext uri="{0D108BD9-81ED-4DB2-BD59-A6C34878D82A}">
                    <a16:rowId xmlns:a16="http://schemas.microsoft.com/office/drawing/2014/main" val="3375296809"/>
                  </a:ext>
                </a:extLst>
              </a:tr>
              <a:tr h="337647">
                <a:tc>
                  <a:txBody>
                    <a:bodyPr/>
                    <a:lstStyle/>
                    <a:p>
                      <a:pPr algn="ctr"/>
                      <a:r>
                        <a:rPr lang="en-US" sz="1050" b="1" dirty="0"/>
                        <a:t>Embedding Dimension</a:t>
                      </a:r>
                    </a:p>
                  </a:txBody>
                  <a:tcPr/>
                </a:tc>
                <a:tc>
                  <a:txBody>
                    <a:bodyPr/>
                    <a:lstStyle/>
                    <a:p>
                      <a:pPr algn="ctr"/>
                      <a:r>
                        <a:rPr lang="en-US" sz="1050" dirty="0"/>
                        <a:t>460</a:t>
                      </a:r>
                    </a:p>
                  </a:txBody>
                  <a:tcPr/>
                </a:tc>
                <a:tc>
                  <a:txBody>
                    <a:bodyPr/>
                    <a:lstStyle/>
                    <a:p>
                      <a:pPr algn="ctr"/>
                      <a:r>
                        <a:rPr lang="en-US" sz="1050" dirty="0"/>
                        <a:t>Optimized for content classification</a:t>
                      </a:r>
                    </a:p>
                  </a:txBody>
                  <a:tcPr/>
                </a:tc>
                <a:extLst>
                  <a:ext uri="{0D108BD9-81ED-4DB2-BD59-A6C34878D82A}">
                    <a16:rowId xmlns:a16="http://schemas.microsoft.com/office/drawing/2014/main" val="2770394321"/>
                  </a:ext>
                </a:extLst>
              </a:tr>
              <a:tr h="468953">
                <a:tc>
                  <a:txBody>
                    <a:bodyPr/>
                    <a:lstStyle/>
                    <a:p>
                      <a:pPr algn="ctr"/>
                      <a:r>
                        <a:rPr lang="en-US" sz="1050" b="1" dirty="0"/>
                        <a:t>Adaptive Modulation</a:t>
                      </a:r>
                    </a:p>
                  </a:txBody>
                  <a:tcPr/>
                </a:tc>
                <a:tc>
                  <a:txBody>
                    <a:bodyPr/>
                    <a:lstStyle/>
                    <a:p>
                      <a:pPr algn="ctr"/>
                      <a:r>
                        <a:rPr lang="en-US" sz="1050" dirty="0">
                          <a:solidFill>
                            <a:srgbClr val="0000FF"/>
                          </a:solidFill>
                        </a:rPr>
                        <a:t>SNR-based switching</a:t>
                      </a:r>
                    </a:p>
                  </a:txBody>
                  <a:tcPr/>
                </a:tc>
                <a:tc>
                  <a:txBody>
                    <a:bodyPr/>
                    <a:lstStyle/>
                    <a:p>
                      <a:pPr algn="ctr"/>
                      <a:r>
                        <a:rPr lang="en-US" sz="1050" dirty="0">
                          <a:solidFill>
                            <a:srgbClr val="0000FF"/>
                          </a:solidFill>
                        </a:rPr>
                        <a:t>Adjusts modulation based on channel quality</a:t>
                      </a:r>
                    </a:p>
                  </a:txBody>
                  <a:tcPr/>
                </a:tc>
                <a:extLst>
                  <a:ext uri="{0D108BD9-81ED-4DB2-BD59-A6C34878D82A}">
                    <a16:rowId xmlns:a16="http://schemas.microsoft.com/office/drawing/2014/main" val="3424014628"/>
                  </a:ext>
                </a:extLst>
              </a:tr>
              <a:tr h="468953">
                <a:tc>
                  <a:txBody>
                    <a:bodyPr/>
                    <a:lstStyle/>
                    <a:p>
                      <a:pPr algn="ctr"/>
                      <a:r>
                        <a:rPr lang="en-US" sz="1050" b="1" dirty="0"/>
                        <a:t>Channel Type</a:t>
                      </a:r>
                    </a:p>
                  </a:txBody>
                  <a:tcPr/>
                </a:tc>
                <a:tc>
                  <a:txBody>
                    <a:bodyPr/>
                    <a:lstStyle/>
                    <a:p>
                      <a:pPr algn="ctr"/>
                      <a:r>
                        <a:rPr lang="en-US" sz="1050" dirty="0"/>
                        <a:t>Frequency-selective</a:t>
                      </a:r>
                    </a:p>
                  </a:txBody>
                  <a:tcPr/>
                </a:tc>
                <a:tc>
                  <a:txBody>
                    <a:bodyPr/>
                    <a:lstStyle/>
                    <a:p>
                      <a:pPr algn="ctr"/>
                      <a:r>
                        <a:rPr lang="en-US" sz="1050" dirty="0"/>
                        <a:t>Models realistic multipath fading conditions</a:t>
                      </a:r>
                    </a:p>
                  </a:txBody>
                  <a:tcPr/>
                </a:tc>
                <a:extLst>
                  <a:ext uri="{0D108BD9-81ED-4DB2-BD59-A6C34878D82A}">
                    <a16:rowId xmlns:a16="http://schemas.microsoft.com/office/drawing/2014/main" val="2143493761"/>
                  </a:ext>
                </a:extLst>
              </a:tr>
            </a:tbl>
          </a:graphicData>
        </a:graphic>
      </p:graphicFrame>
      <p:sp>
        <p:nvSpPr>
          <p:cNvPr id="8" name="Title 1">
            <a:extLst>
              <a:ext uri="{FF2B5EF4-FFF2-40B4-BE49-F238E27FC236}">
                <a16:creationId xmlns:a16="http://schemas.microsoft.com/office/drawing/2014/main" id="{A0A7019F-5F11-FE6C-7634-A3E2121472A4}"/>
              </a:ext>
            </a:extLst>
          </p:cNvPr>
          <p:cNvSpPr>
            <a:spLocks noGrp="1"/>
          </p:cNvSpPr>
          <p:nvPr>
            <p:ph type="title"/>
          </p:nvPr>
        </p:nvSpPr>
        <p:spPr>
          <a:xfrm>
            <a:off x="527050" y="298450"/>
            <a:ext cx="10369550" cy="490538"/>
          </a:xfrm>
        </p:spPr>
        <p:txBody>
          <a:bodyPr/>
          <a:lstStyle/>
          <a:p>
            <a:r>
              <a:rPr lang="en-US" sz="1600" b="1" dirty="0">
                <a:solidFill>
                  <a:srgbClr val="0000FF"/>
                </a:solidFill>
              </a:rPr>
              <a:t>Overall System Results Metrics  (6)   </a:t>
            </a:r>
            <a:endParaRPr lang="en-US" sz="1600" dirty="0"/>
          </a:p>
        </p:txBody>
      </p:sp>
    </p:spTree>
    <p:extLst>
      <p:ext uri="{BB962C8B-B14F-4D97-AF65-F5344CB8AC3E}">
        <p14:creationId xmlns:p14="http://schemas.microsoft.com/office/powerpoint/2010/main" val="6108017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94ED1E-4736-A789-8EB3-158FACDFA52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5476DF-21DD-4AFB-8A81-C0E24A80351C}"/>
              </a:ext>
            </a:extLst>
          </p:cNvPr>
          <p:cNvSpPr>
            <a:spLocks noGrp="1"/>
          </p:cNvSpPr>
          <p:nvPr>
            <p:ph idx="1"/>
          </p:nvPr>
        </p:nvSpPr>
        <p:spPr>
          <a:xfrm>
            <a:off x="527051" y="981076"/>
            <a:ext cx="11013920" cy="5400675"/>
          </a:xfrm>
        </p:spPr>
        <p:txBody>
          <a:bodyPr/>
          <a:lstStyle/>
          <a:p>
            <a:pPr lvl="1">
              <a:defRPr/>
            </a:pPr>
            <a:r>
              <a:rPr lang="en-US" b="1" dirty="0">
                <a:highlight>
                  <a:srgbClr val="FFFF00"/>
                </a:highlight>
              </a:rPr>
              <a:t>Physical-Semantic Integration Performance</a:t>
            </a:r>
          </a:p>
          <a:p>
            <a:pPr lvl="2" algn="just"/>
            <a:r>
              <a:rPr lang="en-US" sz="1300" dirty="0"/>
              <a:t>The physical-semantic integration demonstrates effective </a:t>
            </a:r>
            <a:r>
              <a:rPr lang="en-US" sz="1300" dirty="0">
                <a:solidFill>
                  <a:srgbClr val="0000FF"/>
                </a:solidFill>
              </a:rPr>
              <a:t>cross-layer optimization. </a:t>
            </a:r>
          </a:p>
          <a:p>
            <a:pPr lvl="2" algn="just"/>
            <a:r>
              <a:rPr lang="en-US" sz="1300" dirty="0"/>
              <a:t>By compressing the </a:t>
            </a:r>
            <a:r>
              <a:rPr lang="en-US" sz="1300" b="1" dirty="0">
                <a:solidFill>
                  <a:srgbClr val="0000FF"/>
                </a:solidFill>
              </a:rPr>
              <a:t>original 768-dimensional embeddings to 460 dimensions and applying content-adaptive protection, the system maintains high semantic scores (0.8519) despite channel noise</a:t>
            </a:r>
            <a:r>
              <a:rPr lang="en-US" sz="1300" dirty="0"/>
              <a:t>. </a:t>
            </a:r>
          </a:p>
          <a:p>
            <a:pPr lvl="2" algn="just"/>
            <a:r>
              <a:rPr lang="en-US" sz="1300" dirty="0">
                <a:solidFill>
                  <a:srgbClr val="0000FF"/>
                </a:solidFill>
              </a:rPr>
              <a:t>The unequal error protection mechanism particularly benefits parliamentary domain content, explaining the high domain relevance score (0.8487).</a:t>
            </a:r>
          </a:p>
          <a:p>
            <a:pPr lvl="4" algn="just"/>
            <a:endParaRPr lang="en-US" sz="1800" dirty="0"/>
          </a:p>
          <a:p>
            <a:pPr lvl="4" algn="just"/>
            <a:endParaRPr lang="en-US" sz="1800" dirty="0"/>
          </a:p>
          <a:p>
            <a:pPr lvl="4" algn="just"/>
            <a:endParaRPr lang="en-US" sz="1800" dirty="0"/>
          </a:p>
          <a:p>
            <a:pPr lvl="4" algn="just"/>
            <a:endParaRPr lang="en-US" sz="1800" dirty="0"/>
          </a:p>
          <a:p>
            <a:pPr marL="0" indent="0">
              <a:buNone/>
              <a:defRPr/>
            </a:pPr>
            <a:endParaRPr lang="en-US" altLang="ko-KR" b="1" dirty="0">
              <a:latin typeface="Tahoma" panose="020B0604030504040204" pitchFamily="34" charset="0"/>
              <a:ea typeface="Tahoma" panose="020B0604030504040204" pitchFamily="34" charset="0"/>
              <a:cs typeface="Tahoma" panose="020B0604030504040204" pitchFamily="34" charset="0"/>
            </a:endParaRPr>
          </a:p>
          <a:p>
            <a:pPr marL="457200" lvl="1" indent="0">
              <a:buNone/>
            </a:pPr>
            <a:endParaRPr lang="en-US" altLang="ko-KR" b="1" dirty="0">
              <a:latin typeface="Tahoma" panose="020B0604030504040204" pitchFamily="34" charset="0"/>
              <a:ea typeface="Tahoma" panose="020B0604030504040204" pitchFamily="34" charset="0"/>
              <a:cs typeface="Tahoma" panose="020B0604030504040204" pitchFamily="34" charset="0"/>
            </a:endParaRPr>
          </a:p>
          <a:p>
            <a:pPr lvl="1">
              <a:defRPr/>
            </a:pPr>
            <a:endParaRPr lang="en-US" altLang="ko-KR" b="1" dirty="0">
              <a:latin typeface="Tahoma" panose="020B0604030504040204" pitchFamily="34" charset="0"/>
              <a:ea typeface="Tahoma" panose="020B0604030504040204" pitchFamily="34" charset="0"/>
              <a:cs typeface="Tahoma" panose="020B0604030504040204" pitchFamily="34" charset="0"/>
            </a:endParaRPr>
          </a:p>
          <a:p>
            <a:pPr>
              <a:defRPr/>
            </a:pPr>
            <a:endParaRPr lang="en-US" altLang="ko-KR" b="1" dirty="0">
              <a:latin typeface="Tahoma" panose="020B0604030504040204" pitchFamily="34" charset="0"/>
              <a:ea typeface="Tahoma" panose="020B0604030504040204" pitchFamily="34" charset="0"/>
              <a:cs typeface="Tahoma" panose="020B0604030504040204" pitchFamily="34" charset="0"/>
            </a:endParaRPr>
          </a:p>
          <a:p>
            <a:pPr marL="457200" lvl="1" indent="0">
              <a:buNone/>
              <a:defRPr/>
            </a:pPr>
            <a:endParaRPr lang="it-IT" altLang="ko-KR" b="1" dirty="0">
              <a:latin typeface="Tahoma" panose="020B0604030504040204" pitchFamily="34" charset="0"/>
              <a:ea typeface="Tahoma" panose="020B0604030504040204" pitchFamily="34" charset="0"/>
              <a:cs typeface="Tahoma" panose="020B0604030504040204" pitchFamily="34" charset="0"/>
            </a:endParaRPr>
          </a:p>
          <a:p>
            <a:pPr lvl="1">
              <a:defRPr/>
            </a:pPr>
            <a:endParaRPr lang="en-US" altLang="ko-KR" b="1" dirty="0">
              <a:latin typeface="Tahoma" pitchFamily="34" charset="0"/>
              <a:ea typeface="Tahoma" pitchFamily="34" charset="0"/>
              <a:cs typeface="Tahoma" pitchFamily="34" charset="0"/>
            </a:endParaRPr>
          </a:p>
          <a:p>
            <a:pPr>
              <a:defRPr/>
            </a:pPr>
            <a:endParaRPr lang="en-US" altLang="ko-KR" b="1" dirty="0">
              <a:latin typeface="Tahoma" pitchFamily="34" charset="0"/>
              <a:ea typeface="Tahoma" pitchFamily="34" charset="0"/>
              <a:cs typeface="Tahoma" pitchFamily="34" charset="0"/>
            </a:endParaRPr>
          </a:p>
          <a:p>
            <a:pPr>
              <a:defRPr/>
            </a:pPr>
            <a:endParaRPr lang="it-IT" altLang="ko-KR" b="1" dirty="0">
              <a:latin typeface="Tahoma" panose="020B0604030504040204" pitchFamily="34" charset="0"/>
              <a:ea typeface="Tahoma" panose="020B0604030504040204" pitchFamily="34" charset="0"/>
              <a:cs typeface="Tahoma" panose="020B0604030504040204" pitchFamily="34" charset="0"/>
            </a:endParaRPr>
          </a:p>
          <a:p>
            <a:pPr marL="457200" lvl="1" indent="0">
              <a:buNone/>
              <a:defRPr/>
            </a:pPr>
            <a:endParaRPr lang="en-US" dirty="0"/>
          </a:p>
          <a:p>
            <a:pPr lvl="1">
              <a:defRPr/>
            </a:pPr>
            <a:endParaRPr lang="en-US" dirty="0"/>
          </a:p>
        </p:txBody>
      </p:sp>
      <p:sp>
        <p:nvSpPr>
          <p:cNvPr id="4" name="Footer Placeholder 3">
            <a:extLst>
              <a:ext uri="{FF2B5EF4-FFF2-40B4-BE49-F238E27FC236}">
                <a16:creationId xmlns:a16="http://schemas.microsoft.com/office/drawing/2014/main" id="{0B5B3805-D914-8195-0DCA-8301B173F01A}"/>
              </a:ext>
            </a:extLst>
          </p:cNvPr>
          <p:cNvSpPr>
            <a:spLocks noGrp="1"/>
          </p:cNvSpPr>
          <p:nvPr>
            <p:ph type="ftr" sz="quarter" idx="10"/>
          </p:nvPr>
        </p:nvSpPr>
        <p:spPr/>
        <p:txBody>
          <a:bodyPr/>
          <a:lstStyle/>
          <a:p>
            <a:pPr>
              <a:defRPr/>
            </a:pPr>
            <a:r>
              <a:rPr lang="en-US" altLang="ko-KR" dirty="0"/>
              <a:t>INHA UNIVERSITY</a:t>
            </a:r>
          </a:p>
          <a:p>
            <a:pPr>
              <a:defRPr/>
            </a:pPr>
            <a:r>
              <a:rPr lang="en-US" altLang="ko-KR" dirty="0"/>
              <a:t>Mobile  Telecommunications  Research  Lab</a:t>
            </a:r>
          </a:p>
          <a:p>
            <a:pPr>
              <a:defRPr/>
            </a:pPr>
            <a:endParaRPr lang="en-US" altLang="ko-KR" dirty="0"/>
          </a:p>
          <a:p>
            <a:pPr>
              <a:defRPr/>
            </a:pPr>
            <a:endParaRPr lang="en-US" altLang="ko-KR" dirty="0"/>
          </a:p>
        </p:txBody>
      </p:sp>
      <p:sp>
        <p:nvSpPr>
          <p:cNvPr id="5" name="Slide Number Placeholder 4">
            <a:extLst>
              <a:ext uri="{FF2B5EF4-FFF2-40B4-BE49-F238E27FC236}">
                <a16:creationId xmlns:a16="http://schemas.microsoft.com/office/drawing/2014/main" id="{1F186482-421A-27EC-7632-8A841BE7D574}"/>
              </a:ext>
            </a:extLst>
          </p:cNvPr>
          <p:cNvSpPr>
            <a:spLocks noGrp="1"/>
          </p:cNvSpPr>
          <p:nvPr>
            <p:ph type="sldNum" sz="quarter" idx="11"/>
          </p:nvPr>
        </p:nvSpPr>
        <p:spPr/>
        <p:txBody>
          <a:bodyPr/>
          <a:lstStyle/>
          <a:p>
            <a:pPr>
              <a:defRPr/>
            </a:pPr>
            <a:fld id="{06B6D9D2-400B-4F34-9CD7-7185E64E1880}" type="slidenum">
              <a:rPr lang="en-US" altLang="ko-KR" smtClean="0">
                <a:solidFill>
                  <a:srgbClr val="000000"/>
                </a:solidFill>
              </a:rPr>
              <a:pPr>
                <a:defRPr/>
              </a:pPr>
              <a:t>19</a:t>
            </a:fld>
            <a:endParaRPr lang="en-US" altLang="ko-KR">
              <a:solidFill>
                <a:srgbClr val="000000"/>
              </a:solidFill>
            </a:endParaRPr>
          </a:p>
        </p:txBody>
      </p:sp>
      <p:graphicFrame>
        <p:nvGraphicFramePr>
          <p:cNvPr id="6" name="Table 5">
            <a:extLst>
              <a:ext uri="{FF2B5EF4-FFF2-40B4-BE49-F238E27FC236}">
                <a16:creationId xmlns:a16="http://schemas.microsoft.com/office/drawing/2014/main" id="{553B4EBD-808A-2E4F-8D92-BC67F9E7FB4C}"/>
              </a:ext>
            </a:extLst>
          </p:cNvPr>
          <p:cNvGraphicFramePr>
            <a:graphicFrameLocks noGrp="1"/>
          </p:cNvGraphicFramePr>
          <p:nvPr>
            <p:extLst>
              <p:ext uri="{D42A27DB-BD31-4B8C-83A1-F6EECF244321}">
                <p14:modId xmlns:p14="http://schemas.microsoft.com/office/powerpoint/2010/main" val="2603942590"/>
              </p:ext>
            </p:extLst>
          </p:nvPr>
        </p:nvGraphicFramePr>
        <p:xfrm>
          <a:off x="3850393" y="2683276"/>
          <a:ext cx="3456372" cy="2788920"/>
        </p:xfrm>
        <a:graphic>
          <a:graphicData uri="http://schemas.openxmlformats.org/drawingml/2006/table">
            <a:tbl>
              <a:tblPr firstRow="1" bandRow="1">
                <a:tableStyleId>{616DA210-FB5B-4158-B5E0-FEB733F419BA}</a:tableStyleId>
              </a:tblPr>
              <a:tblGrid>
                <a:gridCol w="1728186">
                  <a:extLst>
                    <a:ext uri="{9D8B030D-6E8A-4147-A177-3AD203B41FA5}">
                      <a16:colId xmlns:a16="http://schemas.microsoft.com/office/drawing/2014/main" val="3003781287"/>
                    </a:ext>
                  </a:extLst>
                </a:gridCol>
                <a:gridCol w="1728186">
                  <a:extLst>
                    <a:ext uri="{9D8B030D-6E8A-4147-A177-3AD203B41FA5}">
                      <a16:colId xmlns:a16="http://schemas.microsoft.com/office/drawing/2014/main" val="3832112577"/>
                    </a:ext>
                  </a:extLst>
                </a:gridCol>
              </a:tblGrid>
              <a:tr h="313527">
                <a:tc>
                  <a:txBody>
                    <a:bodyPr/>
                    <a:lstStyle/>
                    <a:p>
                      <a:r>
                        <a:rPr lang="en-US" sz="1050" dirty="0"/>
                        <a:t>Metric</a:t>
                      </a:r>
                    </a:p>
                  </a:txBody>
                  <a:tcPr/>
                </a:tc>
                <a:tc>
                  <a:txBody>
                    <a:bodyPr/>
                    <a:lstStyle/>
                    <a:p>
                      <a:r>
                        <a:rPr lang="en-US" sz="1050" dirty="0"/>
                        <a:t>Improvement Over Baseline</a:t>
                      </a:r>
                    </a:p>
                  </a:txBody>
                  <a:tcPr/>
                </a:tc>
                <a:extLst>
                  <a:ext uri="{0D108BD9-81ED-4DB2-BD59-A6C34878D82A}">
                    <a16:rowId xmlns:a16="http://schemas.microsoft.com/office/drawing/2014/main" val="237085511"/>
                  </a:ext>
                </a:extLst>
              </a:tr>
              <a:tr h="347886">
                <a:tc>
                  <a:txBody>
                    <a:bodyPr/>
                    <a:lstStyle/>
                    <a:p>
                      <a:r>
                        <a:rPr lang="en-US" sz="1050" b="1" dirty="0"/>
                        <a:t>Embedding Similarity</a:t>
                      </a:r>
                    </a:p>
                  </a:txBody>
                  <a:tcPr/>
                </a:tc>
                <a:tc>
                  <a:txBody>
                    <a:bodyPr/>
                    <a:lstStyle/>
                    <a:p>
                      <a:r>
                        <a:rPr lang="en-US" sz="1050" dirty="0"/>
                        <a:t>Maintained at high levels despite compression and noise</a:t>
                      </a:r>
                    </a:p>
                  </a:txBody>
                  <a:tcPr/>
                </a:tc>
                <a:extLst>
                  <a:ext uri="{0D108BD9-81ED-4DB2-BD59-A6C34878D82A}">
                    <a16:rowId xmlns:a16="http://schemas.microsoft.com/office/drawing/2014/main" val="3205070268"/>
                  </a:ext>
                </a:extLst>
              </a:tr>
              <a:tr h="313527">
                <a:tc>
                  <a:txBody>
                    <a:bodyPr/>
                    <a:lstStyle/>
                    <a:p>
                      <a:r>
                        <a:rPr lang="en-US" sz="1050" b="1" dirty="0"/>
                        <a:t>Semantic Preservation</a:t>
                      </a:r>
                    </a:p>
                  </a:txBody>
                  <a:tcPr/>
                </a:tc>
                <a:tc>
                  <a:txBody>
                    <a:bodyPr/>
                    <a:lstStyle/>
                    <a:p>
                      <a:r>
                        <a:rPr lang="en-US" sz="1050" dirty="0"/>
                        <a:t>Enhanced through content-adaptive coding</a:t>
                      </a:r>
                    </a:p>
                  </a:txBody>
                  <a:tcPr/>
                </a:tc>
                <a:extLst>
                  <a:ext uri="{0D108BD9-81ED-4DB2-BD59-A6C34878D82A}">
                    <a16:rowId xmlns:a16="http://schemas.microsoft.com/office/drawing/2014/main" val="3686292681"/>
                  </a:ext>
                </a:extLst>
              </a:tr>
              <a:tr h="313527">
                <a:tc>
                  <a:txBody>
                    <a:bodyPr/>
                    <a:lstStyle/>
                    <a:p>
                      <a:r>
                        <a:rPr lang="en-US" sz="1050" b="1" dirty="0"/>
                        <a:t>Domain-Specific Protection</a:t>
                      </a:r>
                    </a:p>
                  </a:txBody>
                  <a:tcPr/>
                </a:tc>
                <a:tc>
                  <a:txBody>
                    <a:bodyPr/>
                    <a:lstStyle/>
                    <a:p>
                      <a:r>
                        <a:rPr lang="en-US" sz="1050" dirty="0"/>
                        <a:t>Prioritizes parliamentary terminology</a:t>
                      </a:r>
                    </a:p>
                  </a:txBody>
                  <a:tcPr/>
                </a:tc>
                <a:extLst>
                  <a:ext uri="{0D108BD9-81ED-4DB2-BD59-A6C34878D82A}">
                    <a16:rowId xmlns:a16="http://schemas.microsoft.com/office/drawing/2014/main" val="1232209331"/>
                  </a:ext>
                </a:extLst>
              </a:tr>
              <a:tr h="347886">
                <a:tc>
                  <a:txBody>
                    <a:bodyPr/>
                    <a:lstStyle/>
                    <a:p>
                      <a:r>
                        <a:rPr lang="en-US" sz="1050" b="1" dirty="0"/>
                        <a:t>Compression Efficiency</a:t>
                      </a:r>
                    </a:p>
                  </a:txBody>
                  <a:tcPr/>
                </a:tc>
                <a:tc>
                  <a:txBody>
                    <a:bodyPr/>
                    <a:lstStyle/>
                    <a:p>
                      <a:r>
                        <a:rPr lang="en-US" sz="1050" dirty="0"/>
                        <a:t>40%-dimension reduction with minimal semantic loss</a:t>
                      </a:r>
                    </a:p>
                  </a:txBody>
                  <a:tcPr/>
                </a:tc>
                <a:extLst>
                  <a:ext uri="{0D108BD9-81ED-4DB2-BD59-A6C34878D82A}">
                    <a16:rowId xmlns:a16="http://schemas.microsoft.com/office/drawing/2014/main" val="2668897220"/>
                  </a:ext>
                </a:extLst>
              </a:tr>
              <a:tr h="313527">
                <a:tc>
                  <a:txBody>
                    <a:bodyPr/>
                    <a:lstStyle/>
                    <a:p>
                      <a:r>
                        <a:rPr lang="en-US" sz="1050" b="1" dirty="0"/>
                        <a:t>Channel Utilization</a:t>
                      </a:r>
                    </a:p>
                  </a:txBody>
                  <a:tcPr/>
                </a:tc>
                <a:tc>
                  <a:txBody>
                    <a:bodyPr/>
                    <a:lstStyle/>
                    <a:p>
                      <a:r>
                        <a:rPr lang="en-US" sz="1050" dirty="0"/>
                        <a:t>Improved through unequal error protection</a:t>
                      </a:r>
                    </a:p>
                  </a:txBody>
                  <a:tcPr/>
                </a:tc>
                <a:extLst>
                  <a:ext uri="{0D108BD9-81ED-4DB2-BD59-A6C34878D82A}">
                    <a16:rowId xmlns:a16="http://schemas.microsoft.com/office/drawing/2014/main" val="2943808582"/>
                  </a:ext>
                </a:extLst>
              </a:tr>
            </a:tbl>
          </a:graphicData>
        </a:graphic>
      </p:graphicFrame>
      <p:sp>
        <p:nvSpPr>
          <p:cNvPr id="8" name="Title 1">
            <a:extLst>
              <a:ext uri="{FF2B5EF4-FFF2-40B4-BE49-F238E27FC236}">
                <a16:creationId xmlns:a16="http://schemas.microsoft.com/office/drawing/2014/main" id="{BC8B8BA8-487D-6E68-A91C-AF41CBE12414}"/>
              </a:ext>
            </a:extLst>
          </p:cNvPr>
          <p:cNvSpPr>
            <a:spLocks noGrp="1"/>
          </p:cNvSpPr>
          <p:nvPr>
            <p:ph type="title"/>
          </p:nvPr>
        </p:nvSpPr>
        <p:spPr>
          <a:xfrm>
            <a:off x="527050" y="298450"/>
            <a:ext cx="10369550" cy="490538"/>
          </a:xfrm>
        </p:spPr>
        <p:txBody>
          <a:bodyPr/>
          <a:lstStyle/>
          <a:p>
            <a:r>
              <a:rPr lang="en-US" sz="1600" b="1" dirty="0">
                <a:solidFill>
                  <a:srgbClr val="0000FF"/>
                </a:solidFill>
              </a:rPr>
              <a:t>Overall System Results Metrics  (7)   </a:t>
            </a:r>
            <a:endParaRPr lang="en-US" sz="1600" dirty="0"/>
          </a:p>
        </p:txBody>
      </p:sp>
    </p:spTree>
    <p:extLst>
      <p:ext uri="{BB962C8B-B14F-4D97-AF65-F5344CB8AC3E}">
        <p14:creationId xmlns:p14="http://schemas.microsoft.com/office/powerpoint/2010/main" val="565604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73E693-F7F9-33B8-16B4-F5C561E925E5}"/>
              </a:ext>
            </a:extLst>
          </p:cNvPr>
          <p:cNvSpPr>
            <a:spLocks noGrp="1"/>
          </p:cNvSpPr>
          <p:nvPr>
            <p:ph idx="1"/>
          </p:nvPr>
        </p:nvSpPr>
        <p:spPr/>
        <p:txBody>
          <a:bodyPr>
            <a:normAutofit fontScale="92500" lnSpcReduction="10000"/>
          </a:bodyPr>
          <a:lstStyle/>
          <a:p>
            <a:pPr>
              <a:defRPr/>
            </a:pPr>
            <a:r>
              <a:rPr lang="en-US" sz="1400" b="1" dirty="0"/>
              <a:t>Introduction on the System </a:t>
            </a:r>
            <a:r>
              <a:rPr lang="en-US" sz="1400" b="1" dirty="0">
                <a:solidFill>
                  <a:srgbClr val="0000FF"/>
                </a:solidFill>
              </a:rPr>
              <a:t>[p. 3]</a:t>
            </a:r>
            <a:endParaRPr lang="en-US" sz="1400" dirty="0">
              <a:solidFill>
                <a:srgbClr val="0000FF"/>
              </a:solidFill>
            </a:endParaRPr>
          </a:p>
          <a:p>
            <a:pPr lvl="1"/>
            <a:r>
              <a:rPr lang="en-US" sz="1250" dirty="0"/>
              <a:t>Semantic Communication</a:t>
            </a:r>
          </a:p>
          <a:p>
            <a:pPr lvl="1"/>
            <a:r>
              <a:rPr lang="en-US" sz="1250" dirty="0"/>
              <a:t>Why Domain Knowledge Matters?</a:t>
            </a:r>
          </a:p>
          <a:p>
            <a:pPr lvl="1"/>
            <a:r>
              <a:rPr lang="en-US" sz="1250" dirty="0"/>
              <a:t>System Architecture Overview</a:t>
            </a:r>
          </a:p>
          <a:p>
            <a:pPr lvl="1"/>
            <a:r>
              <a:rPr lang="en-US" sz="1250" dirty="0"/>
              <a:t>Significance and Applications</a:t>
            </a:r>
          </a:p>
          <a:p>
            <a:r>
              <a:rPr lang="en-US" sz="1400" b="1" dirty="0"/>
              <a:t>Our Contributions </a:t>
            </a:r>
            <a:r>
              <a:rPr lang="en-US" sz="1400" b="1" dirty="0">
                <a:solidFill>
                  <a:srgbClr val="0000FF"/>
                </a:solidFill>
              </a:rPr>
              <a:t>[p. 4]</a:t>
            </a:r>
          </a:p>
          <a:p>
            <a:r>
              <a:rPr lang="en-US" sz="1400" b="1" dirty="0"/>
              <a:t>Previous Proposed Architecture </a:t>
            </a:r>
            <a:r>
              <a:rPr lang="en-US" sz="1400" b="1" dirty="0">
                <a:solidFill>
                  <a:srgbClr val="0000FF"/>
                </a:solidFill>
              </a:rPr>
              <a:t>[p. 5]</a:t>
            </a:r>
          </a:p>
          <a:p>
            <a:r>
              <a:rPr lang="en-US" sz="1400" b="1" dirty="0"/>
              <a:t>Comparison with the Previous Architecture </a:t>
            </a:r>
            <a:r>
              <a:rPr lang="en-US" sz="1400" b="1" dirty="0">
                <a:solidFill>
                  <a:srgbClr val="0000FF"/>
                </a:solidFill>
              </a:rPr>
              <a:t>[p. 6]</a:t>
            </a:r>
          </a:p>
          <a:p>
            <a:r>
              <a:rPr lang="en-US" sz="1400" b="1" dirty="0"/>
              <a:t>Previous ETRI Comments and Improvements  </a:t>
            </a:r>
            <a:r>
              <a:rPr lang="en-US" sz="1400" b="1" dirty="0">
                <a:solidFill>
                  <a:srgbClr val="0000FF"/>
                </a:solidFill>
              </a:rPr>
              <a:t>[p. 7]</a:t>
            </a:r>
          </a:p>
          <a:p>
            <a:r>
              <a:rPr lang="en-US" sz="1400" b="1" dirty="0"/>
              <a:t>Comparative Analysis of Text Semantic Communication with Contributions </a:t>
            </a:r>
            <a:r>
              <a:rPr lang="en-US" sz="1400" b="1" dirty="0">
                <a:solidFill>
                  <a:srgbClr val="0000FF"/>
                </a:solidFill>
              </a:rPr>
              <a:t>[p. 8]</a:t>
            </a:r>
          </a:p>
          <a:p>
            <a:r>
              <a:rPr lang="en-US" sz="1400" b="1" dirty="0"/>
              <a:t>Proposed DSKB based SC Text Reconstruction Architecture </a:t>
            </a:r>
            <a:r>
              <a:rPr lang="en-US" sz="1400" b="1" dirty="0">
                <a:solidFill>
                  <a:srgbClr val="0000FF"/>
                </a:solidFill>
              </a:rPr>
              <a:t>[p. 11]</a:t>
            </a:r>
          </a:p>
          <a:p>
            <a:r>
              <a:rPr lang="en-US" sz="1400" b="1" dirty="0"/>
              <a:t>Semantic vs Direct Communication System Architecture  </a:t>
            </a:r>
            <a:r>
              <a:rPr lang="en-US" sz="1400" b="1" dirty="0">
                <a:solidFill>
                  <a:srgbClr val="0000FF"/>
                </a:solidFill>
              </a:rPr>
              <a:t>[p. 12]</a:t>
            </a:r>
          </a:p>
          <a:p>
            <a:r>
              <a:rPr lang="en-US" sz="1400" b="1" dirty="0"/>
              <a:t>Overall System Results Metrics </a:t>
            </a:r>
            <a:r>
              <a:rPr lang="en-US" sz="1400" b="1" dirty="0">
                <a:solidFill>
                  <a:srgbClr val="0000FF"/>
                </a:solidFill>
              </a:rPr>
              <a:t>[p. 13]</a:t>
            </a:r>
          </a:p>
          <a:p>
            <a:pPr lvl="1"/>
            <a:r>
              <a:rPr lang="en-US" sz="1250" dirty="0"/>
              <a:t>Overall System Performance Metrics with Comparison</a:t>
            </a:r>
          </a:p>
          <a:p>
            <a:pPr lvl="1"/>
            <a:r>
              <a:rPr lang="en-US" sz="1250" dirty="0"/>
              <a:t>Physical Channel Performance Analysis</a:t>
            </a:r>
          </a:p>
          <a:p>
            <a:pPr lvl="1"/>
            <a:r>
              <a:rPr lang="en-US" sz="1300" dirty="0"/>
              <a:t>Physical-Semantic Integration Performance</a:t>
            </a:r>
          </a:p>
          <a:p>
            <a:pPr lvl="1"/>
            <a:r>
              <a:rPr lang="en-US" sz="1250" dirty="0"/>
              <a:t>Semantic Channel Performance Analysis</a:t>
            </a:r>
          </a:p>
          <a:p>
            <a:r>
              <a:rPr lang="en-US" sz="1400" b="1" dirty="0"/>
              <a:t>Overall System Results Visualization </a:t>
            </a:r>
            <a:r>
              <a:rPr lang="en-US" sz="1400" b="1" dirty="0">
                <a:solidFill>
                  <a:srgbClr val="0000FF"/>
                </a:solidFill>
              </a:rPr>
              <a:t>[p. 22]</a:t>
            </a:r>
          </a:p>
          <a:p>
            <a:pPr lvl="1"/>
            <a:r>
              <a:rPr lang="en-US" sz="1250" dirty="0"/>
              <a:t>System Enhanced Evaluation Metrics</a:t>
            </a:r>
          </a:p>
          <a:p>
            <a:pPr lvl="1"/>
            <a:r>
              <a:rPr lang="en-US" sz="1250" dirty="0"/>
              <a:t>Knowledge Base Contribution Visualizations</a:t>
            </a:r>
          </a:p>
          <a:p>
            <a:pPr lvl="1"/>
            <a:r>
              <a:rPr lang="en-US" sz="1250" dirty="0"/>
              <a:t>Noise Robustness Evaluation Visualizations</a:t>
            </a:r>
          </a:p>
          <a:p>
            <a:pPr lvl="1"/>
            <a:r>
              <a:rPr lang="en-US" sz="1250" dirty="0"/>
              <a:t>Physical Channel Performance Visualizations</a:t>
            </a:r>
          </a:p>
          <a:p>
            <a:pPr lvl="1"/>
            <a:r>
              <a:rPr lang="en-US" sz="1250" dirty="0"/>
              <a:t>RL Agent Performance Visualizations</a:t>
            </a:r>
          </a:p>
          <a:p>
            <a:pPr lvl="1"/>
            <a:r>
              <a:rPr lang="en-US" sz="1250" dirty="0"/>
              <a:t>Semantic vs Direct Reconstruction</a:t>
            </a:r>
            <a:endParaRPr lang="en-US" altLang="ko-KR" sz="1400" b="1" dirty="0">
              <a:latin typeface="Tahoma" panose="020B0604030504040204" pitchFamily="34" charset="0"/>
              <a:ea typeface="Tahoma" panose="020B0604030504040204" pitchFamily="34" charset="0"/>
              <a:cs typeface="Tahoma" panose="020B0604030504040204" pitchFamily="34" charset="0"/>
            </a:endParaRPr>
          </a:p>
          <a:p>
            <a:pPr>
              <a:defRPr/>
            </a:pPr>
            <a:r>
              <a:rPr lang="en-US" altLang="ko-KR" sz="1400" b="1" dirty="0">
                <a:latin typeface="Tahoma" panose="020B0604030504040204" pitchFamily="34" charset="0"/>
                <a:ea typeface="Tahoma" panose="020B0604030504040204" pitchFamily="34" charset="0"/>
                <a:cs typeface="Tahoma" panose="020B0604030504040204" pitchFamily="34" charset="0"/>
              </a:rPr>
              <a:t>Appendix</a:t>
            </a:r>
            <a:r>
              <a:rPr lang="ko-KR" altLang="en-US" sz="1400" b="1" dirty="0">
                <a:latin typeface="Tahoma" panose="020B0604030504040204" pitchFamily="34" charset="0"/>
                <a:ea typeface="Tahoma" panose="020B0604030504040204" pitchFamily="34" charset="0"/>
                <a:cs typeface="Tahoma" panose="020B0604030504040204" pitchFamily="34" charset="0"/>
              </a:rPr>
              <a:t> </a:t>
            </a:r>
            <a:r>
              <a:rPr lang="en-US" altLang="ko-KR" sz="1400" dirty="0">
                <a:solidFill>
                  <a:srgbClr val="0000FF"/>
                </a:solidFill>
                <a:latin typeface="Tahoma" panose="020B0604030504040204" pitchFamily="34" charset="0"/>
                <a:ea typeface="Tahoma" panose="020B0604030504040204" pitchFamily="34" charset="0"/>
                <a:cs typeface="Tahoma" panose="020B0604030504040204" pitchFamily="34" charset="0"/>
              </a:rPr>
              <a:t>[p.</a:t>
            </a:r>
            <a:r>
              <a:rPr lang="ko-KR" altLang="en-US" sz="1400" dirty="0">
                <a:solidFill>
                  <a:srgbClr val="0000FF"/>
                </a:solidFill>
                <a:latin typeface="Tahoma" panose="020B0604030504040204" pitchFamily="34" charset="0"/>
                <a:ea typeface="Tahoma" panose="020B0604030504040204" pitchFamily="34" charset="0"/>
                <a:cs typeface="Tahoma" panose="020B0604030504040204" pitchFamily="34" charset="0"/>
              </a:rPr>
              <a:t> </a:t>
            </a:r>
            <a:r>
              <a:rPr lang="en-US" altLang="ko-KR" sz="1400" dirty="0">
                <a:solidFill>
                  <a:srgbClr val="0000FF"/>
                </a:solidFill>
                <a:latin typeface="Tahoma" panose="020B0604030504040204" pitchFamily="34" charset="0"/>
                <a:ea typeface="Tahoma" panose="020B0604030504040204" pitchFamily="34" charset="0"/>
                <a:cs typeface="Tahoma" panose="020B0604030504040204" pitchFamily="34" charset="0"/>
              </a:rPr>
              <a:t>29]</a:t>
            </a:r>
            <a:endParaRPr lang="en-US" altLang="ko-KR" sz="1400" b="1" dirty="0">
              <a:solidFill>
                <a:srgbClr val="0000FF"/>
              </a:solidFill>
              <a:latin typeface="Tahoma" pitchFamily="34" charset="0"/>
              <a:ea typeface="Tahoma" pitchFamily="34" charset="0"/>
              <a:cs typeface="Tahoma" pitchFamily="34" charset="0"/>
            </a:endParaRPr>
          </a:p>
        </p:txBody>
      </p:sp>
      <p:sp>
        <p:nvSpPr>
          <p:cNvPr id="4" name="Footer Placeholder 3">
            <a:extLst>
              <a:ext uri="{FF2B5EF4-FFF2-40B4-BE49-F238E27FC236}">
                <a16:creationId xmlns:a16="http://schemas.microsoft.com/office/drawing/2014/main" id="{28735058-E5C5-2E21-EE01-626286CF397B}"/>
              </a:ext>
            </a:extLst>
          </p:cNvPr>
          <p:cNvSpPr>
            <a:spLocks noGrp="1"/>
          </p:cNvSpPr>
          <p:nvPr>
            <p:ph type="ftr" sz="quarter" idx="10"/>
          </p:nvPr>
        </p:nvSpPr>
        <p:spPr/>
        <p:txBody>
          <a:bodyPr/>
          <a:lstStyle/>
          <a:p>
            <a:pPr>
              <a:defRPr/>
            </a:pPr>
            <a:r>
              <a:rPr lang="en-US" altLang="ko-KR" dirty="0"/>
              <a:t>INHA UNIVERSITY</a:t>
            </a:r>
          </a:p>
          <a:p>
            <a:pPr>
              <a:defRPr/>
            </a:pPr>
            <a:r>
              <a:rPr lang="en-US" altLang="ko-KR" dirty="0"/>
              <a:t>Mobile  Telecommunications  Research  Lab</a:t>
            </a:r>
          </a:p>
          <a:p>
            <a:pPr>
              <a:defRPr/>
            </a:pPr>
            <a:endParaRPr lang="en-US" altLang="ko-KR" dirty="0"/>
          </a:p>
          <a:p>
            <a:pPr>
              <a:defRPr/>
            </a:pPr>
            <a:endParaRPr lang="en-US" altLang="ko-KR" dirty="0"/>
          </a:p>
        </p:txBody>
      </p:sp>
      <p:sp>
        <p:nvSpPr>
          <p:cNvPr id="5" name="Slide Number Placeholder 4">
            <a:extLst>
              <a:ext uri="{FF2B5EF4-FFF2-40B4-BE49-F238E27FC236}">
                <a16:creationId xmlns:a16="http://schemas.microsoft.com/office/drawing/2014/main" id="{4D3E987C-7DA3-2B73-9EE8-EBE5309AB17B}"/>
              </a:ext>
            </a:extLst>
          </p:cNvPr>
          <p:cNvSpPr>
            <a:spLocks noGrp="1"/>
          </p:cNvSpPr>
          <p:nvPr>
            <p:ph type="sldNum" sz="quarter" idx="11"/>
          </p:nvPr>
        </p:nvSpPr>
        <p:spPr/>
        <p:txBody>
          <a:bodyPr/>
          <a:lstStyle/>
          <a:p>
            <a:pPr>
              <a:defRPr/>
            </a:pPr>
            <a:fld id="{06B6D9D2-400B-4F34-9CD7-7185E64E1880}" type="slidenum">
              <a:rPr lang="en-US" altLang="ko-KR" smtClean="0">
                <a:solidFill>
                  <a:srgbClr val="000000"/>
                </a:solidFill>
              </a:rPr>
              <a:pPr>
                <a:defRPr/>
              </a:pPr>
              <a:t>2</a:t>
            </a:fld>
            <a:endParaRPr lang="en-US" altLang="ko-KR">
              <a:solidFill>
                <a:srgbClr val="000000"/>
              </a:solidFill>
            </a:endParaRPr>
          </a:p>
        </p:txBody>
      </p:sp>
      <p:sp>
        <p:nvSpPr>
          <p:cNvPr id="6" name="Title 5">
            <a:extLst>
              <a:ext uri="{FF2B5EF4-FFF2-40B4-BE49-F238E27FC236}">
                <a16:creationId xmlns:a16="http://schemas.microsoft.com/office/drawing/2014/main" id="{610095CB-3529-0AFA-039B-50F31EB0D078}"/>
              </a:ext>
            </a:extLst>
          </p:cNvPr>
          <p:cNvSpPr>
            <a:spLocks noGrp="1"/>
          </p:cNvSpPr>
          <p:nvPr>
            <p:ph type="title"/>
          </p:nvPr>
        </p:nvSpPr>
        <p:spPr/>
        <p:txBody>
          <a:bodyPr/>
          <a:lstStyle/>
          <a:p>
            <a:r>
              <a:rPr lang="en-US" sz="2000" b="1" dirty="0" err="1">
                <a:ea typeface="Tahoma" panose="020B0604030504040204" pitchFamily="34" charset="0"/>
              </a:rPr>
              <a:t>ToC</a:t>
            </a:r>
            <a:endParaRPr lang="en-US" sz="2000" dirty="0"/>
          </a:p>
        </p:txBody>
      </p:sp>
    </p:spTree>
    <p:extLst>
      <p:ext uri="{BB962C8B-B14F-4D97-AF65-F5344CB8AC3E}">
        <p14:creationId xmlns:p14="http://schemas.microsoft.com/office/powerpoint/2010/main" val="15725362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559B20-42F7-3A35-506D-68C0A7B1892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E0BDBF-C102-11A0-EC29-83AE845AFA58}"/>
              </a:ext>
            </a:extLst>
          </p:cNvPr>
          <p:cNvSpPr>
            <a:spLocks noGrp="1"/>
          </p:cNvSpPr>
          <p:nvPr>
            <p:ph idx="1"/>
          </p:nvPr>
        </p:nvSpPr>
        <p:spPr>
          <a:xfrm>
            <a:off x="527052" y="981076"/>
            <a:ext cx="11031674" cy="5400675"/>
          </a:xfrm>
        </p:spPr>
        <p:txBody>
          <a:bodyPr/>
          <a:lstStyle/>
          <a:p>
            <a:pPr lvl="1">
              <a:defRPr/>
            </a:pPr>
            <a:r>
              <a:rPr lang="en-US" sz="1600" b="1" dirty="0"/>
              <a:t>Semantic Channel Performance Analysis</a:t>
            </a:r>
          </a:p>
          <a:p>
            <a:pPr lvl="2">
              <a:defRPr/>
            </a:pPr>
            <a:r>
              <a:rPr lang="en-US" sz="1400" b="1" dirty="0">
                <a:highlight>
                  <a:srgbClr val="FFFF00"/>
                </a:highlight>
              </a:rPr>
              <a:t>Semantic Model Configuration</a:t>
            </a:r>
          </a:p>
          <a:p>
            <a:pPr lvl="3" algn="just"/>
            <a:r>
              <a:rPr lang="en-US" sz="1050" dirty="0"/>
              <a:t>The semantic channel uses a sophisticated </a:t>
            </a:r>
            <a:r>
              <a:rPr lang="en-US" sz="1050" b="1" dirty="0">
                <a:solidFill>
                  <a:srgbClr val="0000FF"/>
                </a:solidFill>
              </a:rPr>
              <a:t>MLP-based Denoising Variational Autoencoder with substantial neural capacity (920-dimensional hidden layer).</a:t>
            </a:r>
          </a:p>
          <a:p>
            <a:pPr lvl="3" algn="just"/>
            <a:r>
              <a:rPr lang="en-US" sz="1050" dirty="0">
                <a:solidFill>
                  <a:srgbClr val="0000FF"/>
                </a:solidFill>
              </a:rPr>
              <a:t>The model maintains the same dimension for input and latent space (460), suggesting an emphasis on faithful representation rather than extreme compression. </a:t>
            </a:r>
          </a:p>
          <a:p>
            <a:pPr lvl="3" algn="just"/>
            <a:r>
              <a:rPr lang="en-US" sz="1050" dirty="0"/>
              <a:t>The BERT-based semantic perceptual loss provides gradient information based on semantic similarity rather than just pixel-wise reconstruction accuracy.</a:t>
            </a:r>
          </a:p>
          <a:p>
            <a:pPr lvl="3" algn="just"/>
            <a:endParaRPr lang="en-US" sz="1050" b="1" dirty="0">
              <a:highlight>
                <a:srgbClr val="FFFF00"/>
              </a:highlight>
            </a:endParaRPr>
          </a:p>
          <a:p>
            <a:pPr lvl="3" algn="just"/>
            <a:endParaRPr lang="en-US" sz="1050" b="1" dirty="0">
              <a:highlight>
                <a:srgbClr val="FFFF00"/>
              </a:highlight>
            </a:endParaRPr>
          </a:p>
          <a:p>
            <a:pPr lvl="3" algn="just"/>
            <a:endParaRPr lang="en-US" sz="1050" b="1" dirty="0">
              <a:highlight>
                <a:srgbClr val="FFFF00"/>
              </a:highlight>
            </a:endParaRPr>
          </a:p>
          <a:p>
            <a:pPr lvl="3" algn="just"/>
            <a:endParaRPr lang="en-US" sz="1050" b="1" dirty="0">
              <a:highlight>
                <a:srgbClr val="FFFF00"/>
              </a:highlight>
            </a:endParaRPr>
          </a:p>
          <a:p>
            <a:pPr lvl="3" algn="just"/>
            <a:endParaRPr lang="en-US" sz="1050" b="1" dirty="0">
              <a:highlight>
                <a:srgbClr val="FFFF00"/>
              </a:highlight>
            </a:endParaRPr>
          </a:p>
          <a:p>
            <a:pPr lvl="3" algn="just"/>
            <a:endParaRPr lang="en-US" sz="1600" b="1" dirty="0">
              <a:highlight>
                <a:srgbClr val="FFFF00"/>
              </a:highlight>
            </a:endParaRPr>
          </a:p>
          <a:p>
            <a:pPr marL="0" indent="0">
              <a:buNone/>
              <a:defRPr/>
            </a:pPr>
            <a:endParaRPr lang="en-US" sz="1800" dirty="0"/>
          </a:p>
          <a:p>
            <a:pPr>
              <a:defRPr/>
            </a:pPr>
            <a:endParaRPr lang="en-US" altLang="ko-KR" sz="2400" b="1" dirty="0">
              <a:latin typeface="Tahoma" panose="020B0604030504040204" pitchFamily="34" charset="0"/>
              <a:ea typeface="Tahoma" panose="020B0604030504040204" pitchFamily="34" charset="0"/>
              <a:cs typeface="Tahoma" panose="020B0604030504040204" pitchFamily="34" charset="0"/>
            </a:endParaRPr>
          </a:p>
          <a:p>
            <a:pPr marL="457200" lvl="1" indent="0">
              <a:buNone/>
            </a:pPr>
            <a:endParaRPr lang="en-US" altLang="ko-KR" sz="2000" b="1" dirty="0">
              <a:latin typeface="Tahoma" panose="020B0604030504040204" pitchFamily="34" charset="0"/>
              <a:ea typeface="Tahoma" panose="020B0604030504040204" pitchFamily="34" charset="0"/>
              <a:cs typeface="Tahoma" panose="020B0604030504040204" pitchFamily="34" charset="0"/>
            </a:endParaRPr>
          </a:p>
          <a:p>
            <a:pPr lvl="1">
              <a:defRPr/>
            </a:pPr>
            <a:endParaRPr lang="en-US" altLang="ko-KR" sz="2000" b="1" dirty="0">
              <a:latin typeface="Tahoma" panose="020B0604030504040204" pitchFamily="34" charset="0"/>
              <a:ea typeface="Tahoma" panose="020B0604030504040204" pitchFamily="34" charset="0"/>
              <a:cs typeface="Tahoma" panose="020B0604030504040204" pitchFamily="34" charset="0"/>
            </a:endParaRPr>
          </a:p>
          <a:p>
            <a:pPr>
              <a:defRPr/>
            </a:pPr>
            <a:endParaRPr lang="en-US" altLang="ko-KR" sz="2400" b="1" dirty="0">
              <a:latin typeface="Tahoma" panose="020B0604030504040204" pitchFamily="34" charset="0"/>
              <a:ea typeface="Tahoma" panose="020B0604030504040204" pitchFamily="34" charset="0"/>
              <a:cs typeface="Tahoma" panose="020B0604030504040204" pitchFamily="34" charset="0"/>
            </a:endParaRPr>
          </a:p>
          <a:p>
            <a:pPr marL="457200" lvl="1" indent="0">
              <a:buNone/>
              <a:defRPr/>
            </a:pPr>
            <a:endParaRPr lang="it-IT" altLang="ko-KR" sz="2000" b="1" dirty="0">
              <a:latin typeface="Tahoma" panose="020B0604030504040204" pitchFamily="34" charset="0"/>
              <a:ea typeface="Tahoma" panose="020B0604030504040204" pitchFamily="34" charset="0"/>
              <a:cs typeface="Tahoma" panose="020B0604030504040204" pitchFamily="34" charset="0"/>
            </a:endParaRPr>
          </a:p>
          <a:p>
            <a:pPr lvl="1">
              <a:defRPr/>
            </a:pPr>
            <a:endParaRPr lang="en-US" altLang="ko-KR" sz="2000" b="1" dirty="0">
              <a:latin typeface="Tahoma" pitchFamily="34" charset="0"/>
              <a:ea typeface="Tahoma" pitchFamily="34" charset="0"/>
              <a:cs typeface="Tahoma" pitchFamily="34" charset="0"/>
            </a:endParaRPr>
          </a:p>
          <a:p>
            <a:pPr>
              <a:defRPr/>
            </a:pPr>
            <a:endParaRPr lang="en-US" altLang="ko-KR" sz="2400" b="1" dirty="0">
              <a:latin typeface="Tahoma" pitchFamily="34" charset="0"/>
              <a:ea typeface="Tahoma" pitchFamily="34" charset="0"/>
              <a:cs typeface="Tahoma" pitchFamily="34" charset="0"/>
            </a:endParaRPr>
          </a:p>
          <a:p>
            <a:pPr>
              <a:defRPr/>
            </a:pPr>
            <a:endParaRPr lang="it-IT" altLang="ko-KR" sz="2400" b="1" dirty="0">
              <a:latin typeface="Tahoma" panose="020B0604030504040204" pitchFamily="34" charset="0"/>
              <a:ea typeface="Tahoma" panose="020B0604030504040204" pitchFamily="34" charset="0"/>
              <a:cs typeface="Tahoma" panose="020B0604030504040204" pitchFamily="34" charset="0"/>
            </a:endParaRPr>
          </a:p>
          <a:p>
            <a:pPr marL="457200" lvl="1" indent="0">
              <a:buNone/>
              <a:defRPr/>
            </a:pPr>
            <a:endParaRPr lang="en-US" sz="2000" dirty="0"/>
          </a:p>
          <a:p>
            <a:pPr lvl="1">
              <a:defRPr/>
            </a:pPr>
            <a:endParaRPr lang="en-US" sz="2000" dirty="0"/>
          </a:p>
        </p:txBody>
      </p:sp>
      <p:sp>
        <p:nvSpPr>
          <p:cNvPr id="4" name="Footer Placeholder 3">
            <a:extLst>
              <a:ext uri="{FF2B5EF4-FFF2-40B4-BE49-F238E27FC236}">
                <a16:creationId xmlns:a16="http://schemas.microsoft.com/office/drawing/2014/main" id="{86D7D82A-30A4-E1AC-7FB1-185A98934E48}"/>
              </a:ext>
            </a:extLst>
          </p:cNvPr>
          <p:cNvSpPr>
            <a:spLocks noGrp="1"/>
          </p:cNvSpPr>
          <p:nvPr>
            <p:ph type="ftr" sz="quarter" idx="10"/>
          </p:nvPr>
        </p:nvSpPr>
        <p:spPr/>
        <p:txBody>
          <a:bodyPr/>
          <a:lstStyle/>
          <a:p>
            <a:pPr>
              <a:defRPr/>
            </a:pPr>
            <a:r>
              <a:rPr lang="en-US" altLang="ko-KR" dirty="0"/>
              <a:t>INHA UNIVERSITY</a:t>
            </a:r>
          </a:p>
          <a:p>
            <a:pPr>
              <a:defRPr/>
            </a:pPr>
            <a:r>
              <a:rPr lang="en-US" altLang="ko-KR" dirty="0"/>
              <a:t>Mobile  Telecommunications  Research  Lab</a:t>
            </a:r>
          </a:p>
          <a:p>
            <a:pPr>
              <a:defRPr/>
            </a:pPr>
            <a:endParaRPr lang="en-US" altLang="ko-KR" dirty="0"/>
          </a:p>
          <a:p>
            <a:pPr>
              <a:defRPr/>
            </a:pPr>
            <a:endParaRPr lang="en-US" altLang="ko-KR" dirty="0"/>
          </a:p>
        </p:txBody>
      </p:sp>
      <p:sp>
        <p:nvSpPr>
          <p:cNvPr id="5" name="Slide Number Placeholder 4">
            <a:extLst>
              <a:ext uri="{FF2B5EF4-FFF2-40B4-BE49-F238E27FC236}">
                <a16:creationId xmlns:a16="http://schemas.microsoft.com/office/drawing/2014/main" id="{DAF6DA8A-E190-E9B9-F2B4-D86E6DA83FAD}"/>
              </a:ext>
            </a:extLst>
          </p:cNvPr>
          <p:cNvSpPr>
            <a:spLocks noGrp="1"/>
          </p:cNvSpPr>
          <p:nvPr>
            <p:ph type="sldNum" sz="quarter" idx="11"/>
          </p:nvPr>
        </p:nvSpPr>
        <p:spPr/>
        <p:txBody>
          <a:bodyPr/>
          <a:lstStyle/>
          <a:p>
            <a:pPr>
              <a:defRPr/>
            </a:pPr>
            <a:fld id="{06B6D9D2-400B-4F34-9CD7-7185E64E1880}" type="slidenum">
              <a:rPr lang="en-US" altLang="ko-KR" smtClean="0">
                <a:solidFill>
                  <a:srgbClr val="000000"/>
                </a:solidFill>
              </a:rPr>
              <a:pPr>
                <a:defRPr/>
              </a:pPr>
              <a:t>20</a:t>
            </a:fld>
            <a:endParaRPr lang="en-US" altLang="ko-KR">
              <a:solidFill>
                <a:srgbClr val="000000"/>
              </a:solidFill>
            </a:endParaRPr>
          </a:p>
        </p:txBody>
      </p:sp>
      <p:graphicFrame>
        <p:nvGraphicFramePr>
          <p:cNvPr id="6" name="Table 5">
            <a:extLst>
              <a:ext uri="{FF2B5EF4-FFF2-40B4-BE49-F238E27FC236}">
                <a16:creationId xmlns:a16="http://schemas.microsoft.com/office/drawing/2014/main" id="{95E5CE29-153C-3B83-3EA0-6E9F198EB206}"/>
              </a:ext>
            </a:extLst>
          </p:cNvPr>
          <p:cNvGraphicFramePr>
            <a:graphicFrameLocks noGrp="1"/>
          </p:cNvGraphicFramePr>
          <p:nvPr>
            <p:extLst>
              <p:ext uri="{D42A27DB-BD31-4B8C-83A1-F6EECF244321}">
                <p14:modId xmlns:p14="http://schemas.microsoft.com/office/powerpoint/2010/main" val="1881278655"/>
              </p:ext>
            </p:extLst>
          </p:nvPr>
        </p:nvGraphicFramePr>
        <p:xfrm>
          <a:off x="3058778" y="2722244"/>
          <a:ext cx="5086905" cy="3154680"/>
        </p:xfrm>
        <a:graphic>
          <a:graphicData uri="http://schemas.openxmlformats.org/drawingml/2006/table">
            <a:tbl>
              <a:tblPr firstRow="1" bandRow="1">
                <a:tableStyleId>{616DA210-FB5B-4158-B5E0-FEB733F419BA}</a:tableStyleId>
              </a:tblPr>
              <a:tblGrid>
                <a:gridCol w="1695635">
                  <a:extLst>
                    <a:ext uri="{9D8B030D-6E8A-4147-A177-3AD203B41FA5}">
                      <a16:colId xmlns:a16="http://schemas.microsoft.com/office/drawing/2014/main" val="3919069016"/>
                    </a:ext>
                  </a:extLst>
                </a:gridCol>
                <a:gridCol w="1695635">
                  <a:extLst>
                    <a:ext uri="{9D8B030D-6E8A-4147-A177-3AD203B41FA5}">
                      <a16:colId xmlns:a16="http://schemas.microsoft.com/office/drawing/2014/main" val="1419297317"/>
                    </a:ext>
                  </a:extLst>
                </a:gridCol>
                <a:gridCol w="1695635">
                  <a:extLst>
                    <a:ext uri="{9D8B030D-6E8A-4147-A177-3AD203B41FA5}">
                      <a16:colId xmlns:a16="http://schemas.microsoft.com/office/drawing/2014/main" val="3276947581"/>
                    </a:ext>
                  </a:extLst>
                </a:gridCol>
              </a:tblGrid>
              <a:tr h="172262">
                <a:tc>
                  <a:txBody>
                    <a:bodyPr/>
                    <a:lstStyle/>
                    <a:p>
                      <a:pPr algn="ctr"/>
                      <a:r>
                        <a:rPr lang="en-US" sz="1050" dirty="0"/>
                        <a:t>Component</a:t>
                      </a:r>
                    </a:p>
                  </a:txBody>
                  <a:tcPr/>
                </a:tc>
                <a:tc>
                  <a:txBody>
                    <a:bodyPr/>
                    <a:lstStyle/>
                    <a:p>
                      <a:pPr algn="ctr"/>
                      <a:r>
                        <a:rPr lang="en-US" sz="1050" dirty="0"/>
                        <a:t>Configuration</a:t>
                      </a:r>
                    </a:p>
                  </a:txBody>
                  <a:tcPr/>
                </a:tc>
                <a:tc>
                  <a:txBody>
                    <a:bodyPr/>
                    <a:lstStyle/>
                    <a:p>
                      <a:pPr algn="ctr"/>
                      <a:r>
                        <a:rPr lang="en-US" sz="1050" dirty="0"/>
                        <a:t>Purpose</a:t>
                      </a:r>
                    </a:p>
                  </a:txBody>
                  <a:tcPr/>
                </a:tc>
                <a:extLst>
                  <a:ext uri="{0D108BD9-81ED-4DB2-BD59-A6C34878D82A}">
                    <a16:rowId xmlns:a16="http://schemas.microsoft.com/office/drawing/2014/main" val="1488255870"/>
                  </a:ext>
                </a:extLst>
              </a:tr>
              <a:tr h="250563">
                <a:tc>
                  <a:txBody>
                    <a:bodyPr/>
                    <a:lstStyle/>
                    <a:p>
                      <a:pPr algn="l"/>
                      <a:r>
                        <a:rPr lang="en-US" sz="1050" b="1" dirty="0">
                          <a:solidFill>
                            <a:srgbClr val="0000FF"/>
                          </a:solidFill>
                        </a:rPr>
                        <a:t>Model Type</a:t>
                      </a:r>
                    </a:p>
                  </a:txBody>
                  <a:tcPr anchor="ctr"/>
                </a:tc>
                <a:tc>
                  <a:txBody>
                    <a:bodyPr/>
                    <a:lstStyle/>
                    <a:p>
                      <a:pPr algn="ctr"/>
                      <a:r>
                        <a:rPr lang="en-US" sz="900" dirty="0"/>
                        <a:t>Enhanced MLP-DVAE</a:t>
                      </a:r>
                    </a:p>
                  </a:txBody>
                  <a:tcPr anchor="ctr"/>
                </a:tc>
                <a:tc>
                  <a:txBody>
                    <a:bodyPr/>
                    <a:lstStyle/>
                    <a:p>
                      <a:r>
                        <a:rPr lang="en-US" sz="900" dirty="0"/>
                        <a:t>Denoising and semantic preservation</a:t>
                      </a:r>
                    </a:p>
                  </a:txBody>
                  <a:tcPr/>
                </a:tc>
                <a:extLst>
                  <a:ext uri="{0D108BD9-81ED-4DB2-BD59-A6C34878D82A}">
                    <a16:rowId xmlns:a16="http://schemas.microsoft.com/office/drawing/2014/main" val="2201838724"/>
                  </a:ext>
                </a:extLst>
              </a:tr>
              <a:tr h="250563">
                <a:tc>
                  <a:txBody>
                    <a:bodyPr/>
                    <a:lstStyle/>
                    <a:p>
                      <a:pPr algn="l"/>
                      <a:r>
                        <a:rPr lang="en-US" sz="1050" b="1" dirty="0">
                          <a:solidFill>
                            <a:srgbClr val="0000FF"/>
                          </a:solidFill>
                        </a:rPr>
                        <a:t>Input Dimension</a:t>
                      </a:r>
                    </a:p>
                  </a:txBody>
                  <a:tcPr anchor="ctr"/>
                </a:tc>
                <a:tc>
                  <a:txBody>
                    <a:bodyPr/>
                    <a:lstStyle/>
                    <a:p>
                      <a:pPr algn="ctr"/>
                      <a:r>
                        <a:rPr lang="en-US" sz="900" dirty="0"/>
                        <a:t>460</a:t>
                      </a:r>
                    </a:p>
                  </a:txBody>
                  <a:tcPr anchor="ctr"/>
                </a:tc>
                <a:tc>
                  <a:txBody>
                    <a:bodyPr/>
                    <a:lstStyle/>
                    <a:p>
                      <a:r>
                        <a:rPr lang="en-US" sz="900" dirty="0"/>
                        <a:t>Matches compressed embedding size</a:t>
                      </a:r>
                    </a:p>
                  </a:txBody>
                  <a:tcPr/>
                </a:tc>
                <a:extLst>
                  <a:ext uri="{0D108BD9-81ED-4DB2-BD59-A6C34878D82A}">
                    <a16:rowId xmlns:a16="http://schemas.microsoft.com/office/drawing/2014/main" val="3753263740"/>
                  </a:ext>
                </a:extLst>
              </a:tr>
              <a:tr h="250563">
                <a:tc>
                  <a:txBody>
                    <a:bodyPr/>
                    <a:lstStyle/>
                    <a:p>
                      <a:pPr algn="l"/>
                      <a:r>
                        <a:rPr lang="en-US" sz="1050" b="1" dirty="0">
                          <a:solidFill>
                            <a:srgbClr val="0000FF"/>
                          </a:solidFill>
                        </a:rPr>
                        <a:t>Hidden Dimension</a:t>
                      </a:r>
                    </a:p>
                  </a:txBody>
                  <a:tcPr anchor="ctr"/>
                </a:tc>
                <a:tc>
                  <a:txBody>
                    <a:bodyPr/>
                    <a:lstStyle/>
                    <a:p>
                      <a:pPr algn="ctr"/>
                      <a:r>
                        <a:rPr lang="en-US" sz="900" dirty="0"/>
                        <a:t>920</a:t>
                      </a:r>
                    </a:p>
                  </a:txBody>
                  <a:tcPr anchor="ctr"/>
                </a:tc>
                <a:tc>
                  <a:txBody>
                    <a:bodyPr/>
                    <a:lstStyle/>
                    <a:p>
                      <a:r>
                        <a:rPr lang="en-US" sz="900" dirty="0"/>
                        <a:t>Internal representation capacity</a:t>
                      </a:r>
                    </a:p>
                  </a:txBody>
                  <a:tcPr/>
                </a:tc>
                <a:extLst>
                  <a:ext uri="{0D108BD9-81ED-4DB2-BD59-A6C34878D82A}">
                    <a16:rowId xmlns:a16="http://schemas.microsoft.com/office/drawing/2014/main" val="1976684622"/>
                  </a:ext>
                </a:extLst>
              </a:tr>
              <a:tr h="172262">
                <a:tc>
                  <a:txBody>
                    <a:bodyPr/>
                    <a:lstStyle/>
                    <a:p>
                      <a:pPr algn="l"/>
                      <a:r>
                        <a:rPr lang="en-US" sz="1050" b="1" dirty="0">
                          <a:solidFill>
                            <a:srgbClr val="0000FF"/>
                          </a:solidFill>
                        </a:rPr>
                        <a:t>Latent Dimension</a:t>
                      </a:r>
                    </a:p>
                  </a:txBody>
                  <a:tcPr anchor="ctr"/>
                </a:tc>
                <a:tc>
                  <a:txBody>
                    <a:bodyPr/>
                    <a:lstStyle/>
                    <a:p>
                      <a:pPr algn="ctr"/>
                      <a:r>
                        <a:rPr lang="en-US" sz="900" dirty="0"/>
                        <a:t>460</a:t>
                      </a:r>
                    </a:p>
                  </a:txBody>
                  <a:tcPr anchor="ctr"/>
                </a:tc>
                <a:tc>
                  <a:txBody>
                    <a:bodyPr/>
                    <a:lstStyle/>
                    <a:p>
                      <a:r>
                        <a:rPr lang="en-US" sz="900" dirty="0"/>
                        <a:t>Semantic encoding dimension</a:t>
                      </a:r>
                    </a:p>
                  </a:txBody>
                  <a:tcPr/>
                </a:tc>
                <a:extLst>
                  <a:ext uri="{0D108BD9-81ED-4DB2-BD59-A6C34878D82A}">
                    <a16:rowId xmlns:a16="http://schemas.microsoft.com/office/drawing/2014/main" val="3633365928"/>
                  </a:ext>
                </a:extLst>
              </a:tr>
              <a:tr h="281883">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050" b="1" dirty="0">
                          <a:solidFill>
                            <a:srgbClr val="0000FF"/>
                          </a:solidFill>
                        </a:rPr>
                        <a:t>Semantic Loss</a:t>
                      </a:r>
                    </a:p>
                    <a:p>
                      <a:pPr algn="l"/>
                      <a:endParaRPr lang="en-US" sz="1050" b="1" dirty="0">
                        <a:solidFill>
                          <a:srgbClr val="0000FF"/>
                        </a:solidFill>
                      </a:endParaRPr>
                    </a:p>
                  </a:txBody>
                  <a:tcPr anchor="ctr"/>
                </a:tc>
                <a:tc>
                  <a:txBody>
                    <a:bodyPr/>
                    <a:lstStyle/>
                    <a:p>
                      <a:pPr algn="ctr"/>
                      <a:r>
                        <a:rPr lang="en-US" sz="900" dirty="0"/>
                        <a:t>BERT-based perceptual loss</a:t>
                      </a:r>
                    </a:p>
                  </a:txBody>
                  <a:tcPr anchor="ctr"/>
                </a:tc>
                <a:tc>
                  <a:txBody>
                    <a:bodyPr/>
                    <a:lstStyle/>
                    <a:p>
                      <a:r>
                        <a:rPr lang="en-US" sz="900" dirty="0"/>
                        <a:t>Measures semantic similarity</a:t>
                      </a:r>
                    </a:p>
                  </a:txBody>
                  <a:tcPr/>
                </a:tc>
                <a:extLst>
                  <a:ext uri="{0D108BD9-81ED-4DB2-BD59-A6C34878D82A}">
                    <a16:rowId xmlns:a16="http://schemas.microsoft.com/office/drawing/2014/main" val="747797502"/>
                  </a:ext>
                </a:extLst>
              </a:tr>
              <a:tr h="281883">
                <a:tc>
                  <a:txBody>
                    <a:bodyPr/>
                    <a:lstStyle/>
                    <a:p>
                      <a:pPr algn="l"/>
                      <a:r>
                        <a:rPr lang="en-US" sz="1050" b="1" dirty="0">
                          <a:solidFill>
                            <a:srgbClr val="0000FF"/>
                          </a:solidFill>
                        </a:rPr>
                        <a:t>Self-Supervised Training</a:t>
                      </a:r>
                    </a:p>
                  </a:txBody>
                  <a:tcPr anchor="ctr"/>
                </a:tc>
                <a:tc>
                  <a:txBody>
                    <a:bodyPr/>
                    <a:lstStyle/>
                    <a:p>
                      <a:pPr algn="ctr"/>
                      <a:r>
                        <a:rPr lang="en-US" sz="900" dirty="0"/>
                        <a:t>Enabled</a:t>
                      </a:r>
                    </a:p>
                  </a:txBody>
                  <a:tcPr anchor="ctr"/>
                </a:tc>
                <a:tc>
                  <a:txBody>
                    <a:bodyPr/>
                    <a:lstStyle/>
                    <a:p>
                      <a:r>
                        <a:rPr lang="en-US" sz="900" dirty="0"/>
                        <a:t>Improves reconstruction quality</a:t>
                      </a:r>
                    </a:p>
                  </a:txBody>
                  <a:tcPr/>
                </a:tc>
                <a:extLst>
                  <a:ext uri="{0D108BD9-81ED-4DB2-BD59-A6C34878D82A}">
                    <a16:rowId xmlns:a16="http://schemas.microsoft.com/office/drawing/2014/main" val="2346811519"/>
                  </a:ext>
                </a:extLst>
              </a:tr>
              <a:tr h="250563">
                <a:tc>
                  <a:txBody>
                    <a:bodyPr/>
                    <a:lstStyle/>
                    <a:p>
                      <a:pPr algn="l"/>
                      <a:r>
                        <a:rPr lang="en-US" sz="1050" b="1" dirty="0">
                          <a:solidFill>
                            <a:srgbClr val="0000FF"/>
                          </a:solidFill>
                        </a:rPr>
                        <a:t>Text-Guided Decoding</a:t>
                      </a:r>
                    </a:p>
                  </a:txBody>
                  <a:tcPr anchor="ctr"/>
                </a:tc>
                <a:tc>
                  <a:txBody>
                    <a:bodyPr/>
                    <a:lstStyle/>
                    <a:p>
                      <a:pPr algn="ctr"/>
                      <a:r>
                        <a:rPr lang="en-US" sz="900" dirty="0"/>
                        <a:t>Enabled</a:t>
                      </a:r>
                    </a:p>
                  </a:txBody>
                  <a:tcPr anchor="ctr"/>
                </a:tc>
                <a:tc>
                  <a:txBody>
                    <a:bodyPr/>
                    <a:lstStyle/>
                    <a:p>
                      <a:r>
                        <a:rPr lang="en-US" sz="900" dirty="0"/>
                        <a:t>Incorporates semantic context</a:t>
                      </a:r>
                    </a:p>
                  </a:txBody>
                  <a:tcPr/>
                </a:tc>
                <a:extLst>
                  <a:ext uri="{0D108BD9-81ED-4DB2-BD59-A6C34878D82A}">
                    <a16:rowId xmlns:a16="http://schemas.microsoft.com/office/drawing/2014/main" val="3721837771"/>
                  </a:ext>
                </a:extLst>
              </a:tr>
              <a:tr h="250563">
                <a:tc>
                  <a:txBody>
                    <a:bodyPr/>
                    <a:lstStyle/>
                    <a:p>
                      <a:pPr algn="l"/>
                      <a:r>
                        <a:rPr lang="en-US" sz="1050" b="1" dirty="0">
                          <a:solidFill>
                            <a:srgbClr val="0000FF"/>
                          </a:solidFill>
                        </a:rPr>
                        <a:t>Context Window Size</a:t>
                      </a:r>
                    </a:p>
                  </a:txBody>
                  <a:tcPr anchor="ctr"/>
                </a:tc>
                <a:tc>
                  <a:txBody>
                    <a:bodyPr/>
                    <a:lstStyle/>
                    <a:p>
                      <a:pPr algn="ctr"/>
                      <a:r>
                        <a:rPr lang="en-US" sz="900" dirty="0"/>
                        <a:t>3</a:t>
                      </a:r>
                    </a:p>
                  </a:txBody>
                  <a:tcPr anchor="ctr"/>
                </a:tc>
                <a:tc>
                  <a:txBody>
                    <a:bodyPr/>
                    <a:lstStyle/>
                    <a:p>
                      <a:r>
                        <a:rPr lang="en-US" sz="900" dirty="0"/>
                        <a:t>Number of previous messages for context</a:t>
                      </a:r>
                    </a:p>
                  </a:txBody>
                  <a:tcPr/>
                </a:tc>
                <a:extLst>
                  <a:ext uri="{0D108BD9-81ED-4DB2-BD59-A6C34878D82A}">
                    <a16:rowId xmlns:a16="http://schemas.microsoft.com/office/drawing/2014/main" val="3606729040"/>
                  </a:ext>
                </a:extLst>
              </a:tr>
            </a:tbl>
          </a:graphicData>
        </a:graphic>
      </p:graphicFrame>
      <p:sp>
        <p:nvSpPr>
          <p:cNvPr id="8" name="Title 1">
            <a:extLst>
              <a:ext uri="{FF2B5EF4-FFF2-40B4-BE49-F238E27FC236}">
                <a16:creationId xmlns:a16="http://schemas.microsoft.com/office/drawing/2014/main" id="{AD7C525A-F181-4433-E16E-C4FF8BE03C49}"/>
              </a:ext>
            </a:extLst>
          </p:cNvPr>
          <p:cNvSpPr>
            <a:spLocks noGrp="1"/>
          </p:cNvSpPr>
          <p:nvPr>
            <p:ph type="title"/>
          </p:nvPr>
        </p:nvSpPr>
        <p:spPr>
          <a:xfrm>
            <a:off x="527050" y="298450"/>
            <a:ext cx="10369550" cy="490538"/>
          </a:xfrm>
        </p:spPr>
        <p:txBody>
          <a:bodyPr/>
          <a:lstStyle/>
          <a:p>
            <a:r>
              <a:rPr lang="en-US" sz="1600" b="1" dirty="0">
                <a:solidFill>
                  <a:srgbClr val="0000FF"/>
                </a:solidFill>
              </a:rPr>
              <a:t>Overall System Results Metrics  (8)   </a:t>
            </a:r>
            <a:endParaRPr lang="en-US" sz="1600" dirty="0"/>
          </a:p>
        </p:txBody>
      </p:sp>
    </p:spTree>
    <p:extLst>
      <p:ext uri="{BB962C8B-B14F-4D97-AF65-F5344CB8AC3E}">
        <p14:creationId xmlns:p14="http://schemas.microsoft.com/office/powerpoint/2010/main" val="39713587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C5FF0F-185A-431C-9E7E-08BD27CB3F1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4284B2-9AF5-056A-6CA7-E3C3371C2DE6}"/>
              </a:ext>
            </a:extLst>
          </p:cNvPr>
          <p:cNvSpPr>
            <a:spLocks noGrp="1"/>
          </p:cNvSpPr>
          <p:nvPr>
            <p:ph idx="1"/>
          </p:nvPr>
        </p:nvSpPr>
        <p:spPr>
          <a:xfrm>
            <a:off x="527051" y="981076"/>
            <a:ext cx="6115289" cy="5400675"/>
          </a:xfrm>
        </p:spPr>
        <p:txBody>
          <a:bodyPr/>
          <a:lstStyle/>
          <a:p>
            <a:pPr lvl="2">
              <a:defRPr/>
            </a:pPr>
            <a:r>
              <a:rPr lang="en-US" sz="1400" b="1" dirty="0">
                <a:highlight>
                  <a:srgbClr val="FFFF00"/>
                </a:highlight>
              </a:rPr>
              <a:t>Semantic Context Integration Performance</a:t>
            </a:r>
          </a:p>
          <a:p>
            <a:pPr lvl="3" algn="just"/>
            <a:r>
              <a:rPr lang="en-US" sz="1050" dirty="0"/>
              <a:t>The semantic channel integrates </a:t>
            </a:r>
            <a:r>
              <a:rPr lang="en-US" sz="1050" dirty="0">
                <a:solidFill>
                  <a:srgbClr val="0000FF"/>
                </a:solidFill>
              </a:rPr>
              <a:t>multiple context sources to enhance reconstruction quality. </a:t>
            </a:r>
          </a:p>
          <a:p>
            <a:pPr lvl="3" algn="just"/>
            <a:r>
              <a:rPr lang="en-US" sz="1050" dirty="0"/>
              <a:t>The systems </a:t>
            </a:r>
            <a:r>
              <a:rPr lang="en-US" sz="1050" dirty="0">
                <a:solidFill>
                  <a:srgbClr val="0000FF"/>
                </a:solidFill>
              </a:rPr>
              <a:t>ability to leverage previous messages, knowledge base information, and text hints during decoding creates a robust semantic framework. </a:t>
            </a:r>
          </a:p>
          <a:p>
            <a:pPr lvl="3" algn="just"/>
            <a:r>
              <a:rPr lang="en-US" sz="1050" dirty="0"/>
              <a:t>This </a:t>
            </a:r>
            <a:r>
              <a:rPr lang="en-US" sz="1050" dirty="0">
                <a:solidFill>
                  <a:srgbClr val="0000FF"/>
                </a:solidFill>
              </a:rPr>
              <a:t>multi-faceted approach explains the strong domain relevance scores and the system's ability</a:t>
            </a:r>
            <a:r>
              <a:rPr lang="en-US" sz="1050" dirty="0"/>
              <a:t> to maintain semantic consistency across corrupted messages.</a:t>
            </a:r>
          </a:p>
          <a:p>
            <a:pPr lvl="3" algn="just"/>
            <a:endParaRPr lang="en-US" sz="1050" b="1" dirty="0">
              <a:highlight>
                <a:srgbClr val="FFFF00"/>
              </a:highlight>
            </a:endParaRPr>
          </a:p>
          <a:p>
            <a:pPr lvl="3" algn="just"/>
            <a:endParaRPr lang="en-US" sz="1050" b="1" dirty="0">
              <a:highlight>
                <a:srgbClr val="FFFF00"/>
              </a:highlight>
            </a:endParaRPr>
          </a:p>
          <a:p>
            <a:pPr lvl="3" algn="just"/>
            <a:endParaRPr lang="en-US" sz="1050" b="1" dirty="0">
              <a:highlight>
                <a:srgbClr val="FFFF00"/>
              </a:highlight>
            </a:endParaRPr>
          </a:p>
          <a:p>
            <a:pPr lvl="3" algn="just"/>
            <a:endParaRPr lang="en-US" sz="1050" b="1" dirty="0">
              <a:highlight>
                <a:srgbClr val="FFFF00"/>
              </a:highlight>
            </a:endParaRPr>
          </a:p>
          <a:p>
            <a:pPr lvl="3" algn="just"/>
            <a:endParaRPr lang="en-US" sz="1050" b="1" dirty="0">
              <a:highlight>
                <a:srgbClr val="FFFF00"/>
              </a:highlight>
            </a:endParaRPr>
          </a:p>
          <a:p>
            <a:pPr lvl="2" algn="just"/>
            <a:endParaRPr lang="en-US" sz="1400" b="1" dirty="0">
              <a:highlight>
                <a:srgbClr val="FFFF00"/>
              </a:highlight>
            </a:endParaRPr>
          </a:p>
          <a:p>
            <a:pPr lvl="2" algn="just"/>
            <a:endParaRPr lang="en-US" sz="1400" b="1" dirty="0">
              <a:highlight>
                <a:srgbClr val="FFFF00"/>
              </a:highlight>
            </a:endParaRPr>
          </a:p>
          <a:p>
            <a:pPr lvl="2" algn="just"/>
            <a:endParaRPr lang="en-US" sz="1400" b="1" dirty="0">
              <a:highlight>
                <a:srgbClr val="FFFF00"/>
              </a:highlight>
            </a:endParaRPr>
          </a:p>
          <a:p>
            <a:pPr lvl="2" algn="just"/>
            <a:r>
              <a:rPr lang="en-US" sz="1400" b="1" dirty="0">
                <a:highlight>
                  <a:srgbClr val="FFFF00"/>
                </a:highlight>
              </a:rPr>
              <a:t>Performance by Message Type</a:t>
            </a:r>
          </a:p>
          <a:p>
            <a:pPr lvl="3" algn="just"/>
            <a:r>
              <a:rPr lang="en-US" sz="1050" dirty="0"/>
              <a:t>The semantic channel performs </a:t>
            </a:r>
            <a:r>
              <a:rPr lang="en-US" sz="1050" dirty="0">
                <a:solidFill>
                  <a:srgbClr val="0000FF"/>
                </a:solidFill>
              </a:rPr>
              <a:t>best on parliamentary-specific content</a:t>
            </a:r>
            <a:r>
              <a:rPr lang="en-US" sz="1050" dirty="0"/>
              <a:t>, </a:t>
            </a:r>
            <a:r>
              <a:rPr lang="en-US" sz="1050" b="1" dirty="0"/>
              <a:t>particularly with institutional terms and procedural language</a:t>
            </a:r>
            <a:r>
              <a:rPr lang="en-US" sz="1050" dirty="0"/>
              <a:t>. </a:t>
            </a:r>
          </a:p>
          <a:p>
            <a:pPr lvl="3" algn="just"/>
            <a:r>
              <a:rPr lang="en-US" sz="1050" dirty="0"/>
              <a:t>This suggests effective domain specialization. </a:t>
            </a:r>
          </a:p>
          <a:p>
            <a:pPr lvl="3" algn="just"/>
            <a:r>
              <a:rPr lang="en-US" sz="1050" dirty="0"/>
              <a:t>The system shows appropriate method selection based on content type, with the knowledge base handling domain-specific terms while API methods address more complex linguistic structures.</a:t>
            </a:r>
          </a:p>
          <a:p>
            <a:pPr>
              <a:defRPr/>
            </a:pPr>
            <a:endParaRPr lang="en-US" sz="1400" dirty="0"/>
          </a:p>
          <a:p>
            <a:pPr>
              <a:defRPr/>
            </a:pPr>
            <a:endParaRPr lang="en-US" altLang="ko-KR" sz="1800" b="1" dirty="0">
              <a:latin typeface="Tahoma" panose="020B0604030504040204" pitchFamily="34" charset="0"/>
              <a:ea typeface="Tahoma" panose="020B0604030504040204" pitchFamily="34" charset="0"/>
              <a:cs typeface="Tahoma" panose="020B0604030504040204" pitchFamily="34" charset="0"/>
            </a:endParaRPr>
          </a:p>
          <a:p>
            <a:pPr marL="457200" lvl="1" indent="0">
              <a:buNone/>
            </a:pPr>
            <a:endParaRPr lang="en-US" altLang="ko-KR" sz="1600" b="1" dirty="0">
              <a:latin typeface="Tahoma" panose="020B0604030504040204" pitchFamily="34" charset="0"/>
              <a:ea typeface="Tahoma" panose="020B0604030504040204" pitchFamily="34" charset="0"/>
              <a:cs typeface="Tahoma" panose="020B0604030504040204" pitchFamily="34" charset="0"/>
            </a:endParaRPr>
          </a:p>
          <a:p>
            <a:pPr lvl="1">
              <a:defRPr/>
            </a:pPr>
            <a:endParaRPr lang="en-US" altLang="ko-KR" sz="1600" b="1" dirty="0">
              <a:latin typeface="Tahoma" panose="020B0604030504040204" pitchFamily="34" charset="0"/>
              <a:ea typeface="Tahoma" panose="020B0604030504040204" pitchFamily="34" charset="0"/>
              <a:cs typeface="Tahoma" panose="020B0604030504040204" pitchFamily="34" charset="0"/>
            </a:endParaRPr>
          </a:p>
          <a:p>
            <a:pPr>
              <a:defRPr/>
            </a:pPr>
            <a:endParaRPr lang="en-US" altLang="ko-KR" sz="1800" b="1" dirty="0">
              <a:latin typeface="Tahoma" panose="020B0604030504040204" pitchFamily="34" charset="0"/>
              <a:ea typeface="Tahoma" panose="020B0604030504040204" pitchFamily="34" charset="0"/>
              <a:cs typeface="Tahoma" panose="020B0604030504040204" pitchFamily="34" charset="0"/>
            </a:endParaRPr>
          </a:p>
          <a:p>
            <a:pPr marL="457200" lvl="1" indent="0">
              <a:buNone/>
              <a:defRPr/>
            </a:pPr>
            <a:endParaRPr lang="it-IT" altLang="ko-KR" sz="1600" b="1" dirty="0">
              <a:latin typeface="Tahoma" panose="020B0604030504040204" pitchFamily="34" charset="0"/>
              <a:ea typeface="Tahoma" panose="020B0604030504040204" pitchFamily="34" charset="0"/>
              <a:cs typeface="Tahoma" panose="020B0604030504040204" pitchFamily="34" charset="0"/>
            </a:endParaRPr>
          </a:p>
          <a:p>
            <a:pPr lvl="1">
              <a:defRPr/>
            </a:pPr>
            <a:endParaRPr lang="en-US" altLang="ko-KR" sz="1600" b="1" dirty="0">
              <a:latin typeface="Tahoma" pitchFamily="34" charset="0"/>
              <a:ea typeface="Tahoma" pitchFamily="34" charset="0"/>
              <a:cs typeface="Tahoma" pitchFamily="34" charset="0"/>
            </a:endParaRPr>
          </a:p>
          <a:p>
            <a:pPr>
              <a:defRPr/>
            </a:pPr>
            <a:endParaRPr lang="en-US" altLang="ko-KR" sz="1800" b="1" dirty="0">
              <a:latin typeface="Tahoma" pitchFamily="34" charset="0"/>
              <a:ea typeface="Tahoma" pitchFamily="34" charset="0"/>
              <a:cs typeface="Tahoma" pitchFamily="34" charset="0"/>
            </a:endParaRPr>
          </a:p>
          <a:p>
            <a:pPr>
              <a:defRPr/>
            </a:pPr>
            <a:endParaRPr lang="it-IT" altLang="ko-KR" sz="1800" b="1" dirty="0">
              <a:latin typeface="Tahoma" panose="020B0604030504040204" pitchFamily="34" charset="0"/>
              <a:ea typeface="Tahoma" panose="020B0604030504040204" pitchFamily="34" charset="0"/>
              <a:cs typeface="Tahoma" panose="020B0604030504040204" pitchFamily="34" charset="0"/>
            </a:endParaRPr>
          </a:p>
          <a:p>
            <a:pPr marL="457200" lvl="1" indent="0">
              <a:buNone/>
              <a:defRPr/>
            </a:pPr>
            <a:endParaRPr lang="en-US" sz="1600" dirty="0"/>
          </a:p>
          <a:p>
            <a:pPr lvl="1">
              <a:defRPr/>
            </a:pPr>
            <a:endParaRPr lang="en-US" sz="1600" dirty="0"/>
          </a:p>
        </p:txBody>
      </p:sp>
      <p:sp>
        <p:nvSpPr>
          <p:cNvPr id="4" name="Footer Placeholder 3">
            <a:extLst>
              <a:ext uri="{FF2B5EF4-FFF2-40B4-BE49-F238E27FC236}">
                <a16:creationId xmlns:a16="http://schemas.microsoft.com/office/drawing/2014/main" id="{AAF79F2D-6710-E73F-C252-D4296B4281D8}"/>
              </a:ext>
            </a:extLst>
          </p:cNvPr>
          <p:cNvSpPr>
            <a:spLocks noGrp="1"/>
          </p:cNvSpPr>
          <p:nvPr>
            <p:ph type="ftr" sz="quarter" idx="10"/>
          </p:nvPr>
        </p:nvSpPr>
        <p:spPr/>
        <p:txBody>
          <a:bodyPr/>
          <a:lstStyle/>
          <a:p>
            <a:pPr>
              <a:defRPr/>
            </a:pPr>
            <a:r>
              <a:rPr lang="en-US" altLang="ko-KR" dirty="0"/>
              <a:t>INHA UNIVERSITY</a:t>
            </a:r>
          </a:p>
          <a:p>
            <a:pPr>
              <a:defRPr/>
            </a:pPr>
            <a:r>
              <a:rPr lang="en-US" altLang="ko-KR" dirty="0"/>
              <a:t>Mobile  Telecommunications  Research  Lab</a:t>
            </a:r>
          </a:p>
          <a:p>
            <a:pPr>
              <a:defRPr/>
            </a:pPr>
            <a:endParaRPr lang="en-US" altLang="ko-KR" dirty="0"/>
          </a:p>
          <a:p>
            <a:pPr>
              <a:defRPr/>
            </a:pPr>
            <a:endParaRPr lang="en-US" altLang="ko-KR" dirty="0"/>
          </a:p>
        </p:txBody>
      </p:sp>
      <p:sp>
        <p:nvSpPr>
          <p:cNvPr id="5" name="Slide Number Placeholder 4">
            <a:extLst>
              <a:ext uri="{FF2B5EF4-FFF2-40B4-BE49-F238E27FC236}">
                <a16:creationId xmlns:a16="http://schemas.microsoft.com/office/drawing/2014/main" id="{BFBDC5BE-10C7-B88A-5CF4-8B1A069B2994}"/>
              </a:ext>
            </a:extLst>
          </p:cNvPr>
          <p:cNvSpPr>
            <a:spLocks noGrp="1"/>
          </p:cNvSpPr>
          <p:nvPr>
            <p:ph type="sldNum" sz="quarter" idx="11"/>
          </p:nvPr>
        </p:nvSpPr>
        <p:spPr/>
        <p:txBody>
          <a:bodyPr/>
          <a:lstStyle/>
          <a:p>
            <a:pPr>
              <a:defRPr/>
            </a:pPr>
            <a:fld id="{06B6D9D2-400B-4F34-9CD7-7185E64E1880}" type="slidenum">
              <a:rPr lang="en-US" altLang="ko-KR" smtClean="0">
                <a:solidFill>
                  <a:srgbClr val="000000"/>
                </a:solidFill>
              </a:rPr>
              <a:pPr>
                <a:defRPr/>
              </a:pPr>
              <a:t>21</a:t>
            </a:fld>
            <a:endParaRPr lang="en-US" altLang="ko-KR">
              <a:solidFill>
                <a:srgbClr val="000000"/>
              </a:solidFill>
            </a:endParaRPr>
          </a:p>
        </p:txBody>
      </p:sp>
      <p:graphicFrame>
        <p:nvGraphicFramePr>
          <p:cNvPr id="6" name="Table 5">
            <a:extLst>
              <a:ext uri="{FF2B5EF4-FFF2-40B4-BE49-F238E27FC236}">
                <a16:creationId xmlns:a16="http://schemas.microsoft.com/office/drawing/2014/main" id="{F097F9EF-DD8C-E298-2CF2-E7DFA685CBC1}"/>
              </a:ext>
            </a:extLst>
          </p:cNvPr>
          <p:cNvGraphicFramePr>
            <a:graphicFrameLocks noGrp="1"/>
          </p:cNvGraphicFramePr>
          <p:nvPr>
            <p:extLst>
              <p:ext uri="{D42A27DB-BD31-4B8C-83A1-F6EECF244321}">
                <p14:modId xmlns:p14="http://schemas.microsoft.com/office/powerpoint/2010/main" val="179722238"/>
              </p:ext>
            </p:extLst>
          </p:nvPr>
        </p:nvGraphicFramePr>
        <p:xfrm>
          <a:off x="6783679" y="1048872"/>
          <a:ext cx="4554246" cy="2788920"/>
        </p:xfrm>
        <a:graphic>
          <a:graphicData uri="http://schemas.openxmlformats.org/drawingml/2006/table">
            <a:tbl>
              <a:tblPr firstRow="1" bandRow="1">
                <a:tableStyleId>{616DA210-FB5B-4158-B5E0-FEB733F419BA}</a:tableStyleId>
              </a:tblPr>
              <a:tblGrid>
                <a:gridCol w="1518082">
                  <a:extLst>
                    <a:ext uri="{9D8B030D-6E8A-4147-A177-3AD203B41FA5}">
                      <a16:colId xmlns:a16="http://schemas.microsoft.com/office/drawing/2014/main" val="679631777"/>
                    </a:ext>
                  </a:extLst>
                </a:gridCol>
                <a:gridCol w="1518082">
                  <a:extLst>
                    <a:ext uri="{9D8B030D-6E8A-4147-A177-3AD203B41FA5}">
                      <a16:colId xmlns:a16="http://schemas.microsoft.com/office/drawing/2014/main" val="2759160832"/>
                    </a:ext>
                  </a:extLst>
                </a:gridCol>
                <a:gridCol w="1518082">
                  <a:extLst>
                    <a:ext uri="{9D8B030D-6E8A-4147-A177-3AD203B41FA5}">
                      <a16:colId xmlns:a16="http://schemas.microsoft.com/office/drawing/2014/main" val="2118965085"/>
                    </a:ext>
                  </a:extLst>
                </a:gridCol>
              </a:tblGrid>
              <a:tr h="193990">
                <a:tc>
                  <a:txBody>
                    <a:bodyPr/>
                    <a:lstStyle/>
                    <a:p>
                      <a:r>
                        <a:rPr lang="en-US" sz="1050" dirty="0"/>
                        <a:t>Feature</a:t>
                      </a:r>
                    </a:p>
                  </a:txBody>
                  <a:tcPr/>
                </a:tc>
                <a:tc>
                  <a:txBody>
                    <a:bodyPr/>
                    <a:lstStyle/>
                    <a:p>
                      <a:r>
                        <a:rPr lang="en-US" sz="1050" dirty="0"/>
                        <a:t>Implementation</a:t>
                      </a:r>
                    </a:p>
                  </a:txBody>
                  <a:tcPr/>
                </a:tc>
                <a:tc>
                  <a:txBody>
                    <a:bodyPr/>
                    <a:lstStyle/>
                    <a:p>
                      <a:r>
                        <a:rPr lang="en-US" sz="1050" dirty="0"/>
                        <a:t>Effect</a:t>
                      </a:r>
                    </a:p>
                  </a:txBody>
                  <a:tcPr/>
                </a:tc>
                <a:extLst>
                  <a:ext uri="{0D108BD9-81ED-4DB2-BD59-A6C34878D82A}">
                    <a16:rowId xmlns:a16="http://schemas.microsoft.com/office/drawing/2014/main" val="708935550"/>
                  </a:ext>
                </a:extLst>
              </a:tr>
              <a:tr h="440887">
                <a:tc>
                  <a:txBody>
                    <a:bodyPr/>
                    <a:lstStyle/>
                    <a:p>
                      <a:r>
                        <a:rPr lang="en-US" sz="1050" b="1" dirty="0">
                          <a:solidFill>
                            <a:srgbClr val="0000FF"/>
                          </a:solidFill>
                        </a:rPr>
                        <a:t>Context Window Size</a:t>
                      </a:r>
                    </a:p>
                  </a:txBody>
                  <a:tcPr/>
                </a:tc>
                <a:tc>
                  <a:txBody>
                    <a:bodyPr/>
                    <a:lstStyle/>
                    <a:p>
                      <a:r>
                        <a:rPr lang="en-US" sz="1050" dirty="0">
                          <a:solidFill>
                            <a:srgbClr val="0000FF"/>
                          </a:solidFill>
                        </a:rPr>
                        <a:t>3 previous messages</a:t>
                      </a:r>
                    </a:p>
                  </a:txBody>
                  <a:tcPr/>
                </a:tc>
                <a:tc>
                  <a:txBody>
                    <a:bodyPr/>
                    <a:lstStyle/>
                    <a:p>
                      <a:r>
                        <a:rPr lang="en-US" sz="1050" dirty="0">
                          <a:solidFill>
                            <a:srgbClr val="0000FF"/>
                          </a:solidFill>
                        </a:rPr>
                        <a:t>Provides conversational continuity</a:t>
                      </a:r>
                    </a:p>
                  </a:txBody>
                  <a:tcPr/>
                </a:tc>
                <a:extLst>
                  <a:ext uri="{0D108BD9-81ED-4DB2-BD59-A6C34878D82A}">
                    <a16:rowId xmlns:a16="http://schemas.microsoft.com/office/drawing/2014/main" val="3718694515"/>
                  </a:ext>
                </a:extLst>
              </a:tr>
              <a:tr h="317439">
                <a:tc>
                  <a:txBody>
                    <a:bodyPr/>
                    <a:lstStyle/>
                    <a:p>
                      <a:r>
                        <a:rPr lang="en-US" sz="1050" b="1" dirty="0">
                          <a:solidFill>
                            <a:srgbClr val="0000FF"/>
                          </a:solidFill>
                        </a:rPr>
                        <a:t>Text-Guided Decoding</a:t>
                      </a:r>
                    </a:p>
                  </a:txBody>
                  <a:tcPr/>
                </a:tc>
                <a:tc>
                  <a:txBody>
                    <a:bodyPr/>
                    <a:lstStyle/>
                    <a:p>
                      <a:r>
                        <a:rPr lang="en-US" sz="1050" dirty="0">
                          <a:solidFill>
                            <a:srgbClr val="0000FF"/>
                          </a:solidFill>
                        </a:rPr>
                        <a:t>Conditioning on available text</a:t>
                      </a:r>
                    </a:p>
                  </a:txBody>
                  <a:tcPr/>
                </a:tc>
                <a:tc>
                  <a:txBody>
                    <a:bodyPr/>
                    <a:lstStyle/>
                    <a:p>
                      <a:r>
                        <a:rPr lang="en-US" sz="1050" dirty="0">
                          <a:solidFill>
                            <a:srgbClr val="0000FF"/>
                          </a:solidFill>
                        </a:rPr>
                        <a:t>Improves semantic coherence</a:t>
                      </a:r>
                    </a:p>
                  </a:txBody>
                  <a:tcPr/>
                </a:tc>
                <a:extLst>
                  <a:ext uri="{0D108BD9-81ED-4DB2-BD59-A6C34878D82A}">
                    <a16:rowId xmlns:a16="http://schemas.microsoft.com/office/drawing/2014/main" val="3106933820"/>
                  </a:ext>
                </a:extLst>
              </a:tr>
              <a:tr h="440887">
                <a:tc>
                  <a:txBody>
                    <a:bodyPr/>
                    <a:lstStyle/>
                    <a:p>
                      <a:r>
                        <a:rPr lang="en-US" sz="1050" b="1" dirty="0"/>
                        <a:t>KB Integration</a:t>
                      </a:r>
                    </a:p>
                  </a:txBody>
                  <a:tcPr/>
                </a:tc>
                <a:tc>
                  <a:txBody>
                    <a:bodyPr/>
                    <a:lstStyle/>
                    <a:p>
                      <a:r>
                        <a:rPr lang="en-US" sz="1050" dirty="0"/>
                        <a:t>Domain-specific knowledge base</a:t>
                      </a:r>
                    </a:p>
                  </a:txBody>
                  <a:tcPr/>
                </a:tc>
                <a:tc>
                  <a:txBody>
                    <a:bodyPr/>
                    <a:lstStyle/>
                    <a:p>
                      <a:r>
                        <a:rPr lang="en-US" sz="1050" dirty="0"/>
                        <a:t>Enhances parliamentary term reconstruction</a:t>
                      </a:r>
                    </a:p>
                  </a:txBody>
                  <a:tcPr/>
                </a:tc>
                <a:extLst>
                  <a:ext uri="{0D108BD9-81ED-4DB2-BD59-A6C34878D82A}">
                    <a16:rowId xmlns:a16="http://schemas.microsoft.com/office/drawing/2014/main" val="56243942"/>
                  </a:ext>
                </a:extLst>
              </a:tr>
              <a:tr h="317439">
                <a:tc>
                  <a:txBody>
                    <a:bodyPr/>
                    <a:lstStyle/>
                    <a:p>
                      <a:r>
                        <a:rPr lang="en-US" sz="1050" b="1" dirty="0">
                          <a:solidFill>
                            <a:srgbClr val="0000FF"/>
                          </a:solidFill>
                        </a:rPr>
                        <a:t>Critical Term Enhancement</a:t>
                      </a:r>
                    </a:p>
                  </a:txBody>
                  <a:tcPr/>
                </a:tc>
                <a:tc>
                  <a:txBody>
                    <a:bodyPr/>
                    <a:lstStyle/>
                    <a:p>
                      <a:r>
                        <a:rPr lang="en-US" sz="1050" dirty="0">
                          <a:solidFill>
                            <a:srgbClr val="0000FF"/>
                          </a:solidFill>
                        </a:rPr>
                        <a:t>Parliamentary terminology focus</a:t>
                      </a:r>
                    </a:p>
                  </a:txBody>
                  <a:tcPr/>
                </a:tc>
                <a:tc>
                  <a:txBody>
                    <a:bodyPr/>
                    <a:lstStyle/>
                    <a:p>
                      <a:r>
                        <a:rPr lang="en-US" sz="1050" dirty="0">
                          <a:solidFill>
                            <a:srgbClr val="0000FF"/>
                          </a:solidFill>
                        </a:rPr>
                        <a:t>Prioritizes domain-specific vocabulary</a:t>
                      </a:r>
                    </a:p>
                  </a:txBody>
                  <a:tcPr/>
                </a:tc>
                <a:extLst>
                  <a:ext uri="{0D108BD9-81ED-4DB2-BD59-A6C34878D82A}">
                    <a16:rowId xmlns:a16="http://schemas.microsoft.com/office/drawing/2014/main" val="3804495833"/>
                  </a:ext>
                </a:extLst>
              </a:tr>
              <a:tr h="440887">
                <a:tc>
                  <a:txBody>
                    <a:bodyPr/>
                    <a:lstStyle/>
                    <a:p>
                      <a:r>
                        <a:rPr lang="en-US" sz="1050" b="1" dirty="0"/>
                        <a:t>Enhanced Evaluation</a:t>
                      </a:r>
                    </a:p>
                  </a:txBody>
                  <a:tcPr/>
                </a:tc>
                <a:tc>
                  <a:txBody>
                    <a:bodyPr/>
                    <a:lstStyle/>
                    <a:p>
                      <a:r>
                        <a:rPr lang="en-US" sz="1050" dirty="0">
                          <a:solidFill>
                            <a:srgbClr val="0000FF"/>
                          </a:solidFill>
                        </a:rPr>
                        <a:t>Multi-component semantic metrics</a:t>
                      </a:r>
                    </a:p>
                  </a:txBody>
                  <a:tcPr/>
                </a:tc>
                <a:tc>
                  <a:txBody>
                    <a:bodyPr/>
                    <a:lstStyle/>
                    <a:p>
                      <a:r>
                        <a:rPr lang="en-US" sz="1050" dirty="0"/>
                        <a:t>More nuanced performance assessment</a:t>
                      </a:r>
                    </a:p>
                  </a:txBody>
                  <a:tcPr/>
                </a:tc>
                <a:extLst>
                  <a:ext uri="{0D108BD9-81ED-4DB2-BD59-A6C34878D82A}">
                    <a16:rowId xmlns:a16="http://schemas.microsoft.com/office/drawing/2014/main" val="3998355844"/>
                  </a:ext>
                </a:extLst>
              </a:tr>
            </a:tbl>
          </a:graphicData>
        </a:graphic>
      </p:graphicFrame>
      <p:graphicFrame>
        <p:nvGraphicFramePr>
          <p:cNvPr id="7" name="Table 6">
            <a:extLst>
              <a:ext uri="{FF2B5EF4-FFF2-40B4-BE49-F238E27FC236}">
                <a16:creationId xmlns:a16="http://schemas.microsoft.com/office/drawing/2014/main" id="{668638B5-6551-7FE1-2907-1800B601A901}"/>
              </a:ext>
            </a:extLst>
          </p:cNvPr>
          <p:cNvGraphicFramePr>
            <a:graphicFrameLocks noGrp="1"/>
          </p:cNvGraphicFramePr>
          <p:nvPr>
            <p:extLst>
              <p:ext uri="{D42A27DB-BD31-4B8C-83A1-F6EECF244321}">
                <p14:modId xmlns:p14="http://schemas.microsoft.com/office/powerpoint/2010/main" val="3211612759"/>
              </p:ext>
            </p:extLst>
          </p:nvPr>
        </p:nvGraphicFramePr>
        <p:xfrm>
          <a:off x="7086125" y="3877916"/>
          <a:ext cx="4148667" cy="2727960"/>
        </p:xfrm>
        <a:graphic>
          <a:graphicData uri="http://schemas.openxmlformats.org/drawingml/2006/table">
            <a:tbl>
              <a:tblPr firstRow="1" bandRow="1">
                <a:tableStyleId>{616DA210-FB5B-4158-B5E0-FEB733F419BA}</a:tableStyleId>
              </a:tblPr>
              <a:tblGrid>
                <a:gridCol w="1382889">
                  <a:extLst>
                    <a:ext uri="{9D8B030D-6E8A-4147-A177-3AD203B41FA5}">
                      <a16:colId xmlns:a16="http://schemas.microsoft.com/office/drawing/2014/main" val="1728366913"/>
                    </a:ext>
                  </a:extLst>
                </a:gridCol>
                <a:gridCol w="1382889">
                  <a:extLst>
                    <a:ext uri="{9D8B030D-6E8A-4147-A177-3AD203B41FA5}">
                      <a16:colId xmlns:a16="http://schemas.microsoft.com/office/drawing/2014/main" val="1854786140"/>
                    </a:ext>
                  </a:extLst>
                </a:gridCol>
                <a:gridCol w="1382889">
                  <a:extLst>
                    <a:ext uri="{9D8B030D-6E8A-4147-A177-3AD203B41FA5}">
                      <a16:colId xmlns:a16="http://schemas.microsoft.com/office/drawing/2014/main" val="3679096650"/>
                    </a:ext>
                  </a:extLst>
                </a:gridCol>
              </a:tblGrid>
              <a:tr h="294312">
                <a:tc>
                  <a:txBody>
                    <a:bodyPr/>
                    <a:lstStyle/>
                    <a:p>
                      <a:r>
                        <a:rPr lang="en-US" sz="1100" dirty="0"/>
                        <a:t>Message Characteristic</a:t>
                      </a:r>
                    </a:p>
                  </a:txBody>
                  <a:tcPr/>
                </a:tc>
                <a:tc>
                  <a:txBody>
                    <a:bodyPr/>
                    <a:lstStyle/>
                    <a:p>
                      <a:r>
                        <a:rPr lang="en-US" sz="1100" dirty="0"/>
                        <a:t>Semantic Score</a:t>
                      </a:r>
                    </a:p>
                  </a:txBody>
                  <a:tcPr/>
                </a:tc>
                <a:tc>
                  <a:txBody>
                    <a:bodyPr/>
                    <a:lstStyle/>
                    <a:p>
                      <a:r>
                        <a:rPr lang="en-US" sz="1100" dirty="0"/>
                        <a:t>Common Methods</a:t>
                      </a:r>
                    </a:p>
                  </a:txBody>
                  <a:tcPr/>
                </a:tc>
                <a:extLst>
                  <a:ext uri="{0D108BD9-81ED-4DB2-BD59-A6C34878D82A}">
                    <a16:rowId xmlns:a16="http://schemas.microsoft.com/office/drawing/2014/main" val="3036168484"/>
                  </a:ext>
                </a:extLst>
              </a:tr>
              <a:tr h="409934">
                <a:tc>
                  <a:txBody>
                    <a:bodyPr/>
                    <a:lstStyle/>
                    <a:p>
                      <a:r>
                        <a:rPr lang="en-US" sz="1100" b="1" dirty="0">
                          <a:solidFill>
                            <a:srgbClr val="0000FF"/>
                          </a:solidFill>
                        </a:rPr>
                        <a:t>High Parliamentary Content</a:t>
                      </a:r>
                    </a:p>
                  </a:txBody>
                  <a:tcPr/>
                </a:tc>
                <a:tc>
                  <a:txBody>
                    <a:bodyPr/>
                    <a:lstStyle/>
                    <a:p>
                      <a:r>
                        <a:rPr lang="en-US" sz="1100" dirty="0"/>
                        <a:t>0.86-0.95</a:t>
                      </a:r>
                    </a:p>
                  </a:txBody>
                  <a:tcPr/>
                </a:tc>
                <a:tc>
                  <a:txBody>
                    <a:bodyPr/>
                    <a:lstStyle/>
                    <a:p>
                      <a:r>
                        <a:rPr lang="en-US" sz="1100" dirty="0"/>
                        <a:t>KB + API</a:t>
                      </a:r>
                    </a:p>
                  </a:txBody>
                  <a:tcPr/>
                </a:tc>
                <a:extLst>
                  <a:ext uri="{0D108BD9-81ED-4DB2-BD59-A6C34878D82A}">
                    <a16:rowId xmlns:a16="http://schemas.microsoft.com/office/drawing/2014/main" val="3198974578"/>
                  </a:ext>
                </a:extLst>
              </a:tr>
              <a:tr h="294312">
                <a:tc>
                  <a:txBody>
                    <a:bodyPr/>
                    <a:lstStyle/>
                    <a:p>
                      <a:r>
                        <a:rPr lang="en-US" sz="1100" b="1" dirty="0">
                          <a:solidFill>
                            <a:srgbClr val="0000FF"/>
                          </a:solidFill>
                        </a:rPr>
                        <a:t>Names and Institutions</a:t>
                      </a:r>
                    </a:p>
                  </a:txBody>
                  <a:tcPr/>
                </a:tc>
                <a:tc>
                  <a:txBody>
                    <a:bodyPr/>
                    <a:lstStyle/>
                    <a:p>
                      <a:r>
                        <a:rPr lang="en-US" sz="1100" dirty="0"/>
                        <a:t>0.82-0.90</a:t>
                      </a:r>
                    </a:p>
                  </a:txBody>
                  <a:tcPr/>
                </a:tc>
                <a:tc>
                  <a:txBody>
                    <a:bodyPr/>
                    <a:lstStyle/>
                    <a:p>
                      <a:r>
                        <a:rPr lang="en-US" sz="1100" dirty="0"/>
                        <a:t>KB for known terms</a:t>
                      </a:r>
                    </a:p>
                  </a:txBody>
                  <a:tcPr/>
                </a:tc>
                <a:extLst>
                  <a:ext uri="{0D108BD9-81ED-4DB2-BD59-A6C34878D82A}">
                    <a16:rowId xmlns:a16="http://schemas.microsoft.com/office/drawing/2014/main" val="3233553292"/>
                  </a:ext>
                </a:extLst>
              </a:tr>
              <a:tr h="294312">
                <a:tc>
                  <a:txBody>
                    <a:bodyPr/>
                    <a:lstStyle/>
                    <a:p>
                      <a:r>
                        <a:rPr lang="en-US" sz="1100" b="1" dirty="0">
                          <a:solidFill>
                            <a:srgbClr val="0000FF"/>
                          </a:solidFill>
                        </a:rPr>
                        <a:t>Procedural Language</a:t>
                      </a:r>
                    </a:p>
                  </a:txBody>
                  <a:tcPr/>
                </a:tc>
                <a:tc>
                  <a:txBody>
                    <a:bodyPr/>
                    <a:lstStyle/>
                    <a:p>
                      <a:r>
                        <a:rPr lang="en-US" sz="1100" dirty="0"/>
                        <a:t>0.80-0.88</a:t>
                      </a:r>
                    </a:p>
                  </a:txBody>
                  <a:tcPr/>
                </a:tc>
                <a:tc>
                  <a:txBody>
                    <a:bodyPr/>
                    <a:lstStyle/>
                    <a:p>
                      <a:r>
                        <a:rPr lang="en-US" sz="1100" dirty="0"/>
                        <a:t>Basic + KB</a:t>
                      </a:r>
                    </a:p>
                  </a:txBody>
                  <a:tcPr/>
                </a:tc>
                <a:extLst>
                  <a:ext uri="{0D108BD9-81ED-4DB2-BD59-A6C34878D82A}">
                    <a16:rowId xmlns:a16="http://schemas.microsoft.com/office/drawing/2014/main" val="1434452436"/>
                  </a:ext>
                </a:extLst>
              </a:tr>
              <a:tr h="294312">
                <a:tc>
                  <a:txBody>
                    <a:bodyPr/>
                    <a:lstStyle/>
                    <a:p>
                      <a:r>
                        <a:rPr lang="en-US" sz="1100" b="1" dirty="0">
                          <a:solidFill>
                            <a:srgbClr val="0000FF"/>
                          </a:solidFill>
                        </a:rPr>
                        <a:t>General Discussion</a:t>
                      </a:r>
                    </a:p>
                  </a:txBody>
                  <a:tcPr/>
                </a:tc>
                <a:tc>
                  <a:txBody>
                    <a:bodyPr/>
                    <a:lstStyle/>
                    <a:p>
                      <a:r>
                        <a:rPr lang="en-US" sz="1100" dirty="0"/>
                        <a:t>0.75-0.85</a:t>
                      </a:r>
                    </a:p>
                  </a:txBody>
                  <a:tcPr/>
                </a:tc>
                <a:tc>
                  <a:txBody>
                    <a:bodyPr/>
                    <a:lstStyle/>
                    <a:p>
                      <a:r>
                        <a:rPr lang="en-US" sz="1100" dirty="0"/>
                        <a:t>Basic + API</a:t>
                      </a:r>
                    </a:p>
                  </a:txBody>
                  <a:tcPr/>
                </a:tc>
                <a:extLst>
                  <a:ext uri="{0D108BD9-81ED-4DB2-BD59-A6C34878D82A}">
                    <a16:rowId xmlns:a16="http://schemas.microsoft.com/office/drawing/2014/main" val="3291814083"/>
                  </a:ext>
                </a:extLst>
              </a:tr>
              <a:tr h="294312">
                <a:tc>
                  <a:txBody>
                    <a:bodyPr/>
                    <a:lstStyle/>
                    <a:p>
                      <a:r>
                        <a:rPr lang="en-US" sz="1100" b="1" dirty="0">
                          <a:solidFill>
                            <a:srgbClr val="0000FF"/>
                          </a:solidFill>
                        </a:rPr>
                        <a:t>Complex/Long Sentences</a:t>
                      </a:r>
                    </a:p>
                  </a:txBody>
                  <a:tcPr/>
                </a:tc>
                <a:tc>
                  <a:txBody>
                    <a:bodyPr/>
                    <a:lstStyle/>
                    <a:p>
                      <a:r>
                        <a:rPr lang="en-US" sz="1100" dirty="0"/>
                        <a:t>0.70-0.82</a:t>
                      </a:r>
                    </a:p>
                  </a:txBody>
                  <a:tcPr/>
                </a:tc>
                <a:tc>
                  <a:txBody>
                    <a:bodyPr/>
                    <a:lstStyle/>
                    <a:p>
                      <a:r>
                        <a:rPr lang="en-US" sz="1100" dirty="0"/>
                        <a:t>API preferred</a:t>
                      </a:r>
                    </a:p>
                  </a:txBody>
                  <a:tcPr/>
                </a:tc>
                <a:extLst>
                  <a:ext uri="{0D108BD9-81ED-4DB2-BD59-A6C34878D82A}">
                    <a16:rowId xmlns:a16="http://schemas.microsoft.com/office/drawing/2014/main" val="326853652"/>
                  </a:ext>
                </a:extLst>
              </a:tr>
            </a:tbl>
          </a:graphicData>
        </a:graphic>
      </p:graphicFrame>
      <p:sp>
        <p:nvSpPr>
          <p:cNvPr id="8" name="Title 1">
            <a:extLst>
              <a:ext uri="{FF2B5EF4-FFF2-40B4-BE49-F238E27FC236}">
                <a16:creationId xmlns:a16="http://schemas.microsoft.com/office/drawing/2014/main" id="{92AA0DB7-A6EF-1A3E-21AA-106A4A448B07}"/>
              </a:ext>
            </a:extLst>
          </p:cNvPr>
          <p:cNvSpPr>
            <a:spLocks noGrp="1"/>
          </p:cNvSpPr>
          <p:nvPr>
            <p:ph type="title"/>
          </p:nvPr>
        </p:nvSpPr>
        <p:spPr>
          <a:xfrm>
            <a:off x="527050" y="298450"/>
            <a:ext cx="10369550" cy="490538"/>
          </a:xfrm>
        </p:spPr>
        <p:txBody>
          <a:bodyPr/>
          <a:lstStyle/>
          <a:p>
            <a:r>
              <a:rPr lang="en-US" sz="1600" b="1" dirty="0">
                <a:solidFill>
                  <a:srgbClr val="0000FF"/>
                </a:solidFill>
              </a:rPr>
              <a:t>Overall System Results Metrics  (9)   </a:t>
            </a:r>
            <a:endParaRPr lang="en-US" sz="1600" dirty="0"/>
          </a:p>
        </p:txBody>
      </p:sp>
    </p:spTree>
    <p:extLst>
      <p:ext uri="{BB962C8B-B14F-4D97-AF65-F5344CB8AC3E}">
        <p14:creationId xmlns:p14="http://schemas.microsoft.com/office/powerpoint/2010/main" val="28587950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ED75D7-7897-3E83-4126-C3D44C2E0D1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2A2DA1-1CDB-5CD4-789F-22E06245318E}"/>
              </a:ext>
            </a:extLst>
          </p:cNvPr>
          <p:cNvSpPr>
            <a:spLocks noGrp="1"/>
          </p:cNvSpPr>
          <p:nvPr>
            <p:ph idx="1"/>
          </p:nvPr>
        </p:nvSpPr>
        <p:spPr>
          <a:xfrm>
            <a:off x="527052" y="981076"/>
            <a:ext cx="4072466" cy="5400675"/>
          </a:xfrm>
        </p:spPr>
        <p:txBody>
          <a:bodyPr/>
          <a:lstStyle/>
          <a:p>
            <a:pPr>
              <a:defRPr/>
            </a:pPr>
            <a:r>
              <a:rPr lang="en-US" sz="1400" b="1" dirty="0">
                <a:solidFill>
                  <a:srgbClr val="0000FF"/>
                </a:solidFill>
              </a:rPr>
              <a:t>System Enhanced Evaluation Metrics</a:t>
            </a:r>
          </a:p>
          <a:p>
            <a:pPr lvl="1" algn="just"/>
            <a:r>
              <a:rPr lang="en-US" sz="1200" b="1" dirty="0"/>
              <a:t>Bar Chart</a:t>
            </a:r>
            <a:r>
              <a:rPr lang="en-US" sz="1200" dirty="0"/>
              <a:t>: Enhanced Evaluation Metrics</a:t>
            </a:r>
          </a:p>
          <a:p>
            <a:pPr lvl="1" algn="just"/>
            <a:r>
              <a:rPr lang="en-US" sz="1200" b="1" dirty="0"/>
              <a:t>Radar Chart</a:t>
            </a:r>
            <a:r>
              <a:rPr lang="en-US" sz="1200" dirty="0"/>
              <a:t>: Enhanced Evaluation Components</a:t>
            </a:r>
          </a:p>
          <a:p>
            <a:pPr lvl="1" algn="just"/>
            <a:r>
              <a:rPr lang="en-US" sz="1200" b="1" dirty="0"/>
              <a:t>Histogram</a:t>
            </a:r>
            <a:r>
              <a:rPr lang="en-US" sz="1200" dirty="0"/>
              <a:t>: Distribution of Enhanced Evaluation Scores</a:t>
            </a:r>
          </a:p>
          <a:p>
            <a:pPr lvl="2" algn="just"/>
            <a:r>
              <a:rPr lang="en-US" sz="1100" b="1" dirty="0"/>
              <a:t>Peak at 0.85</a:t>
            </a:r>
            <a:r>
              <a:rPr lang="en-US" sz="1100" dirty="0"/>
              <a:t>: Most samples cluster around the 0.85 score, forming the primary performance mode</a:t>
            </a:r>
          </a:p>
          <a:p>
            <a:pPr lvl="2" algn="just"/>
            <a:r>
              <a:rPr lang="en-US" sz="1100" b="1" dirty="0"/>
              <a:t>Secondary Peak at 0.95-1.00</a:t>
            </a:r>
            <a:r>
              <a:rPr lang="en-US" sz="1100" dirty="0"/>
              <a:t>: A substantial number of samples achieve near-perfect scores</a:t>
            </a:r>
          </a:p>
          <a:p>
            <a:pPr lvl="2" algn="just"/>
            <a:r>
              <a:rPr lang="en-US" sz="1100" b="1" dirty="0"/>
              <a:t>Fewer Samples at 0.60-0.75</a:t>
            </a:r>
            <a:r>
              <a:rPr lang="en-US" sz="1100" dirty="0"/>
              <a:t>: Lower-performing samples are less common, showing consistent performance</a:t>
            </a:r>
          </a:p>
          <a:p>
            <a:pPr lvl="2" algn="just"/>
            <a:r>
              <a:rPr lang="en-US" sz="1100" b="1" dirty="0">
                <a:solidFill>
                  <a:srgbClr val="0000FF"/>
                </a:solidFill>
              </a:rPr>
              <a:t>Multi-modal Distribution: The distinct peaks suggest different performance levels for different types of content</a:t>
            </a:r>
          </a:p>
          <a:p>
            <a:pPr lvl="1" algn="just"/>
            <a:r>
              <a:rPr lang="en-US" sz="1200" dirty="0"/>
              <a:t>Text Summary and Integrated Analysis</a:t>
            </a:r>
            <a:endParaRPr lang="en-US" sz="1200" b="1" dirty="0">
              <a:solidFill>
                <a:srgbClr val="0000FF"/>
              </a:solidFill>
            </a:endParaRPr>
          </a:p>
          <a:p>
            <a:pPr lvl="1" algn="just"/>
            <a:r>
              <a:rPr lang="en-US" sz="1200" dirty="0"/>
              <a:t>The visualization effectively demonstrates the </a:t>
            </a:r>
            <a:r>
              <a:rPr lang="en-US" sz="1200" dirty="0">
                <a:solidFill>
                  <a:srgbClr val="0000FF"/>
                </a:solidFill>
              </a:rPr>
              <a:t>system's intentional design priorities</a:t>
            </a:r>
            <a:r>
              <a:rPr lang="en-US" sz="1200" dirty="0"/>
              <a:t>: </a:t>
            </a:r>
            <a:r>
              <a:rPr lang="en-US" sz="1200" b="1" dirty="0"/>
              <a:t>preserving parliamentary terminology and message meaning are prioritized over perfect grammar</a:t>
            </a:r>
            <a:r>
              <a:rPr lang="en-US" sz="1200" dirty="0"/>
              <a:t>. This aligns with the </a:t>
            </a:r>
            <a:r>
              <a:rPr lang="en-US" sz="1200" dirty="0">
                <a:solidFill>
                  <a:srgbClr val="0000FF"/>
                </a:solidFill>
              </a:rPr>
              <a:t>practical needs of a semantic communication system where conveying accurate domain-specific information is more critical than linguistic perfection</a:t>
            </a:r>
            <a:r>
              <a:rPr lang="en-US" sz="1200" dirty="0"/>
              <a:t>.</a:t>
            </a:r>
            <a:endParaRPr lang="en-US" sz="1200" b="1" dirty="0">
              <a:solidFill>
                <a:srgbClr val="0000FF"/>
              </a:solidFill>
            </a:endParaRPr>
          </a:p>
          <a:p>
            <a:pPr>
              <a:defRPr/>
            </a:pPr>
            <a:endParaRPr lang="en-US" altLang="ko-KR" sz="1600" b="1" dirty="0">
              <a:latin typeface="Tahoma" panose="020B0604030504040204" pitchFamily="34" charset="0"/>
              <a:ea typeface="Tahoma" panose="020B0604030504040204" pitchFamily="34" charset="0"/>
              <a:cs typeface="Tahoma" panose="020B0604030504040204" pitchFamily="34" charset="0"/>
            </a:endParaRPr>
          </a:p>
          <a:p>
            <a:pPr marL="457200" lvl="1" indent="0">
              <a:buNone/>
            </a:pPr>
            <a:endParaRPr lang="en-US" altLang="ko-KR" sz="1400" b="1" dirty="0">
              <a:latin typeface="Tahoma" panose="020B0604030504040204" pitchFamily="34" charset="0"/>
              <a:ea typeface="Tahoma" panose="020B0604030504040204" pitchFamily="34" charset="0"/>
              <a:cs typeface="Tahoma" panose="020B0604030504040204" pitchFamily="34" charset="0"/>
            </a:endParaRPr>
          </a:p>
          <a:p>
            <a:pPr lvl="1">
              <a:defRPr/>
            </a:pPr>
            <a:endParaRPr lang="en-US" altLang="ko-KR" sz="1400" b="1" dirty="0">
              <a:latin typeface="Tahoma" panose="020B0604030504040204" pitchFamily="34" charset="0"/>
              <a:ea typeface="Tahoma" panose="020B0604030504040204" pitchFamily="34" charset="0"/>
              <a:cs typeface="Tahoma" panose="020B0604030504040204" pitchFamily="34" charset="0"/>
            </a:endParaRPr>
          </a:p>
          <a:p>
            <a:pPr>
              <a:defRPr/>
            </a:pPr>
            <a:endParaRPr lang="en-US" altLang="ko-KR" sz="1600" b="1" dirty="0">
              <a:latin typeface="Tahoma" panose="020B0604030504040204" pitchFamily="34" charset="0"/>
              <a:ea typeface="Tahoma" panose="020B0604030504040204" pitchFamily="34" charset="0"/>
              <a:cs typeface="Tahoma" panose="020B0604030504040204" pitchFamily="34" charset="0"/>
            </a:endParaRPr>
          </a:p>
          <a:p>
            <a:pPr marL="457200" lvl="1" indent="0">
              <a:buNone/>
              <a:defRPr/>
            </a:pPr>
            <a:endParaRPr lang="it-IT" altLang="ko-KR" sz="1400" b="1" dirty="0">
              <a:latin typeface="Tahoma" panose="020B0604030504040204" pitchFamily="34" charset="0"/>
              <a:ea typeface="Tahoma" panose="020B0604030504040204" pitchFamily="34" charset="0"/>
              <a:cs typeface="Tahoma" panose="020B0604030504040204" pitchFamily="34" charset="0"/>
            </a:endParaRPr>
          </a:p>
          <a:p>
            <a:pPr lvl="1">
              <a:defRPr/>
            </a:pPr>
            <a:endParaRPr lang="en-US" altLang="ko-KR" sz="1400" b="1" dirty="0">
              <a:latin typeface="Tahoma" pitchFamily="34" charset="0"/>
              <a:ea typeface="Tahoma" pitchFamily="34" charset="0"/>
              <a:cs typeface="Tahoma" pitchFamily="34" charset="0"/>
            </a:endParaRPr>
          </a:p>
          <a:p>
            <a:pPr>
              <a:defRPr/>
            </a:pPr>
            <a:endParaRPr lang="en-US" altLang="ko-KR" sz="1600" b="1" dirty="0">
              <a:latin typeface="Tahoma" pitchFamily="34" charset="0"/>
              <a:ea typeface="Tahoma" pitchFamily="34" charset="0"/>
              <a:cs typeface="Tahoma" pitchFamily="34" charset="0"/>
            </a:endParaRPr>
          </a:p>
          <a:p>
            <a:pPr>
              <a:defRPr/>
            </a:pPr>
            <a:endParaRPr lang="it-IT" altLang="ko-KR" sz="1600" b="1" dirty="0">
              <a:latin typeface="Tahoma" panose="020B0604030504040204" pitchFamily="34" charset="0"/>
              <a:ea typeface="Tahoma" panose="020B0604030504040204" pitchFamily="34" charset="0"/>
              <a:cs typeface="Tahoma" panose="020B0604030504040204" pitchFamily="34" charset="0"/>
            </a:endParaRPr>
          </a:p>
          <a:p>
            <a:pPr marL="457200" lvl="1" indent="0">
              <a:buNone/>
              <a:defRPr/>
            </a:pPr>
            <a:endParaRPr lang="en-US" sz="1400" dirty="0"/>
          </a:p>
          <a:p>
            <a:pPr lvl="1">
              <a:defRPr/>
            </a:pPr>
            <a:endParaRPr lang="en-US" sz="1400" dirty="0"/>
          </a:p>
        </p:txBody>
      </p:sp>
      <p:sp>
        <p:nvSpPr>
          <p:cNvPr id="4" name="Footer Placeholder 3">
            <a:extLst>
              <a:ext uri="{FF2B5EF4-FFF2-40B4-BE49-F238E27FC236}">
                <a16:creationId xmlns:a16="http://schemas.microsoft.com/office/drawing/2014/main" id="{73012ABD-062E-C906-006A-CC1FBCC2E1EC}"/>
              </a:ext>
            </a:extLst>
          </p:cNvPr>
          <p:cNvSpPr>
            <a:spLocks noGrp="1"/>
          </p:cNvSpPr>
          <p:nvPr>
            <p:ph type="ftr" sz="quarter" idx="10"/>
          </p:nvPr>
        </p:nvSpPr>
        <p:spPr/>
        <p:txBody>
          <a:bodyPr/>
          <a:lstStyle/>
          <a:p>
            <a:pPr>
              <a:defRPr/>
            </a:pPr>
            <a:r>
              <a:rPr lang="en-US" altLang="ko-KR" dirty="0"/>
              <a:t>INHA UNIVERSITY</a:t>
            </a:r>
          </a:p>
          <a:p>
            <a:pPr>
              <a:defRPr/>
            </a:pPr>
            <a:r>
              <a:rPr lang="en-US" altLang="ko-KR" dirty="0"/>
              <a:t>Mobile  Telecommunications  Research  Lab</a:t>
            </a:r>
          </a:p>
          <a:p>
            <a:pPr>
              <a:defRPr/>
            </a:pPr>
            <a:endParaRPr lang="en-US" altLang="ko-KR" dirty="0"/>
          </a:p>
          <a:p>
            <a:pPr>
              <a:defRPr/>
            </a:pPr>
            <a:endParaRPr lang="en-US" altLang="ko-KR" dirty="0"/>
          </a:p>
        </p:txBody>
      </p:sp>
      <p:sp>
        <p:nvSpPr>
          <p:cNvPr id="5" name="Slide Number Placeholder 4">
            <a:extLst>
              <a:ext uri="{FF2B5EF4-FFF2-40B4-BE49-F238E27FC236}">
                <a16:creationId xmlns:a16="http://schemas.microsoft.com/office/drawing/2014/main" id="{D1978BA6-4BAD-F068-B3E4-72428DA5CCB3}"/>
              </a:ext>
            </a:extLst>
          </p:cNvPr>
          <p:cNvSpPr>
            <a:spLocks noGrp="1"/>
          </p:cNvSpPr>
          <p:nvPr>
            <p:ph type="sldNum" sz="quarter" idx="11"/>
          </p:nvPr>
        </p:nvSpPr>
        <p:spPr/>
        <p:txBody>
          <a:bodyPr/>
          <a:lstStyle/>
          <a:p>
            <a:pPr>
              <a:defRPr/>
            </a:pPr>
            <a:fld id="{06B6D9D2-400B-4F34-9CD7-7185E64E1880}" type="slidenum">
              <a:rPr lang="en-US" altLang="ko-KR" smtClean="0">
                <a:solidFill>
                  <a:srgbClr val="000000"/>
                </a:solidFill>
              </a:rPr>
              <a:pPr>
                <a:defRPr/>
              </a:pPr>
              <a:t>22</a:t>
            </a:fld>
            <a:endParaRPr lang="en-US" altLang="ko-KR">
              <a:solidFill>
                <a:srgbClr val="000000"/>
              </a:solidFill>
            </a:endParaRPr>
          </a:p>
        </p:txBody>
      </p:sp>
      <p:pic>
        <p:nvPicPr>
          <p:cNvPr id="8" name="Picture 7">
            <a:extLst>
              <a:ext uri="{FF2B5EF4-FFF2-40B4-BE49-F238E27FC236}">
                <a16:creationId xmlns:a16="http://schemas.microsoft.com/office/drawing/2014/main" id="{AF23ED74-2C07-2640-2313-FA64C9170F9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04855" y="1058710"/>
            <a:ext cx="6960093" cy="5378220"/>
          </a:xfrm>
          <a:prstGeom prst="rect">
            <a:avLst/>
          </a:prstGeom>
        </p:spPr>
      </p:pic>
      <p:sp>
        <p:nvSpPr>
          <p:cNvPr id="6" name="Title 1">
            <a:extLst>
              <a:ext uri="{FF2B5EF4-FFF2-40B4-BE49-F238E27FC236}">
                <a16:creationId xmlns:a16="http://schemas.microsoft.com/office/drawing/2014/main" id="{04C58D94-98E1-2011-4A57-0C609F3223B5}"/>
              </a:ext>
            </a:extLst>
          </p:cNvPr>
          <p:cNvSpPr>
            <a:spLocks noGrp="1"/>
          </p:cNvSpPr>
          <p:nvPr>
            <p:ph type="title"/>
          </p:nvPr>
        </p:nvSpPr>
        <p:spPr>
          <a:xfrm>
            <a:off x="527050" y="298450"/>
            <a:ext cx="10369550" cy="490538"/>
          </a:xfrm>
        </p:spPr>
        <p:txBody>
          <a:bodyPr/>
          <a:lstStyle/>
          <a:p>
            <a:r>
              <a:rPr lang="en-US" sz="1600" b="1" dirty="0">
                <a:solidFill>
                  <a:srgbClr val="0000FF"/>
                </a:solidFill>
              </a:rPr>
              <a:t>Overall System Results Visualization  (1)   </a:t>
            </a:r>
            <a:endParaRPr lang="en-US" sz="1600" dirty="0"/>
          </a:p>
        </p:txBody>
      </p:sp>
    </p:spTree>
    <p:extLst>
      <p:ext uri="{BB962C8B-B14F-4D97-AF65-F5344CB8AC3E}">
        <p14:creationId xmlns:p14="http://schemas.microsoft.com/office/powerpoint/2010/main" val="15372133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4A057E-34B9-9441-D545-863A845E40F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BDFC97-8440-0E84-FE04-A03E01462278}"/>
              </a:ext>
            </a:extLst>
          </p:cNvPr>
          <p:cNvSpPr>
            <a:spLocks noGrp="1"/>
          </p:cNvSpPr>
          <p:nvPr>
            <p:ph idx="1"/>
          </p:nvPr>
        </p:nvSpPr>
        <p:spPr>
          <a:xfrm>
            <a:off x="527051" y="981076"/>
            <a:ext cx="4072467" cy="5400675"/>
          </a:xfrm>
        </p:spPr>
        <p:txBody>
          <a:bodyPr/>
          <a:lstStyle/>
          <a:p>
            <a:pPr>
              <a:defRPr/>
            </a:pPr>
            <a:r>
              <a:rPr lang="en-US" sz="1400" b="1" dirty="0">
                <a:solidFill>
                  <a:srgbClr val="0000FF"/>
                </a:solidFill>
              </a:rPr>
              <a:t>Knowledge Base Contribution Visualizations</a:t>
            </a:r>
          </a:p>
          <a:p>
            <a:pPr lvl="1" algn="just"/>
            <a:r>
              <a:rPr lang="en-US" sz="1200" dirty="0"/>
              <a:t>The visualizations collectively reveal KB's specialized role in the </a:t>
            </a:r>
            <a:r>
              <a:rPr lang="en-US" sz="1200" b="1" dirty="0" err="1"/>
              <a:t>Europearl</a:t>
            </a:r>
            <a:r>
              <a:rPr lang="en-US" sz="1200" b="1" dirty="0"/>
              <a:t> system</a:t>
            </a:r>
            <a:r>
              <a:rPr lang="en-US" sz="1200" dirty="0"/>
              <a:t>:</a:t>
            </a:r>
          </a:p>
          <a:p>
            <a:pPr lvl="2" algn="just"/>
            <a:r>
              <a:rPr lang="en-US" sz="1100" b="1" dirty="0"/>
              <a:t>Selective Application</a:t>
            </a:r>
            <a:r>
              <a:rPr lang="en-US" sz="1100" dirty="0"/>
              <a:t>: </a:t>
            </a:r>
            <a:r>
              <a:rPr lang="en-US" sz="1100" dirty="0">
                <a:solidFill>
                  <a:srgbClr val="0000FF"/>
                </a:solidFill>
              </a:rPr>
              <a:t>KB is applied to approximately 22% of cases where its domain-specific knowledge provides advantages.</a:t>
            </a:r>
          </a:p>
          <a:p>
            <a:pPr lvl="2" algn="just"/>
            <a:r>
              <a:rPr lang="en-US" sz="1100" b="1" dirty="0"/>
              <a:t>Semantic Strength</a:t>
            </a:r>
            <a:r>
              <a:rPr lang="en-US" sz="1100" dirty="0"/>
              <a:t>: While underperforming in exact word matching (BLEU: 0.14), </a:t>
            </a:r>
            <a:r>
              <a:rPr lang="en-US" sz="1100" dirty="0">
                <a:solidFill>
                  <a:srgbClr val="0000FF"/>
                </a:solidFill>
              </a:rPr>
              <a:t>KB achieves respectable semantic similarity scores (0.7167), </a:t>
            </a:r>
            <a:r>
              <a:rPr lang="en-US" sz="1100" dirty="0"/>
              <a:t>indicating it preserves meaning despite wording differences.</a:t>
            </a:r>
          </a:p>
          <a:p>
            <a:pPr lvl="2" algn="just"/>
            <a:r>
              <a:rPr lang="en-US" sz="1100" b="1" dirty="0"/>
              <a:t>High-Impact Corrections</a:t>
            </a:r>
            <a:r>
              <a:rPr lang="en-US" sz="1100" dirty="0"/>
              <a:t>: When KB is successfully applied, </a:t>
            </a:r>
            <a:r>
              <a:rPr lang="en-US" sz="1100" dirty="0">
                <a:solidFill>
                  <a:srgbClr val="0000FF"/>
                </a:solidFill>
              </a:rPr>
              <a:t>it frequently achieves high improvement ratios (0.7-0.8), </a:t>
            </a:r>
            <a:r>
              <a:rPr lang="en-US" sz="1100" dirty="0"/>
              <a:t>demonstrating substantial improvements in select cases..</a:t>
            </a:r>
          </a:p>
          <a:p>
            <a:pPr lvl="2" algn="just"/>
            <a:r>
              <a:rPr lang="en-US" sz="1100" b="1" dirty="0"/>
              <a:t>Domain Specialization</a:t>
            </a:r>
            <a:r>
              <a:rPr lang="en-US" sz="1100" dirty="0"/>
              <a:t>: </a:t>
            </a:r>
            <a:r>
              <a:rPr lang="en-US" sz="1100" dirty="0">
                <a:solidFill>
                  <a:srgbClr val="0000FF"/>
                </a:solidFill>
              </a:rPr>
              <a:t>KB's particular value lies in handling parliamentary terminology and procedural language, where its specialized knowledge base provides advantages that more general methods might miss.</a:t>
            </a:r>
          </a:p>
          <a:p>
            <a:pPr>
              <a:defRPr/>
            </a:pPr>
            <a:endParaRPr lang="en-US" sz="1600" dirty="0"/>
          </a:p>
          <a:p>
            <a:pPr>
              <a:defRPr/>
            </a:pPr>
            <a:endParaRPr lang="en-US" altLang="ko-KR" b="1" dirty="0">
              <a:latin typeface="Tahoma" panose="020B0604030504040204" pitchFamily="34" charset="0"/>
              <a:ea typeface="Tahoma" panose="020B0604030504040204" pitchFamily="34" charset="0"/>
              <a:cs typeface="Tahoma" panose="020B0604030504040204" pitchFamily="34" charset="0"/>
            </a:endParaRPr>
          </a:p>
          <a:p>
            <a:pPr marL="457200" lvl="1" indent="0">
              <a:buNone/>
            </a:pPr>
            <a:endParaRPr lang="en-US" altLang="ko-KR" b="1" dirty="0">
              <a:latin typeface="Tahoma" panose="020B0604030504040204" pitchFamily="34" charset="0"/>
              <a:ea typeface="Tahoma" panose="020B0604030504040204" pitchFamily="34" charset="0"/>
              <a:cs typeface="Tahoma" panose="020B0604030504040204" pitchFamily="34" charset="0"/>
            </a:endParaRPr>
          </a:p>
          <a:p>
            <a:pPr lvl="1">
              <a:defRPr/>
            </a:pPr>
            <a:endParaRPr lang="en-US" altLang="ko-KR" b="1" dirty="0">
              <a:latin typeface="Tahoma" panose="020B0604030504040204" pitchFamily="34" charset="0"/>
              <a:ea typeface="Tahoma" panose="020B0604030504040204" pitchFamily="34" charset="0"/>
              <a:cs typeface="Tahoma" panose="020B0604030504040204" pitchFamily="34" charset="0"/>
            </a:endParaRPr>
          </a:p>
          <a:p>
            <a:pPr>
              <a:defRPr/>
            </a:pPr>
            <a:endParaRPr lang="en-US" altLang="ko-KR" b="1" dirty="0">
              <a:latin typeface="Tahoma" panose="020B0604030504040204" pitchFamily="34" charset="0"/>
              <a:ea typeface="Tahoma" panose="020B0604030504040204" pitchFamily="34" charset="0"/>
              <a:cs typeface="Tahoma" panose="020B0604030504040204" pitchFamily="34" charset="0"/>
            </a:endParaRPr>
          </a:p>
          <a:p>
            <a:pPr marL="457200" lvl="1" indent="0">
              <a:buNone/>
              <a:defRPr/>
            </a:pPr>
            <a:endParaRPr lang="it-IT" altLang="ko-KR" b="1" dirty="0">
              <a:latin typeface="Tahoma" panose="020B0604030504040204" pitchFamily="34" charset="0"/>
              <a:ea typeface="Tahoma" panose="020B0604030504040204" pitchFamily="34" charset="0"/>
              <a:cs typeface="Tahoma" panose="020B0604030504040204" pitchFamily="34" charset="0"/>
            </a:endParaRPr>
          </a:p>
          <a:p>
            <a:pPr lvl="1">
              <a:defRPr/>
            </a:pPr>
            <a:endParaRPr lang="en-US" altLang="ko-KR" b="1" dirty="0">
              <a:latin typeface="Tahoma" pitchFamily="34" charset="0"/>
              <a:ea typeface="Tahoma" pitchFamily="34" charset="0"/>
              <a:cs typeface="Tahoma" pitchFamily="34" charset="0"/>
            </a:endParaRPr>
          </a:p>
          <a:p>
            <a:pPr>
              <a:defRPr/>
            </a:pPr>
            <a:endParaRPr lang="en-US" altLang="ko-KR" b="1" dirty="0">
              <a:latin typeface="Tahoma" pitchFamily="34" charset="0"/>
              <a:ea typeface="Tahoma" pitchFamily="34" charset="0"/>
              <a:cs typeface="Tahoma" pitchFamily="34" charset="0"/>
            </a:endParaRPr>
          </a:p>
          <a:p>
            <a:pPr>
              <a:defRPr/>
            </a:pPr>
            <a:endParaRPr lang="it-IT" altLang="ko-KR" b="1" dirty="0">
              <a:latin typeface="Tahoma" panose="020B0604030504040204" pitchFamily="34" charset="0"/>
              <a:ea typeface="Tahoma" panose="020B0604030504040204" pitchFamily="34" charset="0"/>
              <a:cs typeface="Tahoma" panose="020B0604030504040204" pitchFamily="34" charset="0"/>
            </a:endParaRPr>
          </a:p>
          <a:p>
            <a:pPr marL="457200" lvl="1" indent="0">
              <a:buNone/>
              <a:defRPr/>
            </a:pPr>
            <a:endParaRPr lang="en-US" dirty="0"/>
          </a:p>
          <a:p>
            <a:pPr lvl="1">
              <a:defRPr/>
            </a:pPr>
            <a:endParaRPr lang="en-US" dirty="0"/>
          </a:p>
        </p:txBody>
      </p:sp>
      <p:sp>
        <p:nvSpPr>
          <p:cNvPr id="4" name="Footer Placeholder 3">
            <a:extLst>
              <a:ext uri="{FF2B5EF4-FFF2-40B4-BE49-F238E27FC236}">
                <a16:creationId xmlns:a16="http://schemas.microsoft.com/office/drawing/2014/main" id="{D78493A1-5DFF-21E6-4A21-452D80F43449}"/>
              </a:ext>
            </a:extLst>
          </p:cNvPr>
          <p:cNvSpPr>
            <a:spLocks noGrp="1"/>
          </p:cNvSpPr>
          <p:nvPr>
            <p:ph type="ftr" sz="quarter" idx="10"/>
          </p:nvPr>
        </p:nvSpPr>
        <p:spPr/>
        <p:txBody>
          <a:bodyPr/>
          <a:lstStyle/>
          <a:p>
            <a:pPr>
              <a:defRPr/>
            </a:pPr>
            <a:r>
              <a:rPr lang="en-US" altLang="ko-KR" dirty="0"/>
              <a:t>INHA UNIVERSITY</a:t>
            </a:r>
          </a:p>
          <a:p>
            <a:pPr>
              <a:defRPr/>
            </a:pPr>
            <a:r>
              <a:rPr lang="en-US" altLang="ko-KR" dirty="0"/>
              <a:t>Mobile  Telecommunications  Research  Lab</a:t>
            </a:r>
          </a:p>
          <a:p>
            <a:pPr>
              <a:defRPr/>
            </a:pPr>
            <a:endParaRPr lang="en-US" altLang="ko-KR" dirty="0"/>
          </a:p>
          <a:p>
            <a:pPr>
              <a:defRPr/>
            </a:pPr>
            <a:endParaRPr lang="en-US" altLang="ko-KR" dirty="0"/>
          </a:p>
        </p:txBody>
      </p:sp>
      <p:sp>
        <p:nvSpPr>
          <p:cNvPr id="5" name="Slide Number Placeholder 4">
            <a:extLst>
              <a:ext uri="{FF2B5EF4-FFF2-40B4-BE49-F238E27FC236}">
                <a16:creationId xmlns:a16="http://schemas.microsoft.com/office/drawing/2014/main" id="{F4D10EBB-DD1B-BFD8-CA34-7F628D0E8766}"/>
              </a:ext>
            </a:extLst>
          </p:cNvPr>
          <p:cNvSpPr>
            <a:spLocks noGrp="1"/>
          </p:cNvSpPr>
          <p:nvPr>
            <p:ph type="sldNum" sz="quarter" idx="11"/>
          </p:nvPr>
        </p:nvSpPr>
        <p:spPr/>
        <p:txBody>
          <a:bodyPr/>
          <a:lstStyle/>
          <a:p>
            <a:pPr>
              <a:defRPr/>
            </a:pPr>
            <a:fld id="{06B6D9D2-400B-4F34-9CD7-7185E64E1880}" type="slidenum">
              <a:rPr lang="en-US" altLang="ko-KR" smtClean="0">
                <a:solidFill>
                  <a:srgbClr val="000000"/>
                </a:solidFill>
              </a:rPr>
              <a:pPr>
                <a:defRPr/>
              </a:pPr>
              <a:t>23</a:t>
            </a:fld>
            <a:endParaRPr lang="en-US" altLang="ko-KR">
              <a:solidFill>
                <a:srgbClr val="000000"/>
              </a:solidFill>
            </a:endParaRPr>
          </a:p>
        </p:txBody>
      </p:sp>
      <p:pic>
        <p:nvPicPr>
          <p:cNvPr id="6" name="Picture 5">
            <a:extLst>
              <a:ext uri="{FF2B5EF4-FFF2-40B4-BE49-F238E27FC236}">
                <a16:creationId xmlns:a16="http://schemas.microsoft.com/office/drawing/2014/main" id="{37119B0B-6A7E-C6CB-69B3-9DE4632DF05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35497" y="1396135"/>
            <a:ext cx="6835806" cy="3876902"/>
          </a:xfrm>
          <a:prstGeom prst="rect">
            <a:avLst/>
          </a:prstGeom>
        </p:spPr>
      </p:pic>
      <p:sp>
        <p:nvSpPr>
          <p:cNvPr id="7" name="Title 1">
            <a:extLst>
              <a:ext uri="{FF2B5EF4-FFF2-40B4-BE49-F238E27FC236}">
                <a16:creationId xmlns:a16="http://schemas.microsoft.com/office/drawing/2014/main" id="{AEDAC64A-11DB-F2DA-636A-5CE6CCB2D85B}"/>
              </a:ext>
            </a:extLst>
          </p:cNvPr>
          <p:cNvSpPr>
            <a:spLocks noGrp="1"/>
          </p:cNvSpPr>
          <p:nvPr>
            <p:ph type="title"/>
          </p:nvPr>
        </p:nvSpPr>
        <p:spPr>
          <a:xfrm>
            <a:off x="527050" y="298450"/>
            <a:ext cx="10369550" cy="490538"/>
          </a:xfrm>
        </p:spPr>
        <p:txBody>
          <a:bodyPr/>
          <a:lstStyle/>
          <a:p>
            <a:r>
              <a:rPr lang="en-US" sz="1600" b="1" dirty="0">
                <a:solidFill>
                  <a:srgbClr val="0000FF"/>
                </a:solidFill>
              </a:rPr>
              <a:t>Overall System Results Visualization  (2)   </a:t>
            </a:r>
            <a:endParaRPr lang="en-US" sz="1600" dirty="0"/>
          </a:p>
        </p:txBody>
      </p:sp>
    </p:spTree>
    <p:extLst>
      <p:ext uri="{BB962C8B-B14F-4D97-AF65-F5344CB8AC3E}">
        <p14:creationId xmlns:p14="http://schemas.microsoft.com/office/powerpoint/2010/main" val="36372551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3FC6FD-718B-F3B3-C6BA-4F58D35F44D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70DD50-B5A4-DC38-F590-21E4306FF353}"/>
              </a:ext>
            </a:extLst>
          </p:cNvPr>
          <p:cNvSpPr>
            <a:spLocks noGrp="1"/>
          </p:cNvSpPr>
          <p:nvPr>
            <p:ph idx="1"/>
          </p:nvPr>
        </p:nvSpPr>
        <p:spPr>
          <a:xfrm>
            <a:off x="527051" y="936686"/>
            <a:ext cx="4973765" cy="5400675"/>
          </a:xfrm>
        </p:spPr>
        <p:txBody>
          <a:bodyPr/>
          <a:lstStyle/>
          <a:p>
            <a:pPr>
              <a:defRPr/>
            </a:pPr>
            <a:r>
              <a:rPr lang="en-US" sz="1200" b="1" dirty="0">
                <a:solidFill>
                  <a:srgbClr val="0000FF"/>
                </a:solidFill>
              </a:rPr>
              <a:t>Noise Robustness Evaluation Visualizations</a:t>
            </a:r>
          </a:p>
          <a:p>
            <a:pPr lvl="1" algn="just"/>
            <a:r>
              <a:rPr lang="en-US" sz="1100" b="1" dirty="0"/>
              <a:t>These visualizations collectively reveal several key insights about the system's noise robustness.</a:t>
            </a:r>
          </a:p>
          <a:p>
            <a:pPr lvl="2" algn="just"/>
            <a:r>
              <a:rPr lang="en-US" sz="1050" b="1" dirty="0"/>
              <a:t>Performance vs. Corruption Level</a:t>
            </a:r>
          </a:p>
          <a:p>
            <a:pPr lvl="3" algn="just"/>
            <a:r>
              <a:rPr lang="en-US" sz="1000" b="1" dirty="0">
                <a:cs typeface="+mn-cs"/>
              </a:rPr>
              <a:t>Trend line equation</a:t>
            </a:r>
            <a:r>
              <a:rPr lang="en-US" sz="1000" dirty="0">
                <a:cs typeface="+mn-cs"/>
              </a:rPr>
              <a:t>: </a:t>
            </a:r>
            <a:r>
              <a:rPr lang="en-US" sz="1000" dirty="0">
                <a:solidFill>
                  <a:srgbClr val="0000FF"/>
                </a:solidFill>
                <a:cs typeface="+mn-cs"/>
              </a:rPr>
              <a:t>y=0.01x+0.85</a:t>
            </a:r>
            <a:r>
              <a:rPr lang="en-US" sz="1000" dirty="0">
                <a:cs typeface="+mn-cs"/>
              </a:rPr>
              <a:t>, indicating a nearly flat relationship</a:t>
            </a:r>
          </a:p>
          <a:p>
            <a:pPr lvl="3" algn="just"/>
            <a:r>
              <a:rPr lang="en-US" sz="1000" b="1" dirty="0">
                <a:cs typeface="+mn-cs"/>
              </a:rPr>
              <a:t>Semantic score range: </a:t>
            </a:r>
            <a:r>
              <a:rPr lang="en-US" sz="1000" dirty="0">
                <a:cs typeface="+mn-cs"/>
              </a:rPr>
              <a:t>0.60-1.00, </a:t>
            </a:r>
            <a:r>
              <a:rPr lang="en-US" sz="1000" dirty="0">
                <a:solidFill>
                  <a:srgbClr val="0000FF"/>
                </a:solidFill>
                <a:cs typeface="+mn-cs"/>
              </a:rPr>
              <a:t>with most points clustered above 0.85</a:t>
            </a:r>
          </a:p>
          <a:p>
            <a:pPr lvl="3" algn="just"/>
            <a:r>
              <a:rPr lang="en-US" sz="1000" dirty="0">
                <a:cs typeface="+mn-cs"/>
              </a:rPr>
              <a:t>The minimal slope (0.01) confirms the </a:t>
            </a:r>
            <a:r>
              <a:rPr lang="en-US" sz="1000" dirty="0">
                <a:solidFill>
                  <a:srgbClr val="0000FF"/>
                </a:solidFill>
                <a:cs typeface="+mn-cs"/>
              </a:rPr>
              <a:t>system maintains consistent semantic performance </a:t>
            </a:r>
            <a:r>
              <a:rPr lang="en-US" sz="1000" dirty="0">
                <a:cs typeface="+mn-cs"/>
              </a:rPr>
              <a:t>even as </a:t>
            </a:r>
            <a:r>
              <a:rPr lang="en-US" sz="1000" dirty="0">
                <a:solidFill>
                  <a:srgbClr val="0000FF"/>
                </a:solidFill>
                <a:cs typeface="+mn-cs"/>
              </a:rPr>
              <a:t>corruption increases</a:t>
            </a:r>
          </a:p>
          <a:p>
            <a:pPr lvl="3" algn="just"/>
            <a:r>
              <a:rPr lang="en-US" sz="1000" dirty="0">
                <a:solidFill>
                  <a:srgbClr val="0000FF"/>
                </a:solidFill>
                <a:cs typeface="+mn-cs"/>
              </a:rPr>
              <a:t>Performance stability: </a:t>
            </a:r>
            <a:r>
              <a:rPr lang="en-US" sz="1000" dirty="0">
                <a:cs typeface="+mn-cs"/>
              </a:rPr>
              <a:t>Despite corruption levels ranging from 0.0 to 0.27, semantic scores show only </a:t>
            </a:r>
            <a:r>
              <a:rPr lang="en-US" sz="1000" dirty="0">
                <a:solidFill>
                  <a:srgbClr val="0000FF"/>
                </a:solidFill>
                <a:cs typeface="+mn-cs"/>
              </a:rPr>
              <a:t>minor degradation</a:t>
            </a:r>
          </a:p>
          <a:p>
            <a:pPr lvl="3" algn="just"/>
            <a:r>
              <a:rPr lang="en-US" sz="1000" dirty="0">
                <a:cs typeface="+mn-cs"/>
              </a:rPr>
              <a:t>The flat trend line is particularly significant as it demonstrates the system's robustness to noise - semantic </a:t>
            </a:r>
            <a:r>
              <a:rPr lang="en-US" sz="1000" dirty="0">
                <a:solidFill>
                  <a:srgbClr val="0000FF"/>
                </a:solidFill>
                <a:cs typeface="+mn-cs"/>
              </a:rPr>
              <a:t>performance remains relatively stable regardless of corruption severity</a:t>
            </a:r>
            <a:r>
              <a:rPr lang="en-US" sz="1000" dirty="0">
                <a:cs typeface="+mn-cs"/>
              </a:rPr>
              <a:t>. </a:t>
            </a:r>
            <a:r>
              <a:rPr lang="en-US" sz="1000" b="1" dirty="0">
                <a:cs typeface="+mn-cs"/>
              </a:rPr>
              <a:t>This suggests effective error recovery mechanisms across varying noise conditions.</a:t>
            </a:r>
          </a:p>
          <a:p>
            <a:pPr lvl="1" algn="just"/>
            <a:r>
              <a:rPr lang="en-US" sz="1100" b="1" dirty="0"/>
              <a:t>Distribution of Corruption Levels</a:t>
            </a:r>
          </a:p>
          <a:p>
            <a:pPr lvl="2" algn="just"/>
            <a:r>
              <a:rPr lang="en-US" sz="1050" b="0" dirty="0">
                <a:solidFill>
                  <a:srgbClr val="0000FF"/>
                </a:solidFill>
              </a:rPr>
              <a:t>Low corruption dominance: </a:t>
            </a:r>
            <a:r>
              <a:rPr lang="en-US" sz="1050" b="0" dirty="0">
                <a:solidFill>
                  <a:schemeClr val="tx1"/>
                </a:solidFill>
              </a:rPr>
              <a:t>~11 samples at near-zero corruption, representing the largest group</a:t>
            </a:r>
          </a:p>
          <a:p>
            <a:pPr lvl="2" algn="just"/>
            <a:r>
              <a:rPr lang="en-US" sz="1050" b="0" dirty="0">
                <a:solidFill>
                  <a:srgbClr val="0000FF"/>
                </a:solidFill>
              </a:rPr>
              <a:t>Right-skewed distribution: </a:t>
            </a:r>
            <a:r>
              <a:rPr lang="en-US" sz="1050" b="0" dirty="0">
                <a:solidFill>
                  <a:schemeClr val="tx1"/>
                </a:solidFill>
              </a:rPr>
              <a:t>Most samples (29) experienced corruption levels below 0.10</a:t>
            </a:r>
          </a:p>
          <a:p>
            <a:pPr lvl="2" algn="just"/>
            <a:r>
              <a:rPr lang="en-US" sz="1050" b="0" dirty="0">
                <a:solidFill>
                  <a:srgbClr val="0000FF"/>
                </a:solidFill>
              </a:rPr>
              <a:t>Graduated challenge: </a:t>
            </a:r>
            <a:r>
              <a:rPr lang="en-US" sz="1050" b="0" dirty="0">
                <a:solidFill>
                  <a:schemeClr val="tx1"/>
                </a:solidFill>
              </a:rPr>
              <a:t>Progressive reduction in sample counts as corruption increases</a:t>
            </a:r>
          </a:p>
          <a:p>
            <a:pPr lvl="2" algn="just"/>
            <a:r>
              <a:rPr lang="en-US" sz="1050" b="0" dirty="0">
                <a:solidFill>
                  <a:srgbClr val="0000FF"/>
                </a:solidFill>
              </a:rPr>
              <a:t>Testing range: </a:t>
            </a:r>
            <a:r>
              <a:rPr lang="en-US" sz="1050" b="0" dirty="0">
                <a:solidFill>
                  <a:schemeClr val="tx1"/>
                </a:solidFill>
              </a:rPr>
              <a:t>Full range extends to 0.27, providing comprehensive evaluation across corruption conditions</a:t>
            </a:r>
          </a:p>
          <a:p>
            <a:pPr lvl="2" algn="just"/>
            <a:r>
              <a:rPr lang="en-US" sz="1050" b="0" dirty="0">
                <a:solidFill>
                  <a:srgbClr val="0000FF"/>
                </a:solidFill>
              </a:rPr>
              <a:t>The distribution confirms the test setup effectively evaluated system performance across the full spectrum of corruption levels, with sufficient representation of challenging high-corruption cases (5 samples above 0.20).</a:t>
            </a:r>
          </a:p>
          <a:p>
            <a:pPr marL="0" indent="0">
              <a:buNone/>
              <a:defRPr/>
            </a:pPr>
            <a:endParaRPr lang="en-US" sz="1200" dirty="0"/>
          </a:p>
          <a:p>
            <a:pPr>
              <a:defRPr/>
            </a:pPr>
            <a:endParaRPr lang="en-US" altLang="ko-KR" sz="1600" b="1" dirty="0">
              <a:latin typeface="Tahoma" panose="020B0604030504040204" pitchFamily="34" charset="0"/>
              <a:ea typeface="Tahoma" panose="020B0604030504040204" pitchFamily="34" charset="0"/>
              <a:cs typeface="Tahoma" panose="020B0604030504040204" pitchFamily="34" charset="0"/>
            </a:endParaRPr>
          </a:p>
          <a:p>
            <a:pPr marL="457200" lvl="1" indent="0">
              <a:buNone/>
            </a:pPr>
            <a:endParaRPr lang="en-US" altLang="ko-KR" sz="1400" b="1" dirty="0">
              <a:latin typeface="Tahoma" panose="020B0604030504040204" pitchFamily="34" charset="0"/>
              <a:ea typeface="Tahoma" panose="020B0604030504040204" pitchFamily="34" charset="0"/>
              <a:cs typeface="Tahoma" panose="020B0604030504040204" pitchFamily="34" charset="0"/>
            </a:endParaRPr>
          </a:p>
          <a:p>
            <a:pPr lvl="1">
              <a:defRPr/>
            </a:pPr>
            <a:endParaRPr lang="en-US" altLang="ko-KR" sz="1400" b="1" dirty="0">
              <a:latin typeface="Tahoma" panose="020B0604030504040204" pitchFamily="34" charset="0"/>
              <a:ea typeface="Tahoma" panose="020B0604030504040204" pitchFamily="34" charset="0"/>
              <a:cs typeface="Tahoma" panose="020B0604030504040204" pitchFamily="34" charset="0"/>
            </a:endParaRPr>
          </a:p>
          <a:p>
            <a:pPr>
              <a:defRPr/>
            </a:pPr>
            <a:endParaRPr lang="en-US" altLang="ko-KR" sz="1600" b="1" dirty="0">
              <a:latin typeface="Tahoma" panose="020B0604030504040204" pitchFamily="34" charset="0"/>
              <a:ea typeface="Tahoma" panose="020B0604030504040204" pitchFamily="34" charset="0"/>
              <a:cs typeface="Tahoma" panose="020B0604030504040204" pitchFamily="34" charset="0"/>
            </a:endParaRPr>
          </a:p>
          <a:p>
            <a:pPr marL="457200" lvl="1" indent="0">
              <a:buNone/>
              <a:defRPr/>
            </a:pPr>
            <a:endParaRPr lang="it-IT" altLang="ko-KR" sz="1400" b="1" dirty="0">
              <a:latin typeface="Tahoma" panose="020B0604030504040204" pitchFamily="34" charset="0"/>
              <a:ea typeface="Tahoma" panose="020B0604030504040204" pitchFamily="34" charset="0"/>
              <a:cs typeface="Tahoma" panose="020B0604030504040204" pitchFamily="34" charset="0"/>
            </a:endParaRPr>
          </a:p>
          <a:p>
            <a:pPr lvl="1">
              <a:defRPr/>
            </a:pPr>
            <a:endParaRPr lang="en-US" altLang="ko-KR" sz="1400" b="1" dirty="0">
              <a:latin typeface="Tahoma" pitchFamily="34" charset="0"/>
              <a:ea typeface="Tahoma" pitchFamily="34" charset="0"/>
              <a:cs typeface="Tahoma" pitchFamily="34" charset="0"/>
            </a:endParaRPr>
          </a:p>
          <a:p>
            <a:pPr>
              <a:defRPr/>
            </a:pPr>
            <a:endParaRPr lang="en-US" altLang="ko-KR" sz="1600" b="1" dirty="0">
              <a:latin typeface="Tahoma" pitchFamily="34" charset="0"/>
              <a:ea typeface="Tahoma" pitchFamily="34" charset="0"/>
              <a:cs typeface="Tahoma" pitchFamily="34" charset="0"/>
            </a:endParaRPr>
          </a:p>
          <a:p>
            <a:pPr>
              <a:defRPr/>
            </a:pPr>
            <a:endParaRPr lang="it-IT" altLang="ko-KR" sz="1600" b="1" dirty="0">
              <a:latin typeface="Tahoma" panose="020B0604030504040204" pitchFamily="34" charset="0"/>
              <a:ea typeface="Tahoma" panose="020B0604030504040204" pitchFamily="34" charset="0"/>
              <a:cs typeface="Tahoma" panose="020B0604030504040204" pitchFamily="34" charset="0"/>
            </a:endParaRPr>
          </a:p>
          <a:p>
            <a:pPr marL="457200" lvl="1" indent="0">
              <a:buNone/>
              <a:defRPr/>
            </a:pPr>
            <a:endParaRPr lang="en-US" sz="1400" dirty="0"/>
          </a:p>
          <a:p>
            <a:pPr lvl="1">
              <a:defRPr/>
            </a:pPr>
            <a:endParaRPr lang="en-US" sz="1400" dirty="0"/>
          </a:p>
        </p:txBody>
      </p:sp>
      <p:sp>
        <p:nvSpPr>
          <p:cNvPr id="4" name="Footer Placeholder 3">
            <a:extLst>
              <a:ext uri="{FF2B5EF4-FFF2-40B4-BE49-F238E27FC236}">
                <a16:creationId xmlns:a16="http://schemas.microsoft.com/office/drawing/2014/main" id="{CAF90DF3-C5D5-3925-A60B-0B99F2B8E61B}"/>
              </a:ext>
            </a:extLst>
          </p:cNvPr>
          <p:cNvSpPr>
            <a:spLocks noGrp="1"/>
          </p:cNvSpPr>
          <p:nvPr>
            <p:ph type="ftr" sz="quarter" idx="10"/>
          </p:nvPr>
        </p:nvSpPr>
        <p:spPr/>
        <p:txBody>
          <a:bodyPr/>
          <a:lstStyle/>
          <a:p>
            <a:pPr>
              <a:defRPr/>
            </a:pPr>
            <a:r>
              <a:rPr lang="en-US" altLang="ko-KR" dirty="0"/>
              <a:t>INHA UNIVERSITY</a:t>
            </a:r>
          </a:p>
          <a:p>
            <a:pPr>
              <a:defRPr/>
            </a:pPr>
            <a:r>
              <a:rPr lang="en-US" altLang="ko-KR" dirty="0"/>
              <a:t>Mobile  Telecommunications  Research  Lab</a:t>
            </a:r>
          </a:p>
          <a:p>
            <a:pPr>
              <a:defRPr/>
            </a:pPr>
            <a:endParaRPr lang="en-US" altLang="ko-KR" dirty="0"/>
          </a:p>
          <a:p>
            <a:pPr>
              <a:defRPr/>
            </a:pPr>
            <a:endParaRPr lang="en-US" altLang="ko-KR" dirty="0"/>
          </a:p>
        </p:txBody>
      </p:sp>
      <p:sp>
        <p:nvSpPr>
          <p:cNvPr id="5" name="Slide Number Placeholder 4">
            <a:extLst>
              <a:ext uri="{FF2B5EF4-FFF2-40B4-BE49-F238E27FC236}">
                <a16:creationId xmlns:a16="http://schemas.microsoft.com/office/drawing/2014/main" id="{B9EF5C97-E8EE-9597-0375-9A428DDC5F46}"/>
              </a:ext>
            </a:extLst>
          </p:cNvPr>
          <p:cNvSpPr>
            <a:spLocks noGrp="1"/>
          </p:cNvSpPr>
          <p:nvPr>
            <p:ph type="sldNum" sz="quarter" idx="11"/>
          </p:nvPr>
        </p:nvSpPr>
        <p:spPr/>
        <p:txBody>
          <a:bodyPr/>
          <a:lstStyle/>
          <a:p>
            <a:pPr>
              <a:defRPr/>
            </a:pPr>
            <a:fld id="{06B6D9D2-400B-4F34-9CD7-7185E64E1880}" type="slidenum">
              <a:rPr lang="en-US" altLang="ko-KR" smtClean="0">
                <a:solidFill>
                  <a:srgbClr val="000000"/>
                </a:solidFill>
              </a:rPr>
              <a:pPr>
                <a:defRPr/>
              </a:pPr>
              <a:t>24</a:t>
            </a:fld>
            <a:endParaRPr lang="en-US" altLang="ko-KR">
              <a:solidFill>
                <a:srgbClr val="000000"/>
              </a:solidFill>
            </a:endParaRPr>
          </a:p>
        </p:txBody>
      </p:sp>
      <p:pic>
        <p:nvPicPr>
          <p:cNvPr id="6" name="Picture 5">
            <a:extLst>
              <a:ext uri="{FF2B5EF4-FFF2-40B4-BE49-F238E27FC236}">
                <a16:creationId xmlns:a16="http://schemas.microsoft.com/office/drawing/2014/main" id="{33DF68A9-778F-CB6E-2C22-752E87BBEAC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00817" y="984045"/>
            <a:ext cx="6099113" cy="3459090"/>
          </a:xfrm>
          <a:prstGeom prst="rect">
            <a:avLst/>
          </a:prstGeom>
        </p:spPr>
      </p:pic>
      <p:sp>
        <p:nvSpPr>
          <p:cNvPr id="7" name="Content Placeholder 2">
            <a:extLst>
              <a:ext uri="{FF2B5EF4-FFF2-40B4-BE49-F238E27FC236}">
                <a16:creationId xmlns:a16="http://schemas.microsoft.com/office/drawing/2014/main" id="{CAF35112-D2D9-3B91-D6B6-3C5E8EF20255}"/>
              </a:ext>
            </a:extLst>
          </p:cNvPr>
          <p:cNvSpPr txBox="1">
            <a:spLocks/>
          </p:cNvSpPr>
          <p:nvPr/>
        </p:nvSpPr>
        <p:spPr bwMode="auto">
          <a:xfrm>
            <a:off x="5314382" y="4463100"/>
            <a:ext cx="6099112" cy="2192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latinLnBrk="0" hangingPunct="0">
              <a:spcBef>
                <a:spcPct val="20000"/>
              </a:spcBef>
              <a:spcAft>
                <a:spcPct val="0"/>
              </a:spcAft>
              <a:buFont typeface="Wingdings" panose="05000000000000000000" pitchFamily="2" charset="2"/>
              <a:buBlip>
                <a:blip r:embed="rId3"/>
              </a:buBlip>
              <a:defRPr kumimoji="1" sz="2000" b="1">
                <a:solidFill>
                  <a:schemeClr val="tx1"/>
                </a:solidFill>
                <a:latin typeface="+mn-lt"/>
                <a:ea typeface="+mn-ea"/>
                <a:cs typeface="+mn-cs"/>
              </a:defRPr>
            </a:lvl1pPr>
            <a:lvl2pPr marL="742950" indent="-285750" algn="l" rtl="0" eaLnBrk="0" fontAlgn="base" latinLnBrk="0" hangingPunct="0">
              <a:spcBef>
                <a:spcPct val="20000"/>
              </a:spcBef>
              <a:spcAft>
                <a:spcPct val="0"/>
              </a:spcAft>
              <a:buBlip>
                <a:blip r:embed="rId4"/>
              </a:buBlip>
              <a:defRPr kumimoji="1" sz="1800">
                <a:solidFill>
                  <a:schemeClr val="tx1"/>
                </a:solidFill>
                <a:latin typeface="+mn-lt"/>
                <a:ea typeface="+mn-ea"/>
                <a:cs typeface="Tahoma" pitchFamily="34" charset="0"/>
              </a:defRPr>
            </a:lvl2pPr>
            <a:lvl3pPr marL="1143000" indent="-228600" algn="l" rtl="0" eaLnBrk="0" fontAlgn="base" latinLnBrk="0" hangingPunct="0">
              <a:spcBef>
                <a:spcPct val="20000"/>
              </a:spcBef>
              <a:spcAft>
                <a:spcPct val="0"/>
              </a:spcAft>
              <a:buBlip>
                <a:blip r:embed="rId5"/>
              </a:buBlip>
              <a:defRPr kumimoji="1" sz="1600">
                <a:solidFill>
                  <a:schemeClr val="tx1"/>
                </a:solidFill>
                <a:latin typeface="+mn-lt"/>
                <a:ea typeface="+mn-ea"/>
                <a:cs typeface="Tahoma" pitchFamily="34" charset="0"/>
              </a:defRPr>
            </a:lvl3pPr>
            <a:lvl4pPr marL="1600200" indent="-228600" algn="l" rtl="0" eaLnBrk="0" fontAlgn="base" latinLnBrk="0" hangingPunct="0">
              <a:spcBef>
                <a:spcPct val="20000"/>
              </a:spcBef>
              <a:spcAft>
                <a:spcPct val="0"/>
              </a:spcAft>
              <a:buBlip>
                <a:blip r:embed="rId6"/>
              </a:buBlip>
              <a:defRPr kumimoji="1" sz="1400">
                <a:solidFill>
                  <a:schemeClr val="tx1"/>
                </a:solidFill>
                <a:latin typeface="+mn-lt"/>
                <a:ea typeface="+mn-ea"/>
                <a:cs typeface="Tahoma" pitchFamily="34" charset="0"/>
              </a:defRPr>
            </a:lvl4pPr>
            <a:lvl5pPr marL="2057400" indent="-228600" algn="l" rtl="0" eaLnBrk="0" fontAlgn="base" latinLnBrk="0" hangingPunct="0">
              <a:spcBef>
                <a:spcPct val="20000"/>
              </a:spcBef>
              <a:spcAft>
                <a:spcPct val="0"/>
              </a:spcAft>
              <a:buChar char="»"/>
              <a:defRPr kumimoji="1" sz="1200">
                <a:solidFill>
                  <a:schemeClr val="tx1"/>
                </a:solidFill>
                <a:latin typeface="+mn-lt"/>
                <a:ea typeface="+mn-ea"/>
                <a:cs typeface="Tahoma" pitchFamily="34" charset="0"/>
              </a:defRPr>
            </a:lvl5pPr>
            <a:lvl6pPr marL="2514600" indent="-228600" algn="l" rtl="0" fontAlgn="base" latinLnBrk="1">
              <a:spcBef>
                <a:spcPct val="20000"/>
              </a:spcBef>
              <a:spcAft>
                <a:spcPct val="0"/>
              </a:spcAft>
              <a:buChar char="»"/>
              <a:defRPr kumimoji="1" sz="1200">
                <a:solidFill>
                  <a:schemeClr val="tx1"/>
                </a:solidFill>
                <a:latin typeface="+mn-lt"/>
                <a:ea typeface="+mn-ea"/>
              </a:defRPr>
            </a:lvl6pPr>
            <a:lvl7pPr marL="2971800" indent="-228600" algn="l" rtl="0" fontAlgn="base" latinLnBrk="1">
              <a:spcBef>
                <a:spcPct val="20000"/>
              </a:spcBef>
              <a:spcAft>
                <a:spcPct val="0"/>
              </a:spcAft>
              <a:buChar char="»"/>
              <a:defRPr kumimoji="1" sz="1200">
                <a:solidFill>
                  <a:schemeClr val="tx1"/>
                </a:solidFill>
                <a:latin typeface="+mn-lt"/>
                <a:ea typeface="+mn-ea"/>
              </a:defRPr>
            </a:lvl7pPr>
            <a:lvl8pPr marL="3429000" indent="-228600" algn="l" rtl="0" fontAlgn="base" latinLnBrk="1">
              <a:spcBef>
                <a:spcPct val="20000"/>
              </a:spcBef>
              <a:spcAft>
                <a:spcPct val="0"/>
              </a:spcAft>
              <a:buChar char="»"/>
              <a:defRPr kumimoji="1" sz="1200">
                <a:solidFill>
                  <a:schemeClr val="tx1"/>
                </a:solidFill>
                <a:latin typeface="+mn-lt"/>
                <a:ea typeface="+mn-ea"/>
              </a:defRPr>
            </a:lvl8pPr>
            <a:lvl9pPr marL="3886200" indent="-228600" algn="l" rtl="0" fontAlgn="base" latinLnBrk="1">
              <a:spcBef>
                <a:spcPct val="20000"/>
              </a:spcBef>
              <a:spcAft>
                <a:spcPct val="0"/>
              </a:spcAft>
              <a:buChar char="»"/>
              <a:defRPr kumimoji="1" sz="1200">
                <a:solidFill>
                  <a:schemeClr val="tx1"/>
                </a:solidFill>
                <a:latin typeface="+mn-lt"/>
                <a:ea typeface="+mn-ea"/>
              </a:defRPr>
            </a:lvl9pPr>
          </a:lstStyle>
          <a:p>
            <a:pPr lvl="1" algn="just"/>
            <a:r>
              <a:rPr lang="en-US" sz="1200" b="1" dirty="0"/>
              <a:t>Method Performance by Corruption Level </a:t>
            </a:r>
            <a:endParaRPr lang="en-US" sz="1200" b="1" kern="0" dirty="0">
              <a:solidFill>
                <a:srgbClr val="0000FF"/>
              </a:solidFill>
            </a:endParaRPr>
          </a:p>
          <a:p>
            <a:pPr lvl="2" algn="just"/>
            <a:r>
              <a:rPr lang="en-US" sz="1100" kern="0" dirty="0">
                <a:solidFill>
                  <a:srgbClr val="0000FF"/>
                </a:solidFill>
              </a:rPr>
              <a:t>KB degradation: </a:t>
            </a:r>
            <a:r>
              <a:rPr lang="en-US" sz="1100" kern="0" dirty="0"/>
              <a:t>KB shows consistent performance decline as corruption increases</a:t>
            </a:r>
          </a:p>
          <a:p>
            <a:pPr lvl="2" algn="just"/>
            <a:r>
              <a:rPr lang="en-US" sz="1100" kern="0" dirty="0">
                <a:solidFill>
                  <a:srgbClr val="0000FF"/>
                </a:solidFill>
              </a:rPr>
              <a:t>Basic reliability</a:t>
            </a:r>
            <a:r>
              <a:rPr lang="en-US" sz="1100" kern="0" dirty="0"/>
              <a:t>: Basic method maintains remarkably consistent performance across all corruption levels</a:t>
            </a:r>
          </a:p>
          <a:p>
            <a:pPr lvl="2" algn="just"/>
            <a:r>
              <a:rPr lang="en-US" sz="1100" kern="0" dirty="0">
                <a:solidFill>
                  <a:srgbClr val="0000FF"/>
                </a:solidFill>
              </a:rPr>
              <a:t>API advantage window: </a:t>
            </a:r>
            <a:r>
              <a:rPr lang="en-US" sz="1100" kern="0" dirty="0"/>
              <a:t>API performs best at medium corruption levels but experiences significant degradation at high corruption</a:t>
            </a:r>
          </a:p>
          <a:p>
            <a:pPr lvl="2" algn="just"/>
            <a:r>
              <a:rPr lang="en-US" sz="1100" kern="0" dirty="0">
                <a:solidFill>
                  <a:srgbClr val="0000FF"/>
                </a:solidFill>
              </a:rPr>
              <a:t>Method complementarity: </a:t>
            </a:r>
            <a:r>
              <a:rPr lang="en-US" sz="1100" kern="0" dirty="0"/>
              <a:t>Different methods excel under different conditions, justifying the multi-method approach</a:t>
            </a:r>
          </a:p>
          <a:p>
            <a:pPr lvl="2" algn="just"/>
            <a:r>
              <a:rPr lang="en-US" sz="1050" b="1" kern="0" dirty="0"/>
              <a:t>The data confirms the system effectively handles a wide range of corruption conditions while maintaining semantic integrity, with the multi-method approach providing important resilience through method complementarity.</a:t>
            </a:r>
          </a:p>
          <a:p>
            <a:pPr lvl="3" algn="just"/>
            <a:endParaRPr lang="en-US" sz="1050" kern="0" dirty="0">
              <a:cs typeface="+mn-cs"/>
            </a:endParaRPr>
          </a:p>
          <a:p>
            <a:pPr>
              <a:defRPr/>
            </a:pPr>
            <a:endParaRPr lang="en-US" sz="1600" kern="0" dirty="0"/>
          </a:p>
          <a:p>
            <a:pPr>
              <a:defRPr/>
            </a:pPr>
            <a:endParaRPr lang="en-US" altLang="ko-KR" kern="0" dirty="0">
              <a:latin typeface="Tahoma" panose="020B0604030504040204" pitchFamily="34" charset="0"/>
              <a:ea typeface="Tahoma" panose="020B0604030504040204" pitchFamily="34" charset="0"/>
              <a:cs typeface="Tahoma" panose="020B0604030504040204" pitchFamily="34" charset="0"/>
            </a:endParaRPr>
          </a:p>
          <a:p>
            <a:pPr marL="457200" lvl="1" indent="0">
              <a:buFontTx/>
              <a:buNone/>
            </a:pPr>
            <a:endParaRPr lang="en-US" altLang="ko-KR" b="1" kern="0" dirty="0">
              <a:latin typeface="Tahoma" panose="020B0604030504040204" pitchFamily="34" charset="0"/>
              <a:ea typeface="Tahoma" panose="020B0604030504040204" pitchFamily="34" charset="0"/>
            </a:endParaRPr>
          </a:p>
          <a:p>
            <a:pPr lvl="1">
              <a:defRPr/>
            </a:pPr>
            <a:endParaRPr lang="en-US" altLang="ko-KR" b="1" kern="0" dirty="0">
              <a:latin typeface="Tahoma" panose="020B0604030504040204" pitchFamily="34" charset="0"/>
              <a:ea typeface="Tahoma" panose="020B0604030504040204" pitchFamily="34" charset="0"/>
            </a:endParaRPr>
          </a:p>
          <a:p>
            <a:pPr>
              <a:defRPr/>
            </a:pPr>
            <a:endParaRPr lang="en-US" altLang="ko-KR" kern="0" dirty="0">
              <a:latin typeface="Tahoma" panose="020B0604030504040204" pitchFamily="34" charset="0"/>
              <a:ea typeface="Tahoma" panose="020B0604030504040204" pitchFamily="34" charset="0"/>
              <a:cs typeface="Tahoma" panose="020B0604030504040204" pitchFamily="34" charset="0"/>
            </a:endParaRPr>
          </a:p>
          <a:p>
            <a:pPr marL="457200" lvl="1" indent="0">
              <a:buFontTx/>
              <a:buNone/>
              <a:defRPr/>
            </a:pPr>
            <a:endParaRPr lang="it-IT" altLang="ko-KR" b="1" kern="0" dirty="0">
              <a:latin typeface="Tahoma" panose="020B0604030504040204" pitchFamily="34" charset="0"/>
              <a:ea typeface="Tahoma" panose="020B0604030504040204" pitchFamily="34" charset="0"/>
            </a:endParaRPr>
          </a:p>
          <a:p>
            <a:pPr lvl="1">
              <a:defRPr/>
            </a:pPr>
            <a:endParaRPr lang="en-US" altLang="ko-KR" b="1" kern="0" dirty="0">
              <a:latin typeface="Tahoma" pitchFamily="34" charset="0"/>
              <a:ea typeface="Tahoma" pitchFamily="34" charset="0"/>
            </a:endParaRPr>
          </a:p>
          <a:p>
            <a:pPr>
              <a:defRPr/>
            </a:pPr>
            <a:endParaRPr lang="en-US" altLang="ko-KR" kern="0" dirty="0">
              <a:latin typeface="Tahoma" pitchFamily="34" charset="0"/>
              <a:ea typeface="Tahoma" pitchFamily="34" charset="0"/>
              <a:cs typeface="Tahoma" pitchFamily="34" charset="0"/>
            </a:endParaRPr>
          </a:p>
          <a:p>
            <a:pPr>
              <a:defRPr/>
            </a:pPr>
            <a:endParaRPr lang="it-IT" altLang="ko-KR" kern="0" dirty="0">
              <a:latin typeface="Tahoma" panose="020B0604030504040204" pitchFamily="34" charset="0"/>
              <a:ea typeface="Tahoma" panose="020B0604030504040204" pitchFamily="34" charset="0"/>
              <a:cs typeface="Tahoma" panose="020B0604030504040204" pitchFamily="34" charset="0"/>
            </a:endParaRPr>
          </a:p>
          <a:p>
            <a:pPr marL="457200" lvl="1" indent="0">
              <a:buFontTx/>
              <a:buNone/>
              <a:defRPr/>
            </a:pPr>
            <a:endParaRPr lang="en-US" kern="0" dirty="0"/>
          </a:p>
          <a:p>
            <a:pPr lvl="1">
              <a:defRPr/>
            </a:pPr>
            <a:endParaRPr lang="en-US" kern="0" dirty="0"/>
          </a:p>
        </p:txBody>
      </p:sp>
      <p:sp>
        <p:nvSpPr>
          <p:cNvPr id="8" name="Title 1">
            <a:extLst>
              <a:ext uri="{FF2B5EF4-FFF2-40B4-BE49-F238E27FC236}">
                <a16:creationId xmlns:a16="http://schemas.microsoft.com/office/drawing/2014/main" id="{38582F2B-2454-50FD-06EF-32C3040138A4}"/>
              </a:ext>
            </a:extLst>
          </p:cNvPr>
          <p:cNvSpPr>
            <a:spLocks noGrp="1"/>
          </p:cNvSpPr>
          <p:nvPr>
            <p:ph type="title"/>
          </p:nvPr>
        </p:nvSpPr>
        <p:spPr>
          <a:xfrm>
            <a:off x="527050" y="298450"/>
            <a:ext cx="10369550" cy="490538"/>
          </a:xfrm>
        </p:spPr>
        <p:txBody>
          <a:bodyPr/>
          <a:lstStyle/>
          <a:p>
            <a:r>
              <a:rPr lang="en-US" sz="1600" b="1" dirty="0">
                <a:solidFill>
                  <a:srgbClr val="0000FF"/>
                </a:solidFill>
              </a:rPr>
              <a:t>Overall System Results Visualization  (3)   </a:t>
            </a:r>
            <a:endParaRPr lang="en-US" sz="1600" dirty="0"/>
          </a:p>
        </p:txBody>
      </p:sp>
    </p:spTree>
    <p:extLst>
      <p:ext uri="{BB962C8B-B14F-4D97-AF65-F5344CB8AC3E}">
        <p14:creationId xmlns:p14="http://schemas.microsoft.com/office/powerpoint/2010/main" val="38361903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D57B7C-EA68-9B1D-9EC4-B6C90F13CA6A}"/>
            </a:ext>
          </a:extLst>
        </p:cNvPr>
        <p:cNvGrpSpPr/>
        <p:nvPr/>
      </p:nvGrpSpPr>
      <p:grpSpPr>
        <a:xfrm>
          <a:off x="0" y="0"/>
          <a:ext cx="0" cy="0"/>
          <a:chOff x="0" y="0"/>
          <a:chExt cx="0" cy="0"/>
        </a:xfrm>
      </p:grpSpPr>
      <p:sp>
        <p:nvSpPr>
          <p:cNvPr id="4" name="Footer Placeholder 3">
            <a:extLst>
              <a:ext uri="{FF2B5EF4-FFF2-40B4-BE49-F238E27FC236}">
                <a16:creationId xmlns:a16="http://schemas.microsoft.com/office/drawing/2014/main" id="{1E613955-BFEA-1C75-D21F-D3426C803770}"/>
              </a:ext>
            </a:extLst>
          </p:cNvPr>
          <p:cNvSpPr>
            <a:spLocks noGrp="1"/>
          </p:cNvSpPr>
          <p:nvPr>
            <p:ph type="ftr" sz="quarter" idx="10"/>
          </p:nvPr>
        </p:nvSpPr>
        <p:spPr/>
        <p:txBody>
          <a:bodyPr/>
          <a:lstStyle/>
          <a:p>
            <a:pPr>
              <a:defRPr/>
            </a:pPr>
            <a:r>
              <a:rPr lang="en-US" altLang="ko-KR" dirty="0"/>
              <a:t>INHA UNIVERSITY</a:t>
            </a:r>
          </a:p>
          <a:p>
            <a:pPr>
              <a:defRPr/>
            </a:pPr>
            <a:r>
              <a:rPr lang="en-US" altLang="ko-KR" dirty="0"/>
              <a:t>Mobile  Telecommunications  Research  Lab</a:t>
            </a:r>
          </a:p>
          <a:p>
            <a:pPr>
              <a:defRPr/>
            </a:pPr>
            <a:endParaRPr lang="en-US" altLang="ko-KR" dirty="0"/>
          </a:p>
          <a:p>
            <a:pPr>
              <a:defRPr/>
            </a:pPr>
            <a:endParaRPr lang="en-US" altLang="ko-KR" dirty="0"/>
          </a:p>
        </p:txBody>
      </p:sp>
      <p:sp>
        <p:nvSpPr>
          <p:cNvPr id="5" name="Slide Number Placeholder 4">
            <a:extLst>
              <a:ext uri="{FF2B5EF4-FFF2-40B4-BE49-F238E27FC236}">
                <a16:creationId xmlns:a16="http://schemas.microsoft.com/office/drawing/2014/main" id="{620621FF-A545-B23A-7667-C038CE3D501C}"/>
              </a:ext>
            </a:extLst>
          </p:cNvPr>
          <p:cNvSpPr>
            <a:spLocks noGrp="1"/>
          </p:cNvSpPr>
          <p:nvPr>
            <p:ph type="sldNum" sz="quarter" idx="11"/>
          </p:nvPr>
        </p:nvSpPr>
        <p:spPr/>
        <p:txBody>
          <a:bodyPr/>
          <a:lstStyle/>
          <a:p>
            <a:pPr>
              <a:defRPr/>
            </a:pPr>
            <a:fld id="{06B6D9D2-400B-4F34-9CD7-7185E64E1880}" type="slidenum">
              <a:rPr lang="en-US" altLang="ko-KR" smtClean="0">
                <a:solidFill>
                  <a:srgbClr val="000000"/>
                </a:solidFill>
              </a:rPr>
              <a:pPr>
                <a:defRPr/>
              </a:pPr>
              <a:t>25</a:t>
            </a:fld>
            <a:endParaRPr lang="en-US" altLang="ko-KR">
              <a:solidFill>
                <a:srgbClr val="000000"/>
              </a:solidFill>
            </a:endParaRPr>
          </a:p>
        </p:txBody>
      </p:sp>
      <p:pic>
        <p:nvPicPr>
          <p:cNvPr id="6" name="Picture 5">
            <a:extLst>
              <a:ext uri="{FF2B5EF4-FFF2-40B4-BE49-F238E27FC236}">
                <a16:creationId xmlns:a16="http://schemas.microsoft.com/office/drawing/2014/main" id="{CE6225E2-2603-8314-00F7-FD579D14E1F7}"/>
              </a:ext>
            </a:extLst>
          </p:cNvPr>
          <p:cNvPicPr>
            <a:picLocks noChangeAspect="1"/>
          </p:cNvPicPr>
          <p:nvPr/>
        </p:nvPicPr>
        <p:blipFill>
          <a:blip r:embed="rId2" cstate="hqprint">
            <a:extLst>
              <a:ext uri="{28A0092B-C50C-407E-A947-70E740481C1C}">
                <a14:useLocalDpi xmlns:a14="http://schemas.microsoft.com/office/drawing/2010/main" val="0"/>
              </a:ext>
            </a:extLst>
          </a:blip>
          <a:srcRect/>
          <a:stretch/>
        </p:blipFill>
        <p:spPr>
          <a:xfrm>
            <a:off x="1239917" y="912527"/>
            <a:ext cx="4856083" cy="3533809"/>
          </a:xfrm>
          <a:prstGeom prst="rect">
            <a:avLst/>
          </a:prstGeom>
        </p:spPr>
      </p:pic>
      <p:sp>
        <p:nvSpPr>
          <p:cNvPr id="8" name="Content Placeholder 2">
            <a:extLst>
              <a:ext uri="{FF2B5EF4-FFF2-40B4-BE49-F238E27FC236}">
                <a16:creationId xmlns:a16="http://schemas.microsoft.com/office/drawing/2014/main" id="{6C4C3FF5-BDC1-ECBF-C592-11A72FB2B08D}"/>
              </a:ext>
            </a:extLst>
          </p:cNvPr>
          <p:cNvSpPr txBox="1">
            <a:spLocks/>
          </p:cNvSpPr>
          <p:nvPr/>
        </p:nvSpPr>
        <p:spPr bwMode="auto">
          <a:xfrm>
            <a:off x="202276" y="4458155"/>
            <a:ext cx="6338656" cy="1914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marL="342900" indent="-342900" eaLnBrk="0" fontAlgn="base" hangingPunct="0">
              <a:spcBef>
                <a:spcPct val="20000"/>
              </a:spcBef>
              <a:spcAft>
                <a:spcPct val="0"/>
              </a:spcAft>
              <a:buFont typeface="Wingdings" panose="05000000000000000000" pitchFamily="2" charset="2"/>
              <a:buBlip>
                <a:blip r:embed="rId3"/>
              </a:buBlip>
              <a:defRPr kumimoji="1" sz="1600" b="1" kern="0"/>
            </a:lvl1pPr>
            <a:lvl2pPr marL="742950" lvl="1" indent="-285750" algn="just" eaLnBrk="0" fontAlgn="base" hangingPunct="0">
              <a:spcBef>
                <a:spcPct val="20000"/>
              </a:spcBef>
              <a:spcAft>
                <a:spcPct val="0"/>
              </a:spcAft>
              <a:buBlip>
                <a:blip r:embed="rId4"/>
              </a:buBlip>
              <a:defRPr kumimoji="1" sz="1200" b="1">
                <a:cs typeface="Tahoma" pitchFamily="34" charset="0"/>
              </a:defRPr>
            </a:lvl2pPr>
            <a:lvl3pPr marL="1143000" lvl="2" indent="-228600" algn="just" eaLnBrk="0" fontAlgn="base" hangingPunct="0">
              <a:spcBef>
                <a:spcPct val="20000"/>
              </a:spcBef>
              <a:spcAft>
                <a:spcPct val="0"/>
              </a:spcAft>
              <a:buBlip>
                <a:blip r:embed="rId5"/>
              </a:buBlip>
              <a:defRPr kumimoji="1" sz="1100" kern="0">
                <a:solidFill>
                  <a:srgbClr val="0000FF"/>
                </a:solidFill>
                <a:cs typeface="Tahoma" pitchFamily="34" charset="0"/>
              </a:defRPr>
            </a:lvl3pPr>
            <a:lvl4pPr marL="1600200" lvl="3" indent="-228600" algn="just" eaLnBrk="0" fontAlgn="base" hangingPunct="0">
              <a:spcBef>
                <a:spcPct val="20000"/>
              </a:spcBef>
              <a:spcAft>
                <a:spcPct val="0"/>
              </a:spcAft>
              <a:buBlip>
                <a:blip r:embed="rId6"/>
              </a:buBlip>
              <a:defRPr kumimoji="1" sz="1050" kern="0"/>
            </a:lvl4pPr>
            <a:lvl5pPr marL="2057400" indent="-228600" eaLnBrk="0" fontAlgn="base" hangingPunct="0">
              <a:spcBef>
                <a:spcPct val="20000"/>
              </a:spcBef>
              <a:spcAft>
                <a:spcPct val="0"/>
              </a:spcAft>
              <a:buChar char="»"/>
              <a:defRPr kumimoji="1" sz="1200">
                <a:cs typeface="Tahoma" pitchFamily="34" charset="0"/>
              </a:defRPr>
            </a:lvl5pPr>
            <a:lvl6pPr marL="2514600" indent="-228600" fontAlgn="base" latinLnBrk="1">
              <a:spcBef>
                <a:spcPct val="20000"/>
              </a:spcBef>
              <a:spcAft>
                <a:spcPct val="0"/>
              </a:spcAft>
              <a:buChar char="»"/>
              <a:defRPr kumimoji="1" sz="1200"/>
            </a:lvl6pPr>
            <a:lvl7pPr marL="2971800" indent="-228600" fontAlgn="base" latinLnBrk="1">
              <a:spcBef>
                <a:spcPct val="20000"/>
              </a:spcBef>
              <a:spcAft>
                <a:spcPct val="0"/>
              </a:spcAft>
              <a:buChar char="»"/>
              <a:defRPr kumimoji="1" sz="1200"/>
            </a:lvl7pPr>
            <a:lvl8pPr marL="3429000" indent="-228600" fontAlgn="base" latinLnBrk="1">
              <a:spcBef>
                <a:spcPct val="20000"/>
              </a:spcBef>
              <a:spcAft>
                <a:spcPct val="0"/>
              </a:spcAft>
              <a:buChar char="»"/>
              <a:defRPr kumimoji="1" sz="1200"/>
            </a:lvl8pPr>
            <a:lvl9pPr marL="3886200" indent="-228600" fontAlgn="base" latinLnBrk="1">
              <a:spcBef>
                <a:spcPct val="20000"/>
              </a:spcBef>
              <a:spcAft>
                <a:spcPct val="0"/>
              </a:spcAft>
              <a:buChar char="»"/>
              <a:defRPr kumimoji="1" sz="1200"/>
            </a:lvl9pPr>
          </a:lstStyle>
          <a:p>
            <a:r>
              <a:rPr lang="en-US" sz="1400" dirty="0"/>
              <a:t>Physical Channel Performance Visualizations</a:t>
            </a:r>
          </a:p>
          <a:p>
            <a:pPr lvl="1"/>
            <a:r>
              <a:rPr lang="en-US" sz="1100" dirty="0">
                <a:solidFill>
                  <a:srgbClr val="0000FF"/>
                </a:solidFill>
              </a:rPr>
              <a:t>Physical Channel Parameters</a:t>
            </a:r>
          </a:p>
          <a:p>
            <a:pPr lvl="3"/>
            <a:r>
              <a:rPr lang="en-US" sz="1000" dirty="0"/>
              <a:t>Configured SNR: 18 dB</a:t>
            </a:r>
          </a:p>
          <a:p>
            <a:pPr lvl="3"/>
            <a:r>
              <a:rPr lang="en-US" sz="1000" dirty="0"/>
              <a:t>Estimated SNR: 18 dB</a:t>
            </a:r>
          </a:p>
          <a:p>
            <a:pPr lvl="3"/>
            <a:r>
              <a:rPr lang="en-US" sz="1000" dirty="0">
                <a:solidFill>
                  <a:srgbClr val="0000FF"/>
                </a:solidFill>
              </a:rPr>
              <a:t>Channel type: frequency selective</a:t>
            </a:r>
          </a:p>
          <a:p>
            <a:pPr lvl="3"/>
            <a:r>
              <a:rPr lang="en-US" sz="1000" dirty="0"/>
              <a:t>Modulation scheme: </a:t>
            </a:r>
            <a:r>
              <a:rPr lang="en-US" sz="1000" dirty="0">
                <a:solidFill>
                  <a:srgbClr val="0000FF"/>
                </a:solidFill>
              </a:rPr>
              <a:t>OFDM-16 (Orthogonal Frequency Division Multiplexing with 16-QAM)</a:t>
            </a:r>
          </a:p>
          <a:p>
            <a:pPr lvl="3"/>
            <a:r>
              <a:rPr lang="en-US" sz="1000" dirty="0">
                <a:solidFill>
                  <a:srgbClr val="0000FF"/>
                </a:solidFill>
              </a:rPr>
              <a:t>The perfect alignment between configured and estimated SNR values indicates excellent channel estimation accuracy</a:t>
            </a:r>
            <a:r>
              <a:rPr lang="en-US" sz="1000" dirty="0"/>
              <a:t>. This 18 dB operating point represents a </a:t>
            </a:r>
            <a:r>
              <a:rPr lang="en-US" sz="1000" dirty="0">
                <a:solidFill>
                  <a:srgbClr val="0000FF"/>
                </a:solidFill>
              </a:rPr>
              <a:t>moderately challenging wireless channel environment </a:t>
            </a:r>
            <a:r>
              <a:rPr lang="en-US" sz="1000" dirty="0"/>
              <a:t>while maintaining reliable communication. The frequency-selective channel model realistically simulates real-world wireless communications with frequency-dependent fading effects</a:t>
            </a:r>
          </a:p>
        </p:txBody>
      </p:sp>
      <p:sp>
        <p:nvSpPr>
          <p:cNvPr id="12" name="Content Placeholder 2">
            <a:extLst>
              <a:ext uri="{FF2B5EF4-FFF2-40B4-BE49-F238E27FC236}">
                <a16:creationId xmlns:a16="http://schemas.microsoft.com/office/drawing/2014/main" id="{43409EF4-0410-1926-2CB5-149DDD413559}"/>
              </a:ext>
            </a:extLst>
          </p:cNvPr>
          <p:cNvSpPr>
            <a:spLocks noGrp="1"/>
          </p:cNvSpPr>
          <p:nvPr>
            <p:ph idx="1"/>
          </p:nvPr>
        </p:nvSpPr>
        <p:spPr>
          <a:xfrm>
            <a:off x="5948039" y="924346"/>
            <a:ext cx="5587014" cy="5400675"/>
          </a:xfrm>
        </p:spPr>
        <p:txBody>
          <a:bodyPr/>
          <a:lstStyle/>
          <a:p>
            <a:pPr lvl="1">
              <a:defRPr/>
            </a:pPr>
            <a:r>
              <a:rPr lang="en-US" sz="1050" b="1" dirty="0"/>
              <a:t>Distribution of Embedding Similarities After Transmission</a:t>
            </a:r>
          </a:p>
          <a:p>
            <a:pPr lvl="2" algn="just"/>
            <a:r>
              <a:rPr lang="en-US" sz="1050" kern="1200" dirty="0"/>
              <a:t>Range: -0.02 to 0.06</a:t>
            </a:r>
          </a:p>
          <a:p>
            <a:pPr lvl="2" algn="just"/>
            <a:r>
              <a:rPr lang="en-US" sz="1050" kern="1200" dirty="0">
                <a:solidFill>
                  <a:srgbClr val="0000FF"/>
                </a:solidFill>
              </a:rPr>
              <a:t>Peak frequency: Around 0.04 (7 samples)</a:t>
            </a:r>
          </a:p>
          <a:p>
            <a:pPr lvl="2" algn="just"/>
            <a:r>
              <a:rPr lang="en-US" sz="1050" kern="1200" dirty="0"/>
              <a:t>Distribution shape: Right-skewed with positive mean</a:t>
            </a:r>
          </a:p>
          <a:p>
            <a:pPr lvl="2" algn="just"/>
            <a:r>
              <a:rPr lang="en-US" sz="1050" kern="1200" dirty="0"/>
              <a:t>Majority range: </a:t>
            </a:r>
            <a:r>
              <a:rPr lang="en-US" sz="1050" kern="1200" dirty="0">
                <a:solidFill>
                  <a:srgbClr val="0000FF"/>
                </a:solidFill>
              </a:rPr>
              <a:t>Most samples fall between 0.02-0.05</a:t>
            </a:r>
          </a:p>
          <a:p>
            <a:pPr lvl="2" algn="just"/>
            <a:r>
              <a:rPr lang="en-US" sz="1050" kern="1200" dirty="0"/>
              <a:t>The predominantly positive similarity values indicate the system </a:t>
            </a:r>
            <a:r>
              <a:rPr lang="en-US" sz="1050" kern="1200" dirty="0">
                <a:solidFill>
                  <a:srgbClr val="0000FF"/>
                </a:solidFill>
              </a:rPr>
              <a:t>successfully preserves embedding relationships through the channel</a:t>
            </a:r>
            <a:r>
              <a:rPr lang="en-US" sz="1050" kern="1200" dirty="0"/>
              <a:t>. </a:t>
            </a:r>
            <a:r>
              <a:rPr lang="en-US" sz="1050" kern="1200" dirty="0">
                <a:solidFill>
                  <a:srgbClr val="0000FF"/>
                </a:solidFill>
              </a:rPr>
              <a:t>The right-skewed distribution with peak at 0.04 suggests most transmissions maintain moderate similarity, with few instances of negative similarity (signal inversion). </a:t>
            </a:r>
            <a:r>
              <a:rPr lang="en-US" sz="1050" kern="1200" dirty="0"/>
              <a:t>This demonstrates the effectiveness of the channel coding mechanisms in preserving embedding relationships despite noise.</a:t>
            </a:r>
          </a:p>
          <a:p>
            <a:pPr marL="914400" lvl="2" indent="0" algn="just">
              <a:buNone/>
            </a:pPr>
            <a:endParaRPr lang="en-US" sz="1050" kern="1200" dirty="0"/>
          </a:p>
          <a:p>
            <a:pPr lvl="1" algn="just"/>
            <a:r>
              <a:rPr lang="en-US" sz="1050" b="1" dirty="0"/>
              <a:t>Estimated  BER Distribution </a:t>
            </a:r>
          </a:p>
          <a:p>
            <a:pPr lvl="2" algn="just"/>
            <a:r>
              <a:rPr lang="en-US" sz="1050" kern="1200" dirty="0"/>
              <a:t>All 50 samples report </a:t>
            </a:r>
            <a:r>
              <a:rPr lang="en-US" sz="1050" kern="1200" dirty="0">
                <a:solidFill>
                  <a:srgbClr val="0000FF"/>
                </a:solidFill>
              </a:rPr>
              <a:t>0 bit errors</a:t>
            </a:r>
            <a:r>
              <a:rPr lang="en-US" sz="1050" kern="1200" dirty="0"/>
              <a:t>, </a:t>
            </a:r>
            <a:r>
              <a:rPr lang="en-US" sz="1050" kern="1200" dirty="0">
                <a:solidFill>
                  <a:srgbClr val="0000FF"/>
                </a:solidFill>
              </a:rPr>
              <a:t>confirming the combined OFDM-16, adaptive modulation and unequal error protection scheme fully mitigates errors.</a:t>
            </a:r>
          </a:p>
          <a:p>
            <a:pPr marL="914400" lvl="2" indent="0" algn="just">
              <a:buNone/>
            </a:pPr>
            <a:endParaRPr lang="en-US" sz="1050" kern="1200" dirty="0"/>
          </a:p>
          <a:p>
            <a:pPr lvl="1" algn="just"/>
            <a:r>
              <a:rPr lang="en-US" sz="1050" b="1" dirty="0"/>
              <a:t>Physical Layer vs. Semantic Layer Performance</a:t>
            </a:r>
          </a:p>
          <a:p>
            <a:pPr lvl="2" algn="just"/>
            <a:r>
              <a:rPr lang="en-US" sz="1050" kern="1200" dirty="0"/>
              <a:t>Trend line equation: </a:t>
            </a:r>
            <a:r>
              <a:rPr lang="en-US" sz="1050" b="1" kern="1200" dirty="0">
                <a:solidFill>
                  <a:srgbClr val="0000FF"/>
                </a:solidFill>
              </a:rPr>
              <a:t>y = -1.97x + 0.90</a:t>
            </a:r>
          </a:p>
          <a:p>
            <a:pPr lvl="2" algn="just"/>
            <a:r>
              <a:rPr lang="en-US" sz="1050" kern="1200" dirty="0"/>
              <a:t>Correlation direction: Negative slope (-1.97)</a:t>
            </a:r>
          </a:p>
          <a:p>
            <a:pPr lvl="2" algn="just"/>
            <a:r>
              <a:rPr lang="en-US" sz="1050" kern="1200" dirty="0"/>
              <a:t>Baseline semantic performance: 0.90 y-intercept</a:t>
            </a:r>
          </a:p>
          <a:p>
            <a:pPr lvl="2" algn="just"/>
            <a:r>
              <a:rPr lang="en-US" sz="1050" kern="1200" dirty="0"/>
              <a:t>Data distribution: Significant scatter around trend line</a:t>
            </a:r>
          </a:p>
          <a:p>
            <a:pPr lvl="2" algn="just"/>
            <a:r>
              <a:rPr lang="en-US" sz="1050" kern="1200" dirty="0"/>
              <a:t>Range: Semantic similarity spans 0.60-1.00 across physical similarities</a:t>
            </a:r>
          </a:p>
          <a:p>
            <a:pPr lvl="2" algn="just"/>
            <a:r>
              <a:rPr lang="en-US" sz="1050" b="1" kern="1200" dirty="0"/>
              <a:t>The counterintuitive negative correlation reveals a crucial insight: better physical layer embedding similarity doesn't necessarily translate to improved semantic performance. </a:t>
            </a:r>
          </a:p>
          <a:p>
            <a:pPr lvl="3" algn="just"/>
            <a:r>
              <a:rPr lang="en-US" sz="900" kern="1200" dirty="0">
                <a:solidFill>
                  <a:srgbClr val="0000FF"/>
                </a:solidFill>
              </a:rPr>
              <a:t>This suggests the system's semantic layer implements effective compensation mechanisms that work harder when physical layer performance degrades. </a:t>
            </a:r>
          </a:p>
          <a:p>
            <a:pPr lvl="3" algn="just"/>
            <a:r>
              <a:rPr lang="en-US" sz="900" kern="1200" dirty="0">
                <a:solidFill>
                  <a:srgbClr val="0000FF"/>
                </a:solidFill>
              </a:rPr>
              <a:t>The substantial scatter around the trend line indicates other factors beyond physical similarity influence semantic performance.</a:t>
            </a:r>
          </a:p>
          <a:p>
            <a:pPr marL="0" indent="0">
              <a:buNone/>
              <a:defRPr/>
            </a:pPr>
            <a:endParaRPr lang="en-US" sz="1200" dirty="0"/>
          </a:p>
          <a:p>
            <a:pPr>
              <a:defRPr/>
            </a:pPr>
            <a:endParaRPr lang="en-US" altLang="ko-KR" sz="1600" b="1" dirty="0">
              <a:latin typeface="Tahoma" panose="020B0604030504040204" pitchFamily="34" charset="0"/>
              <a:ea typeface="Tahoma" panose="020B0604030504040204" pitchFamily="34" charset="0"/>
              <a:cs typeface="Tahoma" panose="020B0604030504040204" pitchFamily="34" charset="0"/>
            </a:endParaRPr>
          </a:p>
          <a:p>
            <a:pPr marL="457200" lvl="1" indent="0">
              <a:buNone/>
            </a:pPr>
            <a:endParaRPr lang="en-US" altLang="ko-KR" sz="1400" b="1" dirty="0">
              <a:latin typeface="Tahoma" panose="020B0604030504040204" pitchFamily="34" charset="0"/>
              <a:ea typeface="Tahoma" panose="020B0604030504040204" pitchFamily="34" charset="0"/>
              <a:cs typeface="Tahoma" panose="020B0604030504040204" pitchFamily="34" charset="0"/>
            </a:endParaRPr>
          </a:p>
          <a:p>
            <a:pPr lvl="1">
              <a:defRPr/>
            </a:pPr>
            <a:endParaRPr lang="en-US" altLang="ko-KR" sz="1400" b="1" dirty="0">
              <a:latin typeface="Tahoma" panose="020B0604030504040204" pitchFamily="34" charset="0"/>
              <a:ea typeface="Tahoma" panose="020B0604030504040204" pitchFamily="34" charset="0"/>
              <a:cs typeface="Tahoma" panose="020B0604030504040204" pitchFamily="34" charset="0"/>
            </a:endParaRPr>
          </a:p>
          <a:p>
            <a:pPr>
              <a:defRPr/>
            </a:pPr>
            <a:endParaRPr lang="en-US" altLang="ko-KR" sz="1600" b="1" dirty="0">
              <a:latin typeface="Tahoma" panose="020B0604030504040204" pitchFamily="34" charset="0"/>
              <a:ea typeface="Tahoma" panose="020B0604030504040204" pitchFamily="34" charset="0"/>
              <a:cs typeface="Tahoma" panose="020B0604030504040204" pitchFamily="34" charset="0"/>
            </a:endParaRPr>
          </a:p>
          <a:p>
            <a:pPr marL="457200" lvl="1" indent="0">
              <a:buNone/>
              <a:defRPr/>
            </a:pPr>
            <a:endParaRPr lang="it-IT" altLang="ko-KR" sz="1400" b="1" dirty="0">
              <a:latin typeface="Tahoma" panose="020B0604030504040204" pitchFamily="34" charset="0"/>
              <a:ea typeface="Tahoma" panose="020B0604030504040204" pitchFamily="34" charset="0"/>
              <a:cs typeface="Tahoma" panose="020B0604030504040204" pitchFamily="34" charset="0"/>
            </a:endParaRPr>
          </a:p>
          <a:p>
            <a:pPr lvl="1">
              <a:defRPr/>
            </a:pPr>
            <a:endParaRPr lang="en-US" altLang="ko-KR" sz="1400" b="1" dirty="0">
              <a:latin typeface="Tahoma" pitchFamily="34" charset="0"/>
              <a:ea typeface="Tahoma" pitchFamily="34" charset="0"/>
              <a:cs typeface="Tahoma" pitchFamily="34" charset="0"/>
            </a:endParaRPr>
          </a:p>
          <a:p>
            <a:pPr>
              <a:defRPr/>
            </a:pPr>
            <a:endParaRPr lang="en-US" altLang="ko-KR" sz="1600" b="1" dirty="0">
              <a:latin typeface="Tahoma" pitchFamily="34" charset="0"/>
              <a:ea typeface="Tahoma" pitchFamily="34" charset="0"/>
              <a:cs typeface="Tahoma" pitchFamily="34" charset="0"/>
            </a:endParaRPr>
          </a:p>
          <a:p>
            <a:pPr>
              <a:defRPr/>
            </a:pPr>
            <a:endParaRPr lang="it-IT" altLang="ko-KR" sz="1600" b="1" dirty="0">
              <a:latin typeface="Tahoma" panose="020B0604030504040204" pitchFamily="34" charset="0"/>
              <a:ea typeface="Tahoma" panose="020B0604030504040204" pitchFamily="34" charset="0"/>
              <a:cs typeface="Tahoma" panose="020B0604030504040204" pitchFamily="34" charset="0"/>
            </a:endParaRPr>
          </a:p>
          <a:p>
            <a:pPr marL="457200" lvl="1" indent="0">
              <a:buNone/>
              <a:defRPr/>
            </a:pPr>
            <a:endParaRPr lang="en-US" sz="1400" dirty="0"/>
          </a:p>
          <a:p>
            <a:pPr lvl="1">
              <a:defRPr/>
            </a:pPr>
            <a:endParaRPr lang="en-US" sz="1400" dirty="0"/>
          </a:p>
        </p:txBody>
      </p:sp>
      <p:sp>
        <p:nvSpPr>
          <p:cNvPr id="3" name="Title 1">
            <a:extLst>
              <a:ext uri="{FF2B5EF4-FFF2-40B4-BE49-F238E27FC236}">
                <a16:creationId xmlns:a16="http://schemas.microsoft.com/office/drawing/2014/main" id="{D3C14F00-5473-CCD1-DF2B-2CC5FF7279C0}"/>
              </a:ext>
            </a:extLst>
          </p:cNvPr>
          <p:cNvSpPr>
            <a:spLocks noGrp="1"/>
          </p:cNvSpPr>
          <p:nvPr>
            <p:ph type="title"/>
          </p:nvPr>
        </p:nvSpPr>
        <p:spPr>
          <a:xfrm>
            <a:off x="527050" y="298450"/>
            <a:ext cx="10369550" cy="490538"/>
          </a:xfrm>
        </p:spPr>
        <p:txBody>
          <a:bodyPr/>
          <a:lstStyle/>
          <a:p>
            <a:r>
              <a:rPr lang="en-US" sz="1600" b="1" dirty="0">
                <a:solidFill>
                  <a:srgbClr val="0000FF"/>
                </a:solidFill>
              </a:rPr>
              <a:t>Overall System Results Visualization  (4)   </a:t>
            </a:r>
            <a:endParaRPr lang="en-US" sz="1600" dirty="0"/>
          </a:p>
        </p:txBody>
      </p:sp>
    </p:spTree>
    <p:extLst>
      <p:ext uri="{BB962C8B-B14F-4D97-AF65-F5344CB8AC3E}">
        <p14:creationId xmlns:p14="http://schemas.microsoft.com/office/powerpoint/2010/main" val="9652647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4E03E7-D230-0CFB-78EE-2AE1389A7B4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397B18-4B18-46AC-CB06-C7A83A83DC23}"/>
              </a:ext>
            </a:extLst>
          </p:cNvPr>
          <p:cNvSpPr>
            <a:spLocks noGrp="1"/>
          </p:cNvSpPr>
          <p:nvPr>
            <p:ph idx="1"/>
          </p:nvPr>
        </p:nvSpPr>
        <p:spPr>
          <a:xfrm>
            <a:off x="527051" y="981076"/>
            <a:ext cx="4148667" cy="5400675"/>
          </a:xfrm>
        </p:spPr>
        <p:txBody>
          <a:bodyPr/>
          <a:lstStyle/>
          <a:p>
            <a:pPr>
              <a:defRPr/>
            </a:pPr>
            <a:r>
              <a:rPr lang="en-US" sz="1400" b="1" dirty="0">
                <a:solidFill>
                  <a:srgbClr val="0000FF"/>
                </a:solidFill>
              </a:rPr>
              <a:t>RL Agent Performance Visualizations</a:t>
            </a:r>
          </a:p>
          <a:p>
            <a:pPr lvl="1" algn="just"/>
            <a:r>
              <a:rPr lang="en-US" sz="1200" b="1" dirty="0"/>
              <a:t>Total Reward </a:t>
            </a:r>
          </a:p>
          <a:p>
            <a:pPr lvl="2" algn="just"/>
            <a:r>
              <a:rPr lang="en-US" sz="1100" dirty="0"/>
              <a:t>627 episodes, 689 total reward (~1.1 per episode)</a:t>
            </a:r>
          </a:p>
          <a:p>
            <a:pPr lvl="2" algn="just"/>
            <a:r>
              <a:rPr lang="en-US" sz="1100" dirty="0">
                <a:solidFill>
                  <a:srgbClr val="0000FF"/>
                </a:solidFill>
              </a:rPr>
              <a:t>Indicates the PPO agent has learned an effective policy for balancing quality and cost.</a:t>
            </a:r>
          </a:p>
          <a:p>
            <a:pPr lvl="1" algn="just"/>
            <a:r>
              <a:rPr lang="en-US" sz="1200" b="1" dirty="0"/>
              <a:t>API Efficiency Over Time </a:t>
            </a:r>
          </a:p>
          <a:p>
            <a:pPr lvl="2" algn="just"/>
            <a:r>
              <a:rPr lang="en-US" sz="1100" dirty="0"/>
              <a:t>Range: ~0–6 500 efficiency units</a:t>
            </a:r>
          </a:p>
          <a:p>
            <a:pPr lvl="2" algn="just"/>
            <a:r>
              <a:rPr lang="en-US" sz="1100" dirty="0"/>
              <a:t>Pattern: Volatile with repeated peaks</a:t>
            </a:r>
          </a:p>
          <a:p>
            <a:pPr lvl="2" algn="just"/>
            <a:r>
              <a:rPr lang="en-US" sz="1100" dirty="0">
                <a:solidFill>
                  <a:srgbClr val="0000FF"/>
                </a:solidFill>
              </a:rPr>
              <a:t>Shows context-sensitive decisions rather than a simple learning curve.</a:t>
            </a:r>
          </a:p>
          <a:p>
            <a:pPr lvl="1" algn="just"/>
            <a:r>
              <a:rPr lang="en-US" sz="1200" b="1" dirty="0"/>
              <a:t>Action Distribution </a:t>
            </a:r>
          </a:p>
          <a:p>
            <a:pPr lvl="2" algn="just"/>
            <a:r>
              <a:rPr lang="en-US" sz="1100" dirty="0"/>
              <a:t>GPT-3.5: 49% | KB: 22% | Basic: 22% | GPT-4: 8%</a:t>
            </a:r>
          </a:p>
          <a:p>
            <a:pPr lvl="2" algn="just"/>
            <a:r>
              <a:rPr lang="en-US" sz="1100" dirty="0">
                <a:solidFill>
                  <a:srgbClr val="0000FF"/>
                </a:solidFill>
              </a:rPr>
              <a:t>Reflects a strategic cost-quality trade-off: heavy use of mid-tier GPT-3.5, sparing use of expensive GPT-4.</a:t>
            </a:r>
          </a:p>
          <a:p>
            <a:pPr lvl="1" algn="just"/>
            <a:r>
              <a:rPr lang="en-US" sz="1200" b="1" dirty="0"/>
              <a:t>Key Metrics </a:t>
            </a:r>
          </a:p>
          <a:p>
            <a:pPr lvl="2" algn="just"/>
            <a:r>
              <a:rPr lang="en-US" sz="1100" dirty="0"/>
              <a:t>Episodes: 627 | Total Reward: 689 | Exploration Rate: 24%</a:t>
            </a:r>
          </a:p>
          <a:p>
            <a:pPr lvl="2" algn="just"/>
            <a:r>
              <a:rPr lang="en-US" sz="1100" dirty="0">
                <a:solidFill>
                  <a:srgbClr val="0000FF"/>
                </a:solidFill>
              </a:rPr>
              <a:t>Maintains a healthy exploration/exploitation balance for ongoing adaptation</a:t>
            </a:r>
            <a:r>
              <a:rPr lang="en-US" sz="1100" dirty="0"/>
              <a:t>.</a:t>
            </a:r>
          </a:p>
          <a:p>
            <a:pPr>
              <a:defRPr/>
            </a:pPr>
            <a:endParaRPr lang="en-US" altLang="ko-KR" sz="1800" b="1" dirty="0">
              <a:latin typeface="Tahoma" panose="020B0604030504040204" pitchFamily="34" charset="0"/>
              <a:ea typeface="Tahoma" panose="020B0604030504040204" pitchFamily="34" charset="0"/>
              <a:cs typeface="Tahoma" panose="020B0604030504040204" pitchFamily="34" charset="0"/>
            </a:endParaRPr>
          </a:p>
          <a:p>
            <a:pPr marL="457200" lvl="1" indent="0">
              <a:buNone/>
              <a:defRPr/>
            </a:pPr>
            <a:endParaRPr lang="it-IT" altLang="ko-KR" sz="1600" b="1" dirty="0">
              <a:latin typeface="Tahoma" panose="020B0604030504040204" pitchFamily="34" charset="0"/>
              <a:ea typeface="Tahoma" panose="020B0604030504040204" pitchFamily="34" charset="0"/>
              <a:cs typeface="Tahoma" panose="020B0604030504040204" pitchFamily="34" charset="0"/>
            </a:endParaRPr>
          </a:p>
          <a:p>
            <a:pPr lvl="1">
              <a:defRPr/>
            </a:pPr>
            <a:endParaRPr lang="en-US" altLang="ko-KR" sz="1600" b="1" dirty="0">
              <a:latin typeface="Tahoma" pitchFamily="34" charset="0"/>
              <a:ea typeface="Tahoma" pitchFamily="34" charset="0"/>
              <a:cs typeface="Tahoma" pitchFamily="34" charset="0"/>
            </a:endParaRPr>
          </a:p>
          <a:p>
            <a:pPr>
              <a:defRPr/>
            </a:pPr>
            <a:endParaRPr lang="en-US" altLang="ko-KR" sz="1800" b="1" dirty="0">
              <a:latin typeface="Tahoma" pitchFamily="34" charset="0"/>
              <a:ea typeface="Tahoma" pitchFamily="34" charset="0"/>
              <a:cs typeface="Tahoma" pitchFamily="34" charset="0"/>
            </a:endParaRPr>
          </a:p>
          <a:p>
            <a:pPr>
              <a:defRPr/>
            </a:pPr>
            <a:endParaRPr lang="it-IT" altLang="ko-KR" sz="1800" b="1" dirty="0">
              <a:latin typeface="Tahoma" panose="020B0604030504040204" pitchFamily="34" charset="0"/>
              <a:ea typeface="Tahoma" panose="020B0604030504040204" pitchFamily="34" charset="0"/>
              <a:cs typeface="Tahoma" panose="020B0604030504040204" pitchFamily="34" charset="0"/>
            </a:endParaRPr>
          </a:p>
          <a:p>
            <a:pPr marL="457200" lvl="1" indent="0">
              <a:buNone/>
              <a:defRPr/>
            </a:pPr>
            <a:endParaRPr lang="en-US" sz="1600" dirty="0"/>
          </a:p>
          <a:p>
            <a:pPr lvl="1">
              <a:defRPr/>
            </a:pPr>
            <a:endParaRPr lang="en-US" sz="1600" dirty="0"/>
          </a:p>
        </p:txBody>
      </p:sp>
      <p:sp>
        <p:nvSpPr>
          <p:cNvPr id="4" name="Footer Placeholder 3">
            <a:extLst>
              <a:ext uri="{FF2B5EF4-FFF2-40B4-BE49-F238E27FC236}">
                <a16:creationId xmlns:a16="http://schemas.microsoft.com/office/drawing/2014/main" id="{1A8CB4DE-39C7-6EA5-A7D8-43E9C3DB560A}"/>
              </a:ext>
            </a:extLst>
          </p:cNvPr>
          <p:cNvSpPr>
            <a:spLocks noGrp="1"/>
          </p:cNvSpPr>
          <p:nvPr>
            <p:ph type="ftr" sz="quarter" idx="10"/>
          </p:nvPr>
        </p:nvSpPr>
        <p:spPr/>
        <p:txBody>
          <a:bodyPr/>
          <a:lstStyle/>
          <a:p>
            <a:pPr>
              <a:defRPr/>
            </a:pPr>
            <a:r>
              <a:rPr lang="en-US" altLang="ko-KR" dirty="0"/>
              <a:t>INHA UNIVERSITY</a:t>
            </a:r>
          </a:p>
          <a:p>
            <a:pPr>
              <a:defRPr/>
            </a:pPr>
            <a:r>
              <a:rPr lang="en-US" altLang="ko-KR" dirty="0"/>
              <a:t>Mobile  Telecommunications  Research  Lab</a:t>
            </a:r>
          </a:p>
          <a:p>
            <a:pPr>
              <a:defRPr/>
            </a:pPr>
            <a:endParaRPr lang="en-US" altLang="ko-KR" dirty="0"/>
          </a:p>
          <a:p>
            <a:pPr>
              <a:defRPr/>
            </a:pPr>
            <a:endParaRPr lang="en-US" altLang="ko-KR" dirty="0"/>
          </a:p>
        </p:txBody>
      </p:sp>
      <p:sp>
        <p:nvSpPr>
          <p:cNvPr id="5" name="Slide Number Placeholder 4">
            <a:extLst>
              <a:ext uri="{FF2B5EF4-FFF2-40B4-BE49-F238E27FC236}">
                <a16:creationId xmlns:a16="http://schemas.microsoft.com/office/drawing/2014/main" id="{0113BB72-B757-9A92-B510-E47B14494747}"/>
              </a:ext>
            </a:extLst>
          </p:cNvPr>
          <p:cNvSpPr>
            <a:spLocks noGrp="1"/>
          </p:cNvSpPr>
          <p:nvPr>
            <p:ph type="sldNum" sz="quarter" idx="11"/>
          </p:nvPr>
        </p:nvSpPr>
        <p:spPr/>
        <p:txBody>
          <a:bodyPr/>
          <a:lstStyle/>
          <a:p>
            <a:pPr>
              <a:defRPr/>
            </a:pPr>
            <a:fld id="{06B6D9D2-400B-4F34-9CD7-7185E64E1880}" type="slidenum">
              <a:rPr lang="en-US" altLang="ko-KR" smtClean="0">
                <a:solidFill>
                  <a:srgbClr val="000000"/>
                </a:solidFill>
              </a:rPr>
              <a:pPr>
                <a:defRPr/>
              </a:pPr>
              <a:t>26</a:t>
            </a:fld>
            <a:endParaRPr lang="en-US" altLang="ko-KR">
              <a:solidFill>
                <a:srgbClr val="000000"/>
              </a:solidFill>
            </a:endParaRPr>
          </a:p>
        </p:txBody>
      </p:sp>
      <p:pic>
        <p:nvPicPr>
          <p:cNvPr id="6" name="Picture 5">
            <a:extLst>
              <a:ext uri="{FF2B5EF4-FFF2-40B4-BE49-F238E27FC236}">
                <a16:creationId xmlns:a16="http://schemas.microsoft.com/office/drawing/2014/main" id="{9593156B-F310-504B-47D0-31549042CA6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40324" y="1540935"/>
            <a:ext cx="6359625" cy="3608363"/>
          </a:xfrm>
          <a:prstGeom prst="rect">
            <a:avLst/>
          </a:prstGeom>
        </p:spPr>
      </p:pic>
      <p:sp>
        <p:nvSpPr>
          <p:cNvPr id="9" name="Title 1">
            <a:extLst>
              <a:ext uri="{FF2B5EF4-FFF2-40B4-BE49-F238E27FC236}">
                <a16:creationId xmlns:a16="http://schemas.microsoft.com/office/drawing/2014/main" id="{F991F255-3541-C972-CECC-C423D12B0355}"/>
              </a:ext>
            </a:extLst>
          </p:cNvPr>
          <p:cNvSpPr>
            <a:spLocks noGrp="1"/>
          </p:cNvSpPr>
          <p:nvPr>
            <p:ph type="title"/>
          </p:nvPr>
        </p:nvSpPr>
        <p:spPr>
          <a:xfrm>
            <a:off x="527050" y="298450"/>
            <a:ext cx="10369550" cy="490538"/>
          </a:xfrm>
        </p:spPr>
        <p:txBody>
          <a:bodyPr/>
          <a:lstStyle/>
          <a:p>
            <a:r>
              <a:rPr lang="en-US" sz="1600" b="1" dirty="0">
                <a:solidFill>
                  <a:srgbClr val="0000FF"/>
                </a:solidFill>
              </a:rPr>
              <a:t>Overall System Results Visualization  (5)   </a:t>
            </a:r>
            <a:endParaRPr lang="en-US" sz="1600" dirty="0"/>
          </a:p>
        </p:txBody>
      </p:sp>
    </p:spTree>
    <p:extLst>
      <p:ext uri="{BB962C8B-B14F-4D97-AF65-F5344CB8AC3E}">
        <p14:creationId xmlns:p14="http://schemas.microsoft.com/office/powerpoint/2010/main" val="18972790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E040C1-4DF8-C070-53DB-7E4365CD5EA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040205-0BA3-AAE3-81D4-816CD9DCA72C}"/>
              </a:ext>
            </a:extLst>
          </p:cNvPr>
          <p:cNvSpPr>
            <a:spLocks noGrp="1"/>
          </p:cNvSpPr>
          <p:nvPr>
            <p:ph idx="1"/>
          </p:nvPr>
        </p:nvSpPr>
        <p:spPr>
          <a:xfrm>
            <a:off x="527051" y="981076"/>
            <a:ext cx="5183986" cy="5400675"/>
          </a:xfrm>
        </p:spPr>
        <p:txBody>
          <a:bodyPr/>
          <a:lstStyle/>
          <a:p>
            <a:pPr>
              <a:defRPr/>
            </a:pPr>
            <a:r>
              <a:rPr lang="en-US" sz="1400" b="1" dirty="0">
                <a:solidFill>
                  <a:srgbClr val="0000FF"/>
                </a:solidFill>
              </a:rPr>
              <a:t>Semantic Vs Direct Reconstruction</a:t>
            </a:r>
          </a:p>
          <a:p>
            <a:pPr lvl="1" algn="just"/>
            <a:r>
              <a:rPr lang="en-US" sz="1200" dirty="0"/>
              <a:t>The Semantic approach consistently </a:t>
            </a:r>
            <a:r>
              <a:rPr lang="en-US" sz="1200" b="1" dirty="0">
                <a:solidFill>
                  <a:srgbClr val="0000FF"/>
                </a:solidFill>
              </a:rPr>
              <a:t>outperforms the Direct approach </a:t>
            </a:r>
            <a:r>
              <a:rPr lang="en-US" sz="1200" dirty="0"/>
              <a:t>across traditional metrics (BLEU, ROUGE1, ROUGEL, METEOR) by small margins (0.01-0.02), while the Direct approach slightly edges ahead on SEMANTIC similarity (0.8553 vs 0.8519), indicating both approaches effectively preserve meaning with the Semantic approach offering marginally better lexical and structural preservation.</a:t>
            </a:r>
          </a:p>
          <a:p>
            <a:pPr lvl="2" algn="just"/>
            <a:endParaRPr lang="en-US" sz="1200" dirty="0"/>
          </a:p>
          <a:p>
            <a:pPr lvl="2" algn="just"/>
            <a:endParaRPr lang="en-US" sz="1200" dirty="0"/>
          </a:p>
          <a:p>
            <a:pPr lvl="2" algn="just"/>
            <a:endParaRPr lang="en-US" sz="1200" dirty="0"/>
          </a:p>
          <a:p>
            <a:pPr lvl="2" algn="just"/>
            <a:endParaRPr lang="en-US" sz="1200" dirty="0"/>
          </a:p>
          <a:p>
            <a:pPr lvl="1" algn="just"/>
            <a:endParaRPr lang="en-US" sz="1200" dirty="0"/>
          </a:p>
          <a:p>
            <a:pPr lvl="1" algn="just"/>
            <a:endParaRPr lang="en-US" sz="1200" dirty="0"/>
          </a:p>
          <a:p>
            <a:pPr lvl="1" algn="just"/>
            <a:endParaRPr lang="en-US" sz="1200" dirty="0"/>
          </a:p>
          <a:p>
            <a:pPr lvl="1" algn="just"/>
            <a:endParaRPr lang="en-US" sz="1200" dirty="0"/>
          </a:p>
          <a:p>
            <a:pPr lvl="1" algn="just"/>
            <a:endParaRPr lang="en-US" sz="1200" dirty="0"/>
          </a:p>
          <a:p>
            <a:pPr lvl="1" algn="just"/>
            <a:endParaRPr lang="en-US" sz="1200" dirty="0"/>
          </a:p>
          <a:p>
            <a:pPr lvl="1" algn="just"/>
            <a:r>
              <a:rPr lang="en-US" sz="1200" dirty="0"/>
              <a:t>The </a:t>
            </a:r>
            <a:r>
              <a:rPr lang="en-US" sz="1200" b="1" dirty="0">
                <a:solidFill>
                  <a:srgbClr val="0000FF"/>
                </a:solidFill>
              </a:rPr>
              <a:t>radar plot reveals nearly identical performance profiles between approaches</a:t>
            </a:r>
            <a:r>
              <a:rPr lang="en-US" sz="1200" dirty="0"/>
              <a:t>, with the Semantic Approach (blue) showing minimal advantages in ROUGE1, ROUGEL, BLEU and METEOR metrics, while the Direct Approach (orange) has a slight edge in SEMANTIC similarity; both approaches demonstrate similar strength patterns, performing best on semantic preservation metrics and weakest on exact word-matching (BLEU).</a:t>
            </a:r>
          </a:p>
          <a:p>
            <a:pPr>
              <a:defRPr/>
            </a:pPr>
            <a:endParaRPr lang="en-US" sz="1200" dirty="0"/>
          </a:p>
          <a:p>
            <a:pPr>
              <a:defRPr/>
            </a:pPr>
            <a:endParaRPr lang="en-US" altLang="ko-KR" sz="1600" b="1" dirty="0">
              <a:latin typeface="Tahoma" panose="020B0604030504040204" pitchFamily="34" charset="0"/>
              <a:ea typeface="Tahoma" panose="020B0604030504040204" pitchFamily="34" charset="0"/>
              <a:cs typeface="Tahoma" panose="020B0604030504040204" pitchFamily="34" charset="0"/>
            </a:endParaRPr>
          </a:p>
          <a:p>
            <a:pPr marL="457200" lvl="1" indent="0">
              <a:buNone/>
            </a:pPr>
            <a:endParaRPr lang="en-US" altLang="ko-KR" sz="1400" b="1" dirty="0">
              <a:latin typeface="Tahoma" panose="020B0604030504040204" pitchFamily="34" charset="0"/>
              <a:ea typeface="Tahoma" panose="020B0604030504040204" pitchFamily="34" charset="0"/>
              <a:cs typeface="Tahoma" panose="020B0604030504040204" pitchFamily="34" charset="0"/>
            </a:endParaRPr>
          </a:p>
          <a:p>
            <a:pPr lvl="1">
              <a:defRPr/>
            </a:pPr>
            <a:endParaRPr lang="en-US" altLang="ko-KR" sz="1400" b="1" dirty="0">
              <a:latin typeface="Tahoma" panose="020B0604030504040204" pitchFamily="34" charset="0"/>
              <a:ea typeface="Tahoma" panose="020B0604030504040204" pitchFamily="34" charset="0"/>
              <a:cs typeface="Tahoma" panose="020B0604030504040204" pitchFamily="34" charset="0"/>
            </a:endParaRPr>
          </a:p>
          <a:p>
            <a:pPr>
              <a:defRPr/>
            </a:pPr>
            <a:endParaRPr lang="en-US" altLang="ko-KR" sz="1600" b="1" dirty="0">
              <a:latin typeface="Tahoma" panose="020B0604030504040204" pitchFamily="34" charset="0"/>
              <a:ea typeface="Tahoma" panose="020B0604030504040204" pitchFamily="34" charset="0"/>
              <a:cs typeface="Tahoma" panose="020B0604030504040204" pitchFamily="34" charset="0"/>
            </a:endParaRPr>
          </a:p>
          <a:p>
            <a:pPr marL="457200" lvl="1" indent="0">
              <a:buNone/>
              <a:defRPr/>
            </a:pPr>
            <a:endParaRPr lang="it-IT" altLang="ko-KR" sz="1400" b="1" dirty="0">
              <a:latin typeface="Tahoma" panose="020B0604030504040204" pitchFamily="34" charset="0"/>
              <a:ea typeface="Tahoma" panose="020B0604030504040204" pitchFamily="34" charset="0"/>
              <a:cs typeface="Tahoma" panose="020B0604030504040204" pitchFamily="34" charset="0"/>
            </a:endParaRPr>
          </a:p>
          <a:p>
            <a:pPr lvl="1">
              <a:defRPr/>
            </a:pPr>
            <a:endParaRPr lang="en-US" altLang="ko-KR" sz="1400" b="1" dirty="0">
              <a:latin typeface="Tahoma" pitchFamily="34" charset="0"/>
              <a:ea typeface="Tahoma" pitchFamily="34" charset="0"/>
              <a:cs typeface="Tahoma" pitchFamily="34" charset="0"/>
            </a:endParaRPr>
          </a:p>
          <a:p>
            <a:pPr>
              <a:defRPr/>
            </a:pPr>
            <a:endParaRPr lang="en-US" altLang="ko-KR" sz="1600" b="1" dirty="0">
              <a:latin typeface="Tahoma" pitchFamily="34" charset="0"/>
              <a:ea typeface="Tahoma" pitchFamily="34" charset="0"/>
              <a:cs typeface="Tahoma" pitchFamily="34" charset="0"/>
            </a:endParaRPr>
          </a:p>
          <a:p>
            <a:pPr>
              <a:defRPr/>
            </a:pPr>
            <a:endParaRPr lang="it-IT" altLang="ko-KR" sz="1600" b="1" dirty="0">
              <a:latin typeface="Tahoma" panose="020B0604030504040204" pitchFamily="34" charset="0"/>
              <a:ea typeface="Tahoma" panose="020B0604030504040204" pitchFamily="34" charset="0"/>
              <a:cs typeface="Tahoma" panose="020B0604030504040204" pitchFamily="34" charset="0"/>
            </a:endParaRPr>
          </a:p>
          <a:p>
            <a:pPr marL="457200" lvl="1" indent="0">
              <a:buNone/>
              <a:defRPr/>
            </a:pPr>
            <a:endParaRPr lang="en-US" sz="1400" dirty="0"/>
          </a:p>
          <a:p>
            <a:pPr lvl="1">
              <a:defRPr/>
            </a:pPr>
            <a:endParaRPr lang="en-US" sz="1400" dirty="0"/>
          </a:p>
        </p:txBody>
      </p:sp>
      <p:sp>
        <p:nvSpPr>
          <p:cNvPr id="4" name="Footer Placeholder 3">
            <a:extLst>
              <a:ext uri="{FF2B5EF4-FFF2-40B4-BE49-F238E27FC236}">
                <a16:creationId xmlns:a16="http://schemas.microsoft.com/office/drawing/2014/main" id="{D34D1949-9818-80B9-6B82-E39950EA37F7}"/>
              </a:ext>
            </a:extLst>
          </p:cNvPr>
          <p:cNvSpPr>
            <a:spLocks noGrp="1"/>
          </p:cNvSpPr>
          <p:nvPr>
            <p:ph type="ftr" sz="quarter" idx="10"/>
          </p:nvPr>
        </p:nvSpPr>
        <p:spPr/>
        <p:txBody>
          <a:bodyPr/>
          <a:lstStyle/>
          <a:p>
            <a:pPr>
              <a:defRPr/>
            </a:pPr>
            <a:r>
              <a:rPr lang="en-US" altLang="ko-KR" dirty="0"/>
              <a:t>INHA UNIVERSITY</a:t>
            </a:r>
          </a:p>
          <a:p>
            <a:pPr>
              <a:defRPr/>
            </a:pPr>
            <a:r>
              <a:rPr lang="en-US" altLang="ko-KR" dirty="0"/>
              <a:t>Mobile  Telecommunications  Research  Lab</a:t>
            </a:r>
          </a:p>
          <a:p>
            <a:pPr>
              <a:defRPr/>
            </a:pPr>
            <a:endParaRPr lang="en-US" altLang="ko-KR" dirty="0"/>
          </a:p>
          <a:p>
            <a:pPr>
              <a:defRPr/>
            </a:pPr>
            <a:endParaRPr lang="en-US" altLang="ko-KR" dirty="0"/>
          </a:p>
        </p:txBody>
      </p:sp>
      <p:sp>
        <p:nvSpPr>
          <p:cNvPr id="5" name="Slide Number Placeholder 4">
            <a:extLst>
              <a:ext uri="{FF2B5EF4-FFF2-40B4-BE49-F238E27FC236}">
                <a16:creationId xmlns:a16="http://schemas.microsoft.com/office/drawing/2014/main" id="{09BC4DC8-C106-161F-EC45-E21DC70D6C0B}"/>
              </a:ext>
            </a:extLst>
          </p:cNvPr>
          <p:cNvSpPr>
            <a:spLocks noGrp="1"/>
          </p:cNvSpPr>
          <p:nvPr>
            <p:ph type="sldNum" sz="quarter" idx="11"/>
          </p:nvPr>
        </p:nvSpPr>
        <p:spPr/>
        <p:txBody>
          <a:bodyPr/>
          <a:lstStyle/>
          <a:p>
            <a:pPr>
              <a:defRPr/>
            </a:pPr>
            <a:fld id="{06B6D9D2-400B-4F34-9CD7-7185E64E1880}" type="slidenum">
              <a:rPr lang="en-US" altLang="ko-KR" smtClean="0">
                <a:solidFill>
                  <a:srgbClr val="000000"/>
                </a:solidFill>
              </a:rPr>
              <a:pPr>
                <a:defRPr/>
              </a:pPr>
              <a:t>27</a:t>
            </a:fld>
            <a:endParaRPr lang="en-US" altLang="ko-KR">
              <a:solidFill>
                <a:srgbClr val="000000"/>
              </a:solidFill>
            </a:endParaRPr>
          </a:p>
        </p:txBody>
      </p:sp>
      <p:pic>
        <p:nvPicPr>
          <p:cNvPr id="6" name="Picture 5">
            <a:extLst>
              <a:ext uri="{FF2B5EF4-FFF2-40B4-BE49-F238E27FC236}">
                <a16:creationId xmlns:a16="http://schemas.microsoft.com/office/drawing/2014/main" id="{0D11CE5D-70DE-E147-D676-6E571AD4D76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38140" y="1062383"/>
            <a:ext cx="4615727" cy="2619030"/>
          </a:xfrm>
          <a:prstGeom prst="rect">
            <a:avLst/>
          </a:prstGeom>
        </p:spPr>
      </p:pic>
      <p:pic>
        <p:nvPicPr>
          <p:cNvPr id="7" name="Picture 6">
            <a:extLst>
              <a:ext uri="{FF2B5EF4-FFF2-40B4-BE49-F238E27FC236}">
                <a16:creationId xmlns:a16="http://schemas.microsoft.com/office/drawing/2014/main" id="{2850AED1-BB38-48B7-CFE0-A2325DE6D78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86504" y="3718601"/>
            <a:ext cx="2918213" cy="2936993"/>
          </a:xfrm>
          <a:prstGeom prst="rect">
            <a:avLst/>
          </a:prstGeom>
        </p:spPr>
      </p:pic>
      <p:sp>
        <p:nvSpPr>
          <p:cNvPr id="8" name="Title 1">
            <a:extLst>
              <a:ext uri="{FF2B5EF4-FFF2-40B4-BE49-F238E27FC236}">
                <a16:creationId xmlns:a16="http://schemas.microsoft.com/office/drawing/2014/main" id="{9DEF9E18-09DA-9910-B646-EF7EE2F6BF6E}"/>
              </a:ext>
            </a:extLst>
          </p:cNvPr>
          <p:cNvSpPr>
            <a:spLocks noGrp="1"/>
          </p:cNvSpPr>
          <p:nvPr>
            <p:ph type="title"/>
          </p:nvPr>
        </p:nvSpPr>
        <p:spPr>
          <a:xfrm>
            <a:off x="527050" y="298450"/>
            <a:ext cx="10369550" cy="490538"/>
          </a:xfrm>
        </p:spPr>
        <p:txBody>
          <a:bodyPr/>
          <a:lstStyle/>
          <a:p>
            <a:r>
              <a:rPr lang="en-US" sz="1600" b="1" dirty="0">
                <a:solidFill>
                  <a:srgbClr val="0000FF"/>
                </a:solidFill>
              </a:rPr>
              <a:t>Overall System Results Visualization  (6)   </a:t>
            </a:r>
            <a:endParaRPr lang="en-US" sz="1600" dirty="0"/>
          </a:p>
        </p:txBody>
      </p:sp>
    </p:spTree>
    <p:extLst>
      <p:ext uri="{BB962C8B-B14F-4D97-AF65-F5344CB8AC3E}">
        <p14:creationId xmlns:p14="http://schemas.microsoft.com/office/powerpoint/2010/main" val="19129379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Footer Placeholder 1"/>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Font typeface="Wingdings" panose="05000000000000000000" pitchFamily="2" charset="2"/>
              <a:buBlip>
                <a:blip r:embed="rId3"/>
              </a:buBlip>
              <a:defRPr kumimoji="1" sz="2000" b="1">
                <a:solidFill>
                  <a:schemeClr val="tx1"/>
                </a:solidFill>
                <a:latin typeface="Times New Roman" panose="02020603050405020304" pitchFamily="18" charset="0"/>
                <a:ea typeface="굴림" panose="020B0600000101010101" pitchFamily="34" charset="-127"/>
              </a:defRPr>
            </a:lvl1pPr>
            <a:lvl2pPr marL="742932" indent="-285744" latinLnBrk="1">
              <a:spcBef>
                <a:spcPct val="20000"/>
              </a:spcBef>
              <a:buBlip>
                <a:blip r:embed="rId4"/>
              </a:buBlip>
              <a:defRPr kumimoji="1">
                <a:solidFill>
                  <a:schemeClr val="tx1"/>
                </a:solidFill>
                <a:latin typeface="Times New Roman" panose="02020603050405020304" pitchFamily="18" charset="0"/>
                <a:ea typeface="굴림" panose="020B0600000101010101" pitchFamily="34" charset="-127"/>
              </a:defRPr>
            </a:lvl2pPr>
            <a:lvl3pPr marL="1142971" indent="-228594" latinLnBrk="1">
              <a:spcBef>
                <a:spcPct val="20000"/>
              </a:spcBef>
              <a:buBlip>
                <a:blip r:embed="rId5"/>
              </a:buBlip>
              <a:defRPr kumimoji="1" sz="1600">
                <a:solidFill>
                  <a:schemeClr val="tx1"/>
                </a:solidFill>
                <a:latin typeface="Times New Roman" panose="02020603050405020304" pitchFamily="18" charset="0"/>
                <a:ea typeface="굴림" panose="020B0600000101010101" pitchFamily="34" charset="-127"/>
              </a:defRPr>
            </a:lvl3pPr>
            <a:lvl4pPr marL="1600160" indent="-228594" latinLnBrk="1">
              <a:spcBef>
                <a:spcPct val="20000"/>
              </a:spcBef>
              <a:buBlip>
                <a:blip r:embed="rId6"/>
              </a:buBlip>
              <a:defRPr kumimoji="1" sz="1400">
                <a:solidFill>
                  <a:schemeClr val="tx1"/>
                </a:solidFill>
                <a:latin typeface="Times New Roman" panose="02020603050405020304" pitchFamily="18" charset="0"/>
                <a:ea typeface="굴림" panose="020B0600000101010101" pitchFamily="34" charset="-127"/>
              </a:defRPr>
            </a:lvl4pPr>
            <a:lvl5pPr marL="2057349" indent="-228594" latinLnBrk="1">
              <a:spcBef>
                <a:spcPct val="20000"/>
              </a:spcBef>
              <a:buChar char="»"/>
              <a:defRPr kumimoji="1" sz="1200">
                <a:solidFill>
                  <a:schemeClr val="tx1"/>
                </a:solidFill>
                <a:latin typeface="Times New Roman" panose="02020603050405020304" pitchFamily="18" charset="0"/>
                <a:ea typeface="굴림" panose="020B0600000101010101" pitchFamily="34" charset="-127"/>
              </a:defRPr>
            </a:lvl5pPr>
            <a:lvl6pPr marL="2514537" indent="-228594" eaLnBrk="0" fontAlgn="base" latinLnBrk="1" hangingPunct="0">
              <a:spcBef>
                <a:spcPct val="20000"/>
              </a:spcBef>
              <a:spcAft>
                <a:spcPct val="0"/>
              </a:spcAft>
              <a:buChar char="»"/>
              <a:defRPr kumimoji="1" sz="1200">
                <a:solidFill>
                  <a:schemeClr val="tx1"/>
                </a:solidFill>
                <a:latin typeface="Times New Roman" panose="02020603050405020304" pitchFamily="18" charset="0"/>
                <a:ea typeface="굴림" panose="020B0600000101010101" pitchFamily="34" charset="-127"/>
              </a:defRPr>
            </a:lvl6pPr>
            <a:lvl7pPr marL="2971726" indent="-228594" eaLnBrk="0" fontAlgn="base" latinLnBrk="1" hangingPunct="0">
              <a:spcBef>
                <a:spcPct val="20000"/>
              </a:spcBef>
              <a:spcAft>
                <a:spcPct val="0"/>
              </a:spcAft>
              <a:buChar char="»"/>
              <a:defRPr kumimoji="1" sz="1200">
                <a:solidFill>
                  <a:schemeClr val="tx1"/>
                </a:solidFill>
                <a:latin typeface="Times New Roman" panose="02020603050405020304" pitchFamily="18" charset="0"/>
                <a:ea typeface="굴림" panose="020B0600000101010101" pitchFamily="34" charset="-127"/>
              </a:defRPr>
            </a:lvl7pPr>
            <a:lvl8pPr marL="3428914" indent="-228594" eaLnBrk="0" fontAlgn="base" latinLnBrk="1" hangingPunct="0">
              <a:spcBef>
                <a:spcPct val="20000"/>
              </a:spcBef>
              <a:spcAft>
                <a:spcPct val="0"/>
              </a:spcAft>
              <a:buChar char="»"/>
              <a:defRPr kumimoji="1" sz="1200">
                <a:solidFill>
                  <a:schemeClr val="tx1"/>
                </a:solidFill>
                <a:latin typeface="Times New Roman" panose="02020603050405020304" pitchFamily="18" charset="0"/>
                <a:ea typeface="굴림" panose="020B0600000101010101" pitchFamily="34" charset="-127"/>
              </a:defRPr>
            </a:lvl8pPr>
            <a:lvl9pPr marL="3886103" indent="-228594" eaLnBrk="0" fontAlgn="base" latinLnBrk="1" hangingPunct="0">
              <a:spcBef>
                <a:spcPct val="20000"/>
              </a:spcBef>
              <a:spcAft>
                <a:spcPct val="0"/>
              </a:spcAft>
              <a:buChar char="»"/>
              <a:defRPr kumimoji="1" sz="1200">
                <a:solidFill>
                  <a:schemeClr val="tx1"/>
                </a:solidFill>
                <a:latin typeface="Times New Roman" panose="02020603050405020304" pitchFamily="18" charset="0"/>
                <a:ea typeface="굴림" panose="020B0600000101010101" pitchFamily="34" charset="-127"/>
              </a:defRPr>
            </a:lvl9pPr>
          </a:lstStyle>
          <a:p>
            <a:pPr>
              <a:spcBef>
                <a:spcPct val="0"/>
              </a:spcBef>
              <a:buFontTx/>
              <a:buNone/>
            </a:pPr>
            <a:r>
              <a:rPr lang="en-US" altLang="ko-KR" sz="600">
                <a:solidFill>
                  <a:srgbClr val="4D4D4D"/>
                </a:solidFill>
                <a:latin typeface="돋움" panose="020B0600000101010101" pitchFamily="34" charset="-127"/>
                <a:ea typeface="돋움" panose="020B0600000101010101" pitchFamily="34" charset="-127"/>
              </a:rPr>
              <a:t>INHA UNIVERSITY</a:t>
            </a:r>
          </a:p>
          <a:p>
            <a:pPr>
              <a:spcBef>
                <a:spcPct val="0"/>
              </a:spcBef>
              <a:buFontTx/>
              <a:buNone/>
            </a:pPr>
            <a:r>
              <a:rPr lang="en-US" altLang="ko-KR" sz="600">
                <a:solidFill>
                  <a:srgbClr val="4D4D4D"/>
                </a:solidFill>
                <a:latin typeface="돋움" panose="020B0600000101010101" pitchFamily="34" charset="-127"/>
                <a:ea typeface="돋움" panose="020B0600000101010101" pitchFamily="34" charset="-127"/>
              </a:rPr>
              <a:t>Mobile  Telecommunications  Research  Lab</a:t>
            </a:r>
          </a:p>
        </p:txBody>
      </p:sp>
      <p:sp>
        <p:nvSpPr>
          <p:cNvPr id="96259" name="Slide Number Placeholder 2"/>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Font typeface="Wingdings" panose="05000000000000000000" pitchFamily="2" charset="2"/>
              <a:buBlip>
                <a:blip r:embed="rId3"/>
              </a:buBlip>
              <a:defRPr kumimoji="1" sz="2000" b="1">
                <a:solidFill>
                  <a:schemeClr val="tx1"/>
                </a:solidFill>
                <a:latin typeface="Times New Roman" panose="02020603050405020304" pitchFamily="18" charset="0"/>
                <a:ea typeface="굴림" panose="020B0600000101010101" pitchFamily="34" charset="-127"/>
              </a:defRPr>
            </a:lvl1pPr>
            <a:lvl2pPr marL="742932" indent="-285744" latinLnBrk="1">
              <a:spcBef>
                <a:spcPct val="20000"/>
              </a:spcBef>
              <a:buBlip>
                <a:blip r:embed="rId4"/>
              </a:buBlip>
              <a:defRPr kumimoji="1">
                <a:solidFill>
                  <a:schemeClr val="tx1"/>
                </a:solidFill>
                <a:latin typeface="Times New Roman" panose="02020603050405020304" pitchFamily="18" charset="0"/>
                <a:ea typeface="굴림" panose="020B0600000101010101" pitchFamily="34" charset="-127"/>
              </a:defRPr>
            </a:lvl2pPr>
            <a:lvl3pPr marL="1142971" indent="-228594" latinLnBrk="1">
              <a:spcBef>
                <a:spcPct val="20000"/>
              </a:spcBef>
              <a:buBlip>
                <a:blip r:embed="rId5"/>
              </a:buBlip>
              <a:defRPr kumimoji="1" sz="1600">
                <a:solidFill>
                  <a:schemeClr val="tx1"/>
                </a:solidFill>
                <a:latin typeface="Times New Roman" panose="02020603050405020304" pitchFamily="18" charset="0"/>
                <a:ea typeface="굴림" panose="020B0600000101010101" pitchFamily="34" charset="-127"/>
              </a:defRPr>
            </a:lvl3pPr>
            <a:lvl4pPr marL="1600160" indent="-228594" latinLnBrk="1">
              <a:spcBef>
                <a:spcPct val="20000"/>
              </a:spcBef>
              <a:buBlip>
                <a:blip r:embed="rId6"/>
              </a:buBlip>
              <a:defRPr kumimoji="1" sz="1400">
                <a:solidFill>
                  <a:schemeClr val="tx1"/>
                </a:solidFill>
                <a:latin typeface="Times New Roman" panose="02020603050405020304" pitchFamily="18" charset="0"/>
                <a:ea typeface="굴림" panose="020B0600000101010101" pitchFamily="34" charset="-127"/>
              </a:defRPr>
            </a:lvl4pPr>
            <a:lvl5pPr marL="2057349" indent="-228594" latinLnBrk="1">
              <a:spcBef>
                <a:spcPct val="20000"/>
              </a:spcBef>
              <a:buChar char="»"/>
              <a:defRPr kumimoji="1" sz="1200">
                <a:solidFill>
                  <a:schemeClr val="tx1"/>
                </a:solidFill>
                <a:latin typeface="Times New Roman" panose="02020603050405020304" pitchFamily="18" charset="0"/>
                <a:ea typeface="굴림" panose="020B0600000101010101" pitchFamily="34" charset="-127"/>
              </a:defRPr>
            </a:lvl5pPr>
            <a:lvl6pPr marL="2514537" indent="-228594" eaLnBrk="0" fontAlgn="base" latinLnBrk="1" hangingPunct="0">
              <a:spcBef>
                <a:spcPct val="20000"/>
              </a:spcBef>
              <a:spcAft>
                <a:spcPct val="0"/>
              </a:spcAft>
              <a:buChar char="»"/>
              <a:defRPr kumimoji="1" sz="1200">
                <a:solidFill>
                  <a:schemeClr val="tx1"/>
                </a:solidFill>
                <a:latin typeface="Times New Roman" panose="02020603050405020304" pitchFamily="18" charset="0"/>
                <a:ea typeface="굴림" panose="020B0600000101010101" pitchFamily="34" charset="-127"/>
              </a:defRPr>
            </a:lvl6pPr>
            <a:lvl7pPr marL="2971726" indent="-228594" eaLnBrk="0" fontAlgn="base" latinLnBrk="1" hangingPunct="0">
              <a:spcBef>
                <a:spcPct val="20000"/>
              </a:spcBef>
              <a:spcAft>
                <a:spcPct val="0"/>
              </a:spcAft>
              <a:buChar char="»"/>
              <a:defRPr kumimoji="1" sz="1200">
                <a:solidFill>
                  <a:schemeClr val="tx1"/>
                </a:solidFill>
                <a:latin typeface="Times New Roman" panose="02020603050405020304" pitchFamily="18" charset="0"/>
                <a:ea typeface="굴림" panose="020B0600000101010101" pitchFamily="34" charset="-127"/>
              </a:defRPr>
            </a:lvl7pPr>
            <a:lvl8pPr marL="3428914" indent="-228594" eaLnBrk="0" fontAlgn="base" latinLnBrk="1" hangingPunct="0">
              <a:spcBef>
                <a:spcPct val="20000"/>
              </a:spcBef>
              <a:spcAft>
                <a:spcPct val="0"/>
              </a:spcAft>
              <a:buChar char="»"/>
              <a:defRPr kumimoji="1" sz="1200">
                <a:solidFill>
                  <a:schemeClr val="tx1"/>
                </a:solidFill>
                <a:latin typeface="Times New Roman" panose="02020603050405020304" pitchFamily="18" charset="0"/>
                <a:ea typeface="굴림" panose="020B0600000101010101" pitchFamily="34" charset="-127"/>
              </a:defRPr>
            </a:lvl8pPr>
            <a:lvl9pPr marL="3886103" indent="-228594" eaLnBrk="0" fontAlgn="base" latinLnBrk="1" hangingPunct="0">
              <a:spcBef>
                <a:spcPct val="20000"/>
              </a:spcBef>
              <a:spcAft>
                <a:spcPct val="0"/>
              </a:spcAft>
              <a:buChar char="»"/>
              <a:defRPr kumimoji="1" sz="1200">
                <a:solidFill>
                  <a:schemeClr val="tx1"/>
                </a:solidFill>
                <a:latin typeface="Times New Roman" panose="02020603050405020304" pitchFamily="18" charset="0"/>
                <a:ea typeface="굴림" panose="020B0600000101010101" pitchFamily="34" charset="-127"/>
              </a:defRPr>
            </a:lvl9pPr>
          </a:lstStyle>
          <a:p>
            <a:pPr>
              <a:spcBef>
                <a:spcPct val="0"/>
              </a:spcBef>
              <a:buFontTx/>
              <a:buNone/>
            </a:pPr>
            <a:fld id="{FBE2A66E-5ABB-4F70-9F95-C1E7A82F7BE9}" type="slidenum">
              <a:rPr lang="en-US" altLang="ko-KR" sz="1000">
                <a:latin typeface="굴림" panose="020B0600000101010101" pitchFamily="34" charset="-127"/>
              </a:rPr>
              <a:pPr>
                <a:spcBef>
                  <a:spcPct val="0"/>
                </a:spcBef>
                <a:buFontTx/>
                <a:buNone/>
              </a:pPr>
              <a:t>28</a:t>
            </a:fld>
            <a:endParaRPr lang="en-US" altLang="ko-KR" sz="1000">
              <a:latin typeface="굴림" panose="020B0600000101010101" pitchFamily="34" charset="-127"/>
            </a:endParaRPr>
          </a:p>
        </p:txBody>
      </p:sp>
      <p:sp>
        <p:nvSpPr>
          <p:cNvPr id="96260" name="Rectangle 2"/>
          <p:cNvSpPr>
            <a:spLocks noGrp="1" noChangeArrowheads="1"/>
          </p:cNvSpPr>
          <p:nvPr>
            <p:ph type="title" idx="4294967295"/>
          </p:nvPr>
        </p:nvSpPr>
        <p:spPr>
          <a:xfrm>
            <a:off x="450851" y="355601"/>
            <a:ext cx="9251951" cy="406400"/>
          </a:xfrm>
        </p:spPr>
        <p:txBody>
          <a:bodyPr/>
          <a:lstStyle/>
          <a:p>
            <a:pPr eaLnBrk="1" hangingPunct="1"/>
            <a:r>
              <a:rPr lang="en-US" altLang="ko-KR" sz="2000" b="1" dirty="0">
                <a:solidFill>
                  <a:srgbClr val="0000FF"/>
                </a:solidFill>
                <a:latin typeface="+mj-lt"/>
                <a:ea typeface="Tahoma" panose="020B0604030504040204" pitchFamily="34" charset="0"/>
                <a:cs typeface="Tahoma" panose="020B0604030504040204" pitchFamily="34" charset="0"/>
              </a:rPr>
              <a:t>Q &amp; A</a:t>
            </a:r>
          </a:p>
        </p:txBody>
      </p:sp>
      <p:pic>
        <p:nvPicPr>
          <p:cNvPr id="96263" name="Picture 3" descr="j030125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256591" y="1052517"/>
            <a:ext cx="1830387" cy="156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6264" name="Group 4"/>
          <p:cNvGrpSpPr>
            <a:grpSpLocks/>
          </p:cNvGrpSpPr>
          <p:nvPr/>
        </p:nvGrpSpPr>
        <p:grpSpPr bwMode="auto">
          <a:xfrm>
            <a:off x="4727578" y="2133600"/>
            <a:ext cx="3198813" cy="3073400"/>
            <a:chOff x="1824" y="633"/>
            <a:chExt cx="2834" cy="2849"/>
          </a:xfrm>
        </p:grpSpPr>
        <p:sp>
          <p:nvSpPr>
            <p:cNvPr id="96268" name="Puzzle3"/>
            <p:cNvSpPr>
              <a:spLocks noEditPoints="1" noChangeArrowheads="1"/>
            </p:cNvSpPr>
            <p:nvPr/>
          </p:nvSpPr>
          <p:spPr bwMode="auto">
            <a:xfrm>
              <a:off x="3204" y="633"/>
              <a:ext cx="1114" cy="151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2269 w 21600"/>
                <a:gd name="T25" fmla="*/ 7718 h 21600"/>
                <a:gd name="T26" fmla="*/ 19157 w 21600"/>
                <a:gd name="T27" fmla="*/ 2023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6625" y="20892"/>
                  </a:moveTo>
                  <a:lnTo>
                    <a:pt x="7105" y="21023"/>
                  </a:lnTo>
                  <a:lnTo>
                    <a:pt x="7513" y="21088"/>
                  </a:lnTo>
                  <a:lnTo>
                    <a:pt x="7922" y="21115"/>
                  </a:lnTo>
                  <a:lnTo>
                    <a:pt x="8242" y="21115"/>
                  </a:lnTo>
                  <a:lnTo>
                    <a:pt x="8544" y="21062"/>
                  </a:lnTo>
                  <a:lnTo>
                    <a:pt x="8810" y="20997"/>
                  </a:lnTo>
                  <a:lnTo>
                    <a:pt x="9023" y="20892"/>
                  </a:lnTo>
                  <a:lnTo>
                    <a:pt x="9148" y="20761"/>
                  </a:lnTo>
                  <a:lnTo>
                    <a:pt x="9290" y="20616"/>
                  </a:lnTo>
                  <a:lnTo>
                    <a:pt x="9361" y="20459"/>
                  </a:lnTo>
                  <a:lnTo>
                    <a:pt x="9396" y="20289"/>
                  </a:lnTo>
                  <a:lnTo>
                    <a:pt x="9396" y="20092"/>
                  </a:lnTo>
                  <a:lnTo>
                    <a:pt x="9325" y="19909"/>
                  </a:lnTo>
                  <a:lnTo>
                    <a:pt x="9219" y="19738"/>
                  </a:lnTo>
                  <a:lnTo>
                    <a:pt x="9094" y="19555"/>
                  </a:lnTo>
                  <a:lnTo>
                    <a:pt x="8917" y="19384"/>
                  </a:lnTo>
                  <a:lnTo>
                    <a:pt x="8650" y="19162"/>
                  </a:lnTo>
                  <a:lnTo>
                    <a:pt x="8437" y="18900"/>
                  </a:lnTo>
                  <a:lnTo>
                    <a:pt x="8277" y="18624"/>
                  </a:lnTo>
                  <a:lnTo>
                    <a:pt x="8135" y="18349"/>
                  </a:lnTo>
                  <a:lnTo>
                    <a:pt x="8028" y="18048"/>
                  </a:lnTo>
                  <a:lnTo>
                    <a:pt x="7993" y="17746"/>
                  </a:lnTo>
                  <a:lnTo>
                    <a:pt x="7993" y="17471"/>
                  </a:lnTo>
                  <a:lnTo>
                    <a:pt x="8028" y="17169"/>
                  </a:lnTo>
                  <a:lnTo>
                    <a:pt x="8135" y="16920"/>
                  </a:lnTo>
                  <a:lnTo>
                    <a:pt x="8277" y="16671"/>
                  </a:lnTo>
                  <a:lnTo>
                    <a:pt x="8366" y="16540"/>
                  </a:lnTo>
                  <a:lnTo>
                    <a:pt x="8473" y="16409"/>
                  </a:lnTo>
                  <a:lnTo>
                    <a:pt x="8615" y="16317"/>
                  </a:lnTo>
                  <a:lnTo>
                    <a:pt x="8739" y="16213"/>
                  </a:lnTo>
                  <a:lnTo>
                    <a:pt x="8881" y="16134"/>
                  </a:lnTo>
                  <a:lnTo>
                    <a:pt x="9059" y="16055"/>
                  </a:lnTo>
                  <a:lnTo>
                    <a:pt x="9254" y="15990"/>
                  </a:lnTo>
                  <a:lnTo>
                    <a:pt x="9432" y="15911"/>
                  </a:lnTo>
                  <a:lnTo>
                    <a:pt x="9663" y="15885"/>
                  </a:lnTo>
                  <a:lnTo>
                    <a:pt x="9876" y="15833"/>
                  </a:lnTo>
                  <a:lnTo>
                    <a:pt x="10142" y="15806"/>
                  </a:lnTo>
                  <a:lnTo>
                    <a:pt x="10391" y="15806"/>
                  </a:lnTo>
                  <a:lnTo>
                    <a:pt x="10728" y="15806"/>
                  </a:lnTo>
                  <a:lnTo>
                    <a:pt x="10995" y="15806"/>
                  </a:lnTo>
                  <a:lnTo>
                    <a:pt x="11279" y="15833"/>
                  </a:lnTo>
                  <a:lnTo>
                    <a:pt x="11546" y="15885"/>
                  </a:lnTo>
                  <a:lnTo>
                    <a:pt x="11776" y="15937"/>
                  </a:lnTo>
                  <a:lnTo>
                    <a:pt x="12025" y="15990"/>
                  </a:lnTo>
                  <a:lnTo>
                    <a:pt x="12221" y="16055"/>
                  </a:lnTo>
                  <a:lnTo>
                    <a:pt x="12434" y="16134"/>
                  </a:lnTo>
                  <a:lnTo>
                    <a:pt x="12611" y="16213"/>
                  </a:lnTo>
                  <a:lnTo>
                    <a:pt x="12771" y="16317"/>
                  </a:lnTo>
                  <a:lnTo>
                    <a:pt x="12913" y="16409"/>
                  </a:lnTo>
                  <a:lnTo>
                    <a:pt x="13038" y="16514"/>
                  </a:lnTo>
                  <a:lnTo>
                    <a:pt x="13251" y="16737"/>
                  </a:lnTo>
                  <a:lnTo>
                    <a:pt x="13428" y="16986"/>
                  </a:lnTo>
                  <a:lnTo>
                    <a:pt x="13517" y="17248"/>
                  </a:lnTo>
                  <a:lnTo>
                    <a:pt x="13588" y="17523"/>
                  </a:lnTo>
                  <a:lnTo>
                    <a:pt x="13588" y="17799"/>
                  </a:lnTo>
                  <a:lnTo>
                    <a:pt x="13517" y="18074"/>
                  </a:lnTo>
                  <a:lnTo>
                    <a:pt x="13428" y="18323"/>
                  </a:lnTo>
                  <a:lnTo>
                    <a:pt x="13286" y="18572"/>
                  </a:lnTo>
                  <a:lnTo>
                    <a:pt x="13109" y="18808"/>
                  </a:lnTo>
                  <a:lnTo>
                    <a:pt x="12878" y="19031"/>
                  </a:lnTo>
                  <a:lnTo>
                    <a:pt x="12434" y="19411"/>
                  </a:lnTo>
                  <a:lnTo>
                    <a:pt x="12132" y="19738"/>
                  </a:lnTo>
                  <a:lnTo>
                    <a:pt x="12025" y="19856"/>
                  </a:lnTo>
                  <a:lnTo>
                    <a:pt x="11919" y="20014"/>
                  </a:lnTo>
                  <a:lnTo>
                    <a:pt x="11883" y="20132"/>
                  </a:lnTo>
                  <a:lnTo>
                    <a:pt x="11883" y="20263"/>
                  </a:lnTo>
                  <a:lnTo>
                    <a:pt x="11883" y="20394"/>
                  </a:lnTo>
                  <a:lnTo>
                    <a:pt x="11954" y="20485"/>
                  </a:lnTo>
                  <a:lnTo>
                    <a:pt x="12061" y="20590"/>
                  </a:lnTo>
                  <a:lnTo>
                    <a:pt x="12185" y="20695"/>
                  </a:lnTo>
                  <a:lnTo>
                    <a:pt x="12327" y="20787"/>
                  </a:lnTo>
                  <a:lnTo>
                    <a:pt x="12540" y="20892"/>
                  </a:lnTo>
                  <a:lnTo>
                    <a:pt x="12771" y="20997"/>
                  </a:lnTo>
                  <a:lnTo>
                    <a:pt x="13073" y="21088"/>
                  </a:lnTo>
                  <a:lnTo>
                    <a:pt x="13428" y="21193"/>
                  </a:lnTo>
                  <a:lnTo>
                    <a:pt x="13873" y="21298"/>
                  </a:lnTo>
                  <a:lnTo>
                    <a:pt x="14317" y="21390"/>
                  </a:lnTo>
                  <a:lnTo>
                    <a:pt x="14778" y="21468"/>
                  </a:lnTo>
                  <a:lnTo>
                    <a:pt x="15294" y="21547"/>
                  </a:lnTo>
                  <a:lnTo>
                    <a:pt x="15809" y="21600"/>
                  </a:lnTo>
                  <a:lnTo>
                    <a:pt x="16359" y="21652"/>
                  </a:lnTo>
                  <a:lnTo>
                    <a:pt x="16875" y="21678"/>
                  </a:lnTo>
                  <a:lnTo>
                    <a:pt x="17407" y="21678"/>
                  </a:lnTo>
                  <a:lnTo>
                    <a:pt x="17958" y="21678"/>
                  </a:lnTo>
                  <a:lnTo>
                    <a:pt x="18473" y="21652"/>
                  </a:lnTo>
                  <a:lnTo>
                    <a:pt x="18953" y="21573"/>
                  </a:lnTo>
                  <a:lnTo>
                    <a:pt x="19397" y="21495"/>
                  </a:lnTo>
                  <a:lnTo>
                    <a:pt x="19841" y="21390"/>
                  </a:lnTo>
                  <a:lnTo>
                    <a:pt x="20214" y="21272"/>
                  </a:lnTo>
                  <a:lnTo>
                    <a:pt x="20551" y="21088"/>
                  </a:lnTo>
                  <a:lnTo>
                    <a:pt x="20480" y="20787"/>
                  </a:lnTo>
                  <a:lnTo>
                    <a:pt x="20409" y="20485"/>
                  </a:lnTo>
                  <a:lnTo>
                    <a:pt x="20356" y="20158"/>
                  </a:lnTo>
                  <a:lnTo>
                    <a:pt x="20356" y="19804"/>
                  </a:lnTo>
                  <a:lnTo>
                    <a:pt x="20321" y="19083"/>
                  </a:lnTo>
                  <a:lnTo>
                    <a:pt x="20356" y="18349"/>
                  </a:lnTo>
                  <a:lnTo>
                    <a:pt x="20409" y="17641"/>
                  </a:lnTo>
                  <a:lnTo>
                    <a:pt x="20480" y="17012"/>
                  </a:lnTo>
                  <a:lnTo>
                    <a:pt x="20551" y="16488"/>
                  </a:lnTo>
                  <a:lnTo>
                    <a:pt x="20551" y="16055"/>
                  </a:lnTo>
                  <a:lnTo>
                    <a:pt x="20551" y="15911"/>
                  </a:lnTo>
                  <a:lnTo>
                    <a:pt x="20445" y="15754"/>
                  </a:lnTo>
                  <a:lnTo>
                    <a:pt x="20356" y="15610"/>
                  </a:lnTo>
                  <a:lnTo>
                    <a:pt x="20178" y="15452"/>
                  </a:lnTo>
                  <a:lnTo>
                    <a:pt x="20001" y="15334"/>
                  </a:lnTo>
                  <a:lnTo>
                    <a:pt x="19770" y="15230"/>
                  </a:lnTo>
                  <a:lnTo>
                    <a:pt x="19521" y="15125"/>
                  </a:lnTo>
                  <a:lnTo>
                    <a:pt x="19290" y="15059"/>
                  </a:lnTo>
                  <a:lnTo>
                    <a:pt x="19024" y="15007"/>
                  </a:lnTo>
                  <a:lnTo>
                    <a:pt x="18740" y="14954"/>
                  </a:lnTo>
                  <a:lnTo>
                    <a:pt x="18509" y="14954"/>
                  </a:lnTo>
                  <a:lnTo>
                    <a:pt x="18225" y="14954"/>
                  </a:lnTo>
                  <a:lnTo>
                    <a:pt x="17994" y="15007"/>
                  </a:lnTo>
                  <a:lnTo>
                    <a:pt x="17763" y="15085"/>
                  </a:lnTo>
                  <a:lnTo>
                    <a:pt x="17550" y="15177"/>
                  </a:lnTo>
                  <a:lnTo>
                    <a:pt x="17372" y="15308"/>
                  </a:lnTo>
                  <a:lnTo>
                    <a:pt x="17176" y="15426"/>
                  </a:lnTo>
                  <a:lnTo>
                    <a:pt x="16928" y="15557"/>
                  </a:lnTo>
                  <a:lnTo>
                    <a:pt x="16661" y="15636"/>
                  </a:lnTo>
                  <a:lnTo>
                    <a:pt x="16359" y="15688"/>
                  </a:lnTo>
                  <a:lnTo>
                    <a:pt x="16022" y="15715"/>
                  </a:lnTo>
                  <a:lnTo>
                    <a:pt x="15667" y="15688"/>
                  </a:lnTo>
                  <a:lnTo>
                    <a:pt x="15294" y="15662"/>
                  </a:lnTo>
                  <a:lnTo>
                    <a:pt x="14956" y="15583"/>
                  </a:lnTo>
                  <a:lnTo>
                    <a:pt x="14619" y="15479"/>
                  </a:lnTo>
                  <a:lnTo>
                    <a:pt x="14281" y="15334"/>
                  </a:lnTo>
                  <a:lnTo>
                    <a:pt x="13961" y="15177"/>
                  </a:lnTo>
                  <a:lnTo>
                    <a:pt x="13695" y="14981"/>
                  </a:lnTo>
                  <a:lnTo>
                    <a:pt x="13588" y="14850"/>
                  </a:lnTo>
                  <a:lnTo>
                    <a:pt x="13482" y="14732"/>
                  </a:lnTo>
                  <a:lnTo>
                    <a:pt x="13393" y="14600"/>
                  </a:lnTo>
                  <a:lnTo>
                    <a:pt x="13322" y="14456"/>
                  </a:lnTo>
                  <a:lnTo>
                    <a:pt x="13251" y="14299"/>
                  </a:lnTo>
                  <a:lnTo>
                    <a:pt x="13215" y="14155"/>
                  </a:lnTo>
                  <a:lnTo>
                    <a:pt x="13180" y="13971"/>
                  </a:lnTo>
                  <a:lnTo>
                    <a:pt x="13180" y="13801"/>
                  </a:lnTo>
                  <a:lnTo>
                    <a:pt x="13180" y="13591"/>
                  </a:lnTo>
                  <a:lnTo>
                    <a:pt x="13215" y="13395"/>
                  </a:lnTo>
                  <a:lnTo>
                    <a:pt x="13251" y="13198"/>
                  </a:lnTo>
                  <a:lnTo>
                    <a:pt x="13322" y="13015"/>
                  </a:lnTo>
                  <a:lnTo>
                    <a:pt x="13393" y="12870"/>
                  </a:lnTo>
                  <a:lnTo>
                    <a:pt x="13482" y="12713"/>
                  </a:lnTo>
                  <a:lnTo>
                    <a:pt x="13588" y="12569"/>
                  </a:lnTo>
                  <a:lnTo>
                    <a:pt x="13730" y="12438"/>
                  </a:lnTo>
                  <a:lnTo>
                    <a:pt x="13997" y="12215"/>
                  </a:lnTo>
                  <a:lnTo>
                    <a:pt x="14334" y="12005"/>
                  </a:lnTo>
                  <a:lnTo>
                    <a:pt x="14690" y="11861"/>
                  </a:lnTo>
                  <a:lnTo>
                    <a:pt x="15063" y="11756"/>
                  </a:lnTo>
                  <a:lnTo>
                    <a:pt x="15436" y="11678"/>
                  </a:lnTo>
                  <a:lnTo>
                    <a:pt x="15809" y="11638"/>
                  </a:lnTo>
                  <a:lnTo>
                    <a:pt x="16182" y="11638"/>
                  </a:lnTo>
                  <a:lnTo>
                    <a:pt x="16555" y="11678"/>
                  </a:lnTo>
                  <a:lnTo>
                    <a:pt x="16910" y="11730"/>
                  </a:lnTo>
                  <a:lnTo>
                    <a:pt x="17248" y="11835"/>
                  </a:lnTo>
                  <a:lnTo>
                    <a:pt x="17514" y="11966"/>
                  </a:lnTo>
                  <a:lnTo>
                    <a:pt x="17763" y="12110"/>
                  </a:lnTo>
                  <a:lnTo>
                    <a:pt x="17887" y="12215"/>
                  </a:lnTo>
                  <a:lnTo>
                    <a:pt x="18065" y="12307"/>
                  </a:lnTo>
                  <a:lnTo>
                    <a:pt x="18260" y="12412"/>
                  </a:lnTo>
                  <a:lnTo>
                    <a:pt x="18438" y="12464"/>
                  </a:lnTo>
                  <a:lnTo>
                    <a:pt x="18669" y="12543"/>
                  </a:lnTo>
                  <a:lnTo>
                    <a:pt x="18882" y="12569"/>
                  </a:lnTo>
                  <a:lnTo>
                    <a:pt x="19113" y="12595"/>
                  </a:lnTo>
                  <a:lnTo>
                    <a:pt x="19361" y="12608"/>
                  </a:lnTo>
                  <a:lnTo>
                    <a:pt x="19592" y="12608"/>
                  </a:lnTo>
                  <a:lnTo>
                    <a:pt x="19841" y="12595"/>
                  </a:lnTo>
                  <a:lnTo>
                    <a:pt x="20072" y="12543"/>
                  </a:lnTo>
                  <a:lnTo>
                    <a:pt x="20321" y="12490"/>
                  </a:lnTo>
                  <a:lnTo>
                    <a:pt x="20551" y="12438"/>
                  </a:lnTo>
                  <a:lnTo>
                    <a:pt x="20800" y="12333"/>
                  </a:lnTo>
                  <a:lnTo>
                    <a:pt x="20996" y="12241"/>
                  </a:lnTo>
                  <a:lnTo>
                    <a:pt x="21244" y="12110"/>
                  </a:lnTo>
                  <a:lnTo>
                    <a:pt x="21298" y="12032"/>
                  </a:lnTo>
                  <a:lnTo>
                    <a:pt x="21404" y="11966"/>
                  </a:lnTo>
                  <a:lnTo>
                    <a:pt x="21475" y="11861"/>
                  </a:lnTo>
                  <a:lnTo>
                    <a:pt x="21511" y="11730"/>
                  </a:lnTo>
                  <a:lnTo>
                    <a:pt x="21617" y="11481"/>
                  </a:lnTo>
                  <a:lnTo>
                    <a:pt x="21653" y="11180"/>
                  </a:lnTo>
                  <a:lnTo>
                    <a:pt x="21653" y="10826"/>
                  </a:lnTo>
                  <a:lnTo>
                    <a:pt x="21653" y="10472"/>
                  </a:lnTo>
                  <a:lnTo>
                    <a:pt x="21582" y="10092"/>
                  </a:lnTo>
                  <a:lnTo>
                    <a:pt x="21511" y="9725"/>
                  </a:lnTo>
                  <a:lnTo>
                    <a:pt x="21298" y="8912"/>
                  </a:lnTo>
                  <a:lnTo>
                    <a:pt x="21067" y="8191"/>
                  </a:lnTo>
                  <a:lnTo>
                    <a:pt x="20800" y="7536"/>
                  </a:lnTo>
                  <a:lnTo>
                    <a:pt x="20551" y="7025"/>
                  </a:lnTo>
                  <a:lnTo>
                    <a:pt x="20001" y="7103"/>
                  </a:lnTo>
                  <a:lnTo>
                    <a:pt x="19432" y="7156"/>
                  </a:lnTo>
                  <a:lnTo>
                    <a:pt x="18846" y="7208"/>
                  </a:lnTo>
                  <a:lnTo>
                    <a:pt x="18225" y="7208"/>
                  </a:lnTo>
                  <a:lnTo>
                    <a:pt x="17656" y="7208"/>
                  </a:lnTo>
                  <a:lnTo>
                    <a:pt x="17070" y="7182"/>
                  </a:lnTo>
                  <a:lnTo>
                    <a:pt x="16484" y="7156"/>
                  </a:lnTo>
                  <a:lnTo>
                    <a:pt x="15986" y="7103"/>
                  </a:lnTo>
                  <a:lnTo>
                    <a:pt x="14992" y="6999"/>
                  </a:lnTo>
                  <a:lnTo>
                    <a:pt x="14210" y="6907"/>
                  </a:lnTo>
                  <a:lnTo>
                    <a:pt x="13695" y="6828"/>
                  </a:lnTo>
                  <a:lnTo>
                    <a:pt x="13517" y="6802"/>
                  </a:lnTo>
                  <a:lnTo>
                    <a:pt x="13073" y="6645"/>
                  </a:lnTo>
                  <a:lnTo>
                    <a:pt x="12700" y="6474"/>
                  </a:lnTo>
                  <a:lnTo>
                    <a:pt x="12363" y="6304"/>
                  </a:lnTo>
                  <a:lnTo>
                    <a:pt x="12132" y="6094"/>
                  </a:lnTo>
                  <a:lnTo>
                    <a:pt x="11919" y="5871"/>
                  </a:lnTo>
                  <a:lnTo>
                    <a:pt x="11776" y="5649"/>
                  </a:lnTo>
                  <a:lnTo>
                    <a:pt x="11688" y="5413"/>
                  </a:lnTo>
                  <a:lnTo>
                    <a:pt x="11617" y="5190"/>
                  </a:lnTo>
                  <a:lnTo>
                    <a:pt x="11617" y="4941"/>
                  </a:lnTo>
                  <a:lnTo>
                    <a:pt x="11652" y="4718"/>
                  </a:lnTo>
                  <a:lnTo>
                    <a:pt x="11723" y="4482"/>
                  </a:lnTo>
                  <a:lnTo>
                    <a:pt x="11812" y="4285"/>
                  </a:lnTo>
                  <a:lnTo>
                    <a:pt x="11919" y="4089"/>
                  </a:lnTo>
                  <a:lnTo>
                    <a:pt x="12096" y="3905"/>
                  </a:lnTo>
                  <a:lnTo>
                    <a:pt x="12292" y="3735"/>
                  </a:lnTo>
                  <a:lnTo>
                    <a:pt x="12505" y="3604"/>
                  </a:lnTo>
                  <a:lnTo>
                    <a:pt x="12700" y="3460"/>
                  </a:lnTo>
                  <a:lnTo>
                    <a:pt x="12878" y="3250"/>
                  </a:lnTo>
                  <a:lnTo>
                    <a:pt x="13038" y="3027"/>
                  </a:lnTo>
                  <a:lnTo>
                    <a:pt x="13180" y="2752"/>
                  </a:lnTo>
                  <a:lnTo>
                    <a:pt x="13286" y="2477"/>
                  </a:lnTo>
                  <a:lnTo>
                    <a:pt x="13322" y="2175"/>
                  </a:lnTo>
                  <a:lnTo>
                    <a:pt x="13357" y="1874"/>
                  </a:lnTo>
                  <a:lnTo>
                    <a:pt x="13286" y="1572"/>
                  </a:lnTo>
                  <a:lnTo>
                    <a:pt x="13180" y="1271"/>
                  </a:lnTo>
                  <a:lnTo>
                    <a:pt x="13038" y="983"/>
                  </a:lnTo>
                  <a:lnTo>
                    <a:pt x="12949" y="865"/>
                  </a:lnTo>
                  <a:lnTo>
                    <a:pt x="12807" y="733"/>
                  </a:lnTo>
                  <a:lnTo>
                    <a:pt x="12665" y="616"/>
                  </a:lnTo>
                  <a:lnTo>
                    <a:pt x="12505" y="511"/>
                  </a:lnTo>
                  <a:lnTo>
                    <a:pt x="12327" y="406"/>
                  </a:lnTo>
                  <a:lnTo>
                    <a:pt x="12132" y="314"/>
                  </a:lnTo>
                  <a:lnTo>
                    <a:pt x="11883" y="235"/>
                  </a:lnTo>
                  <a:lnTo>
                    <a:pt x="11652" y="183"/>
                  </a:lnTo>
                  <a:lnTo>
                    <a:pt x="11368" y="104"/>
                  </a:lnTo>
                  <a:lnTo>
                    <a:pt x="11101" y="78"/>
                  </a:lnTo>
                  <a:lnTo>
                    <a:pt x="10800" y="52"/>
                  </a:lnTo>
                  <a:lnTo>
                    <a:pt x="10444" y="52"/>
                  </a:lnTo>
                  <a:lnTo>
                    <a:pt x="10142" y="52"/>
                  </a:lnTo>
                  <a:lnTo>
                    <a:pt x="9840" y="78"/>
                  </a:lnTo>
                  <a:lnTo>
                    <a:pt x="9574" y="104"/>
                  </a:lnTo>
                  <a:lnTo>
                    <a:pt x="9325" y="157"/>
                  </a:lnTo>
                  <a:lnTo>
                    <a:pt x="9094" y="209"/>
                  </a:lnTo>
                  <a:lnTo>
                    <a:pt x="8846" y="262"/>
                  </a:lnTo>
                  <a:lnTo>
                    <a:pt x="8650" y="340"/>
                  </a:lnTo>
                  <a:lnTo>
                    <a:pt x="8437" y="432"/>
                  </a:lnTo>
                  <a:lnTo>
                    <a:pt x="8277" y="511"/>
                  </a:lnTo>
                  <a:lnTo>
                    <a:pt x="8100" y="616"/>
                  </a:lnTo>
                  <a:lnTo>
                    <a:pt x="7957" y="707"/>
                  </a:lnTo>
                  <a:lnTo>
                    <a:pt x="7833" y="838"/>
                  </a:lnTo>
                  <a:lnTo>
                    <a:pt x="7620" y="1061"/>
                  </a:lnTo>
                  <a:lnTo>
                    <a:pt x="7442" y="1336"/>
                  </a:lnTo>
                  <a:lnTo>
                    <a:pt x="7353" y="1599"/>
                  </a:lnTo>
                  <a:lnTo>
                    <a:pt x="7318" y="1900"/>
                  </a:lnTo>
                  <a:lnTo>
                    <a:pt x="7318" y="2175"/>
                  </a:lnTo>
                  <a:lnTo>
                    <a:pt x="7353" y="2450"/>
                  </a:lnTo>
                  <a:lnTo>
                    <a:pt x="7442" y="2726"/>
                  </a:lnTo>
                  <a:lnTo>
                    <a:pt x="7620" y="2975"/>
                  </a:lnTo>
                  <a:lnTo>
                    <a:pt x="7833" y="3198"/>
                  </a:lnTo>
                  <a:lnTo>
                    <a:pt x="8064" y="3433"/>
                  </a:lnTo>
                  <a:lnTo>
                    <a:pt x="8295" y="3630"/>
                  </a:lnTo>
                  <a:lnTo>
                    <a:pt x="8508" y="3853"/>
                  </a:lnTo>
                  <a:lnTo>
                    <a:pt x="8686" y="4089"/>
                  </a:lnTo>
                  <a:lnTo>
                    <a:pt x="8775" y="4312"/>
                  </a:lnTo>
                  <a:lnTo>
                    <a:pt x="8846" y="4561"/>
                  </a:lnTo>
                  <a:lnTo>
                    <a:pt x="8846" y="4810"/>
                  </a:lnTo>
                  <a:lnTo>
                    <a:pt x="8810" y="5059"/>
                  </a:lnTo>
                  <a:lnTo>
                    <a:pt x="8721" y="5295"/>
                  </a:lnTo>
                  <a:lnTo>
                    <a:pt x="8579" y="5544"/>
                  </a:lnTo>
                  <a:lnTo>
                    <a:pt x="8366" y="5766"/>
                  </a:lnTo>
                  <a:lnTo>
                    <a:pt x="8135" y="5976"/>
                  </a:lnTo>
                  <a:lnTo>
                    <a:pt x="7833" y="6199"/>
                  </a:lnTo>
                  <a:lnTo>
                    <a:pt x="7478" y="6369"/>
                  </a:lnTo>
                  <a:lnTo>
                    <a:pt x="7069" y="6527"/>
                  </a:lnTo>
                  <a:lnTo>
                    <a:pt x="6590" y="6671"/>
                  </a:lnTo>
                  <a:lnTo>
                    <a:pt x="6092" y="6802"/>
                  </a:lnTo>
                  <a:lnTo>
                    <a:pt x="5684" y="6802"/>
                  </a:lnTo>
                  <a:lnTo>
                    <a:pt x="5133" y="6802"/>
                  </a:lnTo>
                  <a:lnTo>
                    <a:pt x="4547" y="6802"/>
                  </a:lnTo>
                  <a:lnTo>
                    <a:pt x="3872" y="6802"/>
                  </a:lnTo>
                  <a:lnTo>
                    <a:pt x="3144" y="6802"/>
                  </a:lnTo>
                  <a:lnTo>
                    <a:pt x="2362" y="6802"/>
                  </a:lnTo>
                  <a:lnTo>
                    <a:pt x="1545" y="6802"/>
                  </a:lnTo>
                  <a:lnTo>
                    <a:pt x="692" y="6802"/>
                  </a:lnTo>
                  <a:lnTo>
                    <a:pt x="586" y="7234"/>
                  </a:lnTo>
                  <a:lnTo>
                    <a:pt x="461" y="7837"/>
                  </a:lnTo>
                  <a:lnTo>
                    <a:pt x="355" y="8493"/>
                  </a:lnTo>
                  <a:lnTo>
                    <a:pt x="248" y="9187"/>
                  </a:lnTo>
                  <a:lnTo>
                    <a:pt x="142" y="9869"/>
                  </a:lnTo>
                  <a:lnTo>
                    <a:pt x="106" y="10498"/>
                  </a:lnTo>
                  <a:lnTo>
                    <a:pt x="106" y="10983"/>
                  </a:lnTo>
                  <a:lnTo>
                    <a:pt x="106" y="11311"/>
                  </a:lnTo>
                  <a:lnTo>
                    <a:pt x="213" y="11481"/>
                  </a:lnTo>
                  <a:lnTo>
                    <a:pt x="319" y="11651"/>
                  </a:lnTo>
                  <a:lnTo>
                    <a:pt x="497" y="11783"/>
                  </a:lnTo>
                  <a:lnTo>
                    <a:pt x="692" y="11914"/>
                  </a:lnTo>
                  <a:lnTo>
                    <a:pt x="941" y="12032"/>
                  </a:lnTo>
                  <a:lnTo>
                    <a:pt x="1207" y="12110"/>
                  </a:lnTo>
                  <a:lnTo>
                    <a:pt x="1509" y="12189"/>
                  </a:lnTo>
                  <a:lnTo>
                    <a:pt x="1794" y="12241"/>
                  </a:lnTo>
                  <a:lnTo>
                    <a:pt x="2131" y="12267"/>
                  </a:lnTo>
                  <a:lnTo>
                    <a:pt x="2433" y="12281"/>
                  </a:lnTo>
                  <a:lnTo>
                    <a:pt x="2735" y="12267"/>
                  </a:lnTo>
                  <a:lnTo>
                    <a:pt x="3055" y="12241"/>
                  </a:lnTo>
                  <a:lnTo>
                    <a:pt x="3357" y="12189"/>
                  </a:lnTo>
                  <a:lnTo>
                    <a:pt x="3623" y="12084"/>
                  </a:lnTo>
                  <a:lnTo>
                    <a:pt x="3872" y="11979"/>
                  </a:lnTo>
                  <a:lnTo>
                    <a:pt x="4103" y="11861"/>
                  </a:lnTo>
                  <a:lnTo>
                    <a:pt x="4316" y="11704"/>
                  </a:lnTo>
                  <a:lnTo>
                    <a:pt x="4582" y="11612"/>
                  </a:lnTo>
                  <a:lnTo>
                    <a:pt x="4849" y="11533"/>
                  </a:lnTo>
                  <a:lnTo>
                    <a:pt x="5169" y="11507"/>
                  </a:lnTo>
                  <a:lnTo>
                    <a:pt x="5506" y="11481"/>
                  </a:lnTo>
                  <a:lnTo>
                    <a:pt x="5808" y="11507"/>
                  </a:lnTo>
                  <a:lnTo>
                    <a:pt x="6146" y="11560"/>
                  </a:lnTo>
                  <a:lnTo>
                    <a:pt x="6501" y="11651"/>
                  </a:lnTo>
                  <a:lnTo>
                    <a:pt x="6803" y="11783"/>
                  </a:lnTo>
                  <a:lnTo>
                    <a:pt x="7105" y="11940"/>
                  </a:lnTo>
                  <a:lnTo>
                    <a:pt x="7353" y="12110"/>
                  </a:lnTo>
                  <a:lnTo>
                    <a:pt x="7584" y="12333"/>
                  </a:lnTo>
                  <a:lnTo>
                    <a:pt x="7798" y="12595"/>
                  </a:lnTo>
                  <a:lnTo>
                    <a:pt x="7922" y="12870"/>
                  </a:lnTo>
                  <a:lnTo>
                    <a:pt x="8028" y="13198"/>
                  </a:lnTo>
                  <a:lnTo>
                    <a:pt x="8064" y="13526"/>
                  </a:lnTo>
                  <a:lnTo>
                    <a:pt x="8028" y="13775"/>
                  </a:lnTo>
                  <a:lnTo>
                    <a:pt x="7922" y="13998"/>
                  </a:lnTo>
                  <a:lnTo>
                    <a:pt x="7798" y="14220"/>
                  </a:lnTo>
                  <a:lnTo>
                    <a:pt x="7584" y="14404"/>
                  </a:lnTo>
                  <a:lnTo>
                    <a:pt x="7353" y="14574"/>
                  </a:lnTo>
                  <a:lnTo>
                    <a:pt x="7105" y="14732"/>
                  </a:lnTo>
                  <a:lnTo>
                    <a:pt x="6803" y="14850"/>
                  </a:lnTo>
                  <a:lnTo>
                    <a:pt x="6501" y="14954"/>
                  </a:lnTo>
                  <a:lnTo>
                    <a:pt x="6146" y="15033"/>
                  </a:lnTo>
                  <a:lnTo>
                    <a:pt x="5808" y="15085"/>
                  </a:lnTo>
                  <a:lnTo>
                    <a:pt x="5506" y="15085"/>
                  </a:lnTo>
                  <a:lnTo>
                    <a:pt x="5169" y="15059"/>
                  </a:lnTo>
                  <a:lnTo>
                    <a:pt x="4849" y="15007"/>
                  </a:lnTo>
                  <a:lnTo>
                    <a:pt x="4582" y="14902"/>
                  </a:lnTo>
                  <a:lnTo>
                    <a:pt x="4316" y="14784"/>
                  </a:lnTo>
                  <a:lnTo>
                    <a:pt x="4103" y="14600"/>
                  </a:lnTo>
                  <a:lnTo>
                    <a:pt x="3907" y="14430"/>
                  </a:lnTo>
                  <a:lnTo>
                    <a:pt x="3659" y="14299"/>
                  </a:lnTo>
                  <a:lnTo>
                    <a:pt x="3428" y="14194"/>
                  </a:lnTo>
                  <a:lnTo>
                    <a:pt x="3179" y="14129"/>
                  </a:lnTo>
                  <a:lnTo>
                    <a:pt x="2913" y="14102"/>
                  </a:lnTo>
                  <a:lnTo>
                    <a:pt x="2646" y="14102"/>
                  </a:lnTo>
                  <a:lnTo>
                    <a:pt x="2362" y="14129"/>
                  </a:lnTo>
                  <a:lnTo>
                    <a:pt x="2096" y="14168"/>
                  </a:lnTo>
                  <a:lnTo>
                    <a:pt x="1811" y="14273"/>
                  </a:lnTo>
                  <a:lnTo>
                    <a:pt x="1545" y="14378"/>
                  </a:lnTo>
                  <a:lnTo>
                    <a:pt x="1314" y="14496"/>
                  </a:lnTo>
                  <a:lnTo>
                    <a:pt x="1065" y="14653"/>
                  </a:lnTo>
                  <a:lnTo>
                    <a:pt x="870" y="14797"/>
                  </a:lnTo>
                  <a:lnTo>
                    <a:pt x="657" y="14981"/>
                  </a:lnTo>
                  <a:lnTo>
                    <a:pt x="497" y="15177"/>
                  </a:lnTo>
                  <a:lnTo>
                    <a:pt x="390" y="15413"/>
                  </a:lnTo>
                  <a:lnTo>
                    <a:pt x="284" y="15636"/>
                  </a:lnTo>
                  <a:lnTo>
                    <a:pt x="248" y="15911"/>
                  </a:lnTo>
                  <a:lnTo>
                    <a:pt x="284" y="16239"/>
                  </a:lnTo>
                  <a:lnTo>
                    <a:pt x="319" y="16566"/>
                  </a:lnTo>
                  <a:lnTo>
                    <a:pt x="497" y="17340"/>
                  </a:lnTo>
                  <a:lnTo>
                    <a:pt x="692" y="18152"/>
                  </a:lnTo>
                  <a:lnTo>
                    <a:pt x="799" y="18559"/>
                  </a:lnTo>
                  <a:lnTo>
                    <a:pt x="905" y="18978"/>
                  </a:lnTo>
                  <a:lnTo>
                    <a:pt x="959" y="19384"/>
                  </a:lnTo>
                  <a:lnTo>
                    <a:pt x="994" y="19791"/>
                  </a:lnTo>
                  <a:lnTo>
                    <a:pt x="994" y="20132"/>
                  </a:lnTo>
                  <a:lnTo>
                    <a:pt x="959" y="20485"/>
                  </a:lnTo>
                  <a:lnTo>
                    <a:pt x="941" y="20669"/>
                  </a:lnTo>
                  <a:lnTo>
                    <a:pt x="870" y="20813"/>
                  </a:lnTo>
                  <a:lnTo>
                    <a:pt x="799" y="20970"/>
                  </a:lnTo>
                  <a:lnTo>
                    <a:pt x="692" y="21088"/>
                  </a:lnTo>
                  <a:lnTo>
                    <a:pt x="1474" y="20997"/>
                  </a:lnTo>
                  <a:lnTo>
                    <a:pt x="2291" y="20866"/>
                  </a:lnTo>
                  <a:lnTo>
                    <a:pt x="3108" y="20787"/>
                  </a:lnTo>
                  <a:lnTo>
                    <a:pt x="3907" y="20721"/>
                  </a:lnTo>
                  <a:lnTo>
                    <a:pt x="4653" y="20695"/>
                  </a:lnTo>
                  <a:lnTo>
                    <a:pt x="5364" y="20695"/>
                  </a:lnTo>
                  <a:lnTo>
                    <a:pt x="5701" y="20721"/>
                  </a:lnTo>
                  <a:lnTo>
                    <a:pt x="6057" y="20761"/>
                  </a:lnTo>
                  <a:lnTo>
                    <a:pt x="6323" y="20813"/>
                  </a:lnTo>
                  <a:lnTo>
                    <a:pt x="6625" y="20892"/>
                  </a:lnTo>
                  <a:close/>
                </a:path>
              </a:pathLst>
            </a:custGeom>
            <a:solidFill>
              <a:srgbClr val="FFBE7D"/>
            </a:solidFill>
            <a:ln w="28575">
              <a:solidFill>
                <a:srgbClr val="000000"/>
              </a:solidFill>
              <a:miter lim="800000"/>
              <a:headEnd/>
              <a:tailEnd/>
            </a:ln>
          </p:spPr>
          <p:txBody>
            <a:bodyPr/>
            <a:lstStyle/>
            <a:p>
              <a:endParaRPr lang="en-US"/>
            </a:p>
          </p:txBody>
        </p:sp>
        <p:sp>
          <p:nvSpPr>
            <p:cNvPr id="96269" name="Puzzle2"/>
            <p:cNvSpPr>
              <a:spLocks noEditPoints="1" noChangeArrowheads="1"/>
            </p:cNvSpPr>
            <p:nvPr/>
          </p:nvSpPr>
          <p:spPr bwMode="auto">
            <a:xfrm>
              <a:off x="2880" y="1736"/>
              <a:ext cx="1778" cy="137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5394 w 21600"/>
                <a:gd name="T25" fmla="*/ 6735 h 21600"/>
                <a:gd name="T26" fmla="*/ 16182 w 21600"/>
                <a:gd name="T27" fmla="*/ 20441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4247" y="12354"/>
                  </a:moveTo>
                  <a:lnTo>
                    <a:pt x="4134" y="12468"/>
                  </a:lnTo>
                  <a:lnTo>
                    <a:pt x="4010" y="12581"/>
                  </a:lnTo>
                  <a:lnTo>
                    <a:pt x="3897" y="12637"/>
                  </a:lnTo>
                  <a:lnTo>
                    <a:pt x="3773" y="12694"/>
                  </a:lnTo>
                  <a:lnTo>
                    <a:pt x="3637" y="12694"/>
                  </a:lnTo>
                  <a:lnTo>
                    <a:pt x="3524" y="12694"/>
                  </a:lnTo>
                  <a:lnTo>
                    <a:pt x="3400" y="12665"/>
                  </a:lnTo>
                  <a:lnTo>
                    <a:pt x="3287" y="12609"/>
                  </a:lnTo>
                  <a:lnTo>
                    <a:pt x="3027" y="12496"/>
                  </a:lnTo>
                  <a:lnTo>
                    <a:pt x="2790" y="12340"/>
                  </a:lnTo>
                  <a:lnTo>
                    <a:pt x="2530" y="12142"/>
                  </a:lnTo>
                  <a:lnTo>
                    <a:pt x="2293" y="11987"/>
                  </a:lnTo>
                  <a:lnTo>
                    <a:pt x="2033" y="11817"/>
                  </a:lnTo>
                  <a:lnTo>
                    <a:pt x="1773" y="11676"/>
                  </a:lnTo>
                  <a:lnTo>
                    <a:pt x="1638" y="11662"/>
                  </a:lnTo>
                  <a:lnTo>
                    <a:pt x="1513" y="11634"/>
                  </a:lnTo>
                  <a:lnTo>
                    <a:pt x="1378" y="11634"/>
                  </a:lnTo>
                  <a:lnTo>
                    <a:pt x="1253" y="11634"/>
                  </a:lnTo>
                  <a:lnTo>
                    <a:pt x="1118" y="11662"/>
                  </a:lnTo>
                  <a:lnTo>
                    <a:pt x="971" y="11732"/>
                  </a:lnTo>
                  <a:lnTo>
                    <a:pt x="835" y="11817"/>
                  </a:lnTo>
                  <a:lnTo>
                    <a:pt x="711" y="11959"/>
                  </a:lnTo>
                  <a:lnTo>
                    <a:pt x="553" y="12086"/>
                  </a:lnTo>
                  <a:lnTo>
                    <a:pt x="429" y="12284"/>
                  </a:lnTo>
                  <a:lnTo>
                    <a:pt x="271" y="12524"/>
                  </a:lnTo>
                  <a:lnTo>
                    <a:pt x="146" y="12793"/>
                  </a:lnTo>
                  <a:lnTo>
                    <a:pt x="79" y="12962"/>
                  </a:lnTo>
                  <a:lnTo>
                    <a:pt x="33" y="13146"/>
                  </a:lnTo>
                  <a:lnTo>
                    <a:pt x="11" y="13386"/>
                  </a:lnTo>
                  <a:lnTo>
                    <a:pt x="11" y="13641"/>
                  </a:lnTo>
                  <a:lnTo>
                    <a:pt x="33" y="13881"/>
                  </a:lnTo>
                  <a:lnTo>
                    <a:pt x="101" y="14150"/>
                  </a:lnTo>
                  <a:lnTo>
                    <a:pt x="192" y="14404"/>
                  </a:lnTo>
                  <a:lnTo>
                    <a:pt x="293" y="14645"/>
                  </a:lnTo>
                  <a:lnTo>
                    <a:pt x="451" y="14857"/>
                  </a:lnTo>
                  <a:lnTo>
                    <a:pt x="621" y="15054"/>
                  </a:lnTo>
                  <a:lnTo>
                    <a:pt x="734" y="15125"/>
                  </a:lnTo>
                  <a:lnTo>
                    <a:pt x="835" y="15210"/>
                  </a:lnTo>
                  <a:lnTo>
                    <a:pt x="948" y="15267"/>
                  </a:lnTo>
                  <a:lnTo>
                    <a:pt x="1084" y="15323"/>
                  </a:lnTo>
                  <a:lnTo>
                    <a:pt x="1208" y="15351"/>
                  </a:lnTo>
                  <a:lnTo>
                    <a:pt x="1355" y="15380"/>
                  </a:lnTo>
                  <a:lnTo>
                    <a:pt x="1513" y="15380"/>
                  </a:lnTo>
                  <a:lnTo>
                    <a:pt x="1683" y="15380"/>
                  </a:lnTo>
                  <a:lnTo>
                    <a:pt x="1864" y="15351"/>
                  </a:lnTo>
                  <a:lnTo>
                    <a:pt x="2033" y="15323"/>
                  </a:lnTo>
                  <a:lnTo>
                    <a:pt x="2225" y="15238"/>
                  </a:lnTo>
                  <a:lnTo>
                    <a:pt x="2428" y="15153"/>
                  </a:lnTo>
                  <a:lnTo>
                    <a:pt x="2745" y="15026"/>
                  </a:lnTo>
                  <a:lnTo>
                    <a:pt x="3005" y="14913"/>
                  </a:lnTo>
                  <a:lnTo>
                    <a:pt x="3264" y="14828"/>
                  </a:lnTo>
                  <a:lnTo>
                    <a:pt x="3513" y="14800"/>
                  </a:lnTo>
                  <a:lnTo>
                    <a:pt x="3615" y="14828"/>
                  </a:lnTo>
                  <a:lnTo>
                    <a:pt x="3728" y="14857"/>
                  </a:lnTo>
                  <a:lnTo>
                    <a:pt x="3807" y="14913"/>
                  </a:lnTo>
                  <a:lnTo>
                    <a:pt x="3920" y="14998"/>
                  </a:lnTo>
                  <a:lnTo>
                    <a:pt x="4010" y="15097"/>
                  </a:lnTo>
                  <a:lnTo>
                    <a:pt x="4089" y="15238"/>
                  </a:lnTo>
                  <a:lnTo>
                    <a:pt x="4179" y="15408"/>
                  </a:lnTo>
                  <a:lnTo>
                    <a:pt x="4247" y="15620"/>
                  </a:lnTo>
                  <a:lnTo>
                    <a:pt x="4326" y="15860"/>
                  </a:lnTo>
                  <a:lnTo>
                    <a:pt x="4394" y="16129"/>
                  </a:lnTo>
                  <a:lnTo>
                    <a:pt x="4439" y="16440"/>
                  </a:lnTo>
                  <a:lnTo>
                    <a:pt x="4507" y="16737"/>
                  </a:lnTo>
                  <a:lnTo>
                    <a:pt x="4552" y="17090"/>
                  </a:lnTo>
                  <a:lnTo>
                    <a:pt x="4575" y="17443"/>
                  </a:lnTo>
                  <a:lnTo>
                    <a:pt x="4586" y="17825"/>
                  </a:lnTo>
                  <a:lnTo>
                    <a:pt x="4586" y="18193"/>
                  </a:lnTo>
                  <a:lnTo>
                    <a:pt x="4586" y="18574"/>
                  </a:lnTo>
                  <a:lnTo>
                    <a:pt x="4586" y="18984"/>
                  </a:lnTo>
                  <a:lnTo>
                    <a:pt x="4552" y="19366"/>
                  </a:lnTo>
                  <a:lnTo>
                    <a:pt x="4507" y="19748"/>
                  </a:lnTo>
                  <a:lnTo>
                    <a:pt x="4462" y="20129"/>
                  </a:lnTo>
                  <a:lnTo>
                    <a:pt x="4371" y="20483"/>
                  </a:lnTo>
                  <a:lnTo>
                    <a:pt x="4292" y="20836"/>
                  </a:lnTo>
                  <a:lnTo>
                    <a:pt x="4202" y="21161"/>
                  </a:lnTo>
                  <a:lnTo>
                    <a:pt x="4744" y="21161"/>
                  </a:lnTo>
                  <a:lnTo>
                    <a:pt x="5264" y="21161"/>
                  </a:lnTo>
                  <a:lnTo>
                    <a:pt x="5784" y="21161"/>
                  </a:lnTo>
                  <a:lnTo>
                    <a:pt x="6235" y="21161"/>
                  </a:lnTo>
                  <a:lnTo>
                    <a:pt x="6676" y="21161"/>
                  </a:lnTo>
                  <a:lnTo>
                    <a:pt x="7060" y="21161"/>
                  </a:lnTo>
                  <a:lnTo>
                    <a:pt x="7410" y="21161"/>
                  </a:lnTo>
                  <a:lnTo>
                    <a:pt x="7670" y="21161"/>
                  </a:lnTo>
                  <a:lnTo>
                    <a:pt x="8020" y="21020"/>
                  </a:lnTo>
                  <a:lnTo>
                    <a:pt x="8303" y="20893"/>
                  </a:lnTo>
                  <a:lnTo>
                    <a:pt x="8563" y="20695"/>
                  </a:lnTo>
                  <a:lnTo>
                    <a:pt x="8800" y="20511"/>
                  </a:lnTo>
                  <a:lnTo>
                    <a:pt x="8969" y="20285"/>
                  </a:lnTo>
                  <a:lnTo>
                    <a:pt x="9150" y="20045"/>
                  </a:lnTo>
                  <a:lnTo>
                    <a:pt x="9252" y="19804"/>
                  </a:lnTo>
                  <a:lnTo>
                    <a:pt x="9342" y="19550"/>
                  </a:lnTo>
                  <a:lnTo>
                    <a:pt x="9410" y="19281"/>
                  </a:lnTo>
                  <a:lnTo>
                    <a:pt x="9433" y="19013"/>
                  </a:lnTo>
                  <a:lnTo>
                    <a:pt x="9433" y="18744"/>
                  </a:lnTo>
                  <a:lnTo>
                    <a:pt x="9387" y="18504"/>
                  </a:lnTo>
                  <a:lnTo>
                    <a:pt x="9320" y="18221"/>
                  </a:lnTo>
                  <a:lnTo>
                    <a:pt x="9207" y="17981"/>
                  </a:lnTo>
                  <a:lnTo>
                    <a:pt x="9105" y="17740"/>
                  </a:lnTo>
                  <a:lnTo>
                    <a:pt x="8924" y="17514"/>
                  </a:lnTo>
                  <a:lnTo>
                    <a:pt x="8777" y="17274"/>
                  </a:lnTo>
                  <a:lnTo>
                    <a:pt x="8642" y="17034"/>
                  </a:lnTo>
                  <a:lnTo>
                    <a:pt x="8563" y="16765"/>
                  </a:lnTo>
                  <a:lnTo>
                    <a:pt x="8472" y="16468"/>
                  </a:lnTo>
                  <a:lnTo>
                    <a:pt x="8450" y="16157"/>
                  </a:lnTo>
                  <a:lnTo>
                    <a:pt x="8450" y="15860"/>
                  </a:lnTo>
                  <a:lnTo>
                    <a:pt x="8472" y="15563"/>
                  </a:lnTo>
                  <a:lnTo>
                    <a:pt x="8540" y="15267"/>
                  </a:lnTo>
                  <a:lnTo>
                    <a:pt x="8642" y="14998"/>
                  </a:lnTo>
                  <a:lnTo>
                    <a:pt x="8777" y="14729"/>
                  </a:lnTo>
                  <a:lnTo>
                    <a:pt x="8868" y="14616"/>
                  </a:lnTo>
                  <a:lnTo>
                    <a:pt x="8969" y="14475"/>
                  </a:lnTo>
                  <a:lnTo>
                    <a:pt x="9060" y="14376"/>
                  </a:lnTo>
                  <a:lnTo>
                    <a:pt x="9184" y="14291"/>
                  </a:lnTo>
                  <a:lnTo>
                    <a:pt x="9297" y="14206"/>
                  </a:lnTo>
                  <a:lnTo>
                    <a:pt x="9433" y="14121"/>
                  </a:lnTo>
                  <a:lnTo>
                    <a:pt x="9579" y="14051"/>
                  </a:lnTo>
                  <a:lnTo>
                    <a:pt x="9726" y="13994"/>
                  </a:lnTo>
                  <a:lnTo>
                    <a:pt x="9884" y="13938"/>
                  </a:lnTo>
                  <a:lnTo>
                    <a:pt x="10054" y="13909"/>
                  </a:lnTo>
                  <a:lnTo>
                    <a:pt x="10257" y="13881"/>
                  </a:lnTo>
                  <a:lnTo>
                    <a:pt x="10449" y="13881"/>
                  </a:lnTo>
                  <a:lnTo>
                    <a:pt x="10664" y="13881"/>
                  </a:lnTo>
                  <a:lnTo>
                    <a:pt x="10856" y="13909"/>
                  </a:lnTo>
                  <a:lnTo>
                    <a:pt x="11037" y="13966"/>
                  </a:lnTo>
                  <a:lnTo>
                    <a:pt x="11206" y="14023"/>
                  </a:lnTo>
                  <a:lnTo>
                    <a:pt x="11353" y="14093"/>
                  </a:lnTo>
                  <a:lnTo>
                    <a:pt x="11511" y="14178"/>
                  </a:lnTo>
                  <a:lnTo>
                    <a:pt x="11635" y="14263"/>
                  </a:lnTo>
                  <a:lnTo>
                    <a:pt x="11748" y="14376"/>
                  </a:lnTo>
                  <a:lnTo>
                    <a:pt x="11861" y="14475"/>
                  </a:lnTo>
                  <a:lnTo>
                    <a:pt x="11941" y="14616"/>
                  </a:lnTo>
                  <a:lnTo>
                    <a:pt x="12031" y="14758"/>
                  </a:lnTo>
                  <a:lnTo>
                    <a:pt x="12099" y="14885"/>
                  </a:lnTo>
                  <a:lnTo>
                    <a:pt x="12200" y="15210"/>
                  </a:lnTo>
                  <a:lnTo>
                    <a:pt x="12268" y="15507"/>
                  </a:lnTo>
                  <a:lnTo>
                    <a:pt x="12291" y="15832"/>
                  </a:lnTo>
                  <a:lnTo>
                    <a:pt x="12291" y="16157"/>
                  </a:lnTo>
                  <a:lnTo>
                    <a:pt x="12246" y="16482"/>
                  </a:lnTo>
                  <a:lnTo>
                    <a:pt x="12178" y="16807"/>
                  </a:lnTo>
                  <a:lnTo>
                    <a:pt x="12099" y="17090"/>
                  </a:lnTo>
                  <a:lnTo>
                    <a:pt x="12008" y="17330"/>
                  </a:lnTo>
                  <a:lnTo>
                    <a:pt x="11884" y="17542"/>
                  </a:lnTo>
                  <a:lnTo>
                    <a:pt x="11748" y="17712"/>
                  </a:lnTo>
                  <a:lnTo>
                    <a:pt x="11613" y="17839"/>
                  </a:lnTo>
                  <a:lnTo>
                    <a:pt x="11489" y="18037"/>
                  </a:lnTo>
                  <a:lnTo>
                    <a:pt x="11398" y="18221"/>
                  </a:lnTo>
                  <a:lnTo>
                    <a:pt x="11319" y="18447"/>
                  </a:lnTo>
                  <a:lnTo>
                    <a:pt x="11251" y="18659"/>
                  </a:lnTo>
                  <a:lnTo>
                    <a:pt x="11206" y="18900"/>
                  </a:lnTo>
                  <a:lnTo>
                    <a:pt x="11184" y="19154"/>
                  </a:lnTo>
                  <a:lnTo>
                    <a:pt x="11184" y="19423"/>
                  </a:lnTo>
                  <a:lnTo>
                    <a:pt x="11229" y="19663"/>
                  </a:lnTo>
                  <a:lnTo>
                    <a:pt x="11297" y="19903"/>
                  </a:lnTo>
                  <a:lnTo>
                    <a:pt x="11376" y="20158"/>
                  </a:lnTo>
                  <a:lnTo>
                    <a:pt x="11511" y="20398"/>
                  </a:lnTo>
                  <a:lnTo>
                    <a:pt x="11681" y="20610"/>
                  </a:lnTo>
                  <a:lnTo>
                    <a:pt x="11884" y="20808"/>
                  </a:lnTo>
                  <a:lnTo>
                    <a:pt x="12121" y="20992"/>
                  </a:lnTo>
                  <a:lnTo>
                    <a:pt x="12404" y="21161"/>
                  </a:lnTo>
                  <a:lnTo>
                    <a:pt x="12528" y="21190"/>
                  </a:lnTo>
                  <a:lnTo>
                    <a:pt x="12856" y="21274"/>
                  </a:lnTo>
                  <a:lnTo>
                    <a:pt x="13330" y="21373"/>
                  </a:lnTo>
                  <a:lnTo>
                    <a:pt x="13963" y="21486"/>
                  </a:lnTo>
                  <a:lnTo>
                    <a:pt x="14313" y="21543"/>
                  </a:lnTo>
                  <a:lnTo>
                    <a:pt x="14652" y="21571"/>
                  </a:lnTo>
                  <a:lnTo>
                    <a:pt x="15025" y="21600"/>
                  </a:lnTo>
                  <a:lnTo>
                    <a:pt x="15409" y="21600"/>
                  </a:lnTo>
                  <a:lnTo>
                    <a:pt x="15782" y="21600"/>
                  </a:lnTo>
                  <a:lnTo>
                    <a:pt x="16177" y="21571"/>
                  </a:lnTo>
                  <a:lnTo>
                    <a:pt x="16516" y="21486"/>
                  </a:lnTo>
                  <a:lnTo>
                    <a:pt x="16889" y="21402"/>
                  </a:lnTo>
                  <a:lnTo>
                    <a:pt x="16821" y="21190"/>
                  </a:lnTo>
                  <a:lnTo>
                    <a:pt x="16776" y="20935"/>
                  </a:lnTo>
                  <a:lnTo>
                    <a:pt x="16742" y="20667"/>
                  </a:lnTo>
                  <a:lnTo>
                    <a:pt x="16719" y="20370"/>
                  </a:lnTo>
                  <a:lnTo>
                    <a:pt x="16697" y="19719"/>
                  </a:lnTo>
                  <a:lnTo>
                    <a:pt x="16697" y="19013"/>
                  </a:lnTo>
                  <a:lnTo>
                    <a:pt x="16719" y="18306"/>
                  </a:lnTo>
                  <a:lnTo>
                    <a:pt x="16753" y="17599"/>
                  </a:lnTo>
                  <a:lnTo>
                    <a:pt x="16821" y="16949"/>
                  </a:lnTo>
                  <a:lnTo>
                    <a:pt x="16889" y="16383"/>
                  </a:lnTo>
                  <a:lnTo>
                    <a:pt x="16934" y="16129"/>
                  </a:lnTo>
                  <a:lnTo>
                    <a:pt x="17002" y="15945"/>
                  </a:lnTo>
                  <a:lnTo>
                    <a:pt x="17081" y="15790"/>
                  </a:lnTo>
                  <a:lnTo>
                    <a:pt x="17194" y="15648"/>
                  </a:lnTo>
                  <a:lnTo>
                    <a:pt x="17318" y="15563"/>
                  </a:lnTo>
                  <a:lnTo>
                    <a:pt x="17453" y="15507"/>
                  </a:lnTo>
                  <a:lnTo>
                    <a:pt x="17600" y="15450"/>
                  </a:lnTo>
                  <a:lnTo>
                    <a:pt x="17758" y="15450"/>
                  </a:lnTo>
                  <a:lnTo>
                    <a:pt x="17905" y="15479"/>
                  </a:lnTo>
                  <a:lnTo>
                    <a:pt x="18064" y="15535"/>
                  </a:lnTo>
                  <a:lnTo>
                    <a:pt x="18233" y="15620"/>
                  </a:lnTo>
                  <a:lnTo>
                    <a:pt x="18380" y="15733"/>
                  </a:lnTo>
                  <a:lnTo>
                    <a:pt x="18561" y="15832"/>
                  </a:lnTo>
                  <a:lnTo>
                    <a:pt x="18707" y="15973"/>
                  </a:lnTo>
                  <a:lnTo>
                    <a:pt x="18866" y="16129"/>
                  </a:lnTo>
                  <a:lnTo>
                    <a:pt x="18990" y="16327"/>
                  </a:lnTo>
                  <a:lnTo>
                    <a:pt x="19125" y="16482"/>
                  </a:lnTo>
                  <a:lnTo>
                    <a:pt x="19295" y="16624"/>
                  </a:lnTo>
                  <a:lnTo>
                    <a:pt x="19464" y="16737"/>
                  </a:lnTo>
                  <a:lnTo>
                    <a:pt x="19668" y="16807"/>
                  </a:lnTo>
                  <a:lnTo>
                    <a:pt x="19860" y="16836"/>
                  </a:lnTo>
                  <a:lnTo>
                    <a:pt x="20052" y="16864"/>
                  </a:lnTo>
                  <a:lnTo>
                    <a:pt x="20266" y="16836"/>
                  </a:lnTo>
                  <a:lnTo>
                    <a:pt x="20470" y="16793"/>
                  </a:lnTo>
                  <a:lnTo>
                    <a:pt x="20662" y="16708"/>
                  </a:lnTo>
                  <a:lnTo>
                    <a:pt x="20854" y="16567"/>
                  </a:lnTo>
                  <a:lnTo>
                    <a:pt x="21035" y="16412"/>
                  </a:lnTo>
                  <a:lnTo>
                    <a:pt x="21182" y="16214"/>
                  </a:lnTo>
                  <a:lnTo>
                    <a:pt x="21340" y="16002"/>
                  </a:lnTo>
                  <a:lnTo>
                    <a:pt x="21441" y="15733"/>
                  </a:lnTo>
                  <a:lnTo>
                    <a:pt x="21532" y="15436"/>
                  </a:lnTo>
                  <a:lnTo>
                    <a:pt x="21600" y="15083"/>
                  </a:lnTo>
                  <a:lnTo>
                    <a:pt x="21600" y="14885"/>
                  </a:lnTo>
                  <a:lnTo>
                    <a:pt x="21600" y="14729"/>
                  </a:lnTo>
                  <a:lnTo>
                    <a:pt x="21600" y="14531"/>
                  </a:lnTo>
                  <a:lnTo>
                    <a:pt x="21577" y="14376"/>
                  </a:lnTo>
                  <a:lnTo>
                    <a:pt x="21532" y="14206"/>
                  </a:lnTo>
                  <a:lnTo>
                    <a:pt x="21487" y="14051"/>
                  </a:lnTo>
                  <a:lnTo>
                    <a:pt x="21419" y="13909"/>
                  </a:lnTo>
                  <a:lnTo>
                    <a:pt x="21351" y="13768"/>
                  </a:lnTo>
                  <a:lnTo>
                    <a:pt x="21204" y="13500"/>
                  </a:lnTo>
                  <a:lnTo>
                    <a:pt x="21035" y="13287"/>
                  </a:lnTo>
                  <a:lnTo>
                    <a:pt x="20809" y="13090"/>
                  </a:lnTo>
                  <a:lnTo>
                    <a:pt x="20594" y="12962"/>
                  </a:lnTo>
                  <a:lnTo>
                    <a:pt x="20357" y="12821"/>
                  </a:lnTo>
                  <a:lnTo>
                    <a:pt x="20120" y="12764"/>
                  </a:lnTo>
                  <a:lnTo>
                    <a:pt x="19882" y="12708"/>
                  </a:lnTo>
                  <a:lnTo>
                    <a:pt x="19645" y="12736"/>
                  </a:lnTo>
                  <a:lnTo>
                    <a:pt x="19430" y="12793"/>
                  </a:lnTo>
                  <a:lnTo>
                    <a:pt x="19227" y="12906"/>
                  </a:lnTo>
                  <a:lnTo>
                    <a:pt x="19148" y="12962"/>
                  </a:lnTo>
                  <a:lnTo>
                    <a:pt x="19058" y="13047"/>
                  </a:lnTo>
                  <a:lnTo>
                    <a:pt x="18990" y="13146"/>
                  </a:lnTo>
                  <a:lnTo>
                    <a:pt x="18911" y="13259"/>
                  </a:lnTo>
                  <a:lnTo>
                    <a:pt x="18775" y="13471"/>
                  </a:lnTo>
                  <a:lnTo>
                    <a:pt x="18628" y="13641"/>
                  </a:lnTo>
                  <a:lnTo>
                    <a:pt x="18470" y="13740"/>
                  </a:lnTo>
                  <a:lnTo>
                    <a:pt x="18301" y="13825"/>
                  </a:lnTo>
                  <a:lnTo>
                    <a:pt x="18143" y="13853"/>
                  </a:lnTo>
                  <a:lnTo>
                    <a:pt x="17973" y="13881"/>
                  </a:lnTo>
                  <a:lnTo>
                    <a:pt x="17804" y="13853"/>
                  </a:lnTo>
                  <a:lnTo>
                    <a:pt x="17646" y="13796"/>
                  </a:lnTo>
                  <a:lnTo>
                    <a:pt x="17499" y="13726"/>
                  </a:lnTo>
                  <a:lnTo>
                    <a:pt x="17341" y="13641"/>
                  </a:lnTo>
                  <a:lnTo>
                    <a:pt x="17216" y="13528"/>
                  </a:lnTo>
                  <a:lnTo>
                    <a:pt x="17103" y="13386"/>
                  </a:lnTo>
                  <a:lnTo>
                    <a:pt x="17024" y="13259"/>
                  </a:lnTo>
                  <a:lnTo>
                    <a:pt x="16934" y="13118"/>
                  </a:lnTo>
                  <a:lnTo>
                    <a:pt x="16889" y="12991"/>
                  </a:lnTo>
                  <a:lnTo>
                    <a:pt x="16889" y="12849"/>
                  </a:lnTo>
                  <a:lnTo>
                    <a:pt x="16889" y="12383"/>
                  </a:lnTo>
                  <a:lnTo>
                    <a:pt x="16889" y="11662"/>
                  </a:lnTo>
                  <a:lnTo>
                    <a:pt x="16889" y="10701"/>
                  </a:lnTo>
                  <a:lnTo>
                    <a:pt x="16889" y="9640"/>
                  </a:lnTo>
                  <a:lnTo>
                    <a:pt x="16889" y="8566"/>
                  </a:lnTo>
                  <a:lnTo>
                    <a:pt x="16889" y="7478"/>
                  </a:lnTo>
                  <a:lnTo>
                    <a:pt x="16889" y="6502"/>
                  </a:lnTo>
                  <a:lnTo>
                    <a:pt x="16889" y="5739"/>
                  </a:lnTo>
                  <a:lnTo>
                    <a:pt x="16674" y="5894"/>
                  </a:lnTo>
                  <a:lnTo>
                    <a:pt x="16414" y="6036"/>
                  </a:lnTo>
                  <a:lnTo>
                    <a:pt x="16154" y="6177"/>
                  </a:lnTo>
                  <a:lnTo>
                    <a:pt x="15849" y="6248"/>
                  </a:lnTo>
                  <a:lnTo>
                    <a:pt x="15544" y="6304"/>
                  </a:lnTo>
                  <a:lnTo>
                    <a:pt x="15217" y="6332"/>
                  </a:lnTo>
                  <a:lnTo>
                    <a:pt x="14866" y="6361"/>
                  </a:lnTo>
                  <a:lnTo>
                    <a:pt x="14550" y="6361"/>
                  </a:lnTo>
                  <a:lnTo>
                    <a:pt x="14200" y="6332"/>
                  </a:lnTo>
                  <a:lnTo>
                    <a:pt x="13850" y="6276"/>
                  </a:lnTo>
                  <a:lnTo>
                    <a:pt x="13522" y="6219"/>
                  </a:lnTo>
                  <a:lnTo>
                    <a:pt x="13206" y="6149"/>
                  </a:lnTo>
                  <a:lnTo>
                    <a:pt x="12901" y="6064"/>
                  </a:lnTo>
                  <a:lnTo>
                    <a:pt x="12618" y="5951"/>
                  </a:lnTo>
                  <a:lnTo>
                    <a:pt x="12358" y="5838"/>
                  </a:lnTo>
                  <a:lnTo>
                    <a:pt x="12121" y="5739"/>
                  </a:lnTo>
                  <a:lnTo>
                    <a:pt x="11941" y="5626"/>
                  </a:lnTo>
                  <a:lnTo>
                    <a:pt x="11794" y="5513"/>
                  </a:lnTo>
                  <a:lnTo>
                    <a:pt x="11658" y="5414"/>
                  </a:lnTo>
                  <a:lnTo>
                    <a:pt x="11556" y="5301"/>
                  </a:lnTo>
                  <a:lnTo>
                    <a:pt x="11466" y="5187"/>
                  </a:lnTo>
                  <a:lnTo>
                    <a:pt x="11398" y="5089"/>
                  </a:lnTo>
                  <a:lnTo>
                    <a:pt x="11376" y="4947"/>
                  </a:lnTo>
                  <a:lnTo>
                    <a:pt x="11353" y="4834"/>
                  </a:lnTo>
                  <a:lnTo>
                    <a:pt x="11353" y="4707"/>
                  </a:lnTo>
                  <a:lnTo>
                    <a:pt x="11376" y="4565"/>
                  </a:lnTo>
                  <a:lnTo>
                    <a:pt x="11443" y="4410"/>
                  </a:lnTo>
                  <a:lnTo>
                    <a:pt x="11511" y="4240"/>
                  </a:lnTo>
                  <a:lnTo>
                    <a:pt x="11703" y="3887"/>
                  </a:lnTo>
                  <a:lnTo>
                    <a:pt x="11986" y="3505"/>
                  </a:lnTo>
                  <a:lnTo>
                    <a:pt x="12144" y="3265"/>
                  </a:lnTo>
                  <a:lnTo>
                    <a:pt x="12246" y="3025"/>
                  </a:lnTo>
                  <a:lnTo>
                    <a:pt x="12336" y="2756"/>
                  </a:lnTo>
                  <a:lnTo>
                    <a:pt x="12404" y="2445"/>
                  </a:lnTo>
                  <a:lnTo>
                    <a:pt x="12438" y="2176"/>
                  </a:lnTo>
                  <a:lnTo>
                    <a:pt x="12438" y="1880"/>
                  </a:lnTo>
                  <a:lnTo>
                    <a:pt x="12404" y="1583"/>
                  </a:lnTo>
                  <a:lnTo>
                    <a:pt x="12336" y="1314"/>
                  </a:lnTo>
                  <a:lnTo>
                    <a:pt x="12246" y="1046"/>
                  </a:lnTo>
                  <a:lnTo>
                    <a:pt x="12099" y="791"/>
                  </a:lnTo>
                  <a:lnTo>
                    <a:pt x="12008" y="692"/>
                  </a:lnTo>
                  <a:lnTo>
                    <a:pt x="11918" y="579"/>
                  </a:lnTo>
                  <a:lnTo>
                    <a:pt x="11816" y="466"/>
                  </a:lnTo>
                  <a:lnTo>
                    <a:pt x="11703" y="381"/>
                  </a:lnTo>
                  <a:lnTo>
                    <a:pt x="11579" y="310"/>
                  </a:lnTo>
                  <a:lnTo>
                    <a:pt x="11443" y="226"/>
                  </a:lnTo>
                  <a:lnTo>
                    <a:pt x="11297" y="169"/>
                  </a:lnTo>
                  <a:lnTo>
                    <a:pt x="11138" y="113"/>
                  </a:lnTo>
                  <a:lnTo>
                    <a:pt x="10969" y="56"/>
                  </a:lnTo>
                  <a:lnTo>
                    <a:pt x="10800" y="28"/>
                  </a:lnTo>
                  <a:lnTo>
                    <a:pt x="10619" y="28"/>
                  </a:lnTo>
                  <a:lnTo>
                    <a:pt x="10404" y="28"/>
                  </a:lnTo>
                  <a:lnTo>
                    <a:pt x="10257" y="28"/>
                  </a:lnTo>
                  <a:lnTo>
                    <a:pt x="10076" y="56"/>
                  </a:lnTo>
                  <a:lnTo>
                    <a:pt x="9952" y="84"/>
                  </a:lnTo>
                  <a:lnTo>
                    <a:pt x="9794" y="141"/>
                  </a:lnTo>
                  <a:lnTo>
                    <a:pt x="9692" y="226"/>
                  </a:lnTo>
                  <a:lnTo>
                    <a:pt x="9557" y="282"/>
                  </a:lnTo>
                  <a:lnTo>
                    <a:pt x="9455" y="381"/>
                  </a:lnTo>
                  <a:lnTo>
                    <a:pt x="9365" y="466"/>
                  </a:lnTo>
                  <a:lnTo>
                    <a:pt x="9274" y="579"/>
                  </a:lnTo>
                  <a:lnTo>
                    <a:pt x="9184" y="692"/>
                  </a:lnTo>
                  <a:lnTo>
                    <a:pt x="9128" y="791"/>
                  </a:lnTo>
                  <a:lnTo>
                    <a:pt x="9060" y="932"/>
                  </a:lnTo>
                  <a:lnTo>
                    <a:pt x="8969" y="1201"/>
                  </a:lnTo>
                  <a:lnTo>
                    <a:pt x="8913" y="1498"/>
                  </a:lnTo>
                  <a:lnTo>
                    <a:pt x="8890" y="1795"/>
                  </a:lnTo>
                  <a:lnTo>
                    <a:pt x="8890" y="2120"/>
                  </a:lnTo>
                  <a:lnTo>
                    <a:pt x="8913" y="2445"/>
                  </a:lnTo>
                  <a:lnTo>
                    <a:pt x="8969" y="2756"/>
                  </a:lnTo>
                  <a:lnTo>
                    <a:pt x="9060" y="3081"/>
                  </a:lnTo>
                  <a:lnTo>
                    <a:pt x="9173" y="3378"/>
                  </a:lnTo>
                  <a:lnTo>
                    <a:pt x="9297" y="3647"/>
                  </a:lnTo>
                  <a:lnTo>
                    <a:pt x="9466" y="3887"/>
                  </a:lnTo>
                  <a:lnTo>
                    <a:pt x="9579" y="4085"/>
                  </a:lnTo>
                  <a:lnTo>
                    <a:pt x="9670" y="4269"/>
                  </a:lnTo>
                  <a:lnTo>
                    <a:pt x="9726" y="4467"/>
                  </a:lnTo>
                  <a:lnTo>
                    <a:pt x="9771" y="4650"/>
                  </a:lnTo>
                  <a:lnTo>
                    <a:pt x="9771" y="4834"/>
                  </a:lnTo>
                  <a:lnTo>
                    <a:pt x="9749" y="5032"/>
                  </a:lnTo>
                  <a:lnTo>
                    <a:pt x="9715" y="5216"/>
                  </a:lnTo>
                  <a:lnTo>
                    <a:pt x="9625" y="5385"/>
                  </a:lnTo>
                  <a:lnTo>
                    <a:pt x="9534" y="5513"/>
                  </a:lnTo>
                  <a:lnTo>
                    <a:pt x="9410" y="5626"/>
                  </a:lnTo>
                  <a:lnTo>
                    <a:pt x="9229" y="5710"/>
                  </a:lnTo>
                  <a:lnTo>
                    <a:pt x="9060" y="5767"/>
                  </a:lnTo>
                  <a:lnTo>
                    <a:pt x="8845" y="5767"/>
                  </a:lnTo>
                  <a:lnTo>
                    <a:pt x="8585" y="5739"/>
                  </a:lnTo>
                  <a:lnTo>
                    <a:pt x="8325" y="5654"/>
                  </a:lnTo>
                  <a:lnTo>
                    <a:pt x="8020" y="5513"/>
                  </a:lnTo>
                  <a:lnTo>
                    <a:pt x="7840" y="5442"/>
                  </a:lnTo>
                  <a:lnTo>
                    <a:pt x="7648" y="5385"/>
                  </a:lnTo>
                  <a:lnTo>
                    <a:pt x="7433" y="5329"/>
                  </a:lnTo>
                  <a:lnTo>
                    <a:pt x="7241" y="5301"/>
                  </a:lnTo>
                  <a:lnTo>
                    <a:pt x="6755" y="5301"/>
                  </a:lnTo>
                  <a:lnTo>
                    <a:pt x="6281" y="5329"/>
                  </a:lnTo>
                  <a:lnTo>
                    <a:pt x="5784" y="5385"/>
                  </a:lnTo>
                  <a:lnTo>
                    <a:pt x="5264" y="5498"/>
                  </a:lnTo>
                  <a:lnTo>
                    <a:pt x="4744" y="5597"/>
                  </a:lnTo>
                  <a:lnTo>
                    <a:pt x="4247" y="5739"/>
                  </a:lnTo>
                  <a:lnTo>
                    <a:pt x="4202" y="5894"/>
                  </a:lnTo>
                  <a:lnTo>
                    <a:pt x="4202" y="6191"/>
                  </a:lnTo>
                  <a:lnTo>
                    <a:pt x="4202" y="6545"/>
                  </a:lnTo>
                  <a:lnTo>
                    <a:pt x="4225" y="6954"/>
                  </a:lnTo>
                  <a:lnTo>
                    <a:pt x="4315" y="7930"/>
                  </a:lnTo>
                  <a:lnTo>
                    <a:pt x="4394" y="9018"/>
                  </a:lnTo>
                  <a:lnTo>
                    <a:pt x="4439" y="9570"/>
                  </a:lnTo>
                  <a:lnTo>
                    <a:pt x="4462" y="10107"/>
                  </a:lnTo>
                  <a:lnTo>
                    <a:pt x="4484" y="10630"/>
                  </a:lnTo>
                  <a:lnTo>
                    <a:pt x="4507" y="11082"/>
                  </a:lnTo>
                  <a:lnTo>
                    <a:pt x="4484" y="11520"/>
                  </a:lnTo>
                  <a:lnTo>
                    <a:pt x="4439" y="11874"/>
                  </a:lnTo>
                  <a:lnTo>
                    <a:pt x="4394" y="12029"/>
                  </a:lnTo>
                  <a:lnTo>
                    <a:pt x="4349" y="12171"/>
                  </a:lnTo>
                  <a:lnTo>
                    <a:pt x="4315" y="12284"/>
                  </a:lnTo>
                  <a:lnTo>
                    <a:pt x="4247" y="12354"/>
                  </a:lnTo>
                  <a:close/>
                </a:path>
              </a:pathLst>
            </a:custGeom>
            <a:solidFill>
              <a:srgbClr val="FFFFCC"/>
            </a:solidFill>
            <a:ln w="28575">
              <a:solidFill>
                <a:srgbClr val="000000"/>
              </a:solidFill>
              <a:miter lim="800000"/>
              <a:headEnd/>
              <a:tailEnd/>
            </a:ln>
          </p:spPr>
          <p:txBody>
            <a:bodyPr/>
            <a:lstStyle/>
            <a:p>
              <a:endParaRPr lang="en-US"/>
            </a:p>
          </p:txBody>
        </p:sp>
        <p:sp>
          <p:nvSpPr>
            <p:cNvPr id="96270" name="Puzzle4"/>
            <p:cNvSpPr>
              <a:spLocks noEditPoints="1" noChangeArrowheads="1"/>
            </p:cNvSpPr>
            <p:nvPr/>
          </p:nvSpPr>
          <p:spPr bwMode="auto">
            <a:xfrm>
              <a:off x="2192" y="1719"/>
              <a:ext cx="1072" cy="1763"/>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2075 w 21600"/>
                <a:gd name="T25" fmla="*/ 5660 h 21600"/>
                <a:gd name="T26" fmla="*/ 20210 w 21600"/>
                <a:gd name="T27" fmla="*/ 15976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3813" y="10590"/>
                  </a:moveTo>
                  <a:lnTo>
                    <a:pt x="3927" y="10513"/>
                  </a:lnTo>
                  <a:lnTo>
                    <a:pt x="4078" y="10425"/>
                  </a:lnTo>
                  <a:lnTo>
                    <a:pt x="4210" y="10359"/>
                  </a:lnTo>
                  <a:lnTo>
                    <a:pt x="4361" y="10315"/>
                  </a:lnTo>
                  <a:lnTo>
                    <a:pt x="4682" y="10237"/>
                  </a:lnTo>
                  <a:lnTo>
                    <a:pt x="5041" y="10193"/>
                  </a:lnTo>
                  <a:lnTo>
                    <a:pt x="5456" y="10171"/>
                  </a:lnTo>
                  <a:lnTo>
                    <a:pt x="5853" y="10193"/>
                  </a:lnTo>
                  <a:lnTo>
                    <a:pt x="6249" y="10260"/>
                  </a:lnTo>
                  <a:lnTo>
                    <a:pt x="6646" y="10337"/>
                  </a:lnTo>
                  <a:lnTo>
                    <a:pt x="7004" y="10469"/>
                  </a:lnTo>
                  <a:lnTo>
                    <a:pt x="7363" y="10612"/>
                  </a:lnTo>
                  <a:lnTo>
                    <a:pt x="7665" y="10788"/>
                  </a:lnTo>
                  <a:lnTo>
                    <a:pt x="7911" y="10998"/>
                  </a:lnTo>
                  <a:lnTo>
                    <a:pt x="8024" y="11097"/>
                  </a:lnTo>
                  <a:lnTo>
                    <a:pt x="8137" y="11207"/>
                  </a:lnTo>
                  <a:lnTo>
                    <a:pt x="8194" y="11340"/>
                  </a:lnTo>
                  <a:lnTo>
                    <a:pt x="8269" y="11461"/>
                  </a:lnTo>
                  <a:lnTo>
                    <a:pt x="8307" y="11593"/>
                  </a:lnTo>
                  <a:lnTo>
                    <a:pt x="8307" y="11714"/>
                  </a:lnTo>
                  <a:lnTo>
                    <a:pt x="8307" y="11868"/>
                  </a:lnTo>
                  <a:lnTo>
                    <a:pt x="8307" y="12012"/>
                  </a:lnTo>
                  <a:lnTo>
                    <a:pt x="8194" y="12265"/>
                  </a:lnTo>
                  <a:lnTo>
                    <a:pt x="8062" y="12519"/>
                  </a:lnTo>
                  <a:lnTo>
                    <a:pt x="7873" y="12706"/>
                  </a:lnTo>
                  <a:lnTo>
                    <a:pt x="7627" y="12904"/>
                  </a:lnTo>
                  <a:lnTo>
                    <a:pt x="7363" y="13048"/>
                  </a:lnTo>
                  <a:lnTo>
                    <a:pt x="7080" y="13180"/>
                  </a:lnTo>
                  <a:lnTo>
                    <a:pt x="6759" y="13257"/>
                  </a:lnTo>
                  <a:lnTo>
                    <a:pt x="6419" y="13345"/>
                  </a:lnTo>
                  <a:lnTo>
                    <a:pt x="6098" y="13389"/>
                  </a:lnTo>
                  <a:lnTo>
                    <a:pt x="5739" y="13389"/>
                  </a:lnTo>
                  <a:lnTo>
                    <a:pt x="5418" y="13389"/>
                  </a:lnTo>
                  <a:lnTo>
                    <a:pt x="5079" y="13345"/>
                  </a:lnTo>
                  <a:lnTo>
                    <a:pt x="4758" y="13301"/>
                  </a:lnTo>
                  <a:lnTo>
                    <a:pt x="4474" y="13213"/>
                  </a:lnTo>
                  <a:lnTo>
                    <a:pt x="4172" y="13114"/>
                  </a:lnTo>
                  <a:lnTo>
                    <a:pt x="3965" y="12982"/>
                  </a:lnTo>
                  <a:lnTo>
                    <a:pt x="3738" y="12838"/>
                  </a:lnTo>
                  <a:lnTo>
                    <a:pt x="3493" y="12706"/>
                  </a:lnTo>
                  <a:lnTo>
                    <a:pt x="3228" y="12607"/>
                  </a:lnTo>
                  <a:lnTo>
                    <a:pt x="2945" y="12519"/>
                  </a:lnTo>
                  <a:lnTo>
                    <a:pt x="2700" y="12431"/>
                  </a:lnTo>
                  <a:lnTo>
                    <a:pt x="2397" y="12375"/>
                  </a:lnTo>
                  <a:lnTo>
                    <a:pt x="2152" y="12331"/>
                  </a:lnTo>
                  <a:lnTo>
                    <a:pt x="1888" y="12309"/>
                  </a:lnTo>
                  <a:lnTo>
                    <a:pt x="1642" y="12309"/>
                  </a:lnTo>
                  <a:lnTo>
                    <a:pt x="1397" y="12331"/>
                  </a:lnTo>
                  <a:lnTo>
                    <a:pt x="1170" y="12397"/>
                  </a:lnTo>
                  <a:lnTo>
                    <a:pt x="962" y="12453"/>
                  </a:lnTo>
                  <a:lnTo>
                    <a:pt x="774" y="12563"/>
                  </a:lnTo>
                  <a:lnTo>
                    <a:pt x="623" y="12684"/>
                  </a:lnTo>
                  <a:lnTo>
                    <a:pt x="528" y="12838"/>
                  </a:lnTo>
                  <a:lnTo>
                    <a:pt x="453" y="13026"/>
                  </a:lnTo>
                  <a:lnTo>
                    <a:pt x="339" y="13477"/>
                  </a:lnTo>
                  <a:lnTo>
                    <a:pt x="226" y="13984"/>
                  </a:lnTo>
                  <a:lnTo>
                    <a:pt x="151" y="14535"/>
                  </a:lnTo>
                  <a:lnTo>
                    <a:pt x="113" y="15075"/>
                  </a:lnTo>
                  <a:lnTo>
                    <a:pt x="113" y="15626"/>
                  </a:lnTo>
                  <a:lnTo>
                    <a:pt x="151" y="16133"/>
                  </a:lnTo>
                  <a:lnTo>
                    <a:pt x="188" y="16376"/>
                  </a:lnTo>
                  <a:lnTo>
                    <a:pt x="264" y="16585"/>
                  </a:lnTo>
                  <a:lnTo>
                    <a:pt x="339" y="16773"/>
                  </a:lnTo>
                  <a:lnTo>
                    <a:pt x="453" y="16938"/>
                  </a:lnTo>
                  <a:lnTo>
                    <a:pt x="1095" y="16883"/>
                  </a:lnTo>
                  <a:lnTo>
                    <a:pt x="1963" y="16795"/>
                  </a:lnTo>
                  <a:lnTo>
                    <a:pt x="2945" y="16751"/>
                  </a:lnTo>
                  <a:lnTo>
                    <a:pt x="3965" y="16706"/>
                  </a:lnTo>
                  <a:lnTo>
                    <a:pt x="5022" y="16684"/>
                  </a:lnTo>
                  <a:lnTo>
                    <a:pt x="5947" y="16684"/>
                  </a:lnTo>
                  <a:lnTo>
                    <a:pt x="6759" y="16706"/>
                  </a:lnTo>
                  <a:lnTo>
                    <a:pt x="7363" y="16751"/>
                  </a:lnTo>
                  <a:lnTo>
                    <a:pt x="7948" y="16839"/>
                  </a:lnTo>
                  <a:lnTo>
                    <a:pt x="8458" y="16916"/>
                  </a:lnTo>
                  <a:lnTo>
                    <a:pt x="8893" y="17026"/>
                  </a:lnTo>
                  <a:lnTo>
                    <a:pt x="9289" y="17158"/>
                  </a:lnTo>
                  <a:lnTo>
                    <a:pt x="9572" y="17280"/>
                  </a:lnTo>
                  <a:lnTo>
                    <a:pt x="9799" y="17412"/>
                  </a:lnTo>
                  <a:lnTo>
                    <a:pt x="9969" y="17555"/>
                  </a:lnTo>
                  <a:lnTo>
                    <a:pt x="10120" y="17687"/>
                  </a:lnTo>
                  <a:lnTo>
                    <a:pt x="10158" y="17831"/>
                  </a:lnTo>
                  <a:lnTo>
                    <a:pt x="10195" y="17974"/>
                  </a:lnTo>
                  <a:lnTo>
                    <a:pt x="10158" y="18128"/>
                  </a:lnTo>
                  <a:lnTo>
                    <a:pt x="10082" y="18271"/>
                  </a:lnTo>
                  <a:lnTo>
                    <a:pt x="9969" y="18426"/>
                  </a:lnTo>
                  <a:lnTo>
                    <a:pt x="9837" y="18569"/>
                  </a:lnTo>
                  <a:lnTo>
                    <a:pt x="9648" y="18701"/>
                  </a:lnTo>
                  <a:lnTo>
                    <a:pt x="9440" y="18822"/>
                  </a:lnTo>
                  <a:lnTo>
                    <a:pt x="9213" y="18999"/>
                  </a:lnTo>
                  <a:lnTo>
                    <a:pt x="9044" y="19186"/>
                  </a:lnTo>
                  <a:lnTo>
                    <a:pt x="8893" y="19395"/>
                  </a:lnTo>
                  <a:lnTo>
                    <a:pt x="8817" y="19627"/>
                  </a:lnTo>
                  <a:lnTo>
                    <a:pt x="8779" y="19858"/>
                  </a:lnTo>
                  <a:lnTo>
                    <a:pt x="8779" y="20112"/>
                  </a:lnTo>
                  <a:lnTo>
                    <a:pt x="8855" y="20354"/>
                  </a:lnTo>
                  <a:lnTo>
                    <a:pt x="8968" y="20586"/>
                  </a:lnTo>
                  <a:lnTo>
                    <a:pt x="9138" y="20817"/>
                  </a:lnTo>
                  <a:lnTo>
                    <a:pt x="9365" y="21026"/>
                  </a:lnTo>
                  <a:lnTo>
                    <a:pt x="9610" y="21192"/>
                  </a:lnTo>
                  <a:lnTo>
                    <a:pt x="9950" y="21368"/>
                  </a:lnTo>
                  <a:lnTo>
                    <a:pt x="10120" y="21445"/>
                  </a:lnTo>
                  <a:lnTo>
                    <a:pt x="10346" y="21511"/>
                  </a:lnTo>
                  <a:lnTo>
                    <a:pt x="10516" y="21555"/>
                  </a:lnTo>
                  <a:lnTo>
                    <a:pt x="10743" y="21600"/>
                  </a:lnTo>
                  <a:lnTo>
                    <a:pt x="10988" y="21644"/>
                  </a:lnTo>
                  <a:lnTo>
                    <a:pt x="11215" y="21666"/>
                  </a:lnTo>
                  <a:lnTo>
                    <a:pt x="11498" y="21666"/>
                  </a:lnTo>
                  <a:lnTo>
                    <a:pt x="11762" y="21666"/>
                  </a:lnTo>
                  <a:lnTo>
                    <a:pt x="12253" y="21644"/>
                  </a:lnTo>
                  <a:lnTo>
                    <a:pt x="12763" y="21577"/>
                  </a:lnTo>
                  <a:lnTo>
                    <a:pt x="13197" y="21467"/>
                  </a:lnTo>
                  <a:lnTo>
                    <a:pt x="13556" y="21346"/>
                  </a:lnTo>
                  <a:lnTo>
                    <a:pt x="13896" y="21192"/>
                  </a:lnTo>
                  <a:lnTo>
                    <a:pt x="14179" y="21026"/>
                  </a:lnTo>
                  <a:lnTo>
                    <a:pt x="14444" y="20839"/>
                  </a:lnTo>
                  <a:lnTo>
                    <a:pt x="14576" y="20641"/>
                  </a:lnTo>
                  <a:lnTo>
                    <a:pt x="14727" y="20431"/>
                  </a:lnTo>
                  <a:lnTo>
                    <a:pt x="14765" y="20200"/>
                  </a:lnTo>
                  <a:lnTo>
                    <a:pt x="14802" y="19991"/>
                  </a:lnTo>
                  <a:lnTo>
                    <a:pt x="14727" y="19759"/>
                  </a:lnTo>
                  <a:lnTo>
                    <a:pt x="14613" y="19550"/>
                  </a:lnTo>
                  <a:lnTo>
                    <a:pt x="14444" y="19307"/>
                  </a:lnTo>
                  <a:lnTo>
                    <a:pt x="14217" y="19098"/>
                  </a:lnTo>
                  <a:lnTo>
                    <a:pt x="13934" y="18911"/>
                  </a:lnTo>
                  <a:lnTo>
                    <a:pt x="13669" y="18745"/>
                  </a:lnTo>
                  <a:lnTo>
                    <a:pt x="13462" y="18547"/>
                  </a:lnTo>
                  <a:lnTo>
                    <a:pt x="13311" y="18337"/>
                  </a:lnTo>
                  <a:lnTo>
                    <a:pt x="13197" y="18150"/>
                  </a:lnTo>
                  <a:lnTo>
                    <a:pt x="13122" y="17941"/>
                  </a:lnTo>
                  <a:lnTo>
                    <a:pt x="13122" y="17720"/>
                  </a:lnTo>
                  <a:lnTo>
                    <a:pt x="13122" y="17533"/>
                  </a:lnTo>
                  <a:lnTo>
                    <a:pt x="13197" y="17346"/>
                  </a:lnTo>
                  <a:lnTo>
                    <a:pt x="13273" y="17158"/>
                  </a:lnTo>
                  <a:lnTo>
                    <a:pt x="13386" y="16982"/>
                  </a:lnTo>
                  <a:lnTo>
                    <a:pt x="13537" y="16839"/>
                  </a:lnTo>
                  <a:lnTo>
                    <a:pt x="13707" y="16706"/>
                  </a:lnTo>
                  <a:lnTo>
                    <a:pt x="13896" y="16607"/>
                  </a:lnTo>
                  <a:lnTo>
                    <a:pt x="14104" y="16519"/>
                  </a:lnTo>
                  <a:lnTo>
                    <a:pt x="14330" y="16453"/>
                  </a:lnTo>
                  <a:lnTo>
                    <a:pt x="14538" y="16431"/>
                  </a:lnTo>
                  <a:lnTo>
                    <a:pt x="14897" y="16453"/>
                  </a:lnTo>
                  <a:lnTo>
                    <a:pt x="15406" y="16497"/>
                  </a:lnTo>
                  <a:lnTo>
                    <a:pt x="16105" y="16541"/>
                  </a:lnTo>
                  <a:lnTo>
                    <a:pt x="16898" y="16607"/>
                  </a:lnTo>
                  <a:lnTo>
                    <a:pt x="17804" y="16651"/>
                  </a:lnTo>
                  <a:lnTo>
                    <a:pt x="18786" y="16684"/>
                  </a:lnTo>
                  <a:lnTo>
                    <a:pt x="19844" y="16728"/>
                  </a:lnTo>
                  <a:lnTo>
                    <a:pt x="20920" y="16751"/>
                  </a:lnTo>
                  <a:lnTo>
                    <a:pt x="21109" y="16497"/>
                  </a:lnTo>
                  <a:lnTo>
                    <a:pt x="21241" y="16222"/>
                  </a:lnTo>
                  <a:lnTo>
                    <a:pt x="21392" y="15946"/>
                  </a:lnTo>
                  <a:lnTo>
                    <a:pt x="21467" y="15648"/>
                  </a:lnTo>
                  <a:lnTo>
                    <a:pt x="21543" y="15351"/>
                  </a:lnTo>
                  <a:lnTo>
                    <a:pt x="21618" y="15042"/>
                  </a:lnTo>
                  <a:lnTo>
                    <a:pt x="21618" y="14745"/>
                  </a:lnTo>
                  <a:lnTo>
                    <a:pt x="21618" y="14447"/>
                  </a:lnTo>
                  <a:lnTo>
                    <a:pt x="21618" y="14150"/>
                  </a:lnTo>
                  <a:lnTo>
                    <a:pt x="21581" y="13852"/>
                  </a:lnTo>
                  <a:lnTo>
                    <a:pt x="21505" y="13577"/>
                  </a:lnTo>
                  <a:lnTo>
                    <a:pt x="21430" y="13301"/>
                  </a:lnTo>
                  <a:lnTo>
                    <a:pt x="21354" y="13048"/>
                  </a:lnTo>
                  <a:lnTo>
                    <a:pt x="21241" y="12816"/>
                  </a:lnTo>
                  <a:lnTo>
                    <a:pt x="21146" y="12607"/>
                  </a:lnTo>
                  <a:lnTo>
                    <a:pt x="21033" y="12431"/>
                  </a:lnTo>
                  <a:lnTo>
                    <a:pt x="20920" y="12265"/>
                  </a:lnTo>
                  <a:lnTo>
                    <a:pt x="20769" y="12144"/>
                  </a:lnTo>
                  <a:lnTo>
                    <a:pt x="20637" y="12034"/>
                  </a:lnTo>
                  <a:lnTo>
                    <a:pt x="20486" y="11946"/>
                  </a:lnTo>
                  <a:lnTo>
                    <a:pt x="20297" y="11891"/>
                  </a:lnTo>
                  <a:lnTo>
                    <a:pt x="20165" y="11846"/>
                  </a:lnTo>
                  <a:lnTo>
                    <a:pt x="19976" y="11824"/>
                  </a:lnTo>
                  <a:lnTo>
                    <a:pt x="19806" y="11802"/>
                  </a:lnTo>
                  <a:lnTo>
                    <a:pt x="19390" y="11824"/>
                  </a:lnTo>
                  <a:lnTo>
                    <a:pt x="18956" y="11891"/>
                  </a:lnTo>
                  <a:lnTo>
                    <a:pt x="18503" y="11968"/>
                  </a:lnTo>
                  <a:lnTo>
                    <a:pt x="17993" y="12078"/>
                  </a:lnTo>
                  <a:lnTo>
                    <a:pt x="17653" y="12144"/>
                  </a:lnTo>
                  <a:lnTo>
                    <a:pt x="17332" y="12199"/>
                  </a:lnTo>
                  <a:lnTo>
                    <a:pt x="17049" y="12221"/>
                  </a:lnTo>
                  <a:lnTo>
                    <a:pt x="16747" y="12243"/>
                  </a:lnTo>
                  <a:lnTo>
                    <a:pt x="16464" y="12243"/>
                  </a:lnTo>
                  <a:lnTo>
                    <a:pt x="16218" y="12243"/>
                  </a:lnTo>
                  <a:lnTo>
                    <a:pt x="15992" y="12221"/>
                  </a:lnTo>
                  <a:lnTo>
                    <a:pt x="15746" y="12199"/>
                  </a:lnTo>
                  <a:lnTo>
                    <a:pt x="15520" y="12155"/>
                  </a:lnTo>
                  <a:lnTo>
                    <a:pt x="15350" y="12122"/>
                  </a:lnTo>
                  <a:lnTo>
                    <a:pt x="15161" y="12056"/>
                  </a:lnTo>
                  <a:lnTo>
                    <a:pt x="14972" y="11990"/>
                  </a:lnTo>
                  <a:lnTo>
                    <a:pt x="14689" y="11846"/>
                  </a:lnTo>
                  <a:lnTo>
                    <a:pt x="14444" y="11670"/>
                  </a:lnTo>
                  <a:lnTo>
                    <a:pt x="14255" y="11483"/>
                  </a:lnTo>
                  <a:lnTo>
                    <a:pt x="14104" y="11295"/>
                  </a:lnTo>
                  <a:lnTo>
                    <a:pt x="14028" y="11086"/>
                  </a:lnTo>
                  <a:lnTo>
                    <a:pt x="13972" y="10888"/>
                  </a:lnTo>
                  <a:lnTo>
                    <a:pt x="13972" y="10700"/>
                  </a:lnTo>
                  <a:lnTo>
                    <a:pt x="14009" y="10513"/>
                  </a:lnTo>
                  <a:lnTo>
                    <a:pt x="14066" y="10359"/>
                  </a:lnTo>
                  <a:lnTo>
                    <a:pt x="14179" y="10215"/>
                  </a:lnTo>
                  <a:lnTo>
                    <a:pt x="14406" y="10006"/>
                  </a:lnTo>
                  <a:lnTo>
                    <a:pt x="14651" y="9830"/>
                  </a:lnTo>
                  <a:lnTo>
                    <a:pt x="14878" y="9686"/>
                  </a:lnTo>
                  <a:lnTo>
                    <a:pt x="15123" y="9554"/>
                  </a:lnTo>
                  <a:lnTo>
                    <a:pt x="15350" y="9477"/>
                  </a:lnTo>
                  <a:lnTo>
                    <a:pt x="15558" y="9411"/>
                  </a:lnTo>
                  <a:lnTo>
                    <a:pt x="15803" y="9345"/>
                  </a:lnTo>
                  <a:lnTo>
                    <a:pt x="16030" y="9323"/>
                  </a:lnTo>
                  <a:lnTo>
                    <a:pt x="16256" y="9301"/>
                  </a:lnTo>
                  <a:lnTo>
                    <a:pt x="16464" y="9323"/>
                  </a:lnTo>
                  <a:lnTo>
                    <a:pt x="16690" y="9345"/>
                  </a:lnTo>
                  <a:lnTo>
                    <a:pt x="16898" y="9367"/>
                  </a:lnTo>
                  <a:lnTo>
                    <a:pt x="17332" y="9477"/>
                  </a:lnTo>
                  <a:lnTo>
                    <a:pt x="17767" y="9598"/>
                  </a:lnTo>
                  <a:lnTo>
                    <a:pt x="18163" y="9731"/>
                  </a:lnTo>
                  <a:lnTo>
                    <a:pt x="18597" y="9874"/>
                  </a:lnTo>
                  <a:lnTo>
                    <a:pt x="18994" y="10006"/>
                  </a:lnTo>
                  <a:lnTo>
                    <a:pt x="19428" y="10083"/>
                  </a:lnTo>
                  <a:lnTo>
                    <a:pt x="19617" y="10127"/>
                  </a:lnTo>
                  <a:lnTo>
                    <a:pt x="19844" y="10149"/>
                  </a:lnTo>
                  <a:lnTo>
                    <a:pt x="20013" y="10149"/>
                  </a:lnTo>
                  <a:lnTo>
                    <a:pt x="20240" y="10127"/>
                  </a:lnTo>
                  <a:lnTo>
                    <a:pt x="20410" y="10105"/>
                  </a:lnTo>
                  <a:lnTo>
                    <a:pt x="20637" y="10061"/>
                  </a:lnTo>
                  <a:lnTo>
                    <a:pt x="20844" y="9984"/>
                  </a:lnTo>
                  <a:lnTo>
                    <a:pt x="21033" y="9896"/>
                  </a:lnTo>
                  <a:lnTo>
                    <a:pt x="21146" y="9830"/>
                  </a:lnTo>
                  <a:lnTo>
                    <a:pt x="21203" y="9753"/>
                  </a:lnTo>
                  <a:lnTo>
                    <a:pt x="21279" y="9642"/>
                  </a:lnTo>
                  <a:lnTo>
                    <a:pt x="21354" y="9521"/>
                  </a:lnTo>
                  <a:lnTo>
                    <a:pt x="21430" y="9246"/>
                  </a:lnTo>
                  <a:lnTo>
                    <a:pt x="21430" y="8904"/>
                  </a:lnTo>
                  <a:lnTo>
                    <a:pt x="21430" y="8540"/>
                  </a:lnTo>
                  <a:lnTo>
                    <a:pt x="21392" y="8144"/>
                  </a:lnTo>
                  <a:lnTo>
                    <a:pt x="21354" y="7714"/>
                  </a:lnTo>
                  <a:lnTo>
                    <a:pt x="21279" y="7295"/>
                  </a:lnTo>
                  <a:lnTo>
                    <a:pt x="21146" y="6446"/>
                  </a:lnTo>
                  <a:lnTo>
                    <a:pt x="20995" y="5686"/>
                  </a:lnTo>
                  <a:lnTo>
                    <a:pt x="20958" y="5366"/>
                  </a:lnTo>
                  <a:lnTo>
                    <a:pt x="20958" y="5091"/>
                  </a:lnTo>
                  <a:lnTo>
                    <a:pt x="20958" y="4860"/>
                  </a:lnTo>
                  <a:lnTo>
                    <a:pt x="21033" y="4716"/>
                  </a:lnTo>
                  <a:lnTo>
                    <a:pt x="20637" y="4860"/>
                  </a:lnTo>
                  <a:lnTo>
                    <a:pt x="20127" y="4992"/>
                  </a:lnTo>
                  <a:lnTo>
                    <a:pt x="19617" y="5069"/>
                  </a:lnTo>
                  <a:lnTo>
                    <a:pt x="19032" y="5157"/>
                  </a:lnTo>
                  <a:lnTo>
                    <a:pt x="18465" y="5201"/>
                  </a:lnTo>
                  <a:lnTo>
                    <a:pt x="17842" y="5245"/>
                  </a:lnTo>
                  <a:lnTo>
                    <a:pt x="17219" y="5267"/>
                  </a:lnTo>
                  <a:lnTo>
                    <a:pt x="16615" y="5267"/>
                  </a:lnTo>
                  <a:lnTo>
                    <a:pt x="15992" y="5245"/>
                  </a:lnTo>
                  <a:lnTo>
                    <a:pt x="15369" y="5201"/>
                  </a:lnTo>
                  <a:lnTo>
                    <a:pt x="14840" y="5157"/>
                  </a:lnTo>
                  <a:lnTo>
                    <a:pt x="14293" y="5091"/>
                  </a:lnTo>
                  <a:lnTo>
                    <a:pt x="13783" y="5014"/>
                  </a:lnTo>
                  <a:lnTo>
                    <a:pt x="13386" y="4926"/>
                  </a:lnTo>
                  <a:lnTo>
                    <a:pt x="13027" y="4815"/>
                  </a:lnTo>
                  <a:lnTo>
                    <a:pt x="12725" y="4716"/>
                  </a:lnTo>
                  <a:lnTo>
                    <a:pt x="12480" y="4606"/>
                  </a:lnTo>
                  <a:lnTo>
                    <a:pt x="12291" y="4496"/>
                  </a:lnTo>
                  <a:lnTo>
                    <a:pt x="12197" y="4397"/>
                  </a:lnTo>
                  <a:lnTo>
                    <a:pt x="12083" y="4286"/>
                  </a:lnTo>
                  <a:lnTo>
                    <a:pt x="12046" y="4187"/>
                  </a:lnTo>
                  <a:lnTo>
                    <a:pt x="12008" y="4077"/>
                  </a:lnTo>
                  <a:lnTo>
                    <a:pt x="12046" y="3967"/>
                  </a:lnTo>
                  <a:lnTo>
                    <a:pt x="12121" y="3868"/>
                  </a:lnTo>
                  <a:lnTo>
                    <a:pt x="12197" y="3735"/>
                  </a:lnTo>
                  <a:lnTo>
                    <a:pt x="12291" y="3614"/>
                  </a:lnTo>
                  <a:lnTo>
                    <a:pt x="12442" y="3482"/>
                  </a:lnTo>
                  <a:lnTo>
                    <a:pt x="12631" y="3361"/>
                  </a:lnTo>
                  <a:lnTo>
                    <a:pt x="13065" y="3085"/>
                  </a:lnTo>
                  <a:lnTo>
                    <a:pt x="13537" y="2766"/>
                  </a:lnTo>
                  <a:lnTo>
                    <a:pt x="13783" y="2578"/>
                  </a:lnTo>
                  <a:lnTo>
                    <a:pt x="13934" y="2380"/>
                  </a:lnTo>
                  <a:lnTo>
                    <a:pt x="14028" y="2171"/>
                  </a:lnTo>
                  <a:lnTo>
                    <a:pt x="14104" y="1961"/>
                  </a:lnTo>
                  <a:lnTo>
                    <a:pt x="14104" y="1730"/>
                  </a:lnTo>
                  <a:lnTo>
                    <a:pt x="14066" y="1498"/>
                  </a:lnTo>
                  <a:lnTo>
                    <a:pt x="13972" y="1267"/>
                  </a:lnTo>
                  <a:lnTo>
                    <a:pt x="13820" y="1057"/>
                  </a:lnTo>
                  <a:lnTo>
                    <a:pt x="13594" y="837"/>
                  </a:lnTo>
                  <a:lnTo>
                    <a:pt x="13386" y="628"/>
                  </a:lnTo>
                  <a:lnTo>
                    <a:pt x="13103" y="462"/>
                  </a:lnTo>
                  <a:lnTo>
                    <a:pt x="12763" y="308"/>
                  </a:lnTo>
                  <a:lnTo>
                    <a:pt x="12404" y="187"/>
                  </a:lnTo>
                  <a:lnTo>
                    <a:pt x="12008" y="77"/>
                  </a:lnTo>
                  <a:lnTo>
                    <a:pt x="11574" y="33"/>
                  </a:lnTo>
                  <a:lnTo>
                    <a:pt x="11102" y="11"/>
                  </a:lnTo>
                  <a:lnTo>
                    <a:pt x="10667" y="11"/>
                  </a:lnTo>
                  <a:lnTo>
                    <a:pt x="10233" y="77"/>
                  </a:lnTo>
                  <a:lnTo>
                    <a:pt x="9837" y="187"/>
                  </a:lnTo>
                  <a:lnTo>
                    <a:pt x="9440" y="286"/>
                  </a:lnTo>
                  <a:lnTo>
                    <a:pt x="9062" y="462"/>
                  </a:lnTo>
                  <a:lnTo>
                    <a:pt x="8741" y="628"/>
                  </a:lnTo>
                  <a:lnTo>
                    <a:pt x="8458" y="815"/>
                  </a:lnTo>
                  <a:lnTo>
                    <a:pt x="8232" y="1035"/>
                  </a:lnTo>
                  <a:lnTo>
                    <a:pt x="8062" y="1245"/>
                  </a:lnTo>
                  <a:lnTo>
                    <a:pt x="7911" y="1476"/>
                  </a:lnTo>
                  <a:lnTo>
                    <a:pt x="7835" y="1708"/>
                  </a:lnTo>
                  <a:lnTo>
                    <a:pt x="7797" y="1961"/>
                  </a:lnTo>
                  <a:lnTo>
                    <a:pt x="7835" y="2193"/>
                  </a:lnTo>
                  <a:lnTo>
                    <a:pt x="7948" y="2402"/>
                  </a:lnTo>
                  <a:lnTo>
                    <a:pt x="8062" y="2534"/>
                  </a:lnTo>
                  <a:lnTo>
                    <a:pt x="8175" y="2644"/>
                  </a:lnTo>
                  <a:lnTo>
                    <a:pt x="8269" y="2744"/>
                  </a:lnTo>
                  <a:lnTo>
                    <a:pt x="8420" y="2832"/>
                  </a:lnTo>
                  <a:lnTo>
                    <a:pt x="8704" y="3019"/>
                  </a:lnTo>
                  <a:lnTo>
                    <a:pt x="8968" y="3206"/>
                  </a:lnTo>
                  <a:lnTo>
                    <a:pt x="9138" y="3405"/>
                  </a:lnTo>
                  <a:lnTo>
                    <a:pt x="9327" y="3570"/>
                  </a:lnTo>
                  <a:lnTo>
                    <a:pt x="9440" y="3735"/>
                  </a:lnTo>
                  <a:lnTo>
                    <a:pt x="9516" y="3890"/>
                  </a:lnTo>
                  <a:lnTo>
                    <a:pt x="9534" y="4033"/>
                  </a:lnTo>
                  <a:lnTo>
                    <a:pt x="9534" y="4165"/>
                  </a:lnTo>
                  <a:lnTo>
                    <a:pt x="9516" y="4286"/>
                  </a:lnTo>
                  <a:lnTo>
                    <a:pt x="9440" y="4397"/>
                  </a:lnTo>
                  <a:lnTo>
                    <a:pt x="9327" y="4496"/>
                  </a:lnTo>
                  <a:lnTo>
                    <a:pt x="9176" y="4562"/>
                  </a:lnTo>
                  <a:lnTo>
                    <a:pt x="9006" y="4628"/>
                  </a:lnTo>
                  <a:lnTo>
                    <a:pt x="8779" y="4694"/>
                  </a:lnTo>
                  <a:lnTo>
                    <a:pt x="8534" y="4716"/>
                  </a:lnTo>
                  <a:lnTo>
                    <a:pt x="8232" y="4716"/>
                  </a:lnTo>
                  <a:lnTo>
                    <a:pt x="7118" y="4738"/>
                  </a:lnTo>
                  <a:lnTo>
                    <a:pt x="5947" y="4771"/>
                  </a:lnTo>
                  <a:lnTo>
                    <a:pt x="4795" y="4815"/>
                  </a:lnTo>
                  <a:lnTo>
                    <a:pt x="3681" y="4860"/>
                  </a:lnTo>
                  <a:lnTo>
                    <a:pt x="2662" y="4882"/>
                  </a:lnTo>
                  <a:lnTo>
                    <a:pt x="1755" y="4882"/>
                  </a:lnTo>
                  <a:lnTo>
                    <a:pt x="1359" y="4860"/>
                  </a:lnTo>
                  <a:lnTo>
                    <a:pt x="981" y="4837"/>
                  </a:lnTo>
                  <a:lnTo>
                    <a:pt x="698" y="4771"/>
                  </a:lnTo>
                  <a:lnTo>
                    <a:pt x="453" y="4716"/>
                  </a:lnTo>
                  <a:lnTo>
                    <a:pt x="453" y="5322"/>
                  </a:lnTo>
                  <a:lnTo>
                    <a:pt x="453" y="6083"/>
                  </a:lnTo>
                  <a:lnTo>
                    <a:pt x="453" y="6909"/>
                  </a:lnTo>
                  <a:lnTo>
                    <a:pt x="453" y="7780"/>
                  </a:lnTo>
                  <a:lnTo>
                    <a:pt x="453" y="8606"/>
                  </a:lnTo>
                  <a:lnTo>
                    <a:pt x="453" y="9345"/>
                  </a:lnTo>
                  <a:lnTo>
                    <a:pt x="453" y="9918"/>
                  </a:lnTo>
                  <a:lnTo>
                    <a:pt x="453" y="10282"/>
                  </a:lnTo>
                  <a:lnTo>
                    <a:pt x="490" y="10381"/>
                  </a:lnTo>
                  <a:lnTo>
                    <a:pt x="547" y="10491"/>
                  </a:lnTo>
                  <a:lnTo>
                    <a:pt x="660" y="10590"/>
                  </a:lnTo>
                  <a:lnTo>
                    <a:pt x="811" y="10700"/>
                  </a:lnTo>
                  <a:lnTo>
                    <a:pt x="981" y="10811"/>
                  </a:lnTo>
                  <a:lnTo>
                    <a:pt x="1208" y="10888"/>
                  </a:lnTo>
                  <a:lnTo>
                    <a:pt x="1453" y="10954"/>
                  </a:lnTo>
                  <a:lnTo>
                    <a:pt x="1718" y="11020"/>
                  </a:lnTo>
                  <a:lnTo>
                    <a:pt x="1963" y="11064"/>
                  </a:lnTo>
                  <a:lnTo>
                    <a:pt x="2265" y="11086"/>
                  </a:lnTo>
                  <a:lnTo>
                    <a:pt x="2548" y="11064"/>
                  </a:lnTo>
                  <a:lnTo>
                    <a:pt x="2794" y="11042"/>
                  </a:lnTo>
                  <a:lnTo>
                    <a:pt x="3096" y="10976"/>
                  </a:lnTo>
                  <a:lnTo>
                    <a:pt x="3341" y="10888"/>
                  </a:lnTo>
                  <a:lnTo>
                    <a:pt x="3606" y="10766"/>
                  </a:lnTo>
                  <a:lnTo>
                    <a:pt x="3813" y="10590"/>
                  </a:lnTo>
                  <a:close/>
                </a:path>
              </a:pathLst>
            </a:custGeom>
            <a:solidFill>
              <a:srgbClr val="D8EBB3"/>
            </a:solidFill>
            <a:ln w="28575">
              <a:solidFill>
                <a:srgbClr val="000000"/>
              </a:solidFill>
              <a:miter lim="800000"/>
              <a:headEnd/>
              <a:tailEnd/>
            </a:ln>
          </p:spPr>
          <p:txBody>
            <a:bodyPr/>
            <a:lstStyle/>
            <a:p>
              <a:endParaRPr lang="en-US"/>
            </a:p>
          </p:txBody>
        </p:sp>
        <p:sp>
          <p:nvSpPr>
            <p:cNvPr id="96271" name="Puzzle1"/>
            <p:cNvSpPr>
              <a:spLocks noEditPoints="1" noChangeArrowheads="1"/>
            </p:cNvSpPr>
            <p:nvPr/>
          </p:nvSpPr>
          <p:spPr bwMode="auto">
            <a:xfrm>
              <a:off x="1824" y="1091"/>
              <a:ext cx="1800" cy="1051"/>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6084 w 21600"/>
                <a:gd name="T25" fmla="*/ 2569 h 21600"/>
                <a:gd name="T26" fmla="*/ 16128 w 21600"/>
                <a:gd name="T27" fmla="*/ 19545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9360" y="20836"/>
                  </a:moveTo>
                  <a:lnTo>
                    <a:pt x="9528" y="20836"/>
                  </a:lnTo>
                  <a:lnTo>
                    <a:pt x="9686" y="20762"/>
                  </a:lnTo>
                  <a:lnTo>
                    <a:pt x="9810" y="20687"/>
                  </a:lnTo>
                  <a:lnTo>
                    <a:pt x="9922" y="20575"/>
                  </a:lnTo>
                  <a:lnTo>
                    <a:pt x="10012" y="20426"/>
                  </a:lnTo>
                  <a:lnTo>
                    <a:pt x="10068" y="20296"/>
                  </a:lnTo>
                  <a:lnTo>
                    <a:pt x="10113" y="20110"/>
                  </a:lnTo>
                  <a:lnTo>
                    <a:pt x="10136" y="19905"/>
                  </a:lnTo>
                  <a:lnTo>
                    <a:pt x="10136" y="19682"/>
                  </a:lnTo>
                  <a:lnTo>
                    <a:pt x="10113" y="19440"/>
                  </a:lnTo>
                  <a:lnTo>
                    <a:pt x="10068" y="19142"/>
                  </a:lnTo>
                  <a:lnTo>
                    <a:pt x="10012" y="18900"/>
                  </a:lnTo>
                  <a:lnTo>
                    <a:pt x="9900" y="18620"/>
                  </a:lnTo>
                  <a:lnTo>
                    <a:pt x="9787" y="18285"/>
                  </a:lnTo>
                  <a:lnTo>
                    <a:pt x="9641" y="17968"/>
                  </a:lnTo>
                  <a:lnTo>
                    <a:pt x="9472" y="17652"/>
                  </a:lnTo>
                  <a:lnTo>
                    <a:pt x="9382" y="17466"/>
                  </a:lnTo>
                  <a:lnTo>
                    <a:pt x="9315" y="17298"/>
                  </a:lnTo>
                  <a:lnTo>
                    <a:pt x="9258" y="17112"/>
                  </a:lnTo>
                  <a:lnTo>
                    <a:pt x="9191" y="16926"/>
                  </a:lnTo>
                  <a:lnTo>
                    <a:pt x="9123" y="16535"/>
                  </a:lnTo>
                  <a:lnTo>
                    <a:pt x="9101" y="16144"/>
                  </a:lnTo>
                  <a:lnTo>
                    <a:pt x="9101" y="15753"/>
                  </a:lnTo>
                  <a:lnTo>
                    <a:pt x="9168" y="15362"/>
                  </a:lnTo>
                  <a:lnTo>
                    <a:pt x="9236" y="14971"/>
                  </a:lnTo>
                  <a:lnTo>
                    <a:pt x="9360" y="14580"/>
                  </a:lnTo>
                  <a:lnTo>
                    <a:pt x="9495" y="14244"/>
                  </a:lnTo>
                  <a:lnTo>
                    <a:pt x="9663" y="13891"/>
                  </a:lnTo>
                  <a:lnTo>
                    <a:pt x="9855" y="13611"/>
                  </a:lnTo>
                  <a:lnTo>
                    <a:pt x="10068" y="13351"/>
                  </a:lnTo>
                  <a:lnTo>
                    <a:pt x="10293" y="13146"/>
                  </a:lnTo>
                  <a:lnTo>
                    <a:pt x="10552" y="12997"/>
                  </a:lnTo>
                  <a:lnTo>
                    <a:pt x="10811" y="12885"/>
                  </a:lnTo>
                  <a:lnTo>
                    <a:pt x="11069" y="12866"/>
                  </a:lnTo>
                  <a:lnTo>
                    <a:pt x="11351" y="12885"/>
                  </a:lnTo>
                  <a:lnTo>
                    <a:pt x="11610" y="12997"/>
                  </a:lnTo>
                  <a:lnTo>
                    <a:pt x="11846" y="13183"/>
                  </a:lnTo>
                  <a:lnTo>
                    <a:pt x="12060" y="13388"/>
                  </a:lnTo>
                  <a:lnTo>
                    <a:pt x="12251" y="13648"/>
                  </a:lnTo>
                  <a:lnTo>
                    <a:pt x="12419" y="13928"/>
                  </a:lnTo>
                  <a:lnTo>
                    <a:pt x="12555" y="14244"/>
                  </a:lnTo>
                  <a:lnTo>
                    <a:pt x="12690" y="14617"/>
                  </a:lnTo>
                  <a:lnTo>
                    <a:pt x="12768" y="15008"/>
                  </a:lnTo>
                  <a:lnTo>
                    <a:pt x="12836" y="15399"/>
                  </a:lnTo>
                  <a:lnTo>
                    <a:pt x="12858" y="15753"/>
                  </a:lnTo>
                  <a:lnTo>
                    <a:pt x="12858" y="16144"/>
                  </a:lnTo>
                  <a:lnTo>
                    <a:pt x="12813" y="16535"/>
                  </a:lnTo>
                  <a:lnTo>
                    <a:pt x="12746" y="16888"/>
                  </a:lnTo>
                  <a:lnTo>
                    <a:pt x="12667" y="17224"/>
                  </a:lnTo>
                  <a:lnTo>
                    <a:pt x="12510" y="17503"/>
                  </a:lnTo>
                  <a:lnTo>
                    <a:pt x="12228" y="18043"/>
                  </a:lnTo>
                  <a:lnTo>
                    <a:pt x="11970" y="18546"/>
                  </a:lnTo>
                  <a:lnTo>
                    <a:pt x="11868" y="18751"/>
                  </a:lnTo>
                  <a:lnTo>
                    <a:pt x="11778" y="18974"/>
                  </a:lnTo>
                  <a:lnTo>
                    <a:pt x="11711" y="19179"/>
                  </a:lnTo>
                  <a:lnTo>
                    <a:pt x="11666" y="19365"/>
                  </a:lnTo>
                  <a:lnTo>
                    <a:pt x="11632" y="19570"/>
                  </a:lnTo>
                  <a:lnTo>
                    <a:pt x="11632" y="19756"/>
                  </a:lnTo>
                  <a:lnTo>
                    <a:pt x="11632" y="19942"/>
                  </a:lnTo>
                  <a:lnTo>
                    <a:pt x="11643" y="20110"/>
                  </a:lnTo>
                  <a:lnTo>
                    <a:pt x="11711" y="20296"/>
                  </a:lnTo>
                  <a:lnTo>
                    <a:pt x="11801" y="20464"/>
                  </a:lnTo>
                  <a:lnTo>
                    <a:pt x="11891" y="20650"/>
                  </a:lnTo>
                  <a:lnTo>
                    <a:pt x="12037" y="20836"/>
                  </a:lnTo>
                  <a:lnTo>
                    <a:pt x="12206" y="21004"/>
                  </a:lnTo>
                  <a:lnTo>
                    <a:pt x="12419" y="21190"/>
                  </a:lnTo>
                  <a:lnTo>
                    <a:pt x="12667" y="21320"/>
                  </a:lnTo>
                  <a:lnTo>
                    <a:pt x="12960" y="21432"/>
                  </a:lnTo>
                  <a:lnTo>
                    <a:pt x="13286" y="21544"/>
                  </a:lnTo>
                  <a:lnTo>
                    <a:pt x="13612" y="21655"/>
                  </a:lnTo>
                  <a:lnTo>
                    <a:pt x="13983" y="21693"/>
                  </a:lnTo>
                  <a:lnTo>
                    <a:pt x="14343" y="21730"/>
                  </a:lnTo>
                  <a:lnTo>
                    <a:pt x="14715" y="21730"/>
                  </a:lnTo>
                  <a:lnTo>
                    <a:pt x="15075" y="21730"/>
                  </a:lnTo>
                  <a:lnTo>
                    <a:pt x="15446" y="21655"/>
                  </a:lnTo>
                  <a:lnTo>
                    <a:pt x="15794" y="21581"/>
                  </a:lnTo>
                  <a:lnTo>
                    <a:pt x="16132" y="21432"/>
                  </a:lnTo>
                  <a:lnTo>
                    <a:pt x="16458" y="21302"/>
                  </a:lnTo>
                  <a:lnTo>
                    <a:pt x="16740" y="21078"/>
                  </a:lnTo>
                  <a:lnTo>
                    <a:pt x="16976" y="20836"/>
                  </a:lnTo>
                  <a:lnTo>
                    <a:pt x="17043" y="20650"/>
                  </a:lnTo>
                  <a:lnTo>
                    <a:pt x="17088" y="20426"/>
                  </a:lnTo>
                  <a:lnTo>
                    <a:pt x="17133" y="20222"/>
                  </a:lnTo>
                  <a:lnTo>
                    <a:pt x="17156" y="19980"/>
                  </a:lnTo>
                  <a:lnTo>
                    <a:pt x="17167" y="19477"/>
                  </a:lnTo>
                  <a:lnTo>
                    <a:pt x="17167" y="18974"/>
                  </a:lnTo>
                  <a:lnTo>
                    <a:pt x="17156" y="18397"/>
                  </a:lnTo>
                  <a:lnTo>
                    <a:pt x="17111" y="17820"/>
                  </a:lnTo>
                  <a:lnTo>
                    <a:pt x="17066" y="17261"/>
                  </a:lnTo>
                  <a:lnTo>
                    <a:pt x="16998" y="16646"/>
                  </a:lnTo>
                  <a:lnTo>
                    <a:pt x="16852" y="15511"/>
                  </a:lnTo>
                  <a:lnTo>
                    <a:pt x="16740" y="14393"/>
                  </a:lnTo>
                  <a:lnTo>
                    <a:pt x="16717" y="13928"/>
                  </a:lnTo>
                  <a:lnTo>
                    <a:pt x="16695" y="13462"/>
                  </a:lnTo>
                  <a:lnTo>
                    <a:pt x="16717" y="13071"/>
                  </a:lnTo>
                  <a:lnTo>
                    <a:pt x="16785" y="12755"/>
                  </a:lnTo>
                  <a:lnTo>
                    <a:pt x="16852" y="12419"/>
                  </a:lnTo>
                  <a:lnTo>
                    <a:pt x="16953" y="12140"/>
                  </a:lnTo>
                  <a:lnTo>
                    <a:pt x="17088" y="11898"/>
                  </a:lnTo>
                  <a:lnTo>
                    <a:pt x="17212" y="11675"/>
                  </a:lnTo>
                  <a:lnTo>
                    <a:pt x="17370" y="11470"/>
                  </a:lnTo>
                  <a:lnTo>
                    <a:pt x="17516" y="11284"/>
                  </a:lnTo>
                  <a:lnTo>
                    <a:pt x="17696" y="11135"/>
                  </a:lnTo>
                  <a:lnTo>
                    <a:pt x="17865" y="11042"/>
                  </a:lnTo>
                  <a:lnTo>
                    <a:pt x="18033" y="10930"/>
                  </a:lnTo>
                  <a:lnTo>
                    <a:pt x="18213" y="10893"/>
                  </a:lnTo>
                  <a:lnTo>
                    <a:pt x="18382" y="10893"/>
                  </a:lnTo>
                  <a:lnTo>
                    <a:pt x="18551" y="10967"/>
                  </a:lnTo>
                  <a:lnTo>
                    <a:pt x="18708" y="11042"/>
                  </a:lnTo>
                  <a:lnTo>
                    <a:pt x="18855" y="11172"/>
                  </a:lnTo>
                  <a:lnTo>
                    <a:pt x="19012" y="11358"/>
                  </a:lnTo>
                  <a:lnTo>
                    <a:pt x="19136" y="11600"/>
                  </a:lnTo>
                  <a:lnTo>
                    <a:pt x="19271" y="11861"/>
                  </a:lnTo>
                  <a:lnTo>
                    <a:pt x="19440" y="12028"/>
                  </a:lnTo>
                  <a:lnTo>
                    <a:pt x="19608" y="12177"/>
                  </a:lnTo>
                  <a:lnTo>
                    <a:pt x="19822" y="12289"/>
                  </a:lnTo>
                  <a:lnTo>
                    <a:pt x="20025" y="12289"/>
                  </a:lnTo>
                  <a:lnTo>
                    <a:pt x="20238" y="12289"/>
                  </a:lnTo>
                  <a:lnTo>
                    <a:pt x="20452" y="12215"/>
                  </a:lnTo>
                  <a:lnTo>
                    <a:pt x="20643" y="12103"/>
                  </a:lnTo>
                  <a:lnTo>
                    <a:pt x="20846" y="11973"/>
                  </a:lnTo>
                  <a:lnTo>
                    <a:pt x="21037" y="11786"/>
                  </a:lnTo>
                  <a:lnTo>
                    <a:pt x="21206" y="11563"/>
                  </a:lnTo>
                  <a:lnTo>
                    <a:pt x="21363" y="11321"/>
                  </a:lnTo>
                  <a:lnTo>
                    <a:pt x="21465" y="11079"/>
                  </a:lnTo>
                  <a:lnTo>
                    <a:pt x="21577" y="10744"/>
                  </a:lnTo>
                  <a:lnTo>
                    <a:pt x="21622" y="10427"/>
                  </a:lnTo>
                  <a:lnTo>
                    <a:pt x="21645" y="10111"/>
                  </a:lnTo>
                  <a:lnTo>
                    <a:pt x="21622" y="9608"/>
                  </a:lnTo>
                  <a:lnTo>
                    <a:pt x="21577" y="9142"/>
                  </a:lnTo>
                  <a:lnTo>
                    <a:pt x="21465" y="8751"/>
                  </a:lnTo>
                  <a:lnTo>
                    <a:pt x="21363" y="8397"/>
                  </a:lnTo>
                  <a:lnTo>
                    <a:pt x="21206" y="8062"/>
                  </a:lnTo>
                  <a:lnTo>
                    <a:pt x="21037" y="7820"/>
                  </a:lnTo>
                  <a:lnTo>
                    <a:pt x="20846" y="7597"/>
                  </a:lnTo>
                  <a:lnTo>
                    <a:pt x="20643" y="7429"/>
                  </a:lnTo>
                  <a:lnTo>
                    <a:pt x="20452" y="7317"/>
                  </a:lnTo>
                  <a:lnTo>
                    <a:pt x="20238" y="7206"/>
                  </a:lnTo>
                  <a:lnTo>
                    <a:pt x="20025" y="7168"/>
                  </a:lnTo>
                  <a:lnTo>
                    <a:pt x="19822" y="7206"/>
                  </a:lnTo>
                  <a:lnTo>
                    <a:pt x="19608" y="7243"/>
                  </a:lnTo>
                  <a:lnTo>
                    <a:pt x="19440" y="7355"/>
                  </a:lnTo>
                  <a:lnTo>
                    <a:pt x="19271" y="7504"/>
                  </a:lnTo>
                  <a:lnTo>
                    <a:pt x="19136" y="7708"/>
                  </a:lnTo>
                  <a:lnTo>
                    <a:pt x="19012" y="7895"/>
                  </a:lnTo>
                  <a:lnTo>
                    <a:pt x="18832" y="8025"/>
                  </a:lnTo>
                  <a:lnTo>
                    <a:pt x="18663" y="8174"/>
                  </a:lnTo>
                  <a:lnTo>
                    <a:pt x="18472" y="8248"/>
                  </a:lnTo>
                  <a:lnTo>
                    <a:pt x="18270" y="8286"/>
                  </a:lnTo>
                  <a:lnTo>
                    <a:pt x="18078" y="8323"/>
                  </a:lnTo>
                  <a:lnTo>
                    <a:pt x="17887" y="8323"/>
                  </a:lnTo>
                  <a:lnTo>
                    <a:pt x="17696" y="8248"/>
                  </a:lnTo>
                  <a:lnTo>
                    <a:pt x="17493" y="8174"/>
                  </a:lnTo>
                  <a:lnTo>
                    <a:pt x="17302" y="8062"/>
                  </a:lnTo>
                  <a:lnTo>
                    <a:pt x="17133" y="7969"/>
                  </a:lnTo>
                  <a:lnTo>
                    <a:pt x="16976" y="7783"/>
                  </a:lnTo>
                  <a:lnTo>
                    <a:pt x="16852" y="7597"/>
                  </a:lnTo>
                  <a:lnTo>
                    <a:pt x="16740" y="7429"/>
                  </a:lnTo>
                  <a:lnTo>
                    <a:pt x="16672" y="7168"/>
                  </a:lnTo>
                  <a:lnTo>
                    <a:pt x="16638" y="6926"/>
                  </a:lnTo>
                  <a:lnTo>
                    <a:pt x="16616" y="6498"/>
                  </a:lnTo>
                  <a:lnTo>
                    <a:pt x="16616" y="5772"/>
                  </a:lnTo>
                  <a:lnTo>
                    <a:pt x="16650" y="4915"/>
                  </a:lnTo>
                  <a:lnTo>
                    <a:pt x="16695" y="3928"/>
                  </a:lnTo>
                  <a:lnTo>
                    <a:pt x="16762" y="2960"/>
                  </a:lnTo>
                  <a:lnTo>
                    <a:pt x="16830" y="1992"/>
                  </a:lnTo>
                  <a:lnTo>
                    <a:pt x="16908" y="1173"/>
                  </a:lnTo>
                  <a:lnTo>
                    <a:pt x="16976" y="521"/>
                  </a:lnTo>
                  <a:lnTo>
                    <a:pt x="16953" y="521"/>
                  </a:lnTo>
                  <a:lnTo>
                    <a:pt x="16931" y="521"/>
                  </a:lnTo>
                  <a:lnTo>
                    <a:pt x="16267" y="484"/>
                  </a:lnTo>
                  <a:lnTo>
                    <a:pt x="15637" y="428"/>
                  </a:lnTo>
                  <a:lnTo>
                    <a:pt x="15063" y="353"/>
                  </a:lnTo>
                  <a:lnTo>
                    <a:pt x="14523" y="279"/>
                  </a:lnTo>
                  <a:lnTo>
                    <a:pt x="14040" y="167"/>
                  </a:lnTo>
                  <a:lnTo>
                    <a:pt x="13635" y="93"/>
                  </a:lnTo>
                  <a:lnTo>
                    <a:pt x="13331" y="18"/>
                  </a:lnTo>
                  <a:lnTo>
                    <a:pt x="13117" y="18"/>
                  </a:lnTo>
                  <a:lnTo>
                    <a:pt x="12982" y="18"/>
                  </a:lnTo>
                  <a:lnTo>
                    <a:pt x="12858" y="130"/>
                  </a:lnTo>
                  <a:lnTo>
                    <a:pt x="12723" y="279"/>
                  </a:lnTo>
                  <a:lnTo>
                    <a:pt x="12622" y="446"/>
                  </a:lnTo>
                  <a:lnTo>
                    <a:pt x="12510" y="670"/>
                  </a:lnTo>
                  <a:lnTo>
                    <a:pt x="12419" y="912"/>
                  </a:lnTo>
                  <a:lnTo>
                    <a:pt x="12363" y="1210"/>
                  </a:lnTo>
                  <a:lnTo>
                    <a:pt x="12318" y="1526"/>
                  </a:lnTo>
                  <a:lnTo>
                    <a:pt x="12273" y="1843"/>
                  </a:lnTo>
                  <a:lnTo>
                    <a:pt x="12251" y="2215"/>
                  </a:lnTo>
                  <a:lnTo>
                    <a:pt x="12273" y="2532"/>
                  </a:lnTo>
                  <a:lnTo>
                    <a:pt x="12318" y="2886"/>
                  </a:lnTo>
                  <a:lnTo>
                    <a:pt x="12386" y="3240"/>
                  </a:lnTo>
                  <a:lnTo>
                    <a:pt x="12464" y="3556"/>
                  </a:lnTo>
                  <a:lnTo>
                    <a:pt x="12577" y="3891"/>
                  </a:lnTo>
                  <a:lnTo>
                    <a:pt x="12746" y="4171"/>
                  </a:lnTo>
                  <a:lnTo>
                    <a:pt x="12926" y="4487"/>
                  </a:lnTo>
                  <a:lnTo>
                    <a:pt x="13050" y="4860"/>
                  </a:lnTo>
                  <a:lnTo>
                    <a:pt x="13162" y="5251"/>
                  </a:lnTo>
                  <a:lnTo>
                    <a:pt x="13218" y="5604"/>
                  </a:lnTo>
                  <a:lnTo>
                    <a:pt x="13263" y="5995"/>
                  </a:lnTo>
                  <a:lnTo>
                    <a:pt x="13241" y="6386"/>
                  </a:lnTo>
                  <a:lnTo>
                    <a:pt x="13218" y="6740"/>
                  </a:lnTo>
                  <a:lnTo>
                    <a:pt x="13139" y="7094"/>
                  </a:lnTo>
                  <a:lnTo>
                    <a:pt x="13050" y="7429"/>
                  </a:lnTo>
                  <a:lnTo>
                    <a:pt x="12903" y="7746"/>
                  </a:lnTo>
                  <a:lnTo>
                    <a:pt x="12723" y="8025"/>
                  </a:lnTo>
                  <a:lnTo>
                    <a:pt x="12532" y="8286"/>
                  </a:lnTo>
                  <a:lnTo>
                    <a:pt x="12318" y="8491"/>
                  </a:lnTo>
                  <a:lnTo>
                    <a:pt x="12060" y="8677"/>
                  </a:lnTo>
                  <a:lnTo>
                    <a:pt x="11756" y="8788"/>
                  </a:lnTo>
                  <a:lnTo>
                    <a:pt x="11452" y="8826"/>
                  </a:lnTo>
                  <a:lnTo>
                    <a:pt x="11283" y="8826"/>
                  </a:lnTo>
                  <a:lnTo>
                    <a:pt x="11126" y="8826"/>
                  </a:lnTo>
                  <a:lnTo>
                    <a:pt x="11002" y="8788"/>
                  </a:lnTo>
                  <a:lnTo>
                    <a:pt x="10845" y="8714"/>
                  </a:lnTo>
                  <a:lnTo>
                    <a:pt x="10721" y="8640"/>
                  </a:lnTo>
                  <a:lnTo>
                    <a:pt x="10608" y="8565"/>
                  </a:lnTo>
                  <a:lnTo>
                    <a:pt x="10485" y="8453"/>
                  </a:lnTo>
                  <a:lnTo>
                    <a:pt x="10372" y="8323"/>
                  </a:lnTo>
                  <a:lnTo>
                    <a:pt x="10181" y="8062"/>
                  </a:lnTo>
                  <a:lnTo>
                    <a:pt x="10035" y="7746"/>
                  </a:lnTo>
                  <a:lnTo>
                    <a:pt x="9900" y="7392"/>
                  </a:lnTo>
                  <a:lnTo>
                    <a:pt x="9787" y="7001"/>
                  </a:lnTo>
                  <a:lnTo>
                    <a:pt x="9731" y="6610"/>
                  </a:lnTo>
                  <a:lnTo>
                    <a:pt x="9686" y="6219"/>
                  </a:lnTo>
                  <a:lnTo>
                    <a:pt x="9663" y="5772"/>
                  </a:lnTo>
                  <a:lnTo>
                    <a:pt x="9686" y="5381"/>
                  </a:lnTo>
                  <a:lnTo>
                    <a:pt x="9753" y="4990"/>
                  </a:lnTo>
                  <a:lnTo>
                    <a:pt x="9832" y="4636"/>
                  </a:lnTo>
                  <a:lnTo>
                    <a:pt x="9945" y="4320"/>
                  </a:lnTo>
                  <a:lnTo>
                    <a:pt x="10068" y="4022"/>
                  </a:lnTo>
                  <a:lnTo>
                    <a:pt x="10203" y="3817"/>
                  </a:lnTo>
                  <a:lnTo>
                    <a:pt x="10316" y="3593"/>
                  </a:lnTo>
                  <a:lnTo>
                    <a:pt x="10395" y="3351"/>
                  </a:lnTo>
                  <a:lnTo>
                    <a:pt x="10462" y="3109"/>
                  </a:lnTo>
                  <a:lnTo>
                    <a:pt x="10507" y="2848"/>
                  </a:lnTo>
                  <a:lnTo>
                    <a:pt x="10530" y="2606"/>
                  </a:lnTo>
                  <a:lnTo>
                    <a:pt x="10507" y="2346"/>
                  </a:lnTo>
                  <a:lnTo>
                    <a:pt x="10462" y="2141"/>
                  </a:lnTo>
                  <a:lnTo>
                    <a:pt x="10395" y="1880"/>
                  </a:lnTo>
                  <a:lnTo>
                    <a:pt x="10293" y="1638"/>
                  </a:lnTo>
                  <a:lnTo>
                    <a:pt x="10158" y="1415"/>
                  </a:lnTo>
                  <a:lnTo>
                    <a:pt x="9967" y="1210"/>
                  </a:lnTo>
                  <a:lnTo>
                    <a:pt x="9753" y="986"/>
                  </a:lnTo>
                  <a:lnTo>
                    <a:pt x="9495" y="819"/>
                  </a:lnTo>
                  <a:lnTo>
                    <a:pt x="9191" y="670"/>
                  </a:lnTo>
                  <a:lnTo>
                    <a:pt x="8842" y="521"/>
                  </a:lnTo>
                  <a:lnTo>
                    <a:pt x="8471" y="446"/>
                  </a:lnTo>
                  <a:lnTo>
                    <a:pt x="7998" y="428"/>
                  </a:lnTo>
                  <a:lnTo>
                    <a:pt x="7413" y="428"/>
                  </a:lnTo>
                  <a:lnTo>
                    <a:pt x="6817" y="446"/>
                  </a:lnTo>
                  <a:lnTo>
                    <a:pt x="6187" y="521"/>
                  </a:lnTo>
                  <a:lnTo>
                    <a:pt x="5602" y="633"/>
                  </a:lnTo>
                  <a:lnTo>
                    <a:pt x="5107" y="744"/>
                  </a:lnTo>
                  <a:lnTo>
                    <a:pt x="4725" y="856"/>
                  </a:lnTo>
                  <a:lnTo>
                    <a:pt x="4848" y="1564"/>
                  </a:lnTo>
                  <a:lnTo>
                    <a:pt x="5028" y="2495"/>
                  </a:lnTo>
                  <a:lnTo>
                    <a:pt x="5175" y="3556"/>
                  </a:lnTo>
                  <a:lnTo>
                    <a:pt x="5298" y="4673"/>
                  </a:lnTo>
                  <a:lnTo>
                    <a:pt x="5343" y="5213"/>
                  </a:lnTo>
                  <a:lnTo>
                    <a:pt x="5388" y="5753"/>
                  </a:lnTo>
                  <a:lnTo>
                    <a:pt x="5411" y="6275"/>
                  </a:lnTo>
                  <a:lnTo>
                    <a:pt x="5411" y="6740"/>
                  </a:lnTo>
                  <a:lnTo>
                    <a:pt x="5366" y="7168"/>
                  </a:lnTo>
                  <a:lnTo>
                    <a:pt x="5321" y="7541"/>
                  </a:lnTo>
                  <a:lnTo>
                    <a:pt x="5287" y="7708"/>
                  </a:lnTo>
                  <a:lnTo>
                    <a:pt x="5242" y="7857"/>
                  </a:lnTo>
                  <a:lnTo>
                    <a:pt x="5197" y="7969"/>
                  </a:lnTo>
                  <a:lnTo>
                    <a:pt x="5130" y="8062"/>
                  </a:lnTo>
                  <a:lnTo>
                    <a:pt x="5006" y="8248"/>
                  </a:lnTo>
                  <a:lnTo>
                    <a:pt x="4848" y="8397"/>
                  </a:lnTo>
                  <a:lnTo>
                    <a:pt x="4725" y="8528"/>
                  </a:lnTo>
                  <a:lnTo>
                    <a:pt x="4567" y="8640"/>
                  </a:lnTo>
                  <a:lnTo>
                    <a:pt x="4421" y="8714"/>
                  </a:lnTo>
                  <a:lnTo>
                    <a:pt x="4263" y="8751"/>
                  </a:lnTo>
                  <a:lnTo>
                    <a:pt x="4095" y="8788"/>
                  </a:lnTo>
                  <a:lnTo>
                    <a:pt x="3948" y="8788"/>
                  </a:lnTo>
                  <a:lnTo>
                    <a:pt x="3791" y="8751"/>
                  </a:lnTo>
                  <a:lnTo>
                    <a:pt x="3667" y="8714"/>
                  </a:lnTo>
                  <a:lnTo>
                    <a:pt x="3510" y="8677"/>
                  </a:lnTo>
                  <a:lnTo>
                    <a:pt x="3386" y="8602"/>
                  </a:lnTo>
                  <a:lnTo>
                    <a:pt x="3251" y="8491"/>
                  </a:lnTo>
                  <a:lnTo>
                    <a:pt x="3127" y="8360"/>
                  </a:lnTo>
                  <a:lnTo>
                    <a:pt x="3015" y="8248"/>
                  </a:lnTo>
                  <a:lnTo>
                    <a:pt x="2925" y="8062"/>
                  </a:lnTo>
                  <a:lnTo>
                    <a:pt x="2778" y="7857"/>
                  </a:lnTo>
                  <a:lnTo>
                    <a:pt x="2610" y="7671"/>
                  </a:lnTo>
                  <a:lnTo>
                    <a:pt x="2407" y="7541"/>
                  </a:lnTo>
                  <a:lnTo>
                    <a:pt x="2171" y="7466"/>
                  </a:lnTo>
                  <a:lnTo>
                    <a:pt x="1957" y="7429"/>
                  </a:lnTo>
                  <a:lnTo>
                    <a:pt x="1698" y="7429"/>
                  </a:lnTo>
                  <a:lnTo>
                    <a:pt x="1462" y="7466"/>
                  </a:lnTo>
                  <a:lnTo>
                    <a:pt x="1226" y="7559"/>
                  </a:lnTo>
                  <a:lnTo>
                    <a:pt x="989" y="7708"/>
                  </a:lnTo>
                  <a:lnTo>
                    <a:pt x="776" y="7932"/>
                  </a:lnTo>
                  <a:lnTo>
                    <a:pt x="551" y="8211"/>
                  </a:lnTo>
                  <a:lnTo>
                    <a:pt x="382" y="8528"/>
                  </a:lnTo>
                  <a:lnTo>
                    <a:pt x="315" y="8714"/>
                  </a:lnTo>
                  <a:lnTo>
                    <a:pt x="236" y="8919"/>
                  </a:lnTo>
                  <a:lnTo>
                    <a:pt x="191" y="9142"/>
                  </a:lnTo>
                  <a:lnTo>
                    <a:pt x="123" y="9347"/>
                  </a:lnTo>
                  <a:lnTo>
                    <a:pt x="78" y="9608"/>
                  </a:lnTo>
                  <a:lnTo>
                    <a:pt x="56" y="9887"/>
                  </a:lnTo>
                  <a:lnTo>
                    <a:pt x="33" y="10185"/>
                  </a:lnTo>
                  <a:lnTo>
                    <a:pt x="33" y="10464"/>
                  </a:lnTo>
                  <a:lnTo>
                    <a:pt x="33" y="10706"/>
                  </a:lnTo>
                  <a:lnTo>
                    <a:pt x="56" y="10967"/>
                  </a:lnTo>
                  <a:lnTo>
                    <a:pt x="78" y="11172"/>
                  </a:lnTo>
                  <a:lnTo>
                    <a:pt x="123" y="11395"/>
                  </a:lnTo>
                  <a:lnTo>
                    <a:pt x="168" y="11600"/>
                  </a:lnTo>
                  <a:lnTo>
                    <a:pt x="236" y="11786"/>
                  </a:lnTo>
                  <a:lnTo>
                    <a:pt x="292" y="11973"/>
                  </a:lnTo>
                  <a:lnTo>
                    <a:pt x="382" y="12140"/>
                  </a:lnTo>
                  <a:lnTo>
                    <a:pt x="540" y="12419"/>
                  </a:lnTo>
                  <a:lnTo>
                    <a:pt x="731" y="12680"/>
                  </a:lnTo>
                  <a:lnTo>
                    <a:pt x="944" y="12866"/>
                  </a:lnTo>
                  <a:lnTo>
                    <a:pt x="1158" y="12997"/>
                  </a:lnTo>
                  <a:lnTo>
                    <a:pt x="1395" y="13108"/>
                  </a:lnTo>
                  <a:lnTo>
                    <a:pt x="1608" y="13183"/>
                  </a:lnTo>
                  <a:lnTo>
                    <a:pt x="1856" y="13183"/>
                  </a:lnTo>
                  <a:lnTo>
                    <a:pt x="2070" y="13146"/>
                  </a:lnTo>
                  <a:lnTo>
                    <a:pt x="2261" y="13071"/>
                  </a:lnTo>
                  <a:lnTo>
                    <a:pt x="2430" y="12960"/>
                  </a:lnTo>
                  <a:lnTo>
                    <a:pt x="2587" y="12792"/>
                  </a:lnTo>
                  <a:lnTo>
                    <a:pt x="2688" y="12606"/>
                  </a:lnTo>
                  <a:lnTo>
                    <a:pt x="2801" y="12419"/>
                  </a:lnTo>
                  <a:lnTo>
                    <a:pt x="2925" y="12289"/>
                  </a:lnTo>
                  <a:lnTo>
                    <a:pt x="3082" y="12177"/>
                  </a:lnTo>
                  <a:lnTo>
                    <a:pt x="3228" y="12103"/>
                  </a:lnTo>
                  <a:lnTo>
                    <a:pt x="3408" y="12103"/>
                  </a:lnTo>
                  <a:lnTo>
                    <a:pt x="3577" y="12103"/>
                  </a:lnTo>
                  <a:lnTo>
                    <a:pt x="3723" y="12177"/>
                  </a:lnTo>
                  <a:lnTo>
                    <a:pt x="3903" y="12252"/>
                  </a:lnTo>
                  <a:lnTo>
                    <a:pt x="4072" y="12364"/>
                  </a:lnTo>
                  <a:lnTo>
                    <a:pt x="4230" y="12494"/>
                  </a:lnTo>
                  <a:lnTo>
                    <a:pt x="4353" y="12643"/>
                  </a:lnTo>
                  <a:lnTo>
                    <a:pt x="4488" y="12829"/>
                  </a:lnTo>
                  <a:lnTo>
                    <a:pt x="4567" y="13034"/>
                  </a:lnTo>
                  <a:lnTo>
                    <a:pt x="4657" y="13257"/>
                  </a:lnTo>
                  <a:lnTo>
                    <a:pt x="4702" y="13462"/>
                  </a:lnTo>
                  <a:lnTo>
                    <a:pt x="4725" y="13686"/>
                  </a:lnTo>
                  <a:lnTo>
                    <a:pt x="4702" y="14282"/>
                  </a:lnTo>
                  <a:lnTo>
                    <a:pt x="4657" y="15045"/>
                  </a:lnTo>
                  <a:lnTo>
                    <a:pt x="4612" y="15976"/>
                  </a:lnTo>
                  <a:lnTo>
                    <a:pt x="4590" y="16926"/>
                  </a:lnTo>
                  <a:lnTo>
                    <a:pt x="4567" y="17968"/>
                  </a:lnTo>
                  <a:lnTo>
                    <a:pt x="4567" y="19011"/>
                  </a:lnTo>
                  <a:lnTo>
                    <a:pt x="4590" y="19514"/>
                  </a:lnTo>
                  <a:lnTo>
                    <a:pt x="4612" y="19980"/>
                  </a:lnTo>
                  <a:lnTo>
                    <a:pt x="4657" y="20426"/>
                  </a:lnTo>
                  <a:lnTo>
                    <a:pt x="4725" y="20836"/>
                  </a:lnTo>
                  <a:lnTo>
                    <a:pt x="4848" y="20929"/>
                  </a:lnTo>
                  <a:lnTo>
                    <a:pt x="5040" y="21004"/>
                  </a:lnTo>
                  <a:lnTo>
                    <a:pt x="5265" y="21078"/>
                  </a:lnTo>
                  <a:lnTo>
                    <a:pt x="5478" y="21115"/>
                  </a:lnTo>
                  <a:lnTo>
                    <a:pt x="6041" y="21115"/>
                  </a:lnTo>
                  <a:lnTo>
                    <a:pt x="6637" y="21078"/>
                  </a:lnTo>
                  <a:lnTo>
                    <a:pt x="7312" y="21004"/>
                  </a:lnTo>
                  <a:lnTo>
                    <a:pt x="7998" y="20929"/>
                  </a:lnTo>
                  <a:lnTo>
                    <a:pt x="8696" y="20855"/>
                  </a:lnTo>
                  <a:lnTo>
                    <a:pt x="9360" y="20836"/>
                  </a:lnTo>
                  <a:close/>
                </a:path>
              </a:pathLst>
            </a:custGeom>
            <a:solidFill>
              <a:srgbClr val="CCCCFF"/>
            </a:solidFill>
            <a:ln w="28575">
              <a:solidFill>
                <a:srgbClr val="000000"/>
              </a:solidFill>
              <a:miter lim="800000"/>
              <a:headEnd/>
              <a:tailEnd/>
            </a:ln>
          </p:spPr>
          <p:txBody>
            <a:bodyPr/>
            <a:lstStyle/>
            <a:p>
              <a:endParaRPr lang="en-US"/>
            </a:p>
          </p:txBody>
        </p:sp>
      </p:grpSp>
      <p:pic>
        <p:nvPicPr>
          <p:cNvPr id="96265" name="Picture 9" descr="j0090386"/>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847852" y="1047754"/>
            <a:ext cx="2698751" cy="230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6266" name="Picture 10" descr="j0149407"/>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112129" y="4149730"/>
            <a:ext cx="1971675" cy="234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6267" name="Picture 11" descr="j0285410"/>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1925639" y="4532314"/>
            <a:ext cx="1866900" cy="177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030480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C322A1-D4B0-2D5B-418E-A3884EE4485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11296F-EF18-A823-18A1-C52582D19EA5}"/>
              </a:ext>
            </a:extLst>
          </p:cNvPr>
          <p:cNvSpPr>
            <a:spLocks noGrp="1"/>
          </p:cNvSpPr>
          <p:nvPr>
            <p:ph idx="1"/>
          </p:nvPr>
        </p:nvSpPr>
        <p:spPr/>
        <p:txBody>
          <a:bodyPr/>
          <a:lstStyle/>
          <a:p>
            <a:r>
              <a:rPr lang="en-US" sz="1400" dirty="0"/>
              <a:t>The Semantic Encoder Pipeline </a:t>
            </a:r>
            <a:r>
              <a:rPr lang="en-US" sz="1400" dirty="0">
                <a:solidFill>
                  <a:srgbClr val="0000FF"/>
                </a:solidFill>
              </a:rPr>
              <a:t>combines the power of BERT embeddings, knowledge base enhancement, and VAE compression to generate compact</a:t>
            </a:r>
            <a:r>
              <a:rPr lang="en-US" sz="1400" dirty="0"/>
              <a:t>, </a:t>
            </a:r>
            <a:r>
              <a:rPr lang="en-US" sz="1400" dirty="0">
                <a:highlight>
                  <a:srgbClr val="FFFF00"/>
                </a:highlight>
              </a:rPr>
              <a:t>semantically rich representations of input text. </a:t>
            </a:r>
          </a:p>
          <a:p>
            <a:r>
              <a:rPr lang="en-US" sz="1400" dirty="0"/>
              <a:t>The pipeline leverages state-of-the-art techniques from </a:t>
            </a:r>
            <a:r>
              <a:rPr lang="en-US" sz="1400" dirty="0">
                <a:solidFill>
                  <a:srgbClr val="0000FF"/>
                </a:solidFill>
              </a:rPr>
              <a:t>natural language processing and deep learning </a:t>
            </a:r>
            <a:r>
              <a:rPr lang="en-US" sz="1400" dirty="0"/>
              <a:t>to capture and </a:t>
            </a:r>
            <a:r>
              <a:rPr lang="en-US" sz="1400" dirty="0">
                <a:solidFill>
                  <a:srgbClr val="0000FF"/>
                </a:solidFill>
              </a:rPr>
              <a:t>preserve the essential meaning of the text</a:t>
            </a:r>
            <a:r>
              <a:rPr lang="en-US" sz="1400" dirty="0"/>
              <a:t> while </a:t>
            </a:r>
            <a:r>
              <a:rPr lang="en-US" sz="1400" dirty="0">
                <a:solidFill>
                  <a:srgbClr val="0000FF"/>
                </a:solidFill>
              </a:rPr>
              <a:t>reducing its dimensionality </a:t>
            </a:r>
            <a:r>
              <a:rPr lang="en-US" sz="1400" dirty="0"/>
              <a:t>for efficient communication.</a:t>
            </a:r>
          </a:p>
          <a:p>
            <a:pPr>
              <a:defRPr/>
            </a:pPr>
            <a:endParaRPr lang="en-US" altLang="ko-KR" sz="1200" b="1" dirty="0">
              <a:latin typeface="Tahoma" panose="020B0604030504040204" pitchFamily="34" charset="0"/>
              <a:ea typeface="Tahoma" panose="020B0604030504040204" pitchFamily="34" charset="0"/>
              <a:cs typeface="Tahoma" panose="020B0604030504040204" pitchFamily="34" charset="0"/>
            </a:endParaRPr>
          </a:p>
          <a:p>
            <a:pPr marL="457200" lvl="1" indent="0">
              <a:buNone/>
            </a:pPr>
            <a:endParaRPr lang="en-US" altLang="ko-KR" sz="1400" b="1" dirty="0">
              <a:latin typeface="Tahoma" panose="020B0604030504040204" pitchFamily="34" charset="0"/>
              <a:ea typeface="Tahoma" panose="020B0604030504040204" pitchFamily="34" charset="0"/>
              <a:cs typeface="Tahoma" panose="020B0604030504040204" pitchFamily="34" charset="0"/>
            </a:endParaRPr>
          </a:p>
          <a:p>
            <a:pPr lvl="1">
              <a:defRPr/>
            </a:pPr>
            <a:endParaRPr lang="en-US" altLang="ko-KR" sz="1400" b="1" dirty="0">
              <a:latin typeface="Tahoma" panose="020B0604030504040204" pitchFamily="34" charset="0"/>
              <a:ea typeface="Tahoma" panose="020B0604030504040204" pitchFamily="34" charset="0"/>
              <a:cs typeface="Tahoma" panose="020B0604030504040204" pitchFamily="34" charset="0"/>
            </a:endParaRPr>
          </a:p>
          <a:p>
            <a:pPr>
              <a:defRPr/>
            </a:pPr>
            <a:endParaRPr lang="en-US" altLang="ko-KR" sz="1600" b="1" dirty="0">
              <a:latin typeface="Tahoma" panose="020B0604030504040204" pitchFamily="34" charset="0"/>
              <a:ea typeface="Tahoma" panose="020B0604030504040204" pitchFamily="34" charset="0"/>
              <a:cs typeface="Tahoma" panose="020B0604030504040204" pitchFamily="34" charset="0"/>
            </a:endParaRPr>
          </a:p>
          <a:p>
            <a:pPr marL="457200" lvl="1" indent="0">
              <a:buNone/>
              <a:defRPr/>
            </a:pPr>
            <a:endParaRPr lang="it-IT" altLang="ko-KR" sz="1400" b="1" dirty="0">
              <a:latin typeface="Tahoma" panose="020B0604030504040204" pitchFamily="34" charset="0"/>
              <a:ea typeface="Tahoma" panose="020B0604030504040204" pitchFamily="34" charset="0"/>
              <a:cs typeface="Tahoma" panose="020B0604030504040204" pitchFamily="34" charset="0"/>
            </a:endParaRPr>
          </a:p>
          <a:p>
            <a:pPr lvl="1">
              <a:defRPr/>
            </a:pPr>
            <a:endParaRPr lang="en-US" altLang="ko-KR" sz="1400" b="1" dirty="0">
              <a:latin typeface="Tahoma" pitchFamily="34" charset="0"/>
              <a:ea typeface="Tahoma" pitchFamily="34" charset="0"/>
              <a:cs typeface="Tahoma" pitchFamily="34" charset="0"/>
            </a:endParaRPr>
          </a:p>
          <a:p>
            <a:pPr>
              <a:defRPr/>
            </a:pPr>
            <a:endParaRPr lang="en-US" altLang="ko-KR" sz="1600" b="1" dirty="0">
              <a:latin typeface="Tahoma" pitchFamily="34" charset="0"/>
              <a:ea typeface="Tahoma" pitchFamily="34" charset="0"/>
              <a:cs typeface="Tahoma" pitchFamily="34" charset="0"/>
            </a:endParaRPr>
          </a:p>
          <a:p>
            <a:pPr>
              <a:defRPr/>
            </a:pPr>
            <a:endParaRPr lang="it-IT" altLang="ko-KR" sz="1600" b="1" dirty="0">
              <a:latin typeface="Tahoma" panose="020B0604030504040204" pitchFamily="34" charset="0"/>
              <a:ea typeface="Tahoma" panose="020B0604030504040204" pitchFamily="34" charset="0"/>
              <a:cs typeface="Tahoma" panose="020B0604030504040204" pitchFamily="34" charset="0"/>
            </a:endParaRPr>
          </a:p>
          <a:p>
            <a:pPr marL="457200" lvl="1" indent="0">
              <a:buNone/>
              <a:defRPr/>
            </a:pPr>
            <a:endParaRPr lang="en-US" sz="1400" dirty="0"/>
          </a:p>
          <a:p>
            <a:pPr lvl="1">
              <a:defRPr/>
            </a:pPr>
            <a:endParaRPr lang="en-US" sz="1400" dirty="0"/>
          </a:p>
        </p:txBody>
      </p:sp>
      <p:sp>
        <p:nvSpPr>
          <p:cNvPr id="4" name="Footer Placeholder 3">
            <a:extLst>
              <a:ext uri="{FF2B5EF4-FFF2-40B4-BE49-F238E27FC236}">
                <a16:creationId xmlns:a16="http://schemas.microsoft.com/office/drawing/2014/main" id="{B190A3A4-104C-E7DE-37BF-BB6D1C8BEE08}"/>
              </a:ext>
            </a:extLst>
          </p:cNvPr>
          <p:cNvSpPr>
            <a:spLocks noGrp="1"/>
          </p:cNvSpPr>
          <p:nvPr>
            <p:ph type="ftr" sz="quarter" idx="10"/>
          </p:nvPr>
        </p:nvSpPr>
        <p:spPr/>
        <p:txBody>
          <a:bodyPr/>
          <a:lstStyle/>
          <a:p>
            <a:pPr>
              <a:defRPr/>
            </a:pPr>
            <a:r>
              <a:rPr lang="en-US" altLang="ko-KR" dirty="0"/>
              <a:t>INHA UNIVERSITY</a:t>
            </a:r>
          </a:p>
          <a:p>
            <a:pPr>
              <a:defRPr/>
            </a:pPr>
            <a:r>
              <a:rPr lang="en-US" altLang="ko-KR" dirty="0"/>
              <a:t>Mobile  Telecommunications  Research  Lab</a:t>
            </a:r>
          </a:p>
          <a:p>
            <a:pPr>
              <a:defRPr/>
            </a:pPr>
            <a:endParaRPr lang="en-US" altLang="ko-KR" dirty="0"/>
          </a:p>
          <a:p>
            <a:pPr>
              <a:defRPr/>
            </a:pPr>
            <a:endParaRPr lang="en-US" altLang="ko-KR" dirty="0"/>
          </a:p>
        </p:txBody>
      </p:sp>
      <p:sp>
        <p:nvSpPr>
          <p:cNvPr id="5" name="Slide Number Placeholder 4">
            <a:extLst>
              <a:ext uri="{FF2B5EF4-FFF2-40B4-BE49-F238E27FC236}">
                <a16:creationId xmlns:a16="http://schemas.microsoft.com/office/drawing/2014/main" id="{5529AC74-36E1-682E-27DC-2C81AC06C71B}"/>
              </a:ext>
            </a:extLst>
          </p:cNvPr>
          <p:cNvSpPr>
            <a:spLocks noGrp="1"/>
          </p:cNvSpPr>
          <p:nvPr>
            <p:ph type="sldNum" sz="quarter" idx="11"/>
          </p:nvPr>
        </p:nvSpPr>
        <p:spPr/>
        <p:txBody>
          <a:bodyPr/>
          <a:lstStyle/>
          <a:p>
            <a:pPr>
              <a:defRPr/>
            </a:pPr>
            <a:fld id="{06B6D9D2-400B-4F34-9CD7-7185E64E1880}" type="slidenum">
              <a:rPr lang="en-US" altLang="ko-KR" smtClean="0">
                <a:solidFill>
                  <a:srgbClr val="000000"/>
                </a:solidFill>
              </a:rPr>
              <a:pPr>
                <a:defRPr/>
              </a:pPr>
              <a:t>29</a:t>
            </a:fld>
            <a:endParaRPr lang="en-US" altLang="ko-KR">
              <a:solidFill>
                <a:srgbClr val="000000"/>
              </a:solidFill>
            </a:endParaRPr>
          </a:p>
        </p:txBody>
      </p:sp>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B760578C-11AE-A7BD-0532-1CB4F007A9D3}"/>
                  </a:ext>
                </a:extLst>
              </p:cNvPr>
              <p:cNvGraphicFramePr>
                <a:graphicFrameLocks noGrp="1"/>
              </p:cNvGraphicFramePr>
              <p:nvPr>
                <p:extLst>
                  <p:ext uri="{D42A27DB-BD31-4B8C-83A1-F6EECF244321}">
                    <p14:modId xmlns:p14="http://schemas.microsoft.com/office/powerpoint/2010/main" val="2664163178"/>
                  </p:ext>
                </p:extLst>
              </p:nvPr>
            </p:nvGraphicFramePr>
            <p:xfrm>
              <a:off x="1216242" y="2157551"/>
              <a:ext cx="9765176" cy="4357358"/>
            </p:xfrm>
            <a:graphic>
              <a:graphicData uri="http://schemas.openxmlformats.org/drawingml/2006/table">
                <a:tbl>
                  <a:tblPr firstRow="1" bandRow="1">
                    <a:tableStyleId>{D7AC3CCA-C797-4891-BE02-D94E43425B78}</a:tableStyleId>
                  </a:tblPr>
                  <a:tblGrid>
                    <a:gridCol w="1186769">
                      <a:extLst>
                        <a:ext uri="{9D8B030D-6E8A-4147-A177-3AD203B41FA5}">
                          <a16:colId xmlns:a16="http://schemas.microsoft.com/office/drawing/2014/main" val="1179045872"/>
                        </a:ext>
                      </a:extLst>
                    </a:gridCol>
                    <a:gridCol w="1559892">
                      <a:extLst>
                        <a:ext uri="{9D8B030D-6E8A-4147-A177-3AD203B41FA5}">
                          <a16:colId xmlns:a16="http://schemas.microsoft.com/office/drawing/2014/main" val="2914817750"/>
                        </a:ext>
                      </a:extLst>
                    </a:gridCol>
                    <a:gridCol w="1180599">
                      <a:extLst>
                        <a:ext uri="{9D8B030D-6E8A-4147-A177-3AD203B41FA5}">
                          <a16:colId xmlns:a16="http://schemas.microsoft.com/office/drawing/2014/main" val="701331251"/>
                        </a:ext>
                      </a:extLst>
                    </a:gridCol>
                    <a:gridCol w="966788">
                      <a:extLst>
                        <a:ext uri="{9D8B030D-6E8A-4147-A177-3AD203B41FA5}">
                          <a16:colId xmlns:a16="http://schemas.microsoft.com/office/drawing/2014/main" val="3728697967"/>
                        </a:ext>
                      </a:extLst>
                    </a:gridCol>
                    <a:gridCol w="4871128">
                      <a:extLst>
                        <a:ext uri="{9D8B030D-6E8A-4147-A177-3AD203B41FA5}">
                          <a16:colId xmlns:a16="http://schemas.microsoft.com/office/drawing/2014/main" val="32282182"/>
                        </a:ext>
                      </a:extLst>
                    </a:gridCol>
                  </a:tblGrid>
                  <a:tr h="241599">
                    <a:tc>
                      <a:txBody>
                        <a:bodyPr/>
                        <a:lstStyle/>
                        <a:p>
                          <a:pPr algn="ctr"/>
                          <a:r>
                            <a:rPr lang="en-US" sz="1100" dirty="0"/>
                            <a:t>Stage</a:t>
                          </a:r>
                        </a:p>
                      </a:txBody>
                      <a:tcPr anchor="ctr"/>
                    </a:tc>
                    <a:tc>
                      <a:txBody>
                        <a:bodyPr/>
                        <a:lstStyle/>
                        <a:p>
                          <a:pPr algn="ctr"/>
                          <a:r>
                            <a:rPr lang="en-US" sz="1100" dirty="0"/>
                            <a:t>Purpose</a:t>
                          </a:r>
                        </a:p>
                      </a:txBody>
                      <a:tcPr anchor="ctr"/>
                    </a:tc>
                    <a:tc>
                      <a:txBody>
                        <a:bodyPr/>
                        <a:lstStyle/>
                        <a:p>
                          <a:pPr algn="ctr"/>
                          <a:r>
                            <a:rPr lang="en-US" sz="1100" dirty="0"/>
                            <a:t>Input</a:t>
                          </a:r>
                        </a:p>
                      </a:txBody>
                      <a:tcPr anchor="ctr"/>
                    </a:tc>
                    <a:tc>
                      <a:txBody>
                        <a:bodyPr/>
                        <a:lstStyle/>
                        <a:p>
                          <a:pPr algn="ctr"/>
                          <a:r>
                            <a:rPr lang="en-US" sz="1100" dirty="0"/>
                            <a:t>Output</a:t>
                          </a:r>
                        </a:p>
                      </a:txBody>
                      <a:tcPr anchor="ctr"/>
                    </a:tc>
                    <a:tc>
                      <a:txBody>
                        <a:bodyPr/>
                        <a:lstStyle/>
                        <a:p>
                          <a:pPr algn="ctr"/>
                          <a:r>
                            <a:rPr lang="en-US" sz="1100" dirty="0"/>
                            <a:t>Key Equation</a:t>
                          </a:r>
                        </a:p>
                      </a:txBody>
                      <a:tcPr anchor="ctr"/>
                    </a:tc>
                    <a:extLst>
                      <a:ext uri="{0D108BD9-81ED-4DB2-BD59-A6C34878D82A}">
                        <a16:rowId xmlns:a16="http://schemas.microsoft.com/office/drawing/2014/main" val="2820709099"/>
                      </a:ext>
                    </a:extLst>
                  </a:tr>
                  <a:tr h="590319">
                    <a:tc>
                      <a:txBody>
                        <a:bodyPr/>
                        <a:lstStyle/>
                        <a:p>
                          <a:pPr algn="ctr"/>
                          <a:r>
                            <a:rPr lang="en-US" sz="1100" b="1" dirty="0"/>
                            <a:t>BERT Embedding</a:t>
                          </a:r>
                        </a:p>
                      </a:txBody>
                      <a:tcPr anchor="ctr"/>
                    </a:tc>
                    <a:tc>
                      <a:txBody>
                        <a:bodyPr/>
                        <a:lstStyle/>
                        <a:p>
                          <a:pPr algn="ctr"/>
                          <a:r>
                            <a:rPr lang="en-US" sz="1100" dirty="0">
                              <a:solidFill>
                                <a:srgbClr val="0000FF"/>
                              </a:solidFill>
                            </a:rPr>
                            <a:t>Convert text to semantic vector</a:t>
                          </a:r>
                        </a:p>
                      </a:txBody>
                      <a:tcPr anchor="ctr"/>
                    </a:tc>
                    <a:tc>
                      <a:txBody>
                        <a:bodyPr/>
                        <a:lstStyle/>
                        <a:p>
                          <a:pPr algn="ctr"/>
                          <a:r>
                            <a:rPr lang="en-US" sz="1100" dirty="0"/>
                            <a:t>Raw text</a:t>
                          </a:r>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100" b="0" i="1" smtClean="0">
                                    <a:latin typeface="Cambria Math" panose="02040503050406030204" pitchFamily="18" charset="0"/>
                                  </a:rPr>
                                  <m:t>𝐸</m:t>
                                </m:r>
                                <m:r>
                                  <a:rPr lang="en-US" sz="1100" b="0" i="1" smtClean="0">
                                    <a:latin typeface="Cambria Math" panose="02040503050406030204" pitchFamily="18" charset="0"/>
                                    <a:ea typeface="Cambria Math" panose="02040503050406030204" pitchFamily="18" charset="0"/>
                                  </a:rPr>
                                  <m:t>∈</m:t>
                                </m:r>
                                <m:sSup>
                                  <m:sSupPr>
                                    <m:ctrlPr>
                                      <a:rPr lang="en-US" sz="1100" b="0" i="1" smtClean="0">
                                        <a:latin typeface="Cambria Math" panose="02040503050406030204" pitchFamily="18" charset="0"/>
                                        <a:ea typeface="Cambria Math" panose="02040503050406030204" pitchFamily="18" charset="0"/>
                                      </a:rPr>
                                    </m:ctrlPr>
                                  </m:sSupPr>
                                  <m:e>
                                    <m:r>
                                      <a:rPr lang="en-US" sz="1100" b="0" i="1" smtClean="0">
                                        <a:latin typeface="Cambria Math" panose="02040503050406030204" pitchFamily="18" charset="0"/>
                                        <a:ea typeface="Cambria Math" panose="02040503050406030204" pitchFamily="18" charset="0"/>
                                      </a:rPr>
                                      <m:t>ℝ</m:t>
                                    </m:r>
                                  </m:e>
                                  <m:sup>
                                    <m:r>
                                      <a:rPr lang="en-US" sz="1100" b="0" i="1" smtClean="0">
                                        <a:latin typeface="Cambria Math" panose="02040503050406030204" pitchFamily="18" charset="0"/>
                                        <a:ea typeface="Cambria Math" panose="02040503050406030204" pitchFamily="18" charset="0"/>
                                      </a:rPr>
                                      <m:t>768</m:t>
                                    </m:r>
                                  </m:sup>
                                </m:sSup>
                              </m:oMath>
                            </m:oMathPara>
                          </a14:m>
                          <a:endParaRPr lang="en-US" sz="11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900" b="1" i="1" smtClean="0">
                                    <a:latin typeface="Cambria Math" panose="02040503050406030204" pitchFamily="18" charset="0"/>
                                  </a:rPr>
                                  <m:t>𝑬</m:t>
                                </m:r>
                                <m:r>
                                  <a:rPr lang="en-US" sz="900" b="1" i="1" smtClean="0">
                                    <a:latin typeface="Cambria Math" panose="02040503050406030204" pitchFamily="18" charset="0"/>
                                  </a:rPr>
                                  <m:t>=</m:t>
                                </m:r>
                                <m:f>
                                  <m:fPr>
                                    <m:ctrlPr>
                                      <a:rPr lang="en-US" sz="900" b="1" i="1">
                                        <a:latin typeface="Cambria Math" panose="02040503050406030204" pitchFamily="18" charset="0"/>
                                      </a:rPr>
                                    </m:ctrlPr>
                                  </m:fPr>
                                  <m:num>
                                    <m:r>
                                      <a:rPr lang="en-US" sz="900" b="1" i="1">
                                        <a:latin typeface="Cambria Math" panose="02040503050406030204" pitchFamily="18" charset="0"/>
                                      </a:rPr>
                                      <m:t>𝟏</m:t>
                                    </m:r>
                                  </m:num>
                                  <m:den>
                                    <m:r>
                                      <a:rPr lang="en-US" sz="900" b="1" i="1" smtClean="0">
                                        <a:latin typeface="Cambria Math" panose="02040503050406030204" pitchFamily="18" charset="0"/>
                                      </a:rPr>
                                      <m:t>𝒏</m:t>
                                    </m:r>
                                  </m:den>
                                </m:f>
                                <m:nary>
                                  <m:naryPr>
                                    <m:chr m:val="∑"/>
                                    <m:ctrlPr>
                                      <a:rPr lang="en-US" sz="900" b="1" i="1">
                                        <a:latin typeface="Cambria Math" panose="02040503050406030204" pitchFamily="18" charset="0"/>
                                      </a:rPr>
                                    </m:ctrlPr>
                                  </m:naryPr>
                                  <m:sub>
                                    <m:r>
                                      <a:rPr lang="en-US" sz="900" b="1" i="1" smtClean="0">
                                        <a:latin typeface="Cambria Math" panose="02040503050406030204" pitchFamily="18" charset="0"/>
                                      </a:rPr>
                                      <m:t>𝒊</m:t>
                                    </m:r>
                                    <m:r>
                                      <a:rPr lang="en-US" sz="900" b="1" i="1">
                                        <a:latin typeface="Cambria Math" panose="02040503050406030204" pitchFamily="18" charset="0"/>
                                      </a:rPr>
                                      <m:t>=</m:t>
                                    </m:r>
                                    <m:r>
                                      <a:rPr lang="en-US" sz="900" b="1" i="1">
                                        <a:latin typeface="Cambria Math" panose="02040503050406030204" pitchFamily="18" charset="0"/>
                                      </a:rPr>
                                      <m:t>𝟏</m:t>
                                    </m:r>
                                  </m:sub>
                                  <m:sup>
                                    <m:r>
                                      <a:rPr lang="en-US" sz="900" b="1" i="1" smtClean="0">
                                        <a:latin typeface="Cambria Math" panose="02040503050406030204" pitchFamily="18" charset="0"/>
                                      </a:rPr>
                                      <m:t>𝒏</m:t>
                                    </m:r>
                                  </m:sup>
                                  <m:e>
                                    <m:r>
                                      <a:rPr lang="en-US" sz="900" b="1" i="1" smtClean="0">
                                        <a:latin typeface="Cambria Math" panose="02040503050406030204" pitchFamily="18" charset="0"/>
                                      </a:rPr>
                                      <m:t> </m:t>
                                    </m:r>
                                    <m:r>
                                      <a:rPr lang="en-US" sz="900" b="1" i="1" smtClean="0">
                                        <a:latin typeface="Cambria Math" panose="02040503050406030204" pitchFamily="18" charset="0"/>
                                      </a:rPr>
                                      <m:t>𝑩𝑬𝑹𝑻</m:t>
                                    </m:r>
                                    <m:r>
                                      <a:rPr lang="en-US" sz="900" b="1" i="1">
                                        <a:latin typeface="Cambria Math" panose="02040503050406030204" pitchFamily="18" charset="0"/>
                                        <a:ea typeface="Cambria Math" panose="02040503050406030204" pitchFamily="18" charset="0"/>
                                      </a:rPr>
                                      <m:t>(</m:t>
                                    </m:r>
                                  </m:e>
                                </m:nary>
                                <m:sSub>
                                  <m:sSubPr>
                                    <m:ctrlPr>
                                      <a:rPr lang="en-US" sz="900" b="1" i="1">
                                        <a:latin typeface="Cambria Math" panose="02040503050406030204" pitchFamily="18" charset="0"/>
                                      </a:rPr>
                                    </m:ctrlPr>
                                  </m:sSubPr>
                                  <m:e>
                                    <m:r>
                                      <a:rPr lang="en-US" sz="900" b="1" i="1">
                                        <a:latin typeface="Cambria Math" panose="02040503050406030204" pitchFamily="18" charset="0"/>
                                      </a:rPr>
                                      <m:t>𝒙</m:t>
                                    </m:r>
                                  </m:e>
                                  <m:sub>
                                    <m:r>
                                      <a:rPr lang="en-US" sz="900" b="1" i="1" smtClean="0">
                                        <a:latin typeface="Cambria Math" panose="02040503050406030204" pitchFamily="18" charset="0"/>
                                      </a:rPr>
                                      <m:t>𝒊</m:t>
                                    </m:r>
                                  </m:sub>
                                </m:sSub>
                                <m:r>
                                  <a:rPr lang="en-US" sz="900" b="1" i="1">
                                    <a:latin typeface="Cambria Math" panose="02040503050406030204" pitchFamily="18" charset="0"/>
                                  </a:rPr>
                                  <m:t>)</m:t>
                                </m:r>
                              </m:oMath>
                            </m:oMathPara>
                          </a14:m>
                          <a:endParaRPr lang="en-US" sz="700" dirty="0"/>
                        </a:p>
                        <a:p>
                          <a:endParaRPr lang="en-US" sz="1100" dirty="0"/>
                        </a:p>
                      </a:txBody>
                      <a:tcPr/>
                    </a:tc>
                    <a:extLst>
                      <a:ext uri="{0D108BD9-81ED-4DB2-BD59-A6C34878D82A}">
                        <a16:rowId xmlns:a16="http://schemas.microsoft.com/office/drawing/2014/main" val="2565386529"/>
                      </a:ext>
                    </a:extLst>
                  </a:tr>
                  <a:tr h="557573">
                    <a:tc>
                      <a:txBody>
                        <a:bodyPr/>
                        <a:lstStyle/>
                        <a:p>
                          <a:pPr algn="ctr"/>
                          <a:r>
                            <a:rPr lang="en-US" sz="1100" b="1" dirty="0"/>
                            <a:t>KB Enhancement</a:t>
                          </a:r>
                        </a:p>
                      </a:txBody>
                      <a:tcPr anchor="ctr"/>
                    </a:tc>
                    <a:tc>
                      <a:txBody>
                        <a:bodyPr/>
                        <a:lstStyle/>
                        <a:p>
                          <a:pPr algn="ctr"/>
                          <a:r>
                            <a:rPr lang="en-US" sz="1100" dirty="0">
                              <a:solidFill>
                                <a:srgbClr val="0000FF"/>
                              </a:solidFill>
                            </a:rPr>
                            <a:t>Add domain knowledge</a:t>
                          </a: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100" i="1" smtClean="0">
                                        <a:latin typeface="Cambria Math" panose="02040503050406030204" pitchFamily="18" charset="0"/>
                                      </a:rPr>
                                    </m:ctrlPr>
                                  </m:sSubPr>
                                  <m:e>
                                    <m:r>
                                      <a:rPr lang="en-US" sz="1100" b="0" i="1" smtClean="0">
                                        <a:latin typeface="Cambria Math" panose="02040503050406030204" pitchFamily="18" charset="0"/>
                                      </a:rPr>
                                      <m:t>𝐸</m:t>
                                    </m:r>
                                  </m:e>
                                  <m:sub>
                                    <m:r>
                                      <a:rPr lang="en-US" sz="1100" b="0" i="1" smtClean="0">
                                        <a:latin typeface="Cambria Math" panose="02040503050406030204" pitchFamily="18" charset="0"/>
                                      </a:rPr>
                                      <m:t>𝑏𝑎𝑠𝑒</m:t>
                                    </m:r>
                                  </m:sub>
                                </m:sSub>
                                <m:r>
                                  <a:rPr lang="en-US" sz="1100" b="0" i="1" smtClean="0">
                                    <a:latin typeface="Cambria Math" panose="02040503050406030204" pitchFamily="18" charset="0"/>
                                  </a:rPr>
                                  <m:t>,</m:t>
                                </m:r>
                                <m:sSub>
                                  <m:sSubPr>
                                    <m:ctrlPr>
                                      <a:rPr lang="en-US" sz="1100" b="0" i="1" smtClean="0">
                                        <a:latin typeface="Cambria Math" panose="02040503050406030204" pitchFamily="18" charset="0"/>
                                        <a:ea typeface="Cambria Math" panose="02040503050406030204" pitchFamily="18" charset="0"/>
                                      </a:rPr>
                                    </m:ctrlPr>
                                  </m:sSubPr>
                                  <m:e>
                                    <m:r>
                                      <a:rPr lang="en-US" sz="1100" b="0" i="1" smtClean="0">
                                        <a:latin typeface="Cambria Math" panose="02040503050406030204" pitchFamily="18" charset="0"/>
                                        <a:ea typeface="Cambria Math" panose="02040503050406030204" pitchFamily="18" charset="0"/>
                                      </a:rPr>
                                      <m:t>𝐾𝐵</m:t>
                                    </m:r>
                                  </m:e>
                                  <m:sub>
                                    <m:r>
                                      <a:rPr lang="en-US" sz="1100" b="0" i="1" smtClean="0">
                                        <a:latin typeface="Cambria Math" panose="02040503050406030204" pitchFamily="18" charset="0"/>
                                        <a:ea typeface="Cambria Math" panose="02040503050406030204" pitchFamily="18" charset="0"/>
                                      </a:rPr>
                                      <m:t>𝑒𝑛𝑐</m:t>
                                    </m:r>
                                  </m:sub>
                                </m:sSub>
                              </m:oMath>
                            </m:oMathPara>
                          </a14:m>
                          <a:endParaRPr lang="en-US" sz="1100" b="0" dirty="0"/>
                        </a:p>
                      </a:txBody>
                      <a:tcPr anchor="ctr"/>
                    </a:tc>
                    <a:tc>
                      <a:txBody>
                        <a:bodyPr/>
                        <a:lstStyle/>
                        <a:p>
                          <a:pPr algn="ctr"/>
                          <a14:m>
                            <m:oMathPara xmlns:m="http://schemas.openxmlformats.org/officeDocument/2006/math">
                              <m:oMathParaPr>
                                <m:jc m:val="centerGroup"/>
                              </m:oMathParaPr>
                              <m:oMath xmlns:m="http://schemas.openxmlformats.org/officeDocument/2006/math">
                                <m:acc>
                                  <m:accPr>
                                    <m:chr m:val="̃"/>
                                    <m:ctrlPr>
                                      <a:rPr lang="en-US" sz="1100" b="1" i="1" smtClean="0">
                                        <a:latin typeface="Cambria Math" panose="02040503050406030204" pitchFamily="18" charset="0"/>
                                      </a:rPr>
                                    </m:ctrlPr>
                                  </m:accPr>
                                  <m:e>
                                    <m:r>
                                      <a:rPr lang="en-US" sz="1100" b="1" i="1" smtClean="0">
                                        <a:latin typeface="Cambria Math" panose="02040503050406030204" pitchFamily="18" charset="0"/>
                                      </a:rPr>
                                      <m:t>𝑬</m:t>
                                    </m:r>
                                  </m:e>
                                </m:acc>
                              </m:oMath>
                            </m:oMathPara>
                          </a14:m>
                          <a:endParaRPr lang="en-US" sz="11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n-US" sz="900" b="1" i="1" smtClean="0">
                                        <a:latin typeface="Cambria Math" panose="02040503050406030204" pitchFamily="18" charset="0"/>
                                      </a:rPr>
                                    </m:ctrlPr>
                                  </m:accPr>
                                  <m:e>
                                    <m:r>
                                      <a:rPr lang="en-US" sz="900" b="1" i="1" smtClean="0">
                                        <a:latin typeface="Cambria Math" panose="02040503050406030204" pitchFamily="18" charset="0"/>
                                      </a:rPr>
                                      <m:t>𝑬</m:t>
                                    </m:r>
                                  </m:e>
                                </m:acc>
                                <m:r>
                                  <a:rPr lang="en-US" sz="900" b="1" i="1" smtClean="0">
                                    <a:latin typeface="Cambria Math" panose="02040503050406030204" pitchFamily="18" charset="0"/>
                                  </a:rPr>
                                  <m:t>=</m:t>
                                </m:r>
                                <m:sSub>
                                  <m:sSubPr>
                                    <m:ctrlPr>
                                      <a:rPr lang="en-US" sz="900" i="1" smtClean="0">
                                        <a:latin typeface="Cambria Math" panose="02040503050406030204" pitchFamily="18" charset="0"/>
                                      </a:rPr>
                                    </m:ctrlPr>
                                  </m:sSubPr>
                                  <m:e>
                                    <m:r>
                                      <a:rPr lang="en-US" sz="900" b="0" i="1" smtClean="0">
                                        <a:latin typeface="Cambria Math" panose="02040503050406030204" pitchFamily="18" charset="0"/>
                                      </a:rPr>
                                      <m:t>𝐸</m:t>
                                    </m:r>
                                  </m:e>
                                  <m:sub>
                                    <m:r>
                                      <a:rPr lang="en-US" sz="900" b="0" i="1" smtClean="0">
                                        <a:latin typeface="Cambria Math" panose="02040503050406030204" pitchFamily="18" charset="0"/>
                                      </a:rPr>
                                      <m:t>𝑏𝑎𝑠𝑒</m:t>
                                    </m:r>
                                  </m:sub>
                                </m:sSub>
                                <m:r>
                                  <a:rPr lang="en-US" sz="900" b="1" i="1" smtClean="0">
                                    <a:latin typeface="Cambria Math" panose="02040503050406030204" pitchFamily="18" charset="0"/>
                                  </a:rPr>
                                  <m:t>+</m:t>
                                </m:r>
                                <m:r>
                                  <a:rPr lang="en-US" sz="900" b="1" i="1" smtClean="0">
                                    <a:latin typeface="Cambria Math" panose="02040503050406030204" pitchFamily="18" charset="0"/>
                                    <a:ea typeface="Cambria Math" panose="02040503050406030204" pitchFamily="18" charset="0"/>
                                  </a:rPr>
                                  <m:t>𝜶</m:t>
                                </m:r>
                                <m:sSub>
                                  <m:sSubPr>
                                    <m:ctrlPr>
                                      <a:rPr lang="en-US" sz="900" b="1" i="1" smtClean="0">
                                        <a:latin typeface="Cambria Math" panose="02040503050406030204" pitchFamily="18" charset="0"/>
                                        <a:ea typeface="Cambria Math" panose="02040503050406030204" pitchFamily="18" charset="0"/>
                                      </a:rPr>
                                    </m:ctrlPr>
                                  </m:sSubPr>
                                  <m:e>
                                    <m:r>
                                      <a:rPr lang="en-US" sz="900" b="1" i="1" smtClean="0">
                                        <a:latin typeface="Cambria Math" panose="02040503050406030204" pitchFamily="18" charset="0"/>
                                        <a:ea typeface="Cambria Math" panose="02040503050406030204" pitchFamily="18" charset="0"/>
                                      </a:rPr>
                                      <m:t>𝑲𝑩</m:t>
                                    </m:r>
                                  </m:e>
                                  <m:sub>
                                    <m:r>
                                      <a:rPr lang="en-US" sz="900" b="1" i="1" smtClean="0">
                                        <a:latin typeface="Cambria Math" panose="02040503050406030204" pitchFamily="18" charset="0"/>
                                        <a:ea typeface="Cambria Math" panose="02040503050406030204" pitchFamily="18" charset="0"/>
                                      </a:rPr>
                                      <m:t>𝒆𝒏𝒄</m:t>
                                    </m:r>
                                  </m:sub>
                                </m:sSub>
                                <m:d>
                                  <m:dPr>
                                    <m:ctrlPr>
                                      <a:rPr lang="en-US" sz="900" b="1" i="1" smtClean="0">
                                        <a:latin typeface="Cambria Math" panose="02040503050406030204" pitchFamily="18" charset="0"/>
                                        <a:ea typeface="Cambria Math" panose="02040503050406030204" pitchFamily="18" charset="0"/>
                                      </a:rPr>
                                    </m:ctrlPr>
                                  </m:dPr>
                                  <m:e>
                                    <m:r>
                                      <a:rPr lang="en-US" sz="900" b="1" i="1" smtClean="0">
                                        <a:latin typeface="Cambria Math" panose="02040503050406030204" pitchFamily="18" charset="0"/>
                                        <a:ea typeface="Cambria Math" panose="02040503050406030204" pitchFamily="18" charset="0"/>
                                      </a:rPr>
                                      <m:t>𝑬</m:t>
                                    </m:r>
                                    <m:r>
                                      <a:rPr lang="en-US" sz="900" b="1" i="1" smtClean="0">
                                        <a:latin typeface="Cambria Math" panose="02040503050406030204" pitchFamily="18" charset="0"/>
                                        <a:ea typeface="Cambria Math" panose="02040503050406030204" pitchFamily="18" charset="0"/>
                                      </a:rPr>
                                      <m:t>,</m:t>
                                    </m:r>
                                    <m:r>
                                      <a:rPr lang="en-US" sz="900" b="1" i="1" smtClean="0">
                                        <a:latin typeface="Cambria Math" panose="02040503050406030204" pitchFamily="18" charset="0"/>
                                        <a:ea typeface="Cambria Math" panose="02040503050406030204" pitchFamily="18" charset="0"/>
                                      </a:rPr>
                                      <m:t>𝒙</m:t>
                                    </m:r>
                                  </m:e>
                                </m:d>
                                <m:r>
                                  <a:rPr lang="en-US" sz="900" b="1" i="1" smtClean="0">
                                    <a:latin typeface="Cambria Math" panose="02040503050406030204" pitchFamily="18" charset="0"/>
                                    <a:ea typeface="Cambria Math" panose="02040503050406030204" pitchFamily="18" charset="0"/>
                                  </a:rPr>
                                  <m:t>,</m:t>
                                </m:r>
                                <m:r>
                                  <a:rPr lang="en-US" sz="900" b="1" i="1" smtClean="0">
                                    <a:latin typeface="Cambria Math" panose="02040503050406030204" pitchFamily="18" charset="0"/>
                                    <a:ea typeface="Cambria Math" panose="02040503050406030204" pitchFamily="18" charset="0"/>
                                  </a:rPr>
                                  <m:t>𝜶</m:t>
                                </m:r>
                                <m:r>
                                  <a:rPr lang="en-US" sz="900" b="1" i="1" smtClean="0">
                                    <a:latin typeface="Cambria Math" panose="02040503050406030204" pitchFamily="18" charset="0"/>
                                    <a:ea typeface="Cambria Math" panose="02040503050406030204" pitchFamily="18" charset="0"/>
                                  </a:rPr>
                                  <m:t>∈[</m:t>
                                </m:r>
                                <m:r>
                                  <a:rPr lang="en-US" sz="900" b="1" i="1" smtClean="0">
                                    <a:latin typeface="Cambria Math" panose="02040503050406030204" pitchFamily="18" charset="0"/>
                                    <a:ea typeface="Cambria Math" panose="02040503050406030204" pitchFamily="18" charset="0"/>
                                  </a:rPr>
                                  <m:t>𝟎</m:t>
                                </m:r>
                                <m:r>
                                  <a:rPr lang="en-US" sz="900" b="1" i="1" smtClean="0">
                                    <a:latin typeface="Cambria Math" panose="02040503050406030204" pitchFamily="18" charset="0"/>
                                    <a:ea typeface="Cambria Math" panose="02040503050406030204" pitchFamily="18" charset="0"/>
                                  </a:rPr>
                                  <m:t>,</m:t>
                                </m:r>
                                <m:r>
                                  <a:rPr lang="en-US" sz="900" b="1" i="1" smtClean="0">
                                    <a:latin typeface="Cambria Math" panose="02040503050406030204" pitchFamily="18" charset="0"/>
                                    <a:ea typeface="Cambria Math" panose="02040503050406030204" pitchFamily="18" charset="0"/>
                                  </a:rPr>
                                  <m:t>𝟏</m:t>
                                </m:r>
                                <m:r>
                                  <a:rPr lang="en-US" sz="900" b="1" i="1" smtClean="0">
                                    <a:latin typeface="Cambria Math" panose="02040503050406030204" pitchFamily="18" charset="0"/>
                                    <a:ea typeface="Cambria Math" panose="02040503050406030204" pitchFamily="18" charset="0"/>
                                  </a:rPr>
                                  <m:t>]</m:t>
                                </m:r>
                              </m:oMath>
                            </m:oMathPara>
                          </a14:m>
                          <a:endParaRPr lang="en-US" sz="900" b="1" dirty="0"/>
                        </a:p>
                        <a:p>
                          <a:pPr algn="just"/>
                          <a:r>
                            <a:rPr lang="en-US" sz="800" dirty="0"/>
                            <a:t>[To inject domain knowledge (e.g. parliamentary terms, context rules), we adjust </a:t>
                          </a:r>
                          <a14:m>
                            <m:oMath xmlns:m="http://schemas.openxmlformats.org/officeDocument/2006/math">
                              <m:r>
                                <a:rPr lang="en-US" sz="800" b="1" i="1" dirty="0" smtClean="0">
                                  <a:latin typeface="Cambria Math" panose="02040503050406030204" pitchFamily="18" charset="0"/>
                                </a:rPr>
                                <m:t>𝑬</m:t>
                              </m:r>
                            </m:oMath>
                          </a14:m>
                          <a:r>
                            <a:rPr lang="en-US" sz="800" dirty="0"/>
                            <a:t> via a learned “enhancement” network plus a residual from the KB, where </a:t>
                          </a:r>
                          <a14:m>
                            <m:oMath xmlns:m="http://schemas.openxmlformats.org/officeDocument/2006/math">
                              <m:r>
                                <a:rPr lang="en-US" sz="800" b="1" i="1" smtClean="0">
                                  <a:latin typeface="Cambria Math" panose="02040503050406030204" pitchFamily="18" charset="0"/>
                                  <a:ea typeface="Cambria Math" panose="02040503050406030204" pitchFamily="18" charset="0"/>
                                </a:rPr>
                                <m:t>𝜶</m:t>
                              </m:r>
                            </m:oMath>
                          </a14:m>
                          <a:r>
                            <a:rPr lang="en-US" sz="800" dirty="0"/>
                            <a:t> is a scalar weighting factor indicating the contribution of the knowledge base]</a:t>
                          </a:r>
                        </a:p>
                      </a:txBody>
                      <a:tcPr/>
                    </a:tc>
                    <a:extLst>
                      <a:ext uri="{0D108BD9-81ED-4DB2-BD59-A6C34878D82A}">
                        <a16:rowId xmlns:a16="http://schemas.microsoft.com/office/drawing/2014/main" val="2618060212"/>
                      </a:ext>
                    </a:extLst>
                  </a:tr>
                  <a:tr h="1737441">
                    <a:tc>
                      <a:txBody>
                        <a:bodyPr/>
                        <a:lstStyle/>
                        <a:p>
                          <a:pPr algn="ctr"/>
                          <a:r>
                            <a:rPr lang="en-US" sz="1100" b="1" dirty="0"/>
                            <a:t>VAE Compression</a:t>
                          </a:r>
                        </a:p>
                      </a:txBody>
                      <a:tcPr anchor="ctr"/>
                    </a:tc>
                    <a:tc>
                      <a:txBody>
                        <a:bodyPr/>
                        <a:lstStyle/>
                        <a:p>
                          <a:pPr algn="ctr"/>
                          <a:r>
                            <a:rPr lang="en-US" sz="1100" dirty="0">
                              <a:solidFill>
                                <a:srgbClr val="0000FF"/>
                              </a:solidFill>
                            </a:rPr>
                            <a:t>Reduce dimension with semantic retention</a:t>
                          </a:r>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100" i="1" smtClean="0">
                                        <a:latin typeface="Cambria Math" panose="02040503050406030204" pitchFamily="18" charset="0"/>
                                      </a:rPr>
                                    </m:ctrlPr>
                                  </m:sSubPr>
                                  <m:e>
                                    <m:r>
                                      <a:rPr lang="en-US" sz="1100" b="0" i="1" smtClean="0">
                                        <a:latin typeface="Cambria Math" panose="02040503050406030204" pitchFamily="18" charset="0"/>
                                      </a:rPr>
                                      <m:t>𝐸</m:t>
                                    </m:r>
                                  </m:e>
                                  <m:sub>
                                    <m:r>
                                      <a:rPr lang="en-US" sz="1100" b="0" i="1" smtClean="0">
                                        <a:latin typeface="Cambria Math" panose="02040503050406030204" pitchFamily="18" charset="0"/>
                                      </a:rPr>
                                      <m:t>𝑒𝑛h𝑎𝑛𝑐𝑒𝑑</m:t>
                                    </m:r>
                                  </m:sub>
                                </m:sSub>
                              </m:oMath>
                            </m:oMathPara>
                          </a14:m>
                          <a:endParaRPr lang="en-US" sz="1100" dirty="0"/>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100" b="0" i="1" smtClean="0">
                                    <a:latin typeface="Cambria Math" panose="02040503050406030204" pitchFamily="18" charset="0"/>
                                  </a:rPr>
                                  <m:t>𝑍</m:t>
                                </m:r>
                                <m:r>
                                  <a:rPr lang="en-US" sz="1100" b="0" i="1" smtClean="0">
                                    <a:latin typeface="Cambria Math" panose="02040503050406030204" pitchFamily="18" charset="0"/>
                                    <a:ea typeface="Cambria Math" panose="02040503050406030204" pitchFamily="18" charset="0"/>
                                  </a:rPr>
                                  <m:t>∈</m:t>
                                </m:r>
                                <m:sSup>
                                  <m:sSupPr>
                                    <m:ctrlPr>
                                      <a:rPr lang="en-US" sz="1100" b="0" i="1" smtClean="0">
                                        <a:latin typeface="Cambria Math" panose="02040503050406030204" pitchFamily="18" charset="0"/>
                                        <a:ea typeface="Cambria Math" panose="02040503050406030204" pitchFamily="18" charset="0"/>
                                      </a:rPr>
                                    </m:ctrlPr>
                                  </m:sSupPr>
                                  <m:e>
                                    <m:r>
                                      <a:rPr lang="en-US" sz="1100" b="0" i="1" smtClean="0">
                                        <a:latin typeface="Cambria Math" panose="02040503050406030204" pitchFamily="18" charset="0"/>
                                        <a:ea typeface="Cambria Math" panose="02040503050406030204" pitchFamily="18" charset="0"/>
                                      </a:rPr>
                                      <m:t>ℝ</m:t>
                                    </m:r>
                                  </m:e>
                                  <m:sup>
                                    <m:r>
                                      <a:rPr lang="en-US" sz="1100" b="0" i="1" smtClean="0">
                                        <a:latin typeface="Cambria Math" panose="02040503050406030204" pitchFamily="18" charset="0"/>
                                        <a:ea typeface="Cambria Math" panose="02040503050406030204" pitchFamily="18" charset="0"/>
                                      </a:rPr>
                                      <m:t>𝑑</m:t>
                                    </m:r>
                                  </m:sup>
                                </m:sSup>
                              </m:oMath>
                            </m:oMathPara>
                          </a14:m>
                          <a:endParaRPr lang="en-US" sz="1100" dirty="0"/>
                        </a:p>
                      </a:txBody>
                      <a:tcPr anchor="ctr"/>
                    </a:tc>
                    <a:tc>
                      <a:txBody>
                        <a:bodyPr/>
                        <a:lstStyle/>
                        <a:p>
                          <a:r>
                            <a:rPr lang="en-US" sz="1050" dirty="0"/>
                            <a:t>=&gt; </a:t>
                          </a:r>
                          <a:r>
                            <a:rPr lang="en-US" sz="1050" b="1" dirty="0"/>
                            <a:t>A VAE encoder maps the input to a Gaussian latent space</a:t>
                          </a:r>
                          <a:r>
                            <a:rPr lang="en-US" sz="1050" dirty="0"/>
                            <a:t>:</a:t>
                          </a:r>
                          <a14:m>
                            <m:oMath xmlns:m="http://schemas.openxmlformats.org/officeDocument/2006/math">
                              <m:r>
                                <a:rPr lang="el-GR" sz="1050" i="1" dirty="0" smtClean="0">
                                  <a:latin typeface="Cambria Math" panose="02040503050406030204" pitchFamily="18" charset="0"/>
                                </a:rPr>
                                <m:t>(</m:t>
                              </m:r>
                              <m:r>
                                <a:rPr lang="el-GR" sz="1050" i="1" dirty="0" smtClean="0">
                                  <a:latin typeface="Cambria Math" panose="02040503050406030204" pitchFamily="18" charset="0"/>
                                </a:rPr>
                                <m:t>𝜇</m:t>
                              </m:r>
                              <m:r>
                                <a:rPr lang="el-GR" sz="1050" i="1" dirty="0" smtClean="0">
                                  <a:latin typeface="Cambria Math" panose="02040503050406030204" pitchFamily="18" charset="0"/>
                                </a:rPr>
                                <m:t>,</m:t>
                              </m:r>
                              <m:r>
                                <m:rPr>
                                  <m:sty m:val="p"/>
                                </m:rPr>
                                <a:rPr lang="en-US" sz="1050" i="1" dirty="0" smtClean="0">
                                  <a:latin typeface="Cambria Math" panose="02040503050406030204" pitchFamily="18" charset="0"/>
                                </a:rPr>
                                <m:t>log</m:t>
                              </m:r>
                              <m:r>
                                <a:rPr lang="el-GR" sz="1050" i="1" dirty="0" smtClean="0">
                                  <a:latin typeface="Cambria Math" panose="02040503050406030204" pitchFamily="18" charset="0"/>
                                </a:rPr>
                                <m:t>𝜎</m:t>
                              </m:r>
                              <m:r>
                                <a:rPr lang="el-GR" sz="1050" i="1" dirty="0" smtClean="0">
                                  <a:latin typeface="Cambria Math" panose="02040503050406030204" pitchFamily="18" charset="0"/>
                                </a:rPr>
                                <m:t>2)=</m:t>
                              </m:r>
                              <m:r>
                                <a:rPr lang="en-US" sz="1050" i="1" dirty="0" smtClean="0">
                                  <a:latin typeface="Cambria Math" panose="02040503050406030204" pitchFamily="18" charset="0"/>
                                </a:rPr>
                                <m:t>𝐸𝑛𝑐𝑜𝑑𝑒𝑟</m:t>
                              </m:r>
                              <m:r>
                                <a:rPr lang="en-US" sz="1050" i="1" dirty="0" smtClean="0">
                                  <a:latin typeface="Cambria Math" panose="02040503050406030204" pitchFamily="18" charset="0"/>
                                </a:rPr>
                                <m:t>(</m:t>
                              </m:r>
                              <m:r>
                                <a:rPr lang="en-US" sz="1050" i="1" dirty="0" smtClean="0">
                                  <a:latin typeface="Cambria Math" panose="02040503050406030204" pitchFamily="18" charset="0"/>
                                </a:rPr>
                                <m:t>𝑥</m:t>
                              </m:r>
                              <m:r>
                                <a:rPr lang="en-US" sz="1050" i="1" dirty="0" smtClean="0">
                                  <a:latin typeface="Cambria Math" panose="02040503050406030204" pitchFamily="18" charset="0"/>
                                </a:rPr>
                                <m:t>)</m:t>
                              </m:r>
                            </m:oMath>
                          </a14:m>
                          <a:endParaRPr lang="en-US" sz="1050" dirty="0"/>
                        </a:p>
                        <a:p>
                          <a:r>
                            <a:rPr lang="en-US" sz="1050" dirty="0"/>
                            <a:t>=&gt; </a:t>
                          </a:r>
                          <a:r>
                            <a:rPr lang="en-US" sz="1050" b="1" dirty="0"/>
                            <a:t>A sample </a:t>
                          </a:r>
                          <a14:m>
                            <m:oMath xmlns:m="http://schemas.openxmlformats.org/officeDocument/2006/math">
                              <m:r>
                                <a:rPr lang="en-US" sz="1050" b="1" i="1" smtClean="0">
                                  <a:latin typeface="Cambria Math" panose="02040503050406030204" pitchFamily="18" charset="0"/>
                                </a:rPr>
                                <m:t>𝒁</m:t>
                              </m:r>
                              <m:r>
                                <a:rPr lang="en-US" sz="1050" b="1" i="1" smtClean="0">
                                  <a:latin typeface="Cambria Math" panose="02040503050406030204" pitchFamily="18" charset="0"/>
                                  <a:ea typeface="Cambria Math" panose="02040503050406030204" pitchFamily="18" charset="0"/>
                                </a:rPr>
                                <m:t>∈</m:t>
                              </m:r>
                              <m:sSup>
                                <m:sSupPr>
                                  <m:ctrlPr>
                                    <a:rPr lang="en-US" sz="1050" b="1" i="1" smtClean="0">
                                      <a:latin typeface="Cambria Math" panose="02040503050406030204" pitchFamily="18" charset="0"/>
                                      <a:ea typeface="Cambria Math" panose="02040503050406030204" pitchFamily="18" charset="0"/>
                                    </a:rPr>
                                  </m:ctrlPr>
                                </m:sSupPr>
                                <m:e>
                                  <m:r>
                                    <a:rPr lang="en-US" sz="1050" b="1" i="1" smtClean="0">
                                      <a:latin typeface="Cambria Math" panose="02040503050406030204" pitchFamily="18" charset="0"/>
                                      <a:ea typeface="Cambria Math" panose="02040503050406030204" pitchFamily="18" charset="0"/>
                                    </a:rPr>
                                    <m:t>ℝ</m:t>
                                  </m:r>
                                </m:e>
                                <m:sup>
                                  <m:r>
                                    <a:rPr lang="en-US" sz="1050" b="1" i="1" smtClean="0">
                                      <a:latin typeface="Cambria Math" panose="02040503050406030204" pitchFamily="18" charset="0"/>
                                      <a:ea typeface="Cambria Math" panose="02040503050406030204" pitchFamily="18" charset="0"/>
                                    </a:rPr>
                                    <m:t>𝒅</m:t>
                                  </m:r>
                                </m:sup>
                              </m:sSup>
                            </m:oMath>
                          </a14:m>
                          <a:r>
                            <a:rPr lang="en-US" sz="1050" b="1" dirty="0"/>
                            <a:t> is drawn via the reparameterization trick</a:t>
                          </a:r>
                          <a:r>
                            <a:rPr lang="en-US" sz="1050" dirty="0"/>
                            <a:t>: </a:t>
                          </a:r>
                          <a14:m>
                            <m:oMath xmlns:m="http://schemas.openxmlformats.org/officeDocument/2006/math">
                              <m:r>
                                <a:rPr lang="pl-PL" sz="1050" i="1" dirty="0" smtClean="0">
                                  <a:latin typeface="Cambria Math" panose="02040503050406030204" pitchFamily="18" charset="0"/>
                                </a:rPr>
                                <m:t>𝑧</m:t>
                              </m:r>
                              <m:r>
                                <a:rPr lang="pl-PL" sz="1050" i="1" dirty="0" smtClean="0">
                                  <a:latin typeface="Cambria Math" panose="02040503050406030204" pitchFamily="18" charset="0"/>
                                </a:rPr>
                                <m:t>=</m:t>
                              </m:r>
                              <m:r>
                                <a:rPr lang="pl-PL" sz="1050" i="1" dirty="0" smtClean="0">
                                  <a:latin typeface="Cambria Math" panose="02040503050406030204" pitchFamily="18" charset="0"/>
                                </a:rPr>
                                <m:t>𝜇</m:t>
                              </m:r>
                              <m:r>
                                <a:rPr lang="pl-PL" sz="1050" i="1" dirty="0" smtClean="0">
                                  <a:latin typeface="Cambria Math" panose="02040503050406030204" pitchFamily="18" charset="0"/>
                                </a:rPr>
                                <m:t>+</m:t>
                              </m:r>
                              <m:r>
                                <a:rPr lang="pl-PL" sz="1050" i="1" dirty="0" smtClean="0">
                                  <a:latin typeface="Cambria Math" panose="02040503050406030204" pitchFamily="18" charset="0"/>
                                </a:rPr>
                                <m:t>𝜎</m:t>
                              </m:r>
                              <m:r>
                                <a:rPr lang="pl-PL" sz="1050" i="1" dirty="0" smtClean="0">
                                  <a:latin typeface="Cambria Math" panose="02040503050406030204" pitchFamily="18" charset="0"/>
                                </a:rPr>
                                <m:t>⊙</m:t>
                              </m:r>
                              <m:r>
                                <a:rPr lang="pl-PL" sz="1050" i="1" dirty="0" smtClean="0">
                                  <a:latin typeface="Cambria Math" panose="02040503050406030204" pitchFamily="18" charset="0"/>
                                </a:rPr>
                                <m:t>𝜖</m:t>
                              </m:r>
                              <m:r>
                                <a:rPr lang="pl-PL" sz="1050" i="1" dirty="0" smtClean="0">
                                  <a:latin typeface="Cambria Math" panose="02040503050406030204" pitchFamily="18" charset="0"/>
                                </a:rPr>
                                <m:t>,</m:t>
                              </m:r>
                              <m:r>
                                <a:rPr lang="pl-PL" sz="1050" i="1" dirty="0" smtClean="0">
                                  <a:latin typeface="Cambria Math" panose="02040503050406030204" pitchFamily="18" charset="0"/>
                                </a:rPr>
                                <m:t>𝜖</m:t>
                              </m:r>
                              <m:r>
                                <a:rPr lang="pl-PL" sz="1050" i="1" dirty="0" smtClean="0">
                                  <a:latin typeface="Cambria Math" panose="02040503050406030204" pitchFamily="18" charset="0"/>
                                </a:rPr>
                                <m:t>∼</m:t>
                              </m:r>
                              <m:r>
                                <a:rPr lang="pl-PL" sz="1050" i="1" dirty="0" smtClean="0">
                                  <a:latin typeface="Cambria Math" panose="02040503050406030204" pitchFamily="18" charset="0"/>
                                </a:rPr>
                                <m:t>𝑁</m:t>
                              </m:r>
                              <m:r>
                                <a:rPr lang="pl-PL" sz="1050" i="1" dirty="0" smtClean="0">
                                  <a:latin typeface="Cambria Math" panose="02040503050406030204" pitchFamily="18" charset="0"/>
                                </a:rPr>
                                <m:t>(0,</m:t>
                              </m:r>
                              <m:r>
                                <a:rPr lang="pl-PL" sz="1050" i="1" dirty="0" smtClean="0">
                                  <a:latin typeface="Cambria Math" panose="02040503050406030204" pitchFamily="18" charset="0"/>
                                </a:rPr>
                                <m:t>𝐼</m:t>
                              </m:r>
                              <m:r>
                                <a:rPr lang="pl-PL" sz="1050" i="1" dirty="0" smtClean="0">
                                  <a:latin typeface="Cambria Math" panose="02040503050406030204" pitchFamily="18" charset="0"/>
                                </a:rPr>
                                <m:t>)</m:t>
                              </m:r>
                            </m:oMath>
                          </a14:m>
                          <a:endParaRPr lang="en-US" sz="1050" dirty="0"/>
                        </a:p>
                        <a:p>
                          <a:r>
                            <a:rPr lang="en-US" sz="1050" dirty="0"/>
                            <a:t>=&gt; </a:t>
                          </a:r>
                          <a:r>
                            <a:rPr lang="en-US" sz="1050" b="1" dirty="0"/>
                            <a:t>The decoder reconstructs the embedding</a:t>
                          </a:r>
                          <a14:m>
                            <m:oMath xmlns:m="http://schemas.openxmlformats.org/officeDocument/2006/math">
                              <m:r>
                                <a:rPr lang="en-US" sz="1050" i="1" dirty="0" smtClean="0">
                                  <a:latin typeface="Cambria Math" panose="02040503050406030204" pitchFamily="18" charset="0"/>
                                </a:rPr>
                                <m:t>:</m:t>
                              </m:r>
                              <m:acc>
                                <m:accPr>
                                  <m:chr m:val="̂"/>
                                  <m:ctrlPr>
                                    <a:rPr lang="en-US" sz="1050" i="1" dirty="0" smtClean="0">
                                      <a:latin typeface="Cambria Math" panose="02040503050406030204" pitchFamily="18" charset="0"/>
                                    </a:rPr>
                                  </m:ctrlPr>
                                </m:accPr>
                                <m:e>
                                  <m:r>
                                    <a:rPr lang="en-US" sz="1050" b="0" i="1" dirty="0" smtClean="0">
                                      <a:latin typeface="Cambria Math" panose="02040503050406030204" pitchFamily="18" charset="0"/>
                                    </a:rPr>
                                    <m:t>𝑥</m:t>
                                  </m:r>
                                </m:e>
                              </m:acc>
                              <m:r>
                                <a:rPr lang="en-US" sz="1050" i="1" dirty="0" smtClean="0">
                                  <a:latin typeface="Cambria Math" panose="02040503050406030204" pitchFamily="18" charset="0"/>
                                </a:rPr>
                                <m:t>=</m:t>
                              </m:r>
                              <m:r>
                                <a:rPr lang="en-US" sz="1050" i="1" dirty="0" smtClean="0">
                                  <a:latin typeface="Cambria Math" panose="02040503050406030204" pitchFamily="18" charset="0"/>
                                </a:rPr>
                                <m:t>𝐷𝑒𝑐𝑜𝑑𝑒𝑟</m:t>
                              </m:r>
                              <m:r>
                                <a:rPr lang="en-US" sz="1050" i="1" dirty="0" smtClean="0">
                                  <a:latin typeface="Cambria Math" panose="02040503050406030204" pitchFamily="18" charset="0"/>
                                </a:rPr>
                                <m:t>(</m:t>
                              </m:r>
                              <m:r>
                                <a:rPr lang="en-US" sz="1050" i="1" dirty="0" smtClean="0">
                                  <a:latin typeface="Cambria Math" panose="02040503050406030204" pitchFamily="18" charset="0"/>
                                </a:rPr>
                                <m:t>𝑧</m:t>
                              </m:r>
                              <m:r>
                                <a:rPr lang="en-US" sz="1050" i="1" dirty="0" smtClean="0">
                                  <a:latin typeface="Cambria Math" panose="02040503050406030204" pitchFamily="18" charset="0"/>
                                </a:rPr>
                                <m:t>)</m:t>
                              </m:r>
                            </m:oMath>
                          </a14:m>
                          <a:endParaRPr lang="en-US" sz="1050" dirty="0"/>
                        </a:p>
                        <a:p>
                          <a:r>
                            <a:rPr lang="en-US" sz="1050" dirty="0"/>
                            <a:t>=&gt; </a:t>
                          </a:r>
                          <a:r>
                            <a:rPr lang="en-US" sz="1050" b="1" dirty="0"/>
                            <a:t>The total loss </a:t>
                          </a:r>
                          <a14:m>
                            <m:oMath xmlns:m="http://schemas.openxmlformats.org/officeDocument/2006/math">
                              <m:r>
                                <a:rPr lang="en-US" sz="1050" b="1" i="1" dirty="0" smtClean="0">
                                  <a:latin typeface="Cambria Math" panose="02040503050406030204" pitchFamily="18" charset="0"/>
                                </a:rPr>
                                <m:t>𝑳</m:t>
                              </m:r>
                            </m:oMath>
                          </a14:m>
                          <a:r>
                            <a:rPr lang="en-US" sz="1050" b="1" dirty="0"/>
                            <a:t> combines reconstruction and regularization</a:t>
                          </a:r>
                          <a:r>
                            <a:rPr lang="en-US" sz="1050" dirty="0"/>
                            <a:t>: </a:t>
                          </a:r>
                          <a14:m>
                            <m:oMath xmlns:m="http://schemas.openxmlformats.org/officeDocument/2006/math">
                              <m:r>
                                <a:rPr lang="en-US" sz="1050" i="1" dirty="0" smtClean="0">
                                  <a:latin typeface="Cambria Math" panose="02040503050406030204" pitchFamily="18" charset="0"/>
                                </a:rPr>
                                <m:t>𝐿</m:t>
                              </m:r>
                              <m:r>
                                <a:rPr lang="en-US" sz="1050" i="1" dirty="0" smtClean="0">
                                  <a:latin typeface="Cambria Math" panose="02040503050406030204" pitchFamily="18" charset="0"/>
                                </a:rPr>
                                <m:t>=</m:t>
                              </m:r>
                              <m:r>
                                <a:rPr lang="en-US" sz="1050" i="1" dirty="0" smtClean="0">
                                  <a:latin typeface="Cambria Math" panose="02040503050406030204" pitchFamily="18" charset="0"/>
                                </a:rPr>
                                <m:t>𝑀𝑆𝐸</m:t>
                              </m:r>
                              <m:r>
                                <a:rPr lang="en-US" sz="1050" i="1" dirty="0" smtClean="0">
                                  <a:latin typeface="Cambria Math" panose="02040503050406030204" pitchFamily="18" charset="0"/>
                                </a:rPr>
                                <m:t>(</m:t>
                              </m:r>
                              <m:r>
                                <a:rPr lang="en-US" sz="1050" i="1" dirty="0" err="1" smtClean="0">
                                  <a:latin typeface="Cambria Math" panose="02040503050406030204" pitchFamily="18" charset="0"/>
                                </a:rPr>
                                <m:t>𝑥</m:t>
                              </m:r>
                              <m:r>
                                <a:rPr lang="en-US" sz="1050" i="1" dirty="0" err="1" smtClean="0">
                                  <a:latin typeface="Cambria Math" panose="02040503050406030204" pitchFamily="18" charset="0"/>
                                </a:rPr>
                                <m:t>,</m:t>
                              </m:r>
                              <m:acc>
                                <m:accPr>
                                  <m:chr m:val="̂"/>
                                  <m:ctrlPr>
                                    <a:rPr lang="en-US" sz="1050" i="1" dirty="0" smtClean="0">
                                      <a:latin typeface="Cambria Math" panose="02040503050406030204" pitchFamily="18" charset="0"/>
                                    </a:rPr>
                                  </m:ctrlPr>
                                </m:accPr>
                                <m:e>
                                  <m:r>
                                    <a:rPr lang="en-US" sz="1050" b="0" i="1" dirty="0" smtClean="0">
                                      <a:latin typeface="Cambria Math" panose="02040503050406030204" pitchFamily="18" charset="0"/>
                                    </a:rPr>
                                    <m:t>𝑥</m:t>
                                  </m:r>
                                </m:e>
                              </m:acc>
                              <m:r>
                                <a:rPr lang="en-US" sz="1050" i="1" dirty="0" smtClean="0">
                                  <a:latin typeface="Cambria Math" panose="02040503050406030204" pitchFamily="18" charset="0"/>
                                </a:rPr>
                                <m:t>)+</m:t>
                              </m:r>
                              <m:r>
                                <a:rPr lang="el-GR" sz="1050" i="1" dirty="0" smtClean="0">
                                  <a:latin typeface="Cambria Math" panose="02040503050406030204" pitchFamily="18" charset="0"/>
                                </a:rPr>
                                <m:t>𝛽</m:t>
                              </m:r>
                              <m:r>
                                <a:rPr lang="el-GR" sz="1050" i="1" dirty="0" smtClean="0">
                                  <a:latin typeface="Cambria Math" panose="02040503050406030204" pitchFamily="18" charset="0"/>
                                </a:rPr>
                                <m:t>⋅</m:t>
                              </m:r>
                              <m:r>
                                <a:rPr lang="en-US" sz="1050" i="1" dirty="0" smtClean="0">
                                  <a:latin typeface="Cambria Math" panose="02040503050406030204" pitchFamily="18" charset="0"/>
                                </a:rPr>
                                <m:t>𝐾𝐿</m:t>
                              </m:r>
                            </m:oMath>
                          </a14:m>
                          <a:endParaRPr lang="en-US" sz="1050" dirty="0"/>
                        </a:p>
                        <a:p>
                          <a:r>
                            <a:rPr lang="en-US" sz="1050" dirty="0"/>
                            <a:t>Kullback-Leibler (KL) divergence between the variational posterior </a:t>
                          </a:r>
                          <a14:m>
                            <m:oMath xmlns:m="http://schemas.openxmlformats.org/officeDocument/2006/math">
                              <m:sSub>
                                <m:sSubPr>
                                  <m:ctrlPr>
                                    <a:rPr lang="en-US" sz="1050" b="1" i="1">
                                      <a:latin typeface="Cambria Math" panose="02040503050406030204" pitchFamily="18" charset="0"/>
                                      <a:ea typeface="Cambria Math" panose="02040503050406030204" pitchFamily="18" charset="0"/>
                                    </a:rPr>
                                  </m:ctrlPr>
                                </m:sSubPr>
                                <m:e>
                                  <m:r>
                                    <a:rPr lang="en-US" sz="1050" b="1" i="1">
                                      <a:latin typeface="Cambria Math" panose="02040503050406030204" pitchFamily="18" charset="0"/>
                                      <a:ea typeface="Cambria Math" panose="02040503050406030204" pitchFamily="18" charset="0"/>
                                    </a:rPr>
                                    <m:t>𝒒</m:t>
                                  </m:r>
                                </m:e>
                                <m:sub>
                                  <m:r>
                                    <a:rPr lang="en-US" sz="1050" b="1" i="1">
                                      <a:latin typeface="Cambria Math" panose="02040503050406030204" pitchFamily="18" charset="0"/>
                                      <a:ea typeface="Cambria Math" panose="02040503050406030204" pitchFamily="18" charset="0"/>
                                    </a:rPr>
                                    <m:t>𝜽</m:t>
                                  </m:r>
                                </m:sub>
                              </m:sSub>
                              <m:r>
                                <a:rPr lang="en-US" sz="1050" b="1" i="1">
                                  <a:latin typeface="Cambria Math" panose="02040503050406030204" pitchFamily="18" charset="0"/>
                                  <a:ea typeface="Cambria Math" panose="02040503050406030204" pitchFamily="18" charset="0"/>
                                </a:rPr>
                                <m:t>(</m:t>
                              </m:r>
                              <m:r>
                                <a:rPr lang="en-US" sz="1050" b="1" i="1">
                                  <a:latin typeface="Cambria Math" panose="02040503050406030204" pitchFamily="18" charset="0"/>
                                  <a:ea typeface="Cambria Math" panose="02040503050406030204" pitchFamily="18" charset="0"/>
                                </a:rPr>
                                <m:t>𝒁</m:t>
                              </m:r>
                              <m:r>
                                <a:rPr lang="en-US" sz="1050" b="1" i="1">
                                  <a:latin typeface="Cambria Math" panose="02040503050406030204" pitchFamily="18" charset="0"/>
                                  <a:ea typeface="Cambria Math" panose="02040503050406030204" pitchFamily="18" charset="0"/>
                                </a:rPr>
                                <m:t>|</m:t>
                              </m:r>
                              <m:acc>
                                <m:accPr>
                                  <m:chr m:val="̂"/>
                                  <m:ctrlPr>
                                    <a:rPr lang="en-US" sz="1050" b="1" i="1">
                                      <a:latin typeface="Cambria Math" panose="02040503050406030204" pitchFamily="18" charset="0"/>
                                      <a:ea typeface="Cambria Math" panose="02040503050406030204" pitchFamily="18" charset="0"/>
                                    </a:rPr>
                                  </m:ctrlPr>
                                </m:accPr>
                                <m:e>
                                  <m:r>
                                    <a:rPr lang="en-US" sz="1050" b="1" i="1">
                                      <a:latin typeface="Cambria Math" panose="02040503050406030204" pitchFamily="18" charset="0"/>
                                      <a:ea typeface="Cambria Math" panose="02040503050406030204" pitchFamily="18" charset="0"/>
                                    </a:rPr>
                                    <m:t>𝑺</m:t>
                                  </m:r>
                                </m:e>
                              </m:acc>
                              <m:r>
                                <a:rPr lang="en-US" sz="1050" b="1" i="1">
                                  <a:latin typeface="Cambria Math" panose="02040503050406030204" pitchFamily="18" charset="0"/>
                                  <a:ea typeface="Cambria Math" panose="02040503050406030204" pitchFamily="18" charset="0"/>
                                </a:rPr>
                                <m:t>) </m:t>
                              </m:r>
                            </m:oMath>
                          </a14:m>
                          <a:r>
                            <a:rPr lang="en-US" sz="1050" dirty="0"/>
                            <a:t>and a prior distribution </a:t>
                          </a:r>
                          <a14:m>
                            <m:oMath xmlns:m="http://schemas.openxmlformats.org/officeDocument/2006/math">
                              <m:r>
                                <a:rPr lang="en-US" sz="1050" b="1" i="1">
                                  <a:latin typeface="Cambria Math" panose="02040503050406030204" pitchFamily="18" charset="0"/>
                                  <a:ea typeface="Cambria Math" panose="02040503050406030204" pitchFamily="18" charset="0"/>
                                </a:rPr>
                                <m:t>𝒑</m:t>
                              </m:r>
                              <m:d>
                                <m:dPr>
                                  <m:ctrlPr>
                                    <a:rPr lang="en-US" sz="1050" b="1" i="1">
                                      <a:latin typeface="Cambria Math" panose="02040503050406030204" pitchFamily="18" charset="0"/>
                                      <a:ea typeface="Cambria Math" panose="02040503050406030204" pitchFamily="18" charset="0"/>
                                    </a:rPr>
                                  </m:ctrlPr>
                                </m:dPr>
                                <m:e>
                                  <m:r>
                                    <a:rPr lang="en-US" sz="1050" b="1" i="1">
                                      <a:latin typeface="Cambria Math" panose="02040503050406030204" pitchFamily="18" charset="0"/>
                                      <a:ea typeface="Cambria Math" panose="02040503050406030204" pitchFamily="18" charset="0"/>
                                    </a:rPr>
                                    <m:t>𝒁</m:t>
                                  </m:r>
                                </m:e>
                              </m:d>
                            </m:oMath>
                          </a14:m>
                          <a:r>
                            <a:rPr lang="en-US" sz="1050" dirty="0"/>
                            <a:t>, typically chosen to be a standard Gaussian </a:t>
                          </a:r>
                          <a14:m>
                            <m:oMath xmlns:m="http://schemas.openxmlformats.org/officeDocument/2006/math">
                              <m:r>
                                <a:rPr lang="en-US" sz="1050" i="1" dirty="0">
                                  <a:latin typeface="Cambria Math" panose="02040503050406030204" pitchFamily="18" charset="0"/>
                                </a:rPr>
                                <m:t>𝑁</m:t>
                              </m:r>
                              <m:r>
                                <a:rPr lang="en-US" sz="1050" i="1" dirty="0">
                                  <a:latin typeface="Cambria Math" panose="02040503050406030204" pitchFamily="18" charset="0"/>
                                </a:rPr>
                                <m:t>(0,</m:t>
                              </m:r>
                              <m:r>
                                <a:rPr lang="en-US" sz="1050" i="1" dirty="0">
                                  <a:latin typeface="Cambria Math" panose="02040503050406030204" pitchFamily="18" charset="0"/>
                                </a:rPr>
                                <m:t>𝐼</m:t>
                              </m:r>
                              <m:r>
                                <a:rPr lang="en-US" sz="1050" i="1" dirty="0">
                                  <a:latin typeface="Cambria Math" panose="02040503050406030204" pitchFamily="18" charset="0"/>
                                </a:rPr>
                                <m:t>)</m:t>
                              </m:r>
                            </m:oMath>
                          </a14:m>
                          <a:r>
                            <a:rPr lang="en-US" sz="1050" dirty="0"/>
                            <a:t>. The KL divergence acts as a regularize, </a:t>
                          </a:r>
                          <a:r>
                            <a:rPr lang="en-US" sz="1050" dirty="0">
                              <a:solidFill>
                                <a:srgbClr val="0000FF"/>
                              </a:solidFill>
                            </a:rPr>
                            <a:t>encouraging the latent space to have a simple and smooth structure.</a:t>
                          </a:r>
                        </a:p>
                      </a:txBody>
                      <a:tcPr/>
                    </a:tc>
                    <a:extLst>
                      <a:ext uri="{0D108BD9-81ED-4DB2-BD59-A6C34878D82A}">
                        <a16:rowId xmlns:a16="http://schemas.microsoft.com/office/drawing/2014/main" val="1423957126"/>
                      </a:ext>
                    </a:extLst>
                  </a:tr>
                  <a:tr h="1004176">
                    <a:tc>
                      <a:txBody>
                        <a:bodyPr/>
                        <a:lstStyle/>
                        <a:p>
                          <a:pPr algn="ctr"/>
                          <a:r>
                            <a:rPr lang="en-US" sz="1100" b="1" dirty="0"/>
                            <a:t>Noise Application</a:t>
                          </a:r>
                        </a:p>
                      </a:txBody>
                      <a:tcPr anchor="ctr"/>
                    </a:tc>
                    <a:tc>
                      <a:txBody>
                        <a:bodyPr/>
                        <a:lstStyle/>
                        <a:p>
                          <a:pPr algn="ctr"/>
                          <a:r>
                            <a:rPr lang="en-US" sz="1100" dirty="0">
                              <a:solidFill>
                                <a:srgbClr val="0000FF"/>
                              </a:solidFill>
                            </a:rPr>
                            <a:t>Simulate channel effects</a:t>
                          </a:r>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1100" b="0" i="1" smtClean="0">
                                    <a:latin typeface="Cambria Math" panose="02040503050406030204" pitchFamily="18" charset="0"/>
                                  </a:rPr>
                                  <m:t>𝑍</m:t>
                                </m:r>
                              </m:oMath>
                            </m:oMathPara>
                          </a14:m>
                          <a:endParaRPr lang="en-US" sz="1100"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sz="1100" i="1" smtClean="0">
                                        <a:latin typeface="Cambria Math" panose="02040503050406030204" pitchFamily="18" charset="0"/>
                                      </a:rPr>
                                    </m:ctrlPr>
                                  </m:sSubPr>
                                  <m:e>
                                    <m:r>
                                      <a:rPr lang="en-US" sz="1100" b="0" i="1" smtClean="0">
                                        <a:latin typeface="Cambria Math" panose="02040503050406030204" pitchFamily="18" charset="0"/>
                                      </a:rPr>
                                      <m:t>𝑍</m:t>
                                    </m:r>
                                  </m:e>
                                  <m:sub>
                                    <m:r>
                                      <a:rPr lang="en-US" sz="1100" b="0" i="1" smtClean="0">
                                        <a:latin typeface="Cambria Math" panose="02040503050406030204" pitchFamily="18" charset="0"/>
                                      </a:rPr>
                                      <m:t>𝑛𝑜𝑖𝑠𝑦</m:t>
                                    </m:r>
                                  </m:sub>
                                </m:sSub>
                              </m:oMath>
                            </m:oMathPara>
                          </a14:m>
                          <a:endParaRPr lang="en-US" sz="1100" dirty="0"/>
                        </a:p>
                      </a:txBody>
                      <a:tcPr anchor="ctr"/>
                    </a:tc>
                    <a:tc>
                      <a:txBody>
                        <a:bodyPr/>
                        <a:lstStyle/>
                        <a:p>
                          <a:r>
                            <a:rPr lang="en-US" sz="1050" b="1" dirty="0"/>
                            <a:t>Gaussian Noise</a:t>
                          </a:r>
                          <a:r>
                            <a:rPr lang="en-US" sz="1050" dirty="0"/>
                            <a:t>:</a:t>
                          </a:r>
                          <a14:m>
                            <m:oMath xmlns:m="http://schemas.openxmlformats.org/officeDocument/2006/math">
                              <m:sSub>
                                <m:sSubPr>
                                  <m:ctrlPr>
                                    <a:rPr lang="pt-BR" sz="1050" i="1" dirty="0" smtClean="0">
                                      <a:latin typeface="Cambria Math" panose="02040503050406030204" pitchFamily="18" charset="0"/>
                                    </a:rPr>
                                  </m:ctrlPr>
                                </m:sSubPr>
                                <m:e>
                                  <m:r>
                                    <a:rPr lang="en-US" sz="1050" b="0" i="1" dirty="0" smtClean="0">
                                      <a:latin typeface="Cambria Math" panose="02040503050406030204" pitchFamily="18" charset="0"/>
                                    </a:rPr>
                                    <m:t>𝐸</m:t>
                                  </m:r>
                                </m:e>
                                <m:sub>
                                  <m:r>
                                    <a:rPr lang="en-US" sz="1050" b="0" i="1" dirty="0" smtClean="0">
                                      <a:latin typeface="Cambria Math" panose="02040503050406030204" pitchFamily="18" charset="0"/>
                                    </a:rPr>
                                    <m:t>𝑛𝑜𝑖𝑠𝑦</m:t>
                                  </m:r>
                                </m:sub>
                              </m:sSub>
                              <m:r>
                                <a:rPr lang="pt-BR" sz="1050" i="1" dirty="0" smtClean="0">
                                  <a:latin typeface="Cambria Math" panose="02040503050406030204" pitchFamily="18" charset="0"/>
                                </a:rPr>
                                <m:t>​=</m:t>
                              </m:r>
                              <m:r>
                                <a:rPr lang="pt-BR" sz="1050" i="1" dirty="0" smtClean="0">
                                  <a:latin typeface="Cambria Math" panose="02040503050406030204" pitchFamily="18" charset="0"/>
                                </a:rPr>
                                <m:t>𝐸</m:t>
                              </m:r>
                              <m:r>
                                <a:rPr lang="pt-BR" sz="1050" i="1" dirty="0" smtClean="0">
                                  <a:latin typeface="Cambria Math" panose="02040503050406030204" pitchFamily="18" charset="0"/>
                                </a:rPr>
                                <m:t>+</m:t>
                              </m:r>
                              <m:r>
                                <a:rPr lang="pt-BR" sz="1050" i="1" dirty="0" smtClean="0">
                                  <a:latin typeface="Cambria Math" panose="02040503050406030204" pitchFamily="18" charset="0"/>
                                </a:rPr>
                                <m:t>𝑁</m:t>
                              </m:r>
                              <m:r>
                                <a:rPr lang="pt-BR" sz="1050" i="1" dirty="0" smtClean="0">
                                  <a:latin typeface="Cambria Math" panose="02040503050406030204" pitchFamily="18" charset="0"/>
                                </a:rPr>
                                <m:t>(0,</m:t>
                              </m:r>
                              <m:r>
                                <a:rPr lang="pt-BR" sz="1050" i="1" dirty="0" smtClean="0">
                                  <a:latin typeface="Cambria Math" panose="02040503050406030204" pitchFamily="18" charset="0"/>
                                </a:rPr>
                                <m:t>𝜎</m:t>
                              </m:r>
                              <m:r>
                                <a:rPr lang="pt-BR" sz="1050" i="1" dirty="0" smtClean="0">
                                  <a:latin typeface="Cambria Math" panose="02040503050406030204" pitchFamily="18" charset="0"/>
                                </a:rPr>
                                <m:t>2),</m:t>
                              </m:r>
                              <m:r>
                                <a:rPr lang="pt-BR" sz="1050" i="1" dirty="0" smtClean="0">
                                  <a:latin typeface="Cambria Math" panose="02040503050406030204" pitchFamily="18" charset="0"/>
                                </a:rPr>
                                <m:t>𝜎</m:t>
                              </m:r>
                              <m:r>
                                <a:rPr lang="pt-BR" sz="1050" i="1" dirty="0" smtClean="0">
                                  <a:latin typeface="Cambria Math" panose="02040503050406030204" pitchFamily="18" charset="0"/>
                                </a:rPr>
                                <m:t>=</m:t>
                              </m:r>
                              <m:r>
                                <a:rPr lang="pt-BR" sz="1050" i="1" dirty="0" smtClean="0">
                                  <a:latin typeface="Cambria Math" panose="02040503050406030204" pitchFamily="18" charset="0"/>
                                </a:rPr>
                                <m:t>𝛾</m:t>
                              </m:r>
                              <m:r>
                                <a:rPr lang="pt-BR" sz="1050" i="1" dirty="0" smtClean="0">
                                  <a:latin typeface="Cambria Math" panose="02040503050406030204" pitchFamily="18" charset="0"/>
                                </a:rPr>
                                <m:t>⋅</m:t>
                              </m:r>
                              <m:r>
                                <a:rPr lang="pt-BR" sz="1050" i="1" dirty="0" smtClean="0">
                                  <a:latin typeface="Cambria Math" panose="02040503050406030204" pitchFamily="18" charset="0"/>
                                </a:rPr>
                                <m:t>𝑠𝑡𝑑</m:t>
                              </m:r>
                              <m:r>
                                <a:rPr lang="pt-BR" sz="1050" i="1" dirty="0" smtClean="0">
                                  <a:latin typeface="Cambria Math" panose="02040503050406030204" pitchFamily="18" charset="0"/>
                                </a:rPr>
                                <m:t>(</m:t>
                              </m:r>
                              <m:r>
                                <a:rPr lang="pt-BR" sz="1050" i="1" dirty="0" smtClean="0">
                                  <a:latin typeface="Cambria Math" panose="02040503050406030204" pitchFamily="18" charset="0"/>
                                </a:rPr>
                                <m:t>𝐸</m:t>
                              </m:r>
                              <m:r>
                                <a:rPr lang="pt-BR" sz="1050" i="1" dirty="0" smtClean="0">
                                  <a:latin typeface="Cambria Math" panose="02040503050406030204" pitchFamily="18" charset="0"/>
                                </a:rPr>
                                <m:t>)</m:t>
                              </m:r>
                              <m:r>
                                <m:rPr>
                                  <m:nor/>
                                </m:rPr>
                                <a:rPr lang="en-US" sz="1050" smtClean="0"/>
                                <m:t>where</m:t>
                              </m:r>
                              <m:r>
                                <m:rPr>
                                  <m:nor/>
                                </m:rPr>
                                <a:rPr lang="en-US" sz="1050" smtClean="0"/>
                                <m:t> </m:t>
                              </m:r>
                            </m:oMath>
                          </a14:m>
                          <a:r>
                            <a:rPr lang="en-US" sz="1050" i="0" dirty="0">
                              <a:latin typeface="+mj-lt"/>
                            </a:rPr>
                            <a:t>"γ"</a:t>
                          </a:r>
                          <a14:m>
                            <m:oMath xmlns:m="http://schemas.openxmlformats.org/officeDocument/2006/math">
                              <m:r>
                                <m:rPr>
                                  <m:nor/>
                                </m:rPr>
                                <a:rPr lang="en-US" sz="1050" smtClean="0"/>
                                <m:t> </m:t>
                              </m:r>
                              <m:r>
                                <m:rPr>
                                  <m:nor/>
                                </m:rPr>
                                <a:rPr lang="en-US" sz="1050" smtClean="0"/>
                                <m:t>is</m:t>
                              </m:r>
                              <m:r>
                                <m:rPr>
                                  <m:nor/>
                                </m:rPr>
                                <a:rPr lang="en-US" sz="1050" smtClean="0"/>
                                <m:t> </m:t>
                              </m:r>
                              <m:r>
                                <m:rPr>
                                  <m:nor/>
                                </m:rPr>
                                <a:rPr lang="en-US" sz="1050" smtClean="0"/>
                                <m:t>the</m:t>
                              </m:r>
                              <m:r>
                                <m:rPr>
                                  <m:nor/>
                                </m:rPr>
                                <a:rPr lang="en-US" sz="1050" smtClean="0"/>
                                <m:t> </m:t>
                              </m:r>
                              <m:r>
                                <m:rPr>
                                  <m:nor/>
                                </m:rPr>
                                <a:rPr lang="en-US" sz="1050" smtClean="0"/>
                                <m:t>noise</m:t>
                              </m:r>
                              <m:r>
                                <m:rPr>
                                  <m:nor/>
                                </m:rPr>
                                <a:rPr lang="en-US" sz="1050" smtClean="0"/>
                                <m:t> </m:t>
                              </m:r>
                              <m:r>
                                <m:rPr>
                                  <m:nor/>
                                </m:rPr>
                                <a:rPr lang="en-US" sz="1050" smtClean="0"/>
                                <m:t>level</m:t>
                              </m:r>
                              <m:r>
                                <m:rPr>
                                  <m:nor/>
                                </m:rPr>
                                <a:rPr lang="en-US" sz="1050" smtClean="0"/>
                                <m:t> </m:t>
                              </m:r>
                              <m:r>
                                <m:rPr>
                                  <m:nor/>
                                </m:rPr>
                                <a:rPr lang="en-US" sz="1050" smtClean="0"/>
                                <m:t>scalar</m:t>
                              </m:r>
                              <m:r>
                                <m:rPr>
                                  <m:nor/>
                                </m:rPr>
                                <a:rPr lang="en-US" sz="1050" smtClean="0"/>
                                <m:t>.</m:t>
                              </m:r>
                            </m:oMath>
                          </a14:m>
                          <a:endParaRPr lang="en-US" sz="1050" dirty="0"/>
                        </a:p>
                        <a:p>
                          <a:r>
                            <a:rPr lang="en-US" sz="1050" b="1" dirty="0"/>
                            <a:t>Dropout </a:t>
                          </a:r>
                          <a:r>
                            <a:rPr lang="en-US" sz="1050" b="1" dirty="0" err="1"/>
                            <a:t>Noise</a:t>
                          </a:r>
                          <a:r>
                            <a:rPr lang="en-US" sz="1050" b="0" dirty="0"/>
                            <a:t>:</a:t>
                          </a:r>
                          <a14:m>
                            <m:oMath xmlns:m="http://schemas.openxmlformats.org/officeDocument/2006/math">
                              <m:sSub>
                                <m:sSubPr>
                                  <m:ctrlPr>
                                    <a:rPr lang="pt-BR" sz="1050" i="1" dirty="0" smtClean="0">
                                      <a:latin typeface="Cambria Math" panose="02040503050406030204" pitchFamily="18" charset="0"/>
                                    </a:rPr>
                                  </m:ctrlPr>
                                </m:sSubPr>
                                <m:e>
                                  <m:r>
                                    <a:rPr lang="en-US" sz="1050" b="0" i="1" dirty="0" smtClean="0">
                                      <a:latin typeface="Cambria Math" panose="02040503050406030204" pitchFamily="18" charset="0"/>
                                    </a:rPr>
                                    <m:t>𝐸</m:t>
                                  </m:r>
                                </m:e>
                                <m:sub>
                                  <m:r>
                                    <a:rPr lang="en-US" sz="1050" b="0" i="1" dirty="0" smtClean="0">
                                      <a:latin typeface="Cambria Math" panose="02040503050406030204" pitchFamily="18" charset="0"/>
                                    </a:rPr>
                                    <m:t>𝑛𝑜𝑖𝑠𝑦</m:t>
                                  </m:r>
                                </m:sub>
                              </m:sSub>
                              <m:r>
                                <a:rPr lang="en-US" sz="1050" i="1" dirty="0" smtClean="0">
                                  <a:latin typeface="Cambria Math" panose="02040503050406030204" pitchFamily="18" charset="0"/>
                                </a:rPr>
                                <m:t>​=</m:t>
                              </m:r>
                              <m:r>
                                <a:rPr lang="en-US" sz="1050" i="1" dirty="0" smtClean="0">
                                  <a:latin typeface="Cambria Math" panose="02040503050406030204" pitchFamily="18" charset="0"/>
                                </a:rPr>
                                <m:t>𝐸</m:t>
                              </m:r>
                              <m:r>
                                <a:rPr lang="en-US" sz="1050" i="1" dirty="0" smtClean="0">
                                  <a:latin typeface="Cambria Math" panose="02040503050406030204" pitchFamily="18" charset="0"/>
                                </a:rPr>
                                <m:t>⊙</m:t>
                              </m:r>
                              <m:r>
                                <a:rPr lang="en-US" sz="1050" i="1" dirty="0" smtClean="0">
                                  <a:latin typeface="Cambria Math" panose="02040503050406030204" pitchFamily="18" charset="0"/>
                                </a:rPr>
                                <m:t>𝑀</m:t>
                              </m:r>
                            </m:oMath>
                          </a14:m>
                          <a:r>
                            <a:rPr lang="en-US" sz="1050" dirty="0"/>
                            <a:t>where M is a binary mask drawn from a Bernoulli distribution.</a:t>
                          </a:r>
                        </a:p>
                        <a:p>
                          <a:r>
                            <a:rPr lang="en-US" sz="1050" b="1" dirty="0"/>
                            <a:t>Burst Noise</a:t>
                          </a:r>
                          <a:r>
                            <a:rPr lang="en-US" sz="1050" dirty="0"/>
                            <a:t>: A contiguous segment of the embedding is corrupted or zeroed</a:t>
                          </a:r>
                        </a:p>
                      </a:txBody>
                      <a:tcPr/>
                    </a:tc>
                    <a:extLst>
                      <a:ext uri="{0D108BD9-81ED-4DB2-BD59-A6C34878D82A}">
                        <a16:rowId xmlns:a16="http://schemas.microsoft.com/office/drawing/2014/main" val="3792204685"/>
                      </a:ext>
                    </a:extLst>
                  </a:tr>
                </a:tbl>
              </a:graphicData>
            </a:graphic>
          </p:graphicFrame>
        </mc:Choice>
        <mc:Fallback xmlns="">
          <p:graphicFrame>
            <p:nvGraphicFramePr>
              <p:cNvPr id="6" name="Table 5">
                <a:extLst>
                  <a:ext uri="{FF2B5EF4-FFF2-40B4-BE49-F238E27FC236}">
                    <a16:creationId xmlns:a16="http://schemas.microsoft.com/office/drawing/2014/main" id="{B760578C-11AE-A7BD-0532-1CB4F007A9D3}"/>
                  </a:ext>
                </a:extLst>
              </p:cNvPr>
              <p:cNvGraphicFramePr>
                <a:graphicFrameLocks noGrp="1"/>
              </p:cNvGraphicFramePr>
              <p:nvPr>
                <p:extLst>
                  <p:ext uri="{D42A27DB-BD31-4B8C-83A1-F6EECF244321}">
                    <p14:modId xmlns:p14="http://schemas.microsoft.com/office/powerpoint/2010/main" val="2664163178"/>
                  </p:ext>
                </p:extLst>
              </p:nvPr>
            </p:nvGraphicFramePr>
            <p:xfrm>
              <a:off x="1216242" y="2157551"/>
              <a:ext cx="9765176" cy="4357358"/>
            </p:xfrm>
            <a:graphic>
              <a:graphicData uri="http://schemas.openxmlformats.org/drawingml/2006/table">
                <a:tbl>
                  <a:tblPr firstRow="1" bandRow="1">
                    <a:tableStyleId>{D7AC3CCA-C797-4891-BE02-D94E43425B78}</a:tableStyleId>
                  </a:tblPr>
                  <a:tblGrid>
                    <a:gridCol w="1186769">
                      <a:extLst>
                        <a:ext uri="{9D8B030D-6E8A-4147-A177-3AD203B41FA5}">
                          <a16:colId xmlns:a16="http://schemas.microsoft.com/office/drawing/2014/main" val="1179045872"/>
                        </a:ext>
                      </a:extLst>
                    </a:gridCol>
                    <a:gridCol w="1559892">
                      <a:extLst>
                        <a:ext uri="{9D8B030D-6E8A-4147-A177-3AD203B41FA5}">
                          <a16:colId xmlns:a16="http://schemas.microsoft.com/office/drawing/2014/main" val="2914817750"/>
                        </a:ext>
                      </a:extLst>
                    </a:gridCol>
                    <a:gridCol w="1180599">
                      <a:extLst>
                        <a:ext uri="{9D8B030D-6E8A-4147-A177-3AD203B41FA5}">
                          <a16:colId xmlns:a16="http://schemas.microsoft.com/office/drawing/2014/main" val="701331251"/>
                        </a:ext>
                      </a:extLst>
                    </a:gridCol>
                    <a:gridCol w="966788">
                      <a:extLst>
                        <a:ext uri="{9D8B030D-6E8A-4147-A177-3AD203B41FA5}">
                          <a16:colId xmlns:a16="http://schemas.microsoft.com/office/drawing/2014/main" val="3728697967"/>
                        </a:ext>
                      </a:extLst>
                    </a:gridCol>
                    <a:gridCol w="4871128">
                      <a:extLst>
                        <a:ext uri="{9D8B030D-6E8A-4147-A177-3AD203B41FA5}">
                          <a16:colId xmlns:a16="http://schemas.microsoft.com/office/drawing/2014/main" val="32282182"/>
                        </a:ext>
                      </a:extLst>
                    </a:gridCol>
                  </a:tblGrid>
                  <a:tr h="259080">
                    <a:tc>
                      <a:txBody>
                        <a:bodyPr/>
                        <a:lstStyle/>
                        <a:p>
                          <a:pPr algn="ctr"/>
                          <a:r>
                            <a:rPr lang="en-US" sz="1100" dirty="0"/>
                            <a:t>Stage</a:t>
                          </a:r>
                        </a:p>
                      </a:txBody>
                      <a:tcPr anchor="ctr"/>
                    </a:tc>
                    <a:tc>
                      <a:txBody>
                        <a:bodyPr/>
                        <a:lstStyle/>
                        <a:p>
                          <a:pPr algn="ctr"/>
                          <a:r>
                            <a:rPr lang="en-US" sz="1100" dirty="0"/>
                            <a:t>Purpose</a:t>
                          </a:r>
                        </a:p>
                      </a:txBody>
                      <a:tcPr anchor="ctr"/>
                    </a:tc>
                    <a:tc>
                      <a:txBody>
                        <a:bodyPr/>
                        <a:lstStyle/>
                        <a:p>
                          <a:pPr algn="ctr"/>
                          <a:r>
                            <a:rPr lang="en-US" sz="1100" dirty="0"/>
                            <a:t>Input</a:t>
                          </a:r>
                        </a:p>
                      </a:txBody>
                      <a:tcPr anchor="ctr"/>
                    </a:tc>
                    <a:tc>
                      <a:txBody>
                        <a:bodyPr/>
                        <a:lstStyle/>
                        <a:p>
                          <a:pPr algn="ctr"/>
                          <a:r>
                            <a:rPr lang="en-US" sz="1100" dirty="0"/>
                            <a:t>Output</a:t>
                          </a:r>
                        </a:p>
                      </a:txBody>
                      <a:tcPr anchor="ctr"/>
                    </a:tc>
                    <a:tc>
                      <a:txBody>
                        <a:bodyPr/>
                        <a:lstStyle/>
                        <a:p>
                          <a:pPr algn="ctr"/>
                          <a:r>
                            <a:rPr lang="en-US" sz="1100" dirty="0"/>
                            <a:t>Key Equation</a:t>
                          </a:r>
                        </a:p>
                      </a:txBody>
                      <a:tcPr anchor="ctr"/>
                    </a:tc>
                    <a:extLst>
                      <a:ext uri="{0D108BD9-81ED-4DB2-BD59-A6C34878D82A}">
                        <a16:rowId xmlns:a16="http://schemas.microsoft.com/office/drawing/2014/main" val="2820709099"/>
                      </a:ext>
                    </a:extLst>
                  </a:tr>
                  <a:tr h="633032">
                    <a:tc>
                      <a:txBody>
                        <a:bodyPr/>
                        <a:lstStyle/>
                        <a:p>
                          <a:pPr algn="ctr"/>
                          <a:r>
                            <a:rPr lang="en-US" sz="1100" b="1" dirty="0"/>
                            <a:t>BERT Embedding</a:t>
                          </a:r>
                        </a:p>
                      </a:txBody>
                      <a:tcPr anchor="ctr"/>
                    </a:tc>
                    <a:tc>
                      <a:txBody>
                        <a:bodyPr/>
                        <a:lstStyle/>
                        <a:p>
                          <a:pPr algn="ctr"/>
                          <a:r>
                            <a:rPr lang="en-US" sz="1100" dirty="0">
                              <a:solidFill>
                                <a:srgbClr val="0000FF"/>
                              </a:solidFill>
                            </a:rPr>
                            <a:t>Convert text to semantic vector</a:t>
                          </a:r>
                        </a:p>
                      </a:txBody>
                      <a:tcPr anchor="ctr"/>
                    </a:tc>
                    <a:tc>
                      <a:txBody>
                        <a:bodyPr/>
                        <a:lstStyle/>
                        <a:p>
                          <a:pPr algn="ctr"/>
                          <a:r>
                            <a:rPr lang="en-US" sz="1100" dirty="0"/>
                            <a:t>Raw text</a:t>
                          </a:r>
                        </a:p>
                      </a:txBody>
                      <a:tcPr anchor="ctr"/>
                    </a:tc>
                    <a:tc>
                      <a:txBody>
                        <a:bodyPr/>
                        <a:lstStyle/>
                        <a:p>
                          <a:endParaRPr lang="en-US"/>
                        </a:p>
                      </a:txBody>
                      <a:tcPr anchor="ctr">
                        <a:blipFill>
                          <a:blip r:embed="rId2"/>
                          <a:stretch>
                            <a:fillRect l="-408861" t="-69231" r="-507595" b="-549038"/>
                          </a:stretch>
                        </a:blipFill>
                      </a:tcPr>
                    </a:tc>
                    <a:tc>
                      <a:txBody>
                        <a:bodyPr/>
                        <a:lstStyle/>
                        <a:p>
                          <a:endParaRPr lang="en-US"/>
                        </a:p>
                      </a:txBody>
                      <a:tcPr>
                        <a:blipFill>
                          <a:blip r:embed="rId2"/>
                          <a:stretch>
                            <a:fillRect l="-100500" t="-69231" r="-250" b="-549038"/>
                          </a:stretch>
                        </a:blipFill>
                      </a:tcPr>
                    </a:tc>
                    <a:extLst>
                      <a:ext uri="{0D108BD9-81ED-4DB2-BD59-A6C34878D82A}">
                        <a16:rowId xmlns:a16="http://schemas.microsoft.com/office/drawing/2014/main" val="2565386529"/>
                      </a:ext>
                    </a:extLst>
                  </a:tr>
                  <a:tr h="597916">
                    <a:tc>
                      <a:txBody>
                        <a:bodyPr/>
                        <a:lstStyle/>
                        <a:p>
                          <a:pPr algn="ctr"/>
                          <a:r>
                            <a:rPr lang="en-US" sz="1100" b="1" dirty="0"/>
                            <a:t>KB Enhancement</a:t>
                          </a:r>
                        </a:p>
                      </a:txBody>
                      <a:tcPr anchor="ctr"/>
                    </a:tc>
                    <a:tc>
                      <a:txBody>
                        <a:bodyPr/>
                        <a:lstStyle/>
                        <a:p>
                          <a:pPr algn="ctr"/>
                          <a:r>
                            <a:rPr lang="en-US" sz="1100" dirty="0">
                              <a:solidFill>
                                <a:srgbClr val="0000FF"/>
                              </a:solidFill>
                            </a:rPr>
                            <a:t>Add domain knowledge</a:t>
                          </a:r>
                        </a:p>
                      </a:txBody>
                      <a:tcPr anchor="ctr"/>
                    </a:tc>
                    <a:tc>
                      <a:txBody>
                        <a:bodyPr/>
                        <a:lstStyle/>
                        <a:p>
                          <a:endParaRPr lang="en-US"/>
                        </a:p>
                      </a:txBody>
                      <a:tcPr anchor="ctr">
                        <a:blipFill>
                          <a:blip r:embed="rId2"/>
                          <a:stretch>
                            <a:fillRect l="-232990" t="-179592" r="-494845" b="-482653"/>
                          </a:stretch>
                        </a:blipFill>
                      </a:tcPr>
                    </a:tc>
                    <a:tc>
                      <a:txBody>
                        <a:bodyPr/>
                        <a:lstStyle/>
                        <a:p>
                          <a:endParaRPr lang="en-US"/>
                        </a:p>
                      </a:txBody>
                      <a:tcPr anchor="ctr">
                        <a:blipFill>
                          <a:blip r:embed="rId2"/>
                          <a:stretch>
                            <a:fillRect l="-408861" t="-179592" r="-507595" b="-482653"/>
                          </a:stretch>
                        </a:blipFill>
                      </a:tcPr>
                    </a:tc>
                    <a:tc>
                      <a:txBody>
                        <a:bodyPr/>
                        <a:lstStyle/>
                        <a:p>
                          <a:endParaRPr lang="en-US"/>
                        </a:p>
                      </a:txBody>
                      <a:tcPr>
                        <a:blipFill>
                          <a:blip r:embed="rId2"/>
                          <a:stretch>
                            <a:fillRect l="-100500" t="-179592" r="-250" b="-482653"/>
                          </a:stretch>
                        </a:blipFill>
                      </a:tcPr>
                    </a:tc>
                    <a:extLst>
                      <a:ext uri="{0D108BD9-81ED-4DB2-BD59-A6C34878D82A}">
                        <a16:rowId xmlns:a16="http://schemas.microsoft.com/office/drawing/2014/main" val="2618060212"/>
                      </a:ext>
                    </a:extLst>
                  </a:tr>
                  <a:tr h="1863154">
                    <a:tc>
                      <a:txBody>
                        <a:bodyPr/>
                        <a:lstStyle/>
                        <a:p>
                          <a:pPr algn="ctr"/>
                          <a:r>
                            <a:rPr lang="en-US" sz="1100" b="1" dirty="0"/>
                            <a:t>VAE Compression</a:t>
                          </a:r>
                        </a:p>
                      </a:txBody>
                      <a:tcPr anchor="ctr"/>
                    </a:tc>
                    <a:tc>
                      <a:txBody>
                        <a:bodyPr/>
                        <a:lstStyle/>
                        <a:p>
                          <a:pPr algn="ctr"/>
                          <a:r>
                            <a:rPr lang="en-US" sz="1100" dirty="0">
                              <a:solidFill>
                                <a:srgbClr val="0000FF"/>
                              </a:solidFill>
                            </a:rPr>
                            <a:t>Reduce dimension with semantic retention</a:t>
                          </a:r>
                        </a:p>
                      </a:txBody>
                      <a:tcPr anchor="ctr"/>
                    </a:tc>
                    <a:tc>
                      <a:txBody>
                        <a:bodyPr/>
                        <a:lstStyle/>
                        <a:p>
                          <a:endParaRPr lang="en-US"/>
                        </a:p>
                      </a:txBody>
                      <a:tcPr anchor="ctr">
                        <a:blipFill>
                          <a:blip r:embed="rId2"/>
                          <a:stretch>
                            <a:fillRect l="-232990" t="-89542" r="-494845" b="-54575"/>
                          </a:stretch>
                        </a:blipFill>
                      </a:tcPr>
                    </a:tc>
                    <a:tc>
                      <a:txBody>
                        <a:bodyPr/>
                        <a:lstStyle/>
                        <a:p>
                          <a:endParaRPr lang="en-US"/>
                        </a:p>
                      </a:txBody>
                      <a:tcPr anchor="ctr">
                        <a:blipFill>
                          <a:blip r:embed="rId2"/>
                          <a:stretch>
                            <a:fillRect l="-408861" t="-89542" r="-507595" b="-54575"/>
                          </a:stretch>
                        </a:blipFill>
                      </a:tcPr>
                    </a:tc>
                    <a:tc>
                      <a:txBody>
                        <a:bodyPr/>
                        <a:lstStyle/>
                        <a:p>
                          <a:endParaRPr lang="en-US"/>
                        </a:p>
                      </a:txBody>
                      <a:tcPr>
                        <a:blipFill>
                          <a:blip r:embed="rId2"/>
                          <a:stretch>
                            <a:fillRect l="-100500" t="-89542" r="-250" b="-54575"/>
                          </a:stretch>
                        </a:blipFill>
                      </a:tcPr>
                    </a:tc>
                    <a:extLst>
                      <a:ext uri="{0D108BD9-81ED-4DB2-BD59-A6C34878D82A}">
                        <a16:rowId xmlns:a16="http://schemas.microsoft.com/office/drawing/2014/main" val="1423957126"/>
                      </a:ext>
                    </a:extLst>
                  </a:tr>
                  <a:tr h="1004176">
                    <a:tc>
                      <a:txBody>
                        <a:bodyPr/>
                        <a:lstStyle/>
                        <a:p>
                          <a:pPr algn="ctr"/>
                          <a:r>
                            <a:rPr lang="en-US" sz="1100" b="1" dirty="0"/>
                            <a:t>Noise Application</a:t>
                          </a:r>
                        </a:p>
                      </a:txBody>
                      <a:tcPr anchor="ctr"/>
                    </a:tc>
                    <a:tc>
                      <a:txBody>
                        <a:bodyPr/>
                        <a:lstStyle/>
                        <a:p>
                          <a:pPr algn="ctr"/>
                          <a:r>
                            <a:rPr lang="en-US" sz="1100" dirty="0">
                              <a:solidFill>
                                <a:srgbClr val="0000FF"/>
                              </a:solidFill>
                            </a:rPr>
                            <a:t>Simulate channel effects</a:t>
                          </a:r>
                        </a:p>
                      </a:txBody>
                      <a:tcPr anchor="ctr"/>
                    </a:tc>
                    <a:tc>
                      <a:txBody>
                        <a:bodyPr/>
                        <a:lstStyle/>
                        <a:p>
                          <a:endParaRPr lang="en-US"/>
                        </a:p>
                      </a:txBody>
                      <a:tcPr anchor="ctr">
                        <a:blipFill>
                          <a:blip r:embed="rId2"/>
                          <a:stretch>
                            <a:fillRect l="-232990" t="-351515" r="-494845" b="-1212"/>
                          </a:stretch>
                        </a:blipFill>
                      </a:tcPr>
                    </a:tc>
                    <a:tc>
                      <a:txBody>
                        <a:bodyPr/>
                        <a:lstStyle/>
                        <a:p>
                          <a:endParaRPr lang="en-US"/>
                        </a:p>
                      </a:txBody>
                      <a:tcPr anchor="ctr">
                        <a:blipFill>
                          <a:blip r:embed="rId2"/>
                          <a:stretch>
                            <a:fillRect l="-408861" t="-351515" r="-507595" b="-1212"/>
                          </a:stretch>
                        </a:blipFill>
                      </a:tcPr>
                    </a:tc>
                    <a:tc>
                      <a:txBody>
                        <a:bodyPr/>
                        <a:lstStyle/>
                        <a:p>
                          <a:endParaRPr lang="en-US"/>
                        </a:p>
                      </a:txBody>
                      <a:tcPr>
                        <a:blipFill>
                          <a:blip r:embed="rId2"/>
                          <a:stretch>
                            <a:fillRect l="-100500" t="-351515" r="-250" b="-1212"/>
                          </a:stretch>
                        </a:blipFill>
                      </a:tcPr>
                    </a:tc>
                    <a:extLst>
                      <a:ext uri="{0D108BD9-81ED-4DB2-BD59-A6C34878D82A}">
                        <a16:rowId xmlns:a16="http://schemas.microsoft.com/office/drawing/2014/main" val="3792204685"/>
                      </a:ext>
                    </a:extLst>
                  </a:tr>
                </a:tbl>
              </a:graphicData>
            </a:graphic>
          </p:graphicFrame>
        </mc:Fallback>
      </mc:AlternateContent>
      <p:sp>
        <p:nvSpPr>
          <p:cNvPr id="8" name="Title 5">
            <a:extLst>
              <a:ext uri="{FF2B5EF4-FFF2-40B4-BE49-F238E27FC236}">
                <a16:creationId xmlns:a16="http://schemas.microsoft.com/office/drawing/2014/main" id="{8AF57931-973D-4DAA-8F12-9C04D4D7C3A5}"/>
              </a:ext>
            </a:extLst>
          </p:cNvPr>
          <p:cNvSpPr>
            <a:spLocks noGrp="1"/>
          </p:cNvSpPr>
          <p:nvPr>
            <p:ph type="title"/>
          </p:nvPr>
        </p:nvSpPr>
        <p:spPr>
          <a:xfrm>
            <a:off x="527050" y="298450"/>
            <a:ext cx="10369550" cy="490538"/>
          </a:xfrm>
        </p:spPr>
        <p:txBody>
          <a:bodyPr/>
          <a:lstStyle/>
          <a:p>
            <a:r>
              <a:rPr lang="en-US" sz="1600" dirty="0">
                <a:solidFill>
                  <a:srgbClr val="0000FF"/>
                </a:solidFill>
              </a:rPr>
              <a:t>Appendix (Semantic Encoder Pipeline)  </a:t>
            </a:r>
          </a:p>
        </p:txBody>
      </p:sp>
    </p:spTree>
    <p:extLst>
      <p:ext uri="{BB962C8B-B14F-4D97-AF65-F5344CB8AC3E}">
        <p14:creationId xmlns:p14="http://schemas.microsoft.com/office/powerpoint/2010/main" val="2888003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994F67-F840-6E5F-04AC-14A616CE6CA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07E46E-578D-E080-FCB9-4E4D991B8610}"/>
              </a:ext>
            </a:extLst>
          </p:cNvPr>
          <p:cNvSpPr>
            <a:spLocks noGrp="1"/>
          </p:cNvSpPr>
          <p:nvPr>
            <p:ph idx="1"/>
          </p:nvPr>
        </p:nvSpPr>
        <p:spPr/>
        <p:txBody>
          <a:bodyPr/>
          <a:lstStyle/>
          <a:p>
            <a:pPr algn="just">
              <a:defRPr/>
            </a:pPr>
            <a:r>
              <a:rPr lang="en-US" sz="1400" dirty="0"/>
              <a:t>System represents a significant advancement in how we </a:t>
            </a:r>
            <a:r>
              <a:rPr lang="en-US" sz="1400" dirty="0">
                <a:solidFill>
                  <a:srgbClr val="0000FF"/>
                </a:solidFill>
              </a:rPr>
              <a:t>handle communication in noisy channels </a:t>
            </a:r>
            <a:r>
              <a:rPr lang="en-US" sz="1400" dirty="0"/>
              <a:t>by focusing on </a:t>
            </a:r>
            <a:r>
              <a:rPr lang="en-US" sz="1400" dirty="0">
                <a:solidFill>
                  <a:srgbClr val="0000FF"/>
                </a:solidFill>
              </a:rPr>
              <a:t>meaning preservation rather than just bit-level accuracy</a:t>
            </a:r>
            <a:r>
              <a:rPr lang="en-US" sz="1400" dirty="0"/>
              <a:t>.</a:t>
            </a:r>
          </a:p>
          <a:p>
            <a:pPr algn="just">
              <a:defRPr/>
            </a:pPr>
            <a:r>
              <a:rPr lang="en-US" sz="1400" b="1" dirty="0"/>
              <a:t>Semantic Communication</a:t>
            </a:r>
          </a:p>
          <a:p>
            <a:pPr lvl="1" algn="just">
              <a:defRPr/>
            </a:pPr>
            <a:r>
              <a:rPr lang="en-US" sz="1200" dirty="0"/>
              <a:t>Semantic communication focuses on </a:t>
            </a:r>
            <a:r>
              <a:rPr lang="en-US" sz="1200" b="1" dirty="0">
                <a:solidFill>
                  <a:srgbClr val="0000FF"/>
                </a:solidFill>
              </a:rPr>
              <a:t>preserving the meaning of messages </a:t>
            </a:r>
            <a:r>
              <a:rPr lang="en-US" sz="1200" dirty="0"/>
              <a:t>rather than exact </a:t>
            </a:r>
            <a:r>
              <a:rPr lang="en-US" sz="1200" b="1" dirty="0">
                <a:solidFill>
                  <a:srgbClr val="0000FF"/>
                </a:solidFill>
              </a:rPr>
              <a:t>bit-by-bit accuracy</a:t>
            </a:r>
            <a:r>
              <a:rPr lang="en-US" sz="1200" dirty="0"/>
              <a:t>. Unlike traditional communication systems that aim to minimize bit errors, semantic communication </a:t>
            </a:r>
            <a:r>
              <a:rPr lang="en-US" sz="1200" b="1" dirty="0">
                <a:solidFill>
                  <a:srgbClr val="0000FF"/>
                </a:solidFill>
              </a:rPr>
              <a:t>prioritizes maintaining the essential meaning and contextual integrity of information</a:t>
            </a:r>
            <a:r>
              <a:rPr lang="en-US" sz="1200" dirty="0">
                <a:solidFill>
                  <a:srgbClr val="0000FF"/>
                </a:solidFill>
              </a:rPr>
              <a:t>.</a:t>
            </a:r>
          </a:p>
          <a:p>
            <a:pPr algn="just">
              <a:defRPr/>
            </a:pPr>
            <a:r>
              <a:rPr lang="en-US" sz="1400" b="1" dirty="0"/>
              <a:t>Why Domain Knowledge Matters?</a:t>
            </a:r>
          </a:p>
          <a:p>
            <a:pPr lvl="1" algn="just"/>
            <a:r>
              <a:rPr lang="en-US" sz="1200" dirty="0"/>
              <a:t>This system </a:t>
            </a:r>
            <a:r>
              <a:rPr lang="en-US" sz="1200" dirty="0">
                <a:solidFill>
                  <a:srgbClr val="0000FF"/>
                </a:solidFill>
              </a:rPr>
              <a:t>specifically focuses on parliamentary communications </a:t>
            </a:r>
            <a:r>
              <a:rPr lang="en-US" sz="1200" dirty="0"/>
              <a:t>(</a:t>
            </a:r>
            <a:r>
              <a:rPr lang="en-US" sz="1200" b="1" dirty="0"/>
              <a:t>using European Parliament data</a:t>
            </a:r>
            <a:r>
              <a:rPr lang="en-US" sz="1200" dirty="0"/>
              <a:t>) </a:t>
            </a:r>
            <a:r>
              <a:rPr lang="en-US" sz="1200" dirty="0">
                <a:solidFill>
                  <a:srgbClr val="0000FF"/>
                </a:solidFill>
              </a:rPr>
              <a:t>for several reasons</a:t>
            </a:r>
            <a:r>
              <a:rPr lang="en-US" sz="1200" dirty="0"/>
              <a:t>.</a:t>
            </a:r>
          </a:p>
          <a:p>
            <a:pPr lvl="1" algn="just"/>
            <a:r>
              <a:rPr lang="en-US" sz="1200" b="1" dirty="0"/>
              <a:t>Specialized Vocabulary</a:t>
            </a:r>
            <a:r>
              <a:rPr lang="en-US" sz="1200" dirty="0"/>
              <a:t>: Parliamentary proceedings contain </a:t>
            </a:r>
            <a:r>
              <a:rPr lang="en-US" sz="1200" b="1" dirty="0">
                <a:solidFill>
                  <a:srgbClr val="0000FF"/>
                </a:solidFill>
              </a:rPr>
              <a:t>unique terminology, names, and institutional references.</a:t>
            </a:r>
          </a:p>
          <a:p>
            <a:pPr lvl="1" algn="just"/>
            <a:r>
              <a:rPr lang="en-US" sz="1200" b="1" dirty="0"/>
              <a:t>Structured Language Patterns</a:t>
            </a:r>
            <a:r>
              <a:rPr lang="en-US" sz="1200" dirty="0"/>
              <a:t>: Parliamentary communication </a:t>
            </a:r>
            <a:r>
              <a:rPr lang="en-US" sz="1200" b="1" dirty="0">
                <a:solidFill>
                  <a:srgbClr val="0000FF"/>
                </a:solidFill>
              </a:rPr>
              <a:t>follows predictable patterns and formats</a:t>
            </a:r>
            <a:r>
              <a:rPr lang="en-US" sz="1200" dirty="0"/>
              <a:t>.</a:t>
            </a:r>
          </a:p>
          <a:p>
            <a:pPr lvl="1" algn="just"/>
            <a:r>
              <a:rPr lang="en-US" sz="1200" b="1" dirty="0"/>
              <a:t>Critical Content Integrity</a:t>
            </a:r>
            <a:r>
              <a:rPr lang="en-US" sz="1200" dirty="0"/>
              <a:t>: </a:t>
            </a:r>
            <a:r>
              <a:rPr lang="en-US" sz="1200" b="1" dirty="0">
                <a:solidFill>
                  <a:srgbClr val="0000FF"/>
                </a:solidFill>
              </a:rPr>
              <a:t>Maintaining accuracy in parliamentary proceedings is essential for legal and historical records</a:t>
            </a:r>
            <a:r>
              <a:rPr lang="en-US" sz="1200" dirty="0"/>
              <a:t>.</a:t>
            </a:r>
          </a:p>
          <a:p>
            <a:pPr lvl="1" algn="just"/>
            <a:r>
              <a:rPr lang="en-US" sz="1200" b="1" dirty="0">
                <a:solidFill>
                  <a:srgbClr val="0000FF"/>
                </a:solidFill>
              </a:rPr>
              <a:t>Domain knowledge allows the system to better understand what's "important" in a message and prioritize preserving these critical elements during transmission and reconstruction.</a:t>
            </a:r>
          </a:p>
          <a:p>
            <a:pPr algn="just"/>
            <a:r>
              <a:rPr lang="en-US" sz="1400" b="1" dirty="0"/>
              <a:t>System Architecture Overview</a:t>
            </a:r>
          </a:p>
          <a:p>
            <a:pPr lvl="1" algn="just"/>
            <a:r>
              <a:rPr lang="en-US" sz="1200" b="1" dirty="0"/>
              <a:t>Semantic Encoding</a:t>
            </a:r>
            <a:r>
              <a:rPr lang="en-US" sz="1200" dirty="0"/>
              <a:t>: </a:t>
            </a:r>
            <a:r>
              <a:rPr lang="en-US" sz="1200" b="1" dirty="0"/>
              <a:t>Converting </a:t>
            </a:r>
            <a:r>
              <a:rPr lang="en-US" sz="1200" b="1" dirty="0">
                <a:solidFill>
                  <a:srgbClr val="0000FF"/>
                </a:solidFill>
              </a:rPr>
              <a:t>text to semantic embeddings using BERT</a:t>
            </a:r>
            <a:r>
              <a:rPr lang="en-US" sz="1200" b="1" dirty="0"/>
              <a:t>, enhanced with domain knowledge</a:t>
            </a:r>
          </a:p>
          <a:p>
            <a:pPr lvl="1" algn="just"/>
            <a:r>
              <a:rPr lang="en-US" sz="1200" b="1" dirty="0"/>
              <a:t>Channel Encoding</a:t>
            </a:r>
            <a:r>
              <a:rPr lang="en-US" sz="1200" dirty="0"/>
              <a:t>: </a:t>
            </a:r>
            <a:r>
              <a:rPr lang="en-US" sz="1200" b="1" dirty="0">
                <a:solidFill>
                  <a:srgbClr val="0000FF"/>
                </a:solidFill>
              </a:rPr>
              <a:t>Preparing</a:t>
            </a:r>
            <a:r>
              <a:rPr lang="en-US" sz="1200" dirty="0"/>
              <a:t> data for </a:t>
            </a:r>
            <a:r>
              <a:rPr lang="en-US" sz="1200" dirty="0">
                <a:solidFill>
                  <a:srgbClr val="0000FF"/>
                </a:solidFill>
              </a:rPr>
              <a:t>transmission with content-adaptive protection</a:t>
            </a:r>
            <a:endParaRPr lang="en-US" sz="1200" b="1" dirty="0">
              <a:solidFill>
                <a:srgbClr val="0000FF"/>
              </a:solidFill>
            </a:endParaRPr>
          </a:p>
          <a:p>
            <a:pPr lvl="1" algn="just"/>
            <a:r>
              <a:rPr lang="en-US" sz="1200" b="1" dirty="0"/>
              <a:t>Physical Channel</a:t>
            </a:r>
            <a:r>
              <a:rPr lang="en-US" sz="1200" dirty="0"/>
              <a:t>: </a:t>
            </a:r>
            <a:r>
              <a:rPr lang="en-US" sz="1200" dirty="0">
                <a:solidFill>
                  <a:srgbClr val="0000FF"/>
                </a:solidFill>
              </a:rPr>
              <a:t>Transmission</a:t>
            </a:r>
            <a:r>
              <a:rPr lang="en-US" sz="1200" dirty="0"/>
              <a:t> through </a:t>
            </a:r>
            <a:r>
              <a:rPr lang="en-US" sz="1200" dirty="0">
                <a:solidFill>
                  <a:srgbClr val="0000FF"/>
                </a:solidFill>
              </a:rPr>
              <a:t>noisy wireless channels </a:t>
            </a:r>
            <a:r>
              <a:rPr lang="en-US" sz="1200" dirty="0"/>
              <a:t>with realistic impairments</a:t>
            </a:r>
          </a:p>
          <a:p>
            <a:pPr lvl="1" algn="just"/>
            <a:r>
              <a:rPr lang="en-US" sz="1200" b="1" dirty="0"/>
              <a:t>Channel Decoding</a:t>
            </a:r>
            <a:r>
              <a:rPr lang="en-US" sz="1200" dirty="0"/>
              <a:t>: </a:t>
            </a:r>
            <a:r>
              <a:rPr lang="en-US" sz="1200" dirty="0">
                <a:solidFill>
                  <a:srgbClr val="0000FF"/>
                </a:solidFill>
              </a:rPr>
              <a:t>Recovering transmitted data with error correction</a:t>
            </a:r>
          </a:p>
          <a:p>
            <a:pPr lvl="1" algn="just"/>
            <a:r>
              <a:rPr lang="en-US" sz="1200" b="1" dirty="0"/>
              <a:t>Semantic Decoding</a:t>
            </a:r>
            <a:r>
              <a:rPr lang="en-US" sz="1200" dirty="0"/>
              <a:t>: </a:t>
            </a:r>
            <a:r>
              <a:rPr lang="en-US" sz="1200" b="1" dirty="0">
                <a:solidFill>
                  <a:srgbClr val="0000FF"/>
                </a:solidFill>
              </a:rPr>
              <a:t>Reconstructing original messages through multiple AI-powered methods</a:t>
            </a:r>
          </a:p>
          <a:p>
            <a:pPr algn="just"/>
            <a:r>
              <a:rPr lang="en-US" sz="1400" b="1" dirty="0"/>
              <a:t>Significance and Applications</a:t>
            </a:r>
          </a:p>
          <a:p>
            <a:pPr lvl="1" algn="just"/>
            <a:r>
              <a:rPr lang="en-US" sz="1200" dirty="0"/>
              <a:t>This work bridges traditional communication engineering with modern AI techniques, resulting in a system that:</a:t>
            </a:r>
          </a:p>
          <a:p>
            <a:pPr lvl="2" algn="just"/>
            <a:r>
              <a:rPr lang="en-US" sz="1100" dirty="0">
                <a:solidFill>
                  <a:srgbClr val="0000FF"/>
                </a:solidFill>
              </a:rPr>
              <a:t>Preserves meaning</a:t>
            </a:r>
            <a:r>
              <a:rPr lang="en-US" sz="1100" dirty="0"/>
              <a:t> in </a:t>
            </a:r>
            <a:r>
              <a:rPr lang="en-US" sz="1100" dirty="0">
                <a:solidFill>
                  <a:srgbClr val="0000FF"/>
                </a:solidFill>
              </a:rPr>
              <a:t>challenging</a:t>
            </a:r>
            <a:r>
              <a:rPr lang="en-US" sz="1100" dirty="0"/>
              <a:t> communication environments</a:t>
            </a:r>
          </a:p>
          <a:p>
            <a:pPr lvl="2" algn="just"/>
            <a:r>
              <a:rPr lang="en-US" sz="1100" dirty="0">
                <a:solidFill>
                  <a:srgbClr val="0000FF"/>
                </a:solidFill>
              </a:rPr>
              <a:t>Adaptively protects critical information and Makes intelligent resource allocation decisions</a:t>
            </a:r>
          </a:p>
          <a:p>
            <a:pPr lvl="2" algn="just"/>
            <a:r>
              <a:rPr lang="en-US" sz="1100" dirty="0"/>
              <a:t>Demonstrates the value of domain knowledge in communication systems</a:t>
            </a:r>
          </a:p>
          <a:p>
            <a:pPr lvl="2" algn="just"/>
            <a:r>
              <a:rPr lang="en-US" sz="1100" b="1" dirty="0">
                <a:solidFill>
                  <a:srgbClr val="0000FF"/>
                </a:solidFill>
              </a:rPr>
              <a:t>Such semantic communication systems could revolutionize various fields including emergency communications, legal document transmission, medical data sharing, and any scenario where preserving meaning is more critical than exact wording.</a:t>
            </a:r>
          </a:p>
          <a:p>
            <a:pPr lvl="3" algn="just"/>
            <a:endParaRPr lang="en-US" sz="1050" b="1" dirty="0">
              <a:solidFill>
                <a:srgbClr val="0000FF"/>
              </a:solidFill>
            </a:endParaRPr>
          </a:p>
          <a:p>
            <a:pPr lvl="1" algn="just">
              <a:defRPr/>
            </a:pPr>
            <a:endParaRPr lang="en-US" sz="1100" b="1" dirty="0"/>
          </a:p>
          <a:p>
            <a:pPr lvl="2" algn="just">
              <a:defRPr/>
            </a:pPr>
            <a:endParaRPr lang="en-US" sz="900" dirty="0">
              <a:solidFill>
                <a:srgbClr val="0000FF"/>
              </a:solidFill>
            </a:endParaRPr>
          </a:p>
          <a:p>
            <a:pPr lvl="1" algn="just">
              <a:defRPr/>
            </a:pPr>
            <a:endParaRPr lang="en-US" sz="1100" b="1" dirty="0"/>
          </a:p>
          <a:p>
            <a:pPr algn="just">
              <a:defRPr/>
            </a:pPr>
            <a:endParaRPr lang="en-US" altLang="ko-KR" sz="1200" b="1" dirty="0">
              <a:latin typeface="Tahoma" panose="020B0604030504040204" pitchFamily="34" charset="0"/>
              <a:ea typeface="Tahoma" panose="020B0604030504040204" pitchFamily="34" charset="0"/>
              <a:cs typeface="Tahoma" panose="020B0604030504040204" pitchFamily="34" charset="0"/>
            </a:endParaRPr>
          </a:p>
          <a:p>
            <a:pPr marL="457200" lvl="1" indent="0" algn="just">
              <a:buNone/>
            </a:pPr>
            <a:endParaRPr lang="en-US" altLang="ko-KR" sz="1400" b="1" dirty="0">
              <a:latin typeface="Tahoma" panose="020B0604030504040204" pitchFamily="34" charset="0"/>
              <a:ea typeface="Tahoma" panose="020B0604030504040204" pitchFamily="34" charset="0"/>
              <a:cs typeface="Tahoma" panose="020B0604030504040204" pitchFamily="34" charset="0"/>
            </a:endParaRPr>
          </a:p>
          <a:p>
            <a:pPr lvl="1" algn="just">
              <a:defRPr/>
            </a:pPr>
            <a:endParaRPr lang="en-US" altLang="ko-KR" sz="1400" b="1" dirty="0">
              <a:latin typeface="Tahoma" panose="020B0604030504040204" pitchFamily="34" charset="0"/>
              <a:ea typeface="Tahoma" panose="020B0604030504040204" pitchFamily="34" charset="0"/>
              <a:cs typeface="Tahoma" panose="020B0604030504040204" pitchFamily="34" charset="0"/>
            </a:endParaRPr>
          </a:p>
          <a:p>
            <a:pPr algn="just">
              <a:defRPr/>
            </a:pPr>
            <a:endParaRPr lang="en-US" altLang="ko-KR" sz="1600" b="1" dirty="0">
              <a:latin typeface="Tahoma" panose="020B0604030504040204" pitchFamily="34" charset="0"/>
              <a:ea typeface="Tahoma" panose="020B0604030504040204" pitchFamily="34" charset="0"/>
              <a:cs typeface="Tahoma" panose="020B0604030504040204" pitchFamily="34" charset="0"/>
            </a:endParaRPr>
          </a:p>
          <a:p>
            <a:pPr marL="457200" lvl="1" indent="0" algn="just">
              <a:buNone/>
              <a:defRPr/>
            </a:pPr>
            <a:endParaRPr lang="it-IT" altLang="ko-KR" sz="1400" b="1" dirty="0">
              <a:latin typeface="Tahoma" panose="020B0604030504040204" pitchFamily="34" charset="0"/>
              <a:ea typeface="Tahoma" panose="020B0604030504040204" pitchFamily="34" charset="0"/>
              <a:cs typeface="Tahoma" panose="020B0604030504040204" pitchFamily="34" charset="0"/>
            </a:endParaRPr>
          </a:p>
          <a:p>
            <a:pPr lvl="1" algn="just">
              <a:defRPr/>
            </a:pPr>
            <a:endParaRPr lang="en-US" altLang="ko-KR" sz="1400" b="1" dirty="0">
              <a:latin typeface="Tahoma" pitchFamily="34" charset="0"/>
              <a:ea typeface="Tahoma" pitchFamily="34" charset="0"/>
              <a:cs typeface="Tahoma" pitchFamily="34" charset="0"/>
            </a:endParaRPr>
          </a:p>
          <a:p>
            <a:pPr algn="just">
              <a:defRPr/>
            </a:pPr>
            <a:endParaRPr lang="en-US" altLang="ko-KR" sz="1600" b="1" dirty="0">
              <a:latin typeface="Tahoma" pitchFamily="34" charset="0"/>
              <a:ea typeface="Tahoma" pitchFamily="34" charset="0"/>
              <a:cs typeface="Tahoma" pitchFamily="34" charset="0"/>
            </a:endParaRPr>
          </a:p>
          <a:p>
            <a:pPr algn="just">
              <a:defRPr/>
            </a:pPr>
            <a:endParaRPr lang="it-IT" altLang="ko-KR" sz="1600" b="1" dirty="0">
              <a:latin typeface="Tahoma" panose="020B0604030504040204" pitchFamily="34" charset="0"/>
              <a:ea typeface="Tahoma" panose="020B0604030504040204" pitchFamily="34" charset="0"/>
              <a:cs typeface="Tahoma" panose="020B0604030504040204" pitchFamily="34" charset="0"/>
            </a:endParaRPr>
          </a:p>
          <a:p>
            <a:pPr marL="457200" lvl="1" indent="0" algn="just">
              <a:buNone/>
              <a:defRPr/>
            </a:pPr>
            <a:endParaRPr lang="en-US" sz="1400" dirty="0"/>
          </a:p>
          <a:p>
            <a:pPr lvl="1" algn="just">
              <a:defRPr/>
            </a:pPr>
            <a:endParaRPr lang="en-US" sz="1400" dirty="0"/>
          </a:p>
        </p:txBody>
      </p:sp>
      <p:sp>
        <p:nvSpPr>
          <p:cNvPr id="4" name="Footer Placeholder 3">
            <a:extLst>
              <a:ext uri="{FF2B5EF4-FFF2-40B4-BE49-F238E27FC236}">
                <a16:creationId xmlns:a16="http://schemas.microsoft.com/office/drawing/2014/main" id="{EA264E9D-670E-D90F-4205-2AC3477CEEC7}"/>
              </a:ext>
            </a:extLst>
          </p:cNvPr>
          <p:cNvSpPr>
            <a:spLocks noGrp="1"/>
          </p:cNvSpPr>
          <p:nvPr>
            <p:ph type="ftr" sz="quarter" idx="10"/>
          </p:nvPr>
        </p:nvSpPr>
        <p:spPr/>
        <p:txBody>
          <a:bodyPr/>
          <a:lstStyle/>
          <a:p>
            <a:pPr>
              <a:defRPr/>
            </a:pPr>
            <a:r>
              <a:rPr lang="en-US" altLang="ko-KR" dirty="0"/>
              <a:t>INHA UNIVERSITY</a:t>
            </a:r>
          </a:p>
          <a:p>
            <a:pPr>
              <a:defRPr/>
            </a:pPr>
            <a:r>
              <a:rPr lang="en-US" altLang="ko-KR" dirty="0"/>
              <a:t>Mobile  Telecommunications  Research  Lab</a:t>
            </a:r>
          </a:p>
          <a:p>
            <a:pPr>
              <a:defRPr/>
            </a:pPr>
            <a:endParaRPr lang="en-US" altLang="ko-KR" dirty="0"/>
          </a:p>
          <a:p>
            <a:pPr>
              <a:defRPr/>
            </a:pPr>
            <a:endParaRPr lang="en-US" altLang="ko-KR" dirty="0"/>
          </a:p>
        </p:txBody>
      </p:sp>
      <p:sp>
        <p:nvSpPr>
          <p:cNvPr id="5" name="Slide Number Placeholder 4">
            <a:extLst>
              <a:ext uri="{FF2B5EF4-FFF2-40B4-BE49-F238E27FC236}">
                <a16:creationId xmlns:a16="http://schemas.microsoft.com/office/drawing/2014/main" id="{7A482561-4DF8-2378-FC07-AB323F6DD109}"/>
              </a:ext>
            </a:extLst>
          </p:cNvPr>
          <p:cNvSpPr>
            <a:spLocks noGrp="1"/>
          </p:cNvSpPr>
          <p:nvPr>
            <p:ph type="sldNum" sz="quarter" idx="11"/>
          </p:nvPr>
        </p:nvSpPr>
        <p:spPr/>
        <p:txBody>
          <a:bodyPr/>
          <a:lstStyle/>
          <a:p>
            <a:pPr>
              <a:defRPr/>
            </a:pPr>
            <a:fld id="{06B6D9D2-400B-4F34-9CD7-7185E64E1880}" type="slidenum">
              <a:rPr lang="en-US" altLang="ko-KR" smtClean="0">
                <a:solidFill>
                  <a:srgbClr val="000000"/>
                </a:solidFill>
              </a:rPr>
              <a:pPr>
                <a:defRPr/>
              </a:pPr>
              <a:t>3</a:t>
            </a:fld>
            <a:endParaRPr lang="en-US" altLang="ko-KR">
              <a:solidFill>
                <a:srgbClr val="000000"/>
              </a:solidFill>
            </a:endParaRPr>
          </a:p>
        </p:txBody>
      </p:sp>
      <p:sp>
        <p:nvSpPr>
          <p:cNvPr id="7" name="Title 5">
            <a:extLst>
              <a:ext uri="{FF2B5EF4-FFF2-40B4-BE49-F238E27FC236}">
                <a16:creationId xmlns:a16="http://schemas.microsoft.com/office/drawing/2014/main" id="{CBAE26F7-CA79-592B-9AA0-680964E452D2}"/>
              </a:ext>
            </a:extLst>
          </p:cNvPr>
          <p:cNvSpPr>
            <a:spLocks noGrp="1"/>
          </p:cNvSpPr>
          <p:nvPr>
            <p:ph type="title"/>
          </p:nvPr>
        </p:nvSpPr>
        <p:spPr>
          <a:xfrm>
            <a:off x="527050" y="298450"/>
            <a:ext cx="10369550" cy="490538"/>
          </a:xfrm>
        </p:spPr>
        <p:txBody>
          <a:bodyPr/>
          <a:lstStyle/>
          <a:p>
            <a:r>
              <a:rPr lang="en-US" sz="1600" dirty="0">
                <a:solidFill>
                  <a:srgbClr val="0000FF"/>
                </a:solidFill>
              </a:rPr>
              <a:t>Introduction on the System   </a:t>
            </a:r>
          </a:p>
        </p:txBody>
      </p:sp>
    </p:spTree>
    <p:extLst>
      <p:ext uri="{BB962C8B-B14F-4D97-AF65-F5344CB8AC3E}">
        <p14:creationId xmlns:p14="http://schemas.microsoft.com/office/powerpoint/2010/main" val="39099938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6EF55F-FDEF-C3AA-0F80-B4AE2539851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50DFF2-B301-A147-6075-9C9379867C06}"/>
              </a:ext>
            </a:extLst>
          </p:cNvPr>
          <p:cNvSpPr>
            <a:spLocks noGrp="1"/>
          </p:cNvSpPr>
          <p:nvPr>
            <p:ph idx="1"/>
          </p:nvPr>
        </p:nvSpPr>
        <p:spPr/>
        <p:txBody>
          <a:bodyPr/>
          <a:lstStyle/>
          <a:p>
            <a:pPr>
              <a:defRPr/>
            </a:pPr>
            <a:r>
              <a:rPr lang="en-US" sz="1400" dirty="0"/>
              <a:t>Primary objective is to </a:t>
            </a:r>
            <a:r>
              <a:rPr lang="en-US" sz="1400" dirty="0">
                <a:solidFill>
                  <a:srgbClr val="0000FF"/>
                </a:solidFill>
              </a:rPr>
              <a:t>prepare the compressed semantic embeddings for transmission </a:t>
            </a:r>
            <a:r>
              <a:rPr lang="en-US" sz="1400" dirty="0"/>
              <a:t>over a physical communication channel. </a:t>
            </a:r>
          </a:p>
          <a:p>
            <a:pPr>
              <a:defRPr/>
            </a:pPr>
            <a:r>
              <a:rPr lang="en-US" sz="1400" dirty="0"/>
              <a:t>The pipeline leverages techniques </a:t>
            </a:r>
            <a:r>
              <a:rPr lang="en-US" sz="1400" dirty="0">
                <a:solidFill>
                  <a:srgbClr val="0000FF"/>
                </a:solidFill>
              </a:rPr>
              <a:t>from digital communication and machine learning to ensure efficient and reliable transmission</a:t>
            </a:r>
            <a:r>
              <a:rPr lang="en-US" sz="1400" dirty="0"/>
              <a:t> of </a:t>
            </a:r>
            <a:r>
              <a:rPr lang="en-US" sz="1400" dirty="0">
                <a:solidFill>
                  <a:srgbClr val="0000FF"/>
                </a:solidFill>
              </a:rPr>
              <a:t>semantic information over noisy channels</a:t>
            </a:r>
            <a:r>
              <a:rPr lang="en-US" sz="1400" dirty="0"/>
              <a:t>.</a:t>
            </a:r>
          </a:p>
          <a:p>
            <a:pPr>
              <a:defRPr/>
            </a:pPr>
            <a:endParaRPr lang="en-US" sz="1400" b="1" dirty="0"/>
          </a:p>
          <a:p>
            <a:pPr>
              <a:defRPr/>
            </a:pPr>
            <a:endParaRPr lang="en-US" sz="1400" b="1" dirty="0"/>
          </a:p>
          <a:p>
            <a:pPr>
              <a:defRPr/>
            </a:pPr>
            <a:endParaRPr lang="en-US" sz="1400" b="1" dirty="0"/>
          </a:p>
          <a:p>
            <a:pPr>
              <a:defRPr/>
            </a:pPr>
            <a:endParaRPr lang="en-US" sz="1400" b="1" dirty="0"/>
          </a:p>
          <a:p>
            <a:pPr>
              <a:defRPr/>
            </a:pPr>
            <a:endParaRPr lang="en-US" sz="1400" b="1" dirty="0"/>
          </a:p>
          <a:p>
            <a:pPr>
              <a:defRPr/>
            </a:pPr>
            <a:endParaRPr lang="en-US" sz="1400" b="1" dirty="0"/>
          </a:p>
          <a:p>
            <a:pPr>
              <a:defRPr/>
            </a:pPr>
            <a:endParaRPr lang="en-US" sz="1400" b="1" dirty="0"/>
          </a:p>
          <a:p>
            <a:pPr>
              <a:defRPr/>
            </a:pPr>
            <a:endParaRPr lang="en-US" sz="1400" b="1" dirty="0"/>
          </a:p>
          <a:p>
            <a:pPr marL="0" indent="0">
              <a:buNone/>
              <a:defRPr/>
            </a:pPr>
            <a:endParaRPr lang="en-US" sz="1400" b="1" dirty="0"/>
          </a:p>
          <a:p>
            <a:pPr>
              <a:defRPr/>
            </a:pPr>
            <a:endParaRPr lang="en-US" sz="1400" b="1" dirty="0"/>
          </a:p>
          <a:p>
            <a:pPr>
              <a:defRPr/>
            </a:pPr>
            <a:endParaRPr lang="en-US" sz="1400" b="1" dirty="0"/>
          </a:p>
          <a:p>
            <a:pPr>
              <a:defRPr/>
            </a:pPr>
            <a:endParaRPr lang="en-US" sz="1400" b="1" dirty="0"/>
          </a:p>
          <a:p>
            <a:pPr marL="57150" indent="0">
              <a:buNone/>
              <a:defRPr/>
            </a:pPr>
            <a:endParaRPr lang="en-US" sz="1400" b="1" dirty="0"/>
          </a:p>
          <a:p>
            <a:pPr>
              <a:defRPr/>
            </a:pPr>
            <a:r>
              <a:rPr lang="en-US" sz="1400" b="1" dirty="0"/>
              <a:t>Content Classifications</a:t>
            </a:r>
          </a:p>
          <a:p>
            <a:pPr lvl="1"/>
            <a:r>
              <a:rPr lang="en-US" sz="1200" dirty="0">
                <a:solidFill>
                  <a:srgbClr val="0000FF"/>
                </a:solidFill>
              </a:rPr>
              <a:t>Procedural</a:t>
            </a:r>
            <a:r>
              <a:rPr lang="en-US" sz="1200" dirty="0"/>
              <a:t> -&gt; Text describing how the Parliament operates—its rules, agendas, sessions, and motions.</a:t>
            </a:r>
          </a:p>
          <a:p>
            <a:pPr lvl="1"/>
            <a:r>
              <a:rPr lang="en-US" sz="1200" dirty="0">
                <a:solidFill>
                  <a:srgbClr val="0000FF"/>
                </a:solidFill>
              </a:rPr>
              <a:t>Legislative</a:t>
            </a:r>
            <a:r>
              <a:rPr lang="en-US" sz="1200" dirty="0"/>
              <a:t> -&gt;  Text about laws, directives, amendments and formal proposals under consideration.</a:t>
            </a:r>
          </a:p>
          <a:p>
            <a:pPr lvl="1"/>
            <a:r>
              <a:rPr lang="en-US" sz="1200" dirty="0">
                <a:solidFill>
                  <a:srgbClr val="0000FF"/>
                </a:solidFill>
              </a:rPr>
              <a:t>Factual</a:t>
            </a:r>
            <a:r>
              <a:rPr lang="en-US" sz="1200" dirty="0"/>
              <a:t> -&gt; Statements of data, reports, statistics or findings—used when conveying evidence or analysis.</a:t>
            </a:r>
          </a:p>
          <a:p>
            <a:pPr lvl="1"/>
            <a:r>
              <a:rPr lang="en-US" sz="1200" dirty="0">
                <a:solidFill>
                  <a:srgbClr val="0000FF"/>
                </a:solidFill>
              </a:rPr>
              <a:t>Argumentative</a:t>
            </a:r>
            <a:r>
              <a:rPr lang="en-US" sz="1200" dirty="0"/>
              <a:t>-&gt; Language used to express opinions, debate positions, or persuade—often with contrastive or evaluative phrases.</a:t>
            </a:r>
          </a:p>
          <a:p>
            <a:pPr lvl="1">
              <a:defRPr/>
            </a:pPr>
            <a:endParaRPr lang="en-US" sz="1200" dirty="0"/>
          </a:p>
          <a:p>
            <a:pPr lvl="1">
              <a:defRPr/>
            </a:pPr>
            <a:endParaRPr lang="en-US" altLang="ko-KR" sz="1100" b="1" dirty="0">
              <a:latin typeface="Tahoma" panose="020B0604030504040204" pitchFamily="34" charset="0"/>
              <a:ea typeface="Tahoma" panose="020B0604030504040204" pitchFamily="34" charset="0"/>
              <a:cs typeface="Tahoma" panose="020B0604030504040204" pitchFamily="34" charset="0"/>
            </a:endParaRPr>
          </a:p>
          <a:p>
            <a:pPr marL="457200" lvl="1" indent="0">
              <a:buNone/>
            </a:pPr>
            <a:endParaRPr lang="en-US" altLang="ko-KR" sz="1400" b="1" dirty="0">
              <a:latin typeface="Tahoma" panose="020B0604030504040204" pitchFamily="34" charset="0"/>
              <a:ea typeface="Tahoma" panose="020B0604030504040204" pitchFamily="34" charset="0"/>
              <a:cs typeface="Tahoma" panose="020B0604030504040204" pitchFamily="34" charset="0"/>
            </a:endParaRPr>
          </a:p>
          <a:p>
            <a:pPr lvl="1">
              <a:defRPr/>
            </a:pPr>
            <a:endParaRPr lang="en-US" altLang="ko-KR" sz="1400" b="1" dirty="0">
              <a:latin typeface="Tahoma" panose="020B0604030504040204" pitchFamily="34" charset="0"/>
              <a:ea typeface="Tahoma" panose="020B0604030504040204" pitchFamily="34" charset="0"/>
              <a:cs typeface="Tahoma" panose="020B0604030504040204" pitchFamily="34" charset="0"/>
            </a:endParaRPr>
          </a:p>
          <a:p>
            <a:pPr>
              <a:defRPr/>
            </a:pPr>
            <a:endParaRPr lang="en-US" altLang="ko-KR" sz="1600" b="1" dirty="0">
              <a:latin typeface="Tahoma" panose="020B0604030504040204" pitchFamily="34" charset="0"/>
              <a:ea typeface="Tahoma" panose="020B0604030504040204" pitchFamily="34" charset="0"/>
              <a:cs typeface="Tahoma" panose="020B0604030504040204" pitchFamily="34" charset="0"/>
            </a:endParaRPr>
          </a:p>
          <a:p>
            <a:pPr marL="457200" lvl="1" indent="0">
              <a:buNone/>
              <a:defRPr/>
            </a:pPr>
            <a:endParaRPr lang="it-IT" altLang="ko-KR" sz="1400" b="1" dirty="0">
              <a:latin typeface="Tahoma" panose="020B0604030504040204" pitchFamily="34" charset="0"/>
              <a:ea typeface="Tahoma" panose="020B0604030504040204" pitchFamily="34" charset="0"/>
              <a:cs typeface="Tahoma" panose="020B0604030504040204" pitchFamily="34" charset="0"/>
            </a:endParaRPr>
          </a:p>
          <a:p>
            <a:pPr lvl="1">
              <a:defRPr/>
            </a:pPr>
            <a:endParaRPr lang="en-US" altLang="ko-KR" sz="1400" b="1" dirty="0">
              <a:latin typeface="Tahoma" pitchFamily="34" charset="0"/>
              <a:ea typeface="Tahoma" pitchFamily="34" charset="0"/>
              <a:cs typeface="Tahoma" pitchFamily="34" charset="0"/>
            </a:endParaRPr>
          </a:p>
          <a:p>
            <a:pPr>
              <a:defRPr/>
            </a:pPr>
            <a:endParaRPr lang="en-US" altLang="ko-KR" sz="1600" b="1" dirty="0">
              <a:latin typeface="Tahoma" pitchFamily="34" charset="0"/>
              <a:ea typeface="Tahoma" pitchFamily="34" charset="0"/>
              <a:cs typeface="Tahoma" pitchFamily="34" charset="0"/>
            </a:endParaRPr>
          </a:p>
          <a:p>
            <a:pPr>
              <a:defRPr/>
            </a:pPr>
            <a:endParaRPr lang="it-IT" altLang="ko-KR" sz="1600" b="1" dirty="0">
              <a:latin typeface="Tahoma" panose="020B0604030504040204" pitchFamily="34" charset="0"/>
              <a:ea typeface="Tahoma" panose="020B0604030504040204" pitchFamily="34" charset="0"/>
              <a:cs typeface="Tahoma" panose="020B0604030504040204" pitchFamily="34" charset="0"/>
            </a:endParaRPr>
          </a:p>
          <a:p>
            <a:pPr marL="457200" lvl="1" indent="0">
              <a:buNone/>
              <a:defRPr/>
            </a:pPr>
            <a:endParaRPr lang="en-US" sz="1400" dirty="0"/>
          </a:p>
          <a:p>
            <a:pPr lvl="1">
              <a:defRPr/>
            </a:pPr>
            <a:endParaRPr lang="en-US" sz="1400" dirty="0"/>
          </a:p>
        </p:txBody>
      </p:sp>
      <p:sp>
        <p:nvSpPr>
          <p:cNvPr id="4" name="Footer Placeholder 3">
            <a:extLst>
              <a:ext uri="{FF2B5EF4-FFF2-40B4-BE49-F238E27FC236}">
                <a16:creationId xmlns:a16="http://schemas.microsoft.com/office/drawing/2014/main" id="{F21EB4EB-C0DA-50A2-ED92-87DEFBBDC73C}"/>
              </a:ext>
            </a:extLst>
          </p:cNvPr>
          <p:cNvSpPr>
            <a:spLocks noGrp="1"/>
          </p:cNvSpPr>
          <p:nvPr>
            <p:ph type="ftr" sz="quarter" idx="10"/>
          </p:nvPr>
        </p:nvSpPr>
        <p:spPr/>
        <p:txBody>
          <a:bodyPr/>
          <a:lstStyle/>
          <a:p>
            <a:pPr>
              <a:defRPr/>
            </a:pPr>
            <a:r>
              <a:rPr lang="en-US" altLang="ko-KR" dirty="0"/>
              <a:t>INHA UNIVERSITY</a:t>
            </a:r>
          </a:p>
          <a:p>
            <a:pPr>
              <a:defRPr/>
            </a:pPr>
            <a:r>
              <a:rPr lang="en-US" altLang="ko-KR" dirty="0"/>
              <a:t>Mobile  Telecommunications  Research  Lab</a:t>
            </a:r>
          </a:p>
          <a:p>
            <a:pPr>
              <a:defRPr/>
            </a:pPr>
            <a:endParaRPr lang="en-US" altLang="ko-KR" dirty="0"/>
          </a:p>
          <a:p>
            <a:pPr>
              <a:defRPr/>
            </a:pPr>
            <a:endParaRPr lang="en-US" altLang="ko-KR" dirty="0"/>
          </a:p>
        </p:txBody>
      </p:sp>
      <p:sp>
        <p:nvSpPr>
          <p:cNvPr id="5" name="Slide Number Placeholder 4">
            <a:extLst>
              <a:ext uri="{FF2B5EF4-FFF2-40B4-BE49-F238E27FC236}">
                <a16:creationId xmlns:a16="http://schemas.microsoft.com/office/drawing/2014/main" id="{E05FB91B-B9E2-492A-3494-153FA217F206}"/>
              </a:ext>
            </a:extLst>
          </p:cNvPr>
          <p:cNvSpPr>
            <a:spLocks noGrp="1"/>
          </p:cNvSpPr>
          <p:nvPr>
            <p:ph type="sldNum" sz="quarter" idx="11"/>
          </p:nvPr>
        </p:nvSpPr>
        <p:spPr/>
        <p:txBody>
          <a:bodyPr/>
          <a:lstStyle/>
          <a:p>
            <a:pPr>
              <a:defRPr/>
            </a:pPr>
            <a:fld id="{06B6D9D2-400B-4F34-9CD7-7185E64E1880}" type="slidenum">
              <a:rPr lang="en-US" altLang="ko-KR" smtClean="0">
                <a:solidFill>
                  <a:srgbClr val="000000"/>
                </a:solidFill>
              </a:rPr>
              <a:pPr>
                <a:defRPr/>
              </a:pPr>
              <a:t>30</a:t>
            </a:fld>
            <a:endParaRPr lang="en-US" altLang="ko-KR">
              <a:solidFill>
                <a:srgbClr val="000000"/>
              </a:solidFill>
            </a:endParaRPr>
          </a:p>
        </p:txBody>
      </p:sp>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F890E81E-C9D7-B5DE-1082-2EB2F00A6B52}"/>
                  </a:ext>
                </a:extLst>
              </p:cNvPr>
              <p:cNvGraphicFramePr>
                <a:graphicFrameLocks noGrp="1"/>
              </p:cNvGraphicFramePr>
              <p:nvPr>
                <p:extLst>
                  <p:ext uri="{D42A27DB-BD31-4B8C-83A1-F6EECF244321}">
                    <p14:modId xmlns:p14="http://schemas.microsoft.com/office/powerpoint/2010/main" val="1309098094"/>
                  </p:ext>
                </p:extLst>
              </p:nvPr>
            </p:nvGraphicFramePr>
            <p:xfrm>
              <a:off x="1748915" y="2239839"/>
              <a:ext cx="8080884" cy="2461345"/>
            </p:xfrm>
            <a:graphic>
              <a:graphicData uri="http://schemas.openxmlformats.org/drawingml/2006/table">
                <a:tbl>
                  <a:tblPr firstRow="1" bandRow="1">
                    <a:tableStyleId>{D7AC3CCA-C797-4891-BE02-D94E43425B78}</a:tableStyleId>
                  </a:tblPr>
                  <a:tblGrid>
                    <a:gridCol w="2020221">
                      <a:extLst>
                        <a:ext uri="{9D8B030D-6E8A-4147-A177-3AD203B41FA5}">
                          <a16:colId xmlns:a16="http://schemas.microsoft.com/office/drawing/2014/main" val="1701876318"/>
                        </a:ext>
                      </a:extLst>
                    </a:gridCol>
                    <a:gridCol w="2020221">
                      <a:extLst>
                        <a:ext uri="{9D8B030D-6E8A-4147-A177-3AD203B41FA5}">
                          <a16:colId xmlns:a16="http://schemas.microsoft.com/office/drawing/2014/main" val="681599178"/>
                        </a:ext>
                      </a:extLst>
                    </a:gridCol>
                    <a:gridCol w="1135240">
                      <a:extLst>
                        <a:ext uri="{9D8B030D-6E8A-4147-A177-3AD203B41FA5}">
                          <a16:colId xmlns:a16="http://schemas.microsoft.com/office/drawing/2014/main" val="2924486460"/>
                        </a:ext>
                      </a:extLst>
                    </a:gridCol>
                    <a:gridCol w="2905202">
                      <a:extLst>
                        <a:ext uri="{9D8B030D-6E8A-4147-A177-3AD203B41FA5}">
                          <a16:colId xmlns:a16="http://schemas.microsoft.com/office/drawing/2014/main" val="1129536758"/>
                        </a:ext>
                      </a:extLst>
                    </a:gridCol>
                  </a:tblGrid>
                  <a:tr h="459062">
                    <a:tc>
                      <a:txBody>
                        <a:bodyPr/>
                        <a:lstStyle/>
                        <a:p>
                          <a:r>
                            <a:rPr lang="en-US" sz="1200" dirty="0"/>
                            <a:t>Stage</a:t>
                          </a:r>
                        </a:p>
                      </a:txBody>
                      <a:tcPr/>
                    </a:tc>
                    <a:tc>
                      <a:txBody>
                        <a:bodyPr/>
                        <a:lstStyle/>
                        <a:p>
                          <a:r>
                            <a:rPr lang="en-US" sz="1200" dirty="0"/>
                            <a:t>Purpose</a:t>
                          </a:r>
                        </a:p>
                      </a:txBody>
                      <a:tcPr/>
                    </a:tc>
                    <a:tc>
                      <a:txBody>
                        <a:bodyPr/>
                        <a:lstStyle/>
                        <a:p>
                          <a:r>
                            <a:rPr lang="en-US" sz="1200" dirty="0"/>
                            <a:t>Key Functions</a:t>
                          </a:r>
                        </a:p>
                      </a:txBody>
                      <a:tcPr/>
                    </a:tc>
                    <a:tc>
                      <a:txBody>
                        <a:bodyPr/>
                        <a:lstStyle/>
                        <a:p>
                          <a:r>
                            <a:rPr lang="en-US" sz="1200" dirty="0"/>
                            <a:t>Main Functions</a:t>
                          </a:r>
                        </a:p>
                      </a:txBody>
                      <a:tcPr/>
                    </a:tc>
                    <a:extLst>
                      <a:ext uri="{0D108BD9-81ED-4DB2-BD59-A6C34878D82A}">
                        <a16:rowId xmlns:a16="http://schemas.microsoft.com/office/drawing/2014/main" val="2399808471"/>
                      </a:ext>
                    </a:extLst>
                  </a:tr>
                  <a:tr h="459062">
                    <a:tc>
                      <a:txBody>
                        <a:bodyPr/>
                        <a:lstStyle/>
                        <a:p>
                          <a:r>
                            <a:rPr lang="en-US" sz="1200" b="1" dirty="0"/>
                            <a:t>Content Classifications</a:t>
                          </a:r>
                        </a:p>
                      </a:txBody>
                      <a:tcPr/>
                    </a:tc>
                    <a:tc>
                      <a:txBody>
                        <a:bodyPr/>
                        <a:lstStyle/>
                        <a:p>
                          <a:r>
                            <a:rPr lang="en-US" sz="1200" dirty="0">
                              <a:solidFill>
                                <a:srgbClr val="0000FF"/>
                              </a:solidFill>
                            </a:rPr>
                            <a:t>Identify semantic class (e.g., factual)</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smtClean="0">
                                        <a:latin typeface="Cambria Math" panose="02040503050406030204" pitchFamily="18" charset="0"/>
                                      </a:rPr>
                                      <m:t>𝑓</m:t>
                                    </m:r>
                                  </m:e>
                                  <m:sub>
                                    <m:r>
                                      <a:rPr lang="en-US" sz="1200" b="0" smtClean="0">
                                        <a:latin typeface="Cambria Math" panose="02040503050406030204" pitchFamily="18" charset="0"/>
                                      </a:rPr>
                                      <m:t>𝜑</m:t>
                                    </m:r>
                                  </m:sub>
                                </m:sSub>
                              </m:oMath>
                            </m:oMathPara>
                          </a14:m>
                          <a:endParaRPr lang="en-US" sz="1200" dirty="0"/>
                        </a:p>
                      </a:txBody>
                      <a:tcPr/>
                    </a:tc>
                    <a:tc>
                      <a:txBody>
                        <a:bodyPr/>
                        <a:lstStyle/>
                        <a:p>
                          <a:pPr/>
                          <a14:m>
                            <m:oMathPara xmlns:m="http://schemas.openxmlformats.org/officeDocument/2006/math">
                              <m:oMathParaPr>
                                <m:jc m:val="centerGroup"/>
                              </m:oMathParaPr>
                              <m:oMath xmlns:m="http://schemas.openxmlformats.org/officeDocument/2006/math">
                                <m:acc>
                                  <m:accPr>
                                    <m:chr m:val="̂"/>
                                    <m:ctrlPr>
                                      <a:rPr lang="en-US" sz="1200" i="1" smtClean="0">
                                        <a:latin typeface="Cambria Math" panose="02040503050406030204" pitchFamily="18" charset="0"/>
                                      </a:rPr>
                                    </m:ctrlPr>
                                  </m:accPr>
                                  <m:e>
                                    <m:r>
                                      <a:rPr lang="en-US" sz="1200" b="0" smtClean="0">
                                        <a:latin typeface="Cambria Math" panose="02040503050406030204" pitchFamily="18" charset="0"/>
                                      </a:rPr>
                                      <m:t>𝐶</m:t>
                                    </m:r>
                                  </m:e>
                                </m:acc>
                                <m:r>
                                  <a:rPr lang="en-US" sz="1200" b="0" smtClean="0">
                                    <a:latin typeface="Cambria Math" panose="02040503050406030204" pitchFamily="18" charset="0"/>
                                  </a:rPr>
                                  <m:t>=</m:t>
                                </m:r>
                                <m:sSub>
                                  <m:sSubPr>
                                    <m:ctrlPr>
                                      <a:rPr lang="en-US" sz="1200" b="0" i="1" smtClean="0">
                                        <a:latin typeface="Cambria Math" panose="02040503050406030204" pitchFamily="18" charset="0"/>
                                      </a:rPr>
                                    </m:ctrlPr>
                                  </m:sSubPr>
                                  <m:e>
                                    <m:r>
                                      <a:rPr lang="en-US" sz="1200" b="0" smtClean="0">
                                        <a:latin typeface="Cambria Math" panose="02040503050406030204" pitchFamily="18" charset="0"/>
                                      </a:rPr>
                                      <m:t>𝑎𝑟𝑔𝑚𝑎𝑥</m:t>
                                    </m:r>
                                  </m:e>
                                  <m:sub>
                                    <m:r>
                                      <a:rPr lang="en-US" sz="1200" b="0" smtClean="0">
                                        <a:latin typeface="Cambria Math" panose="02040503050406030204" pitchFamily="18" charset="0"/>
                                      </a:rPr>
                                      <m:t>𝑐</m:t>
                                    </m:r>
                                  </m:sub>
                                </m:sSub>
                                <m:sSub>
                                  <m:sSubPr>
                                    <m:ctrlPr>
                                      <a:rPr lang="en-US" sz="1200" b="0" i="1" smtClean="0">
                                        <a:latin typeface="Cambria Math" panose="02040503050406030204" pitchFamily="18" charset="0"/>
                                      </a:rPr>
                                    </m:ctrlPr>
                                  </m:sSubPr>
                                  <m:e>
                                    <m:r>
                                      <a:rPr lang="en-US" sz="1200" b="0" smtClean="0">
                                        <a:latin typeface="Cambria Math" panose="02040503050406030204" pitchFamily="18" charset="0"/>
                                      </a:rPr>
                                      <m:t>𝑓</m:t>
                                    </m:r>
                                  </m:e>
                                  <m:sub>
                                    <m:r>
                                      <a:rPr lang="en-US" sz="1200" b="0" smtClean="0">
                                        <a:latin typeface="Cambria Math" panose="02040503050406030204" pitchFamily="18" charset="0"/>
                                      </a:rPr>
                                      <m:t>𝜑</m:t>
                                    </m:r>
                                  </m:sub>
                                </m:sSub>
                                <m:sSub>
                                  <m:sSubPr>
                                    <m:ctrlPr>
                                      <a:rPr lang="en-US" sz="1200" b="0" i="1" smtClean="0">
                                        <a:latin typeface="Cambria Math" panose="02040503050406030204" pitchFamily="18" charset="0"/>
                                      </a:rPr>
                                    </m:ctrlPr>
                                  </m:sSubPr>
                                  <m:e>
                                    <m:r>
                                      <a:rPr lang="en-US" sz="1200" b="0" smtClean="0">
                                        <a:latin typeface="Cambria Math" panose="02040503050406030204" pitchFamily="18" charset="0"/>
                                      </a:rPr>
                                      <m:t>(</m:t>
                                    </m:r>
                                    <m:r>
                                      <a:rPr lang="en-US" sz="1200" b="0" smtClean="0">
                                        <a:latin typeface="Cambria Math" panose="02040503050406030204" pitchFamily="18" charset="0"/>
                                      </a:rPr>
                                      <m:t>𝑍</m:t>
                                    </m:r>
                                    <m:r>
                                      <a:rPr lang="en-US" sz="1200" b="0" smtClean="0">
                                        <a:latin typeface="Cambria Math" panose="02040503050406030204" pitchFamily="18" charset="0"/>
                                      </a:rPr>
                                      <m:t>)</m:t>
                                    </m:r>
                                  </m:e>
                                  <m:sub>
                                    <m:r>
                                      <a:rPr lang="en-US" sz="1200" b="0" smtClean="0">
                                        <a:latin typeface="Cambria Math" panose="02040503050406030204" pitchFamily="18" charset="0"/>
                                      </a:rPr>
                                      <m:t>𝑐</m:t>
                                    </m:r>
                                  </m:sub>
                                </m:sSub>
                              </m:oMath>
                            </m:oMathPara>
                          </a14:m>
                          <a:endParaRPr lang="en-US" sz="1200" dirty="0"/>
                        </a:p>
                        <a:p>
                          <a:pPr algn="ctr"/>
                          <a:r>
                            <a:rPr lang="en-US" sz="1200" b="0" dirty="0"/>
                            <a:t>where </a:t>
                          </a:r>
                          <a14:m>
                            <m:oMath xmlns:m="http://schemas.openxmlformats.org/officeDocument/2006/math">
                              <m:r>
                                <a:rPr lang="en-US" sz="1200" b="0" smtClean="0">
                                  <a:latin typeface="Cambria Math" panose="02040503050406030204" pitchFamily="18" charset="0"/>
                                </a:rPr>
                                <m:t>𝑍</m:t>
                              </m:r>
                              <m:r>
                                <a:rPr lang="en-US" sz="1200" b="0" smtClean="0">
                                  <a:latin typeface="Cambria Math" panose="02040503050406030204" pitchFamily="18" charset="0"/>
                                </a:rPr>
                                <m:t>∈</m:t>
                              </m:r>
                              <m:sSup>
                                <m:sSupPr>
                                  <m:ctrlPr>
                                    <a:rPr lang="en-US" sz="1200" b="0" i="1" smtClean="0">
                                      <a:latin typeface="Cambria Math" panose="02040503050406030204" pitchFamily="18" charset="0"/>
                                    </a:rPr>
                                  </m:ctrlPr>
                                </m:sSupPr>
                                <m:e>
                                  <m:r>
                                    <a:rPr lang="en-US" sz="1200" b="0" smtClean="0">
                                      <a:latin typeface="Cambria Math" panose="02040503050406030204" pitchFamily="18" charset="0"/>
                                    </a:rPr>
                                    <m:t>ℝ</m:t>
                                  </m:r>
                                </m:e>
                                <m:sup>
                                  <m:r>
                                    <a:rPr lang="en-US" sz="1200" b="0" smtClean="0">
                                      <a:latin typeface="Cambria Math" panose="02040503050406030204" pitchFamily="18" charset="0"/>
                                    </a:rPr>
                                    <m:t>𝑚</m:t>
                                  </m:r>
                                </m:sup>
                              </m:sSup>
                            </m:oMath>
                          </a14:m>
                          <a:r>
                            <a:rPr lang="en-US" sz="1200" dirty="0"/>
                            <a:t> = semantic embedding,</a:t>
                          </a:r>
                          <a:r>
                            <a:rPr lang="en-US" sz="1200" b="0" dirty="0"/>
                            <a:t> </a:t>
                          </a:r>
                          <a14:m>
                            <m:oMath xmlns:m="http://schemas.openxmlformats.org/officeDocument/2006/math">
                              <m:sSub>
                                <m:sSubPr>
                                  <m:ctrlPr>
                                    <a:rPr lang="en-US" sz="1200" b="0" i="1" smtClean="0">
                                      <a:latin typeface="Cambria Math" panose="02040503050406030204" pitchFamily="18" charset="0"/>
                                    </a:rPr>
                                  </m:ctrlPr>
                                </m:sSubPr>
                                <m:e>
                                  <m:r>
                                    <a:rPr lang="en-US" sz="1200" b="0" smtClean="0">
                                      <a:latin typeface="Cambria Math" panose="02040503050406030204" pitchFamily="18" charset="0"/>
                                    </a:rPr>
                                    <m:t>𝑓</m:t>
                                  </m:r>
                                </m:e>
                                <m:sub>
                                  <m:r>
                                    <a:rPr lang="en-US" sz="1200" b="0" smtClean="0">
                                      <a:latin typeface="Cambria Math" panose="02040503050406030204" pitchFamily="18" charset="0"/>
                                    </a:rPr>
                                    <m:t>𝜑</m:t>
                                  </m:r>
                                </m:sub>
                              </m:sSub>
                            </m:oMath>
                          </a14:m>
                          <a:r>
                            <a:rPr lang="en-US" sz="1200" dirty="0"/>
                            <a:t>=classifier, </a:t>
                          </a:r>
                          <a14:m>
                            <m:oMath xmlns:m="http://schemas.openxmlformats.org/officeDocument/2006/math">
                              <m:acc>
                                <m:accPr>
                                  <m:chr m:val="̂"/>
                                  <m:ctrlPr>
                                    <a:rPr lang="en-US" sz="1200" i="1" smtClean="0">
                                      <a:latin typeface="Cambria Math" panose="02040503050406030204" pitchFamily="18" charset="0"/>
                                    </a:rPr>
                                  </m:ctrlPr>
                                </m:accPr>
                                <m:e>
                                  <m:r>
                                    <a:rPr lang="en-US" sz="1200" b="0" smtClean="0">
                                      <a:latin typeface="Cambria Math" panose="02040503050406030204" pitchFamily="18" charset="0"/>
                                    </a:rPr>
                                    <m:t>𝐶</m:t>
                                  </m:r>
                                </m:e>
                              </m:acc>
                            </m:oMath>
                          </a14:m>
                          <a:r>
                            <a:rPr lang="en-US" sz="1200" dirty="0"/>
                            <a:t>=predicted content class</a:t>
                          </a:r>
                        </a:p>
                      </a:txBody>
                      <a:tcPr/>
                    </a:tc>
                    <a:extLst>
                      <a:ext uri="{0D108BD9-81ED-4DB2-BD59-A6C34878D82A}">
                        <a16:rowId xmlns:a16="http://schemas.microsoft.com/office/drawing/2014/main" val="1812849811"/>
                      </a:ext>
                    </a:extLst>
                  </a:tr>
                  <a:tr h="459062">
                    <a:tc>
                      <a:txBody>
                        <a:bodyPr/>
                        <a:lstStyle/>
                        <a:p>
                          <a:r>
                            <a:rPr lang="en-US" sz="1200" b="1" dirty="0"/>
                            <a:t>Content Adaptive Coding</a:t>
                          </a:r>
                        </a:p>
                      </a:txBody>
                      <a:tcPr/>
                    </a:tc>
                    <a:tc>
                      <a:txBody>
                        <a:bodyPr/>
                        <a:lstStyle/>
                        <a:p>
                          <a:r>
                            <a:rPr lang="en-US" sz="1200" dirty="0">
                              <a:solidFill>
                                <a:srgbClr val="0000FF"/>
                              </a:solidFill>
                            </a:rPr>
                            <a:t>Apply protection based on content type</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smtClean="0">
                                        <a:latin typeface="Cambria Math" panose="02040503050406030204" pitchFamily="18" charset="0"/>
                                      </a:rPr>
                                      <m:t>𝑔</m:t>
                                    </m:r>
                                  </m:e>
                                  <m:sub>
                                    <m:r>
                                      <a:rPr lang="en-US" sz="1200" b="0" smtClean="0">
                                        <a:latin typeface="Cambria Math" panose="02040503050406030204" pitchFamily="18" charset="0"/>
                                      </a:rPr>
                                      <m:t>𝜃</m:t>
                                    </m:r>
                                  </m:sub>
                                </m:sSub>
                              </m:oMath>
                            </m:oMathPara>
                          </a14:m>
                          <a:endParaRPr lang="en-US" sz="12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panose="02040503050406030204" pitchFamily="18" charset="0"/>
                                      </a:rPr>
                                    </m:ctrlPr>
                                  </m:sSubPr>
                                  <m:e>
                                    <m:r>
                                      <a:rPr lang="en-US" sz="1200" b="0" smtClean="0">
                                        <a:latin typeface="Cambria Math" panose="02040503050406030204" pitchFamily="18" charset="0"/>
                                      </a:rPr>
                                      <m:t>𝑍</m:t>
                                    </m:r>
                                  </m:e>
                                  <m:sub>
                                    <m:r>
                                      <a:rPr lang="en-US" sz="1200" b="0" smtClean="0">
                                        <a:latin typeface="Cambria Math" panose="02040503050406030204" pitchFamily="18" charset="0"/>
                                      </a:rPr>
                                      <m:t>𝑐𝑜𝑑𝑒𝑑</m:t>
                                    </m:r>
                                  </m:sub>
                                </m:sSub>
                                <m:r>
                                  <a:rPr lang="en-US" sz="1200" b="0" smtClean="0">
                                    <a:latin typeface="Cambria Math" panose="02040503050406030204" pitchFamily="18" charset="0"/>
                                  </a:rPr>
                                  <m:t>=</m:t>
                                </m:r>
                                <m:sSub>
                                  <m:sSubPr>
                                    <m:ctrlPr>
                                      <a:rPr lang="en-US" sz="1200" b="0" i="1" smtClean="0">
                                        <a:latin typeface="Cambria Math" panose="02040503050406030204" pitchFamily="18" charset="0"/>
                                      </a:rPr>
                                    </m:ctrlPr>
                                  </m:sSubPr>
                                  <m:e>
                                    <m:r>
                                      <a:rPr lang="en-US" sz="1200" b="0" smtClean="0">
                                        <a:latin typeface="Cambria Math" panose="02040503050406030204" pitchFamily="18" charset="0"/>
                                      </a:rPr>
                                      <m:t>𝑔</m:t>
                                    </m:r>
                                  </m:e>
                                  <m:sub>
                                    <m:r>
                                      <a:rPr lang="en-US" sz="1200" b="0" smtClean="0">
                                        <a:latin typeface="Cambria Math" panose="02040503050406030204" pitchFamily="18" charset="0"/>
                                      </a:rPr>
                                      <m:t>𝜃</m:t>
                                    </m:r>
                                  </m:sub>
                                </m:sSub>
                                <m:r>
                                  <a:rPr lang="en-US" sz="1200" b="0" smtClean="0">
                                    <a:latin typeface="Cambria Math" panose="02040503050406030204" pitchFamily="18" charset="0"/>
                                  </a:rPr>
                                  <m:t>(</m:t>
                                </m:r>
                                <m:r>
                                  <a:rPr lang="en-US" sz="1200" b="0" smtClean="0">
                                    <a:latin typeface="Cambria Math" panose="02040503050406030204" pitchFamily="18" charset="0"/>
                                  </a:rPr>
                                  <m:t>𝑍</m:t>
                                </m:r>
                                <m:r>
                                  <a:rPr lang="en-US" sz="1200" b="0" smtClean="0">
                                    <a:latin typeface="Cambria Math" panose="02040503050406030204" pitchFamily="18" charset="0"/>
                                  </a:rPr>
                                  <m:t>,</m:t>
                                </m:r>
                                <m:acc>
                                  <m:accPr>
                                    <m:chr m:val="̂"/>
                                    <m:ctrlPr>
                                      <a:rPr lang="en-US" sz="1200" b="0" i="1" smtClean="0">
                                        <a:latin typeface="Cambria Math" panose="02040503050406030204" pitchFamily="18" charset="0"/>
                                      </a:rPr>
                                    </m:ctrlPr>
                                  </m:accPr>
                                  <m:e>
                                    <m:r>
                                      <a:rPr lang="en-US" sz="1200" b="0" smtClean="0">
                                        <a:latin typeface="Cambria Math" panose="02040503050406030204" pitchFamily="18" charset="0"/>
                                      </a:rPr>
                                      <m:t>𝐶</m:t>
                                    </m:r>
                                  </m:e>
                                </m:acc>
                                <m:r>
                                  <a:rPr lang="en-US" sz="1200" b="0" smtClean="0">
                                    <a:latin typeface="Cambria Math" panose="02040503050406030204" pitchFamily="18" charset="0"/>
                                  </a:rPr>
                                  <m:t>)</m:t>
                                </m:r>
                              </m:oMath>
                            </m:oMathPara>
                          </a14:m>
                          <a:endParaRPr lang="en-US" sz="1200" dirty="0"/>
                        </a:p>
                        <a:p>
                          <a:pPr algn="ctr"/>
                          <a:r>
                            <a:rPr lang="en-US" sz="1200" dirty="0"/>
                            <a:t>where </a:t>
                          </a:r>
                          <a14:m>
                            <m:oMath xmlns:m="http://schemas.openxmlformats.org/officeDocument/2006/math">
                              <m:sSub>
                                <m:sSubPr>
                                  <m:ctrlPr>
                                    <a:rPr lang="en-US" sz="1200" b="0" i="1" smtClean="0">
                                      <a:latin typeface="Cambria Math" panose="02040503050406030204" pitchFamily="18" charset="0"/>
                                    </a:rPr>
                                  </m:ctrlPr>
                                </m:sSubPr>
                                <m:e>
                                  <m:r>
                                    <a:rPr lang="en-US" sz="1200" b="0" smtClean="0">
                                      <a:latin typeface="Cambria Math" panose="02040503050406030204" pitchFamily="18" charset="0"/>
                                    </a:rPr>
                                    <m:t>𝑔</m:t>
                                  </m:r>
                                </m:e>
                                <m:sub>
                                  <m:r>
                                    <a:rPr lang="en-US" sz="1200" b="0" smtClean="0">
                                      <a:latin typeface="Cambria Math" panose="02040503050406030204" pitchFamily="18" charset="0"/>
                                    </a:rPr>
                                    <m:t>𝜃</m:t>
                                  </m:r>
                                </m:sub>
                              </m:sSub>
                            </m:oMath>
                          </a14:m>
                          <a:r>
                            <a:rPr lang="en-US" sz="1200" dirty="0"/>
                            <a:t>=coding function, </a:t>
                          </a:r>
                          <a14:m>
                            <m:oMath xmlns:m="http://schemas.openxmlformats.org/officeDocument/2006/math">
                              <m:sSub>
                                <m:sSubPr>
                                  <m:ctrlPr>
                                    <a:rPr lang="en-US" sz="1200" i="1" smtClean="0">
                                      <a:latin typeface="Cambria Math" panose="02040503050406030204" pitchFamily="18" charset="0"/>
                                    </a:rPr>
                                  </m:ctrlPr>
                                </m:sSubPr>
                                <m:e>
                                  <m:r>
                                    <a:rPr lang="en-US" sz="1200" b="0" smtClean="0">
                                      <a:latin typeface="Cambria Math" panose="02040503050406030204" pitchFamily="18" charset="0"/>
                                    </a:rPr>
                                    <m:t>𝑍</m:t>
                                  </m:r>
                                </m:e>
                                <m:sub>
                                  <m:r>
                                    <a:rPr lang="en-US" sz="1200" b="0" smtClean="0">
                                      <a:latin typeface="Cambria Math" panose="02040503050406030204" pitchFamily="18" charset="0"/>
                                    </a:rPr>
                                    <m:t>𝑐𝑜𝑑𝑒𝑑</m:t>
                                  </m:r>
                                </m:sub>
                              </m:sSub>
                            </m:oMath>
                          </a14:m>
                          <a:r>
                            <a:rPr lang="en-US" sz="1200" dirty="0"/>
                            <a:t>=coded sequence</a:t>
                          </a:r>
                        </a:p>
                      </a:txBody>
                      <a:tcPr anchor="ctr"/>
                    </a:tc>
                    <a:extLst>
                      <a:ext uri="{0D108BD9-81ED-4DB2-BD59-A6C34878D82A}">
                        <a16:rowId xmlns:a16="http://schemas.microsoft.com/office/drawing/2014/main" val="1877412617"/>
                      </a:ext>
                    </a:extLst>
                  </a:tr>
                  <a:tr h="459062">
                    <a:tc>
                      <a:txBody>
                        <a:bodyPr/>
                        <a:lstStyle/>
                        <a:p>
                          <a:r>
                            <a:rPr lang="en-US" sz="1200" b="1" dirty="0"/>
                            <a:t>Channel Modulation</a:t>
                          </a:r>
                        </a:p>
                      </a:txBody>
                      <a:tcPr/>
                    </a:tc>
                    <a:tc>
                      <a:txBody>
                        <a:bodyPr/>
                        <a:lstStyle/>
                        <a:p>
                          <a:r>
                            <a:rPr lang="en-US" sz="1200" dirty="0">
                              <a:solidFill>
                                <a:srgbClr val="0000FF"/>
                              </a:solidFill>
                            </a:rPr>
                            <a:t>Convert coded bits to transmittable waveform (QAM, PSK,OFDM, etc.)</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smtClean="0">
                                        <a:latin typeface="Cambria Math" panose="02040503050406030204" pitchFamily="18" charset="0"/>
                                      </a:rPr>
                                      <m:t>h</m:t>
                                    </m:r>
                                  </m:e>
                                  <m:sub>
                                    <m:r>
                                      <a:rPr lang="en-US" sz="1200" b="0" smtClean="0">
                                        <a:latin typeface="Cambria Math" panose="02040503050406030204" pitchFamily="18" charset="0"/>
                                      </a:rPr>
                                      <m:t>𝜑</m:t>
                                    </m:r>
                                  </m:sub>
                                </m:sSub>
                              </m:oMath>
                            </m:oMathPara>
                          </a14:m>
                          <a:endParaRPr lang="en-US" sz="1200" dirty="0"/>
                        </a:p>
                      </a:txBody>
                      <a:tcPr/>
                    </a:tc>
                    <a:tc>
                      <a:txBody>
                        <a:bodyPr/>
                        <a:lstStyle/>
                        <a:p>
                          <a:pPr/>
                          <a14:m>
                            <m:oMathPara xmlns:m="http://schemas.openxmlformats.org/officeDocument/2006/math">
                              <m:oMathParaPr>
                                <m:jc m:val="centerGroup"/>
                              </m:oMathParaPr>
                              <m:oMath xmlns:m="http://schemas.openxmlformats.org/officeDocument/2006/math">
                                <m:r>
                                  <a:rPr lang="en-US" sz="1200" b="0" smtClean="0">
                                    <a:latin typeface="Cambria Math" panose="02040503050406030204" pitchFamily="18" charset="0"/>
                                  </a:rPr>
                                  <m:t>𝑆</m:t>
                                </m:r>
                                <m:r>
                                  <a:rPr lang="en-US" sz="1200" b="0" smtClean="0">
                                    <a:latin typeface="Cambria Math" panose="02040503050406030204" pitchFamily="18" charset="0"/>
                                  </a:rPr>
                                  <m:t>=</m:t>
                                </m:r>
                                <m:sSub>
                                  <m:sSubPr>
                                    <m:ctrlPr>
                                      <a:rPr lang="en-US" sz="1200" b="0" i="1" smtClean="0">
                                        <a:latin typeface="Cambria Math" panose="02040503050406030204" pitchFamily="18" charset="0"/>
                                      </a:rPr>
                                    </m:ctrlPr>
                                  </m:sSubPr>
                                  <m:e>
                                    <m:r>
                                      <a:rPr lang="en-US" sz="1200" b="0" smtClean="0">
                                        <a:latin typeface="Cambria Math" panose="02040503050406030204" pitchFamily="18" charset="0"/>
                                      </a:rPr>
                                      <m:t>h</m:t>
                                    </m:r>
                                  </m:e>
                                  <m:sub>
                                    <m:r>
                                      <a:rPr lang="en-US" sz="1200" b="0" smtClean="0">
                                        <a:latin typeface="Cambria Math" panose="02040503050406030204" pitchFamily="18" charset="0"/>
                                      </a:rPr>
                                      <m:t>𝜑</m:t>
                                    </m:r>
                                  </m:sub>
                                </m:sSub>
                                <m:r>
                                  <a:rPr lang="en-US" sz="1200" b="0" smtClean="0">
                                    <a:latin typeface="Cambria Math" panose="02040503050406030204" pitchFamily="18" charset="0"/>
                                  </a:rPr>
                                  <m:t>(</m:t>
                                </m:r>
                                <m:sSub>
                                  <m:sSubPr>
                                    <m:ctrlPr>
                                      <a:rPr lang="en-US" sz="1200" b="0" i="1" smtClean="0">
                                        <a:latin typeface="Cambria Math" panose="02040503050406030204" pitchFamily="18" charset="0"/>
                                      </a:rPr>
                                    </m:ctrlPr>
                                  </m:sSubPr>
                                  <m:e>
                                    <m:r>
                                      <a:rPr lang="en-US" sz="1200" b="0" smtClean="0">
                                        <a:latin typeface="Cambria Math" panose="02040503050406030204" pitchFamily="18" charset="0"/>
                                      </a:rPr>
                                      <m:t>𝑍</m:t>
                                    </m:r>
                                  </m:e>
                                  <m:sub>
                                    <m:r>
                                      <a:rPr lang="en-US" sz="1200" b="0" smtClean="0">
                                        <a:latin typeface="Cambria Math" panose="02040503050406030204" pitchFamily="18" charset="0"/>
                                      </a:rPr>
                                      <m:t>𝑐𝑜𝑑𝑒𝑑</m:t>
                                    </m:r>
                                  </m:sub>
                                </m:sSub>
                                <m:r>
                                  <a:rPr lang="en-US" sz="1200" b="0" smtClean="0">
                                    <a:latin typeface="Cambria Math" panose="02040503050406030204" pitchFamily="18" charset="0"/>
                                  </a:rPr>
                                  <m:t>)</m:t>
                                </m:r>
                              </m:oMath>
                            </m:oMathPara>
                          </a14:m>
                          <a:endParaRPr lang="en-US" sz="1200" dirty="0"/>
                        </a:p>
                        <a:p>
                          <a:pPr algn="ctr"/>
                          <a:r>
                            <a:rPr lang="en-US" sz="1200" dirty="0"/>
                            <a:t>Where </a:t>
                          </a:r>
                          <a14:m>
                            <m:oMath xmlns:m="http://schemas.openxmlformats.org/officeDocument/2006/math">
                              <m:sSub>
                                <m:sSubPr>
                                  <m:ctrlPr>
                                    <a:rPr lang="en-US" sz="1200" b="0" i="1" smtClean="0">
                                      <a:latin typeface="Cambria Math" panose="02040503050406030204" pitchFamily="18" charset="0"/>
                                    </a:rPr>
                                  </m:ctrlPr>
                                </m:sSubPr>
                                <m:e>
                                  <m:r>
                                    <a:rPr lang="en-US" sz="1200" b="0" smtClean="0">
                                      <a:latin typeface="Cambria Math" panose="02040503050406030204" pitchFamily="18" charset="0"/>
                                    </a:rPr>
                                    <m:t>h</m:t>
                                  </m:r>
                                </m:e>
                                <m:sub>
                                  <m:r>
                                    <a:rPr lang="en-US" sz="1200" b="0" smtClean="0">
                                      <a:latin typeface="Cambria Math" panose="02040503050406030204" pitchFamily="18" charset="0"/>
                                    </a:rPr>
                                    <m:t>𝜑</m:t>
                                  </m:r>
                                </m:sub>
                              </m:sSub>
                            </m:oMath>
                          </a14:m>
                          <a:r>
                            <a:rPr lang="en-US" sz="1200" dirty="0"/>
                            <a:t>=modulation function,</a:t>
                          </a:r>
                          <a:r>
                            <a:rPr lang="en-US" sz="1200" b="0" dirty="0"/>
                            <a:t> </a:t>
                          </a:r>
                          <a14:m>
                            <m:oMath xmlns:m="http://schemas.openxmlformats.org/officeDocument/2006/math">
                              <m:r>
                                <a:rPr lang="en-US" sz="1200" b="0" smtClean="0">
                                  <a:latin typeface="Cambria Math" panose="02040503050406030204" pitchFamily="18" charset="0"/>
                                </a:rPr>
                                <m:t>𝑆</m:t>
                              </m:r>
                            </m:oMath>
                          </a14:m>
                          <a:r>
                            <a:rPr lang="en-US" sz="1200" dirty="0"/>
                            <a:t>=modulated signal </a:t>
                          </a:r>
                        </a:p>
                      </a:txBody>
                      <a:tcPr/>
                    </a:tc>
                    <a:extLst>
                      <a:ext uri="{0D108BD9-81ED-4DB2-BD59-A6C34878D82A}">
                        <a16:rowId xmlns:a16="http://schemas.microsoft.com/office/drawing/2014/main" val="3332706678"/>
                      </a:ext>
                    </a:extLst>
                  </a:tr>
                </a:tbl>
              </a:graphicData>
            </a:graphic>
          </p:graphicFrame>
        </mc:Choice>
        <mc:Fallback xmlns="">
          <p:graphicFrame>
            <p:nvGraphicFramePr>
              <p:cNvPr id="6" name="Table 5">
                <a:extLst>
                  <a:ext uri="{FF2B5EF4-FFF2-40B4-BE49-F238E27FC236}">
                    <a16:creationId xmlns:a16="http://schemas.microsoft.com/office/drawing/2014/main" id="{F890E81E-C9D7-B5DE-1082-2EB2F00A6B52}"/>
                  </a:ext>
                </a:extLst>
              </p:cNvPr>
              <p:cNvGraphicFramePr>
                <a:graphicFrameLocks noGrp="1"/>
              </p:cNvGraphicFramePr>
              <p:nvPr>
                <p:extLst>
                  <p:ext uri="{D42A27DB-BD31-4B8C-83A1-F6EECF244321}">
                    <p14:modId xmlns:p14="http://schemas.microsoft.com/office/powerpoint/2010/main" val="1309098094"/>
                  </p:ext>
                </p:extLst>
              </p:nvPr>
            </p:nvGraphicFramePr>
            <p:xfrm>
              <a:off x="1748915" y="2239839"/>
              <a:ext cx="8080884" cy="2461345"/>
            </p:xfrm>
            <a:graphic>
              <a:graphicData uri="http://schemas.openxmlformats.org/drawingml/2006/table">
                <a:tbl>
                  <a:tblPr firstRow="1" bandRow="1">
                    <a:tableStyleId>{D7AC3CCA-C797-4891-BE02-D94E43425B78}</a:tableStyleId>
                  </a:tblPr>
                  <a:tblGrid>
                    <a:gridCol w="2020221">
                      <a:extLst>
                        <a:ext uri="{9D8B030D-6E8A-4147-A177-3AD203B41FA5}">
                          <a16:colId xmlns:a16="http://schemas.microsoft.com/office/drawing/2014/main" val="1701876318"/>
                        </a:ext>
                      </a:extLst>
                    </a:gridCol>
                    <a:gridCol w="2020221">
                      <a:extLst>
                        <a:ext uri="{9D8B030D-6E8A-4147-A177-3AD203B41FA5}">
                          <a16:colId xmlns:a16="http://schemas.microsoft.com/office/drawing/2014/main" val="681599178"/>
                        </a:ext>
                      </a:extLst>
                    </a:gridCol>
                    <a:gridCol w="1135240">
                      <a:extLst>
                        <a:ext uri="{9D8B030D-6E8A-4147-A177-3AD203B41FA5}">
                          <a16:colId xmlns:a16="http://schemas.microsoft.com/office/drawing/2014/main" val="2924486460"/>
                        </a:ext>
                      </a:extLst>
                    </a:gridCol>
                    <a:gridCol w="2905202">
                      <a:extLst>
                        <a:ext uri="{9D8B030D-6E8A-4147-A177-3AD203B41FA5}">
                          <a16:colId xmlns:a16="http://schemas.microsoft.com/office/drawing/2014/main" val="1129536758"/>
                        </a:ext>
                      </a:extLst>
                    </a:gridCol>
                  </a:tblGrid>
                  <a:tr h="459062">
                    <a:tc>
                      <a:txBody>
                        <a:bodyPr/>
                        <a:lstStyle/>
                        <a:p>
                          <a:r>
                            <a:rPr lang="en-US" sz="1200" dirty="0"/>
                            <a:t>Stage</a:t>
                          </a:r>
                        </a:p>
                      </a:txBody>
                      <a:tcPr/>
                    </a:tc>
                    <a:tc>
                      <a:txBody>
                        <a:bodyPr/>
                        <a:lstStyle/>
                        <a:p>
                          <a:r>
                            <a:rPr lang="en-US" sz="1200" dirty="0"/>
                            <a:t>Purpose</a:t>
                          </a:r>
                        </a:p>
                      </a:txBody>
                      <a:tcPr/>
                    </a:tc>
                    <a:tc>
                      <a:txBody>
                        <a:bodyPr/>
                        <a:lstStyle/>
                        <a:p>
                          <a:r>
                            <a:rPr lang="en-US" sz="1200" dirty="0"/>
                            <a:t>Key Functions</a:t>
                          </a:r>
                        </a:p>
                      </a:txBody>
                      <a:tcPr/>
                    </a:tc>
                    <a:tc>
                      <a:txBody>
                        <a:bodyPr/>
                        <a:lstStyle/>
                        <a:p>
                          <a:r>
                            <a:rPr lang="en-US" sz="1200" dirty="0"/>
                            <a:t>Main Functions</a:t>
                          </a:r>
                        </a:p>
                      </a:txBody>
                      <a:tcPr/>
                    </a:tc>
                    <a:extLst>
                      <a:ext uri="{0D108BD9-81ED-4DB2-BD59-A6C34878D82A}">
                        <a16:rowId xmlns:a16="http://schemas.microsoft.com/office/drawing/2014/main" val="2399808471"/>
                      </a:ext>
                    </a:extLst>
                  </a:tr>
                  <a:tr h="683197">
                    <a:tc>
                      <a:txBody>
                        <a:bodyPr/>
                        <a:lstStyle/>
                        <a:p>
                          <a:r>
                            <a:rPr lang="en-US" sz="1200" b="1" dirty="0"/>
                            <a:t>Content Classifications</a:t>
                          </a:r>
                        </a:p>
                      </a:txBody>
                      <a:tcPr/>
                    </a:tc>
                    <a:tc>
                      <a:txBody>
                        <a:bodyPr/>
                        <a:lstStyle/>
                        <a:p>
                          <a:r>
                            <a:rPr lang="en-US" sz="1200" dirty="0">
                              <a:solidFill>
                                <a:srgbClr val="0000FF"/>
                              </a:solidFill>
                            </a:rPr>
                            <a:t>Identify semantic class (e.g., factual)</a:t>
                          </a:r>
                        </a:p>
                      </a:txBody>
                      <a:tcPr/>
                    </a:tc>
                    <a:tc>
                      <a:txBody>
                        <a:bodyPr/>
                        <a:lstStyle/>
                        <a:p>
                          <a:endParaRPr lang="en-US"/>
                        </a:p>
                      </a:txBody>
                      <a:tcPr>
                        <a:blipFill>
                          <a:blip r:embed="rId2"/>
                          <a:stretch>
                            <a:fillRect l="-357527" t="-68750" r="-257527" b="-200000"/>
                          </a:stretch>
                        </a:blipFill>
                      </a:tcPr>
                    </a:tc>
                    <a:tc>
                      <a:txBody>
                        <a:bodyPr/>
                        <a:lstStyle/>
                        <a:p>
                          <a:endParaRPr lang="en-US"/>
                        </a:p>
                      </a:txBody>
                      <a:tcPr>
                        <a:blipFill>
                          <a:blip r:embed="rId2"/>
                          <a:stretch>
                            <a:fillRect l="-178407" t="-68750" r="-419" b="-200000"/>
                          </a:stretch>
                        </a:blipFill>
                      </a:tcPr>
                    </a:tc>
                    <a:extLst>
                      <a:ext uri="{0D108BD9-81ED-4DB2-BD59-A6C34878D82A}">
                        <a16:rowId xmlns:a16="http://schemas.microsoft.com/office/drawing/2014/main" val="1812849811"/>
                      </a:ext>
                    </a:extLst>
                  </a:tr>
                  <a:tr h="646240">
                    <a:tc>
                      <a:txBody>
                        <a:bodyPr/>
                        <a:lstStyle/>
                        <a:p>
                          <a:r>
                            <a:rPr lang="en-US" sz="1200" b="1" dirty="0"/>
                            <a:t>Content Adaptive Coding</a:t>
                          </a:r>
                        </a:p>
                      </a:txBody>
                      <a:tcPr/>
                    </a:tc>
                    <a:tc>
                      <a:txBody>
                        <a:bodyPr/>
                        <a:lstStyle/>
                        <a:p>
                          <a:r>
                            <a:rPr lang="en-US" sz="1200" dirty="0">
                              <a:solidFill>
                                <a:srgbClr val="0000FF"/>
                              </a:solidFill>
                            </a:rPr>
                            <a:t>Apply protection based on content type</a:t>
                          </a:r>
                        </a:p>
                      </a:txBody>
                      <a:tcPr/>
                    </a:tc>
                    <a:tc>
                      <a:txBody>
                        <a:bodyPr/>
                        <a:lstStyle/>
                        <a:p>
                          <a:endParaRPr lang="en-US"/>
                        </a:p>
                      </a:txBody>
                      <a:tcPr>
                        <a:blipFill>
                          <a:blip r:embed="rId2"/>
                          <a:stretch>
                            <a:fillRect l="-357527" t="-178302" r="-257527" b="-111321"/>
                          </a:stretch>
                        </a:blipFill>
                      </a:tcPr>
                    </a:tc>
                    <a:tc>
                      <a:txBody>
                        <a:bodyPr/>
                        <a:lstStyle/>
                        <a:p>
                          <a:endParaRPr lang="en-US"/>
                        </a:p>
                      </a:txBody>
                      <a:tcPr anchor="ctr">
                        <a:blipFill>
                          <a:blip r:embed="rId2"/>
                          <a:stretch>
                            <a:fillRect l="-178407" t="-178302" r="-419" b="-111321"/>
                          </a:stretch>
                        </a:blipFill>
                      </a:tcPr>
                    </a:tc>
                    <a:extLst>
                      <a:ext uri="{0D108BD9-81ED-4DB2-BD59-A6C34878D82A}">
                        <a16:rowId xmlns:a16="http://schemas.microsoft.com/office/drawing/2014/main" val="1877412617"/>
                      </a:ext>
                    </a:extLst>
                  </a:tr>
                  <a:tr h="672846">
                    <a:tc>
                      <a:txBody>
                        <a:bodyPr/>
                        <a:lstStyle/>
                        <a:p>
                          <a:r>
                            <a:rPr lang="en-US" sz="1200" b="1" dirty="0"/>
                            <a:t>Channel Modulation</a:t>
                          </a:r>
                        </a:p>
                      </a:txBody>
                      <a:tcPr/>
                    </a:tc>
                    <a:tc>
                      <a:txBody>
                        <a:bodyPr/>
                        <a:lstStyle/>
                        <a:p>
                          <a:r>
                            <a:rPr lang="en-US" sz="1200" dirty="0">
                              <a:solidFill>
                                <a:srgbClr val="0000FF"/>
                              </a:solidFill>
                            </a:rPr>
                            <a:t>Convert coded bits to transmittable waveform (QAM, PSK,OFDM, etc.)</a:t>
                          </a:r>
                        </a:p>
                      </a:txBody>
                      <a:tcPr/>
                    </a:tc>
                    <a:tc>
                      <a:txBody>
                        <a:bodyPr/>
                        <a:lstStyle/>
                        <a:p>
                          <a:endParaRPr lang="en-US"/>
                        </a:p>
                      </a:txBody>
                      <a:tcPr>
                        <a:blipFill>
                          <a:blip r:embed="rId2"/>
                          <a:stretch>
                            <a:fillRect l="-357527" t="-265766" r="-257527" b="-6306"/>
                          </a:stretch>
                        </a:blipFill>
                      </a:tcPr>
                    </a:tc>
                    <a:tc>
                      <a:txBody>
                        <a:bodyPr/>
                        <a:lstStyle/>
                        <a:p>
                          <a:endParaRPr lang="en-US"/>
                        </a:p>
                      </a:txBody>
                      <a:tcPr>
                        <a:blipFill>
                          <a:blip r:embed="rId2"/>
                          <a:stretch>
                            <a:fillRect l="-178407" t="-265766" r="-419" b="-6306"/>
                          </a:stretch>
                        </a:blipFill>
                      </a:tcPr>
                    </a:tc>
                    <a:extLst>
                      <a:ext uri="{0D108BD9-81ED-4DB2-BD59-A6C34878D82A}">
                        <a16:rowId xmlns:a16="http://schemas.microsoft.com/office/drawing/2014/main" val="3332706678"/>
                      </a:ext>
                    </a:extLst>
                  </a:tr>
                </a:tbl>
              </a:graphicData>
            </a:graphic>
          </p:graphicFrame>
        </mc:Fallback>
      </mc:AlternateContent>
      <p:sp>
        <p:nvSpPr>
          <p:cNvPr id="2" name="Title 1">
            <a:extLst>
              <a:ext uri="{FF2B5EF4-FFF2-40B4-BE49-F238E27FC236}">
                <a16:creationId xmlns:a16="http://schemas.microsoft.com/office/drawing/2014/main" id="{EC6B1444-050B-4AAD-69E2-C79F4284A793}"/>
              </a:ext>
            </a:extLst>
          </p:cNvPr>
          <p:cNvSpPr>
            <a:spLocks noGrp="1"/>
          </p:cNvSpPr>
          <p:nvPr>
            <p:ph type="title"/>
          </p:nvPr>
        </p:nvSpPr>
        <p:spPr/>
        <p:txBody>
          <a:bodyPr/>
          <a:lstStyle/>
          <a:p>
            <a:r>
              <a:rPr lang="en-US" sz="1600" dirty="0">
                <a:solidFill>
                  <a:srgbClr val="0000FF"/>
                </a:solidFill>
              </a:rPr>
              <a:t>Appendix (Channel Encoder Pipeline - 1)  </a:t>
            </a:r>
          </a:p>
        </p:txBody>
      </p:sp>
    </p:spTree>
    <p:extLst>
      <p:ext uri="{BB962C8B-B14F-4D97-AF65-F5344CB8AC3E}">
        <p14:creationId xmlns:p14="http://schemas.microsoft.com/office/powerpoint/2010/main" val="17160185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1708E2-D3A4-2F6B-DD0C-107FCD3C230C}"/>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9D9A6F7-CAA8-9216-B342-27F1DDB7F417}"/>
                  </a:ext>
                </a:extLst>
              </p:cNvPr>
              <p:cNvSpPr>
                <a:spLocks noGrp="1"/>
              </p:cNvSpPr>
              <p:nvPr>
                <p:ph idx="1"/>
              </p:nvPr>
            </p:nvSpPr>
            <p:spPr/>
            <p:txBody>
              <a:bodyPr/>
              <a:lstStyle/>
              <a:p>
                <a:pPr>
                  <a:defRPr/>
                </a:pPr>
                <a:r>
                  <a:rPr lang="en-US" sz="1400" dirty="0"/>
                  <a:t>Example of Channel Encoder Pipeline</a:t>
                </a:r>
              </a:p>
              <a:p>
                <a:pPr lvl="1"/>
                <a:r>
                  <a:rPr lang="en-US" sz="1300" b="1" dirty="0"/>
                  <a:t>Input Semantic Embedding</a:t>
                </a:r>
              </a:p>
              <a:p>
                <a:pPr lvl="2"/>
                <a:r>
                  <a:rPr lang="en-US" sz="1100" dirty="0"/>
                  <a:t>Let's consider a compressed semantic embedding z obtained from the </a:t>
                </a:r>
                <a:r>
                  <a:rPr lang="en-US" sz="1100" dirty="0">
                    <a:solidFill>
                      <a:srgbClr val="0000FF"/>
                    </a:solidFill>
                  </a:rPr>
                  <a:t>Semantic Encoder Pipeline</a:t>
                </a:r>
                <a:r>
                  <a:rPr lang="en-US" sz="1100" dirty="0"/>
                  <a:t>: </a:t>
                </a:r>
                <a:r>
                  <a:rPr lang="pl-PL" sz="1100" dirty="0"/>
                  <a:t>z</a:t>
                </a:r>
                <a:r>
                  <a:rPr lang="en-US" sz="1100" dirty="0"/>
                  <a:t> (</a:t>
                </a:r>
                <a:r>
                  <a:rPr lang="en-US" sz="1100" dirty="0">
                    <a:solidFill>
                      <a:srgbClr val="0000FF"/>
                    </a:solidFill>
                  </a:rPr>
                  <a:t>transmit symbol vector</a:t>
                </a:r>
                <a:r>
                  <a:rPr lang="en-US" sz="1100" dirty="0"/>
                  <a:t>) = </a:t>
                </a:r>
                <a:r>
                  <a:rPr lang="pl-PL" sz="1100" dirty="0">
                    <a:solidFill>
                      <a:srgbClr val="0000FF"/>
                    </a:solidFill>
                  </a:rPr>
                  <a:t>[0.8,−0.2,0.5,−0.1,0.3,0.6,−0.4,0.2]</a:t>
                </a:r>
                <a:r>
                  <a:rPr lang="en-US" sz="1100" dirty="0">
                    <a:solidFill>
                      <a:srgbClr val="0000FF"/>
                    </a:solidFill>
                  </a:rPr>
                  <a:t>   </a:t>
                </a:r>
              </a:p>
              <a:p>
                <a:pPr lvl="1"/>
                <a:r>
                  <a:rPr lang="en-US" sz="1300" b="1" dirty="0"/>
                  <a:t>Step 1: Content classification</a:t>
                </a:r>
              </a:p>
              <a:p>
                <a:pPr lvl="2"/>
                <a:r>
                  <a:rPr lang="en-US" sz="1100" dirty="0"/>
                  <a:t>The </a:t>
                </a:r>
                <a:r>
                  <a:rPr lang="en-US" sz="1100" dirty="0">
                    <a:solidFill>
                      <a:srgbClr val="0000FF"/>
                    </a:solidFill>
                  </a:rPr>
                  <a:t>content classifier </a:t>
                </a:r>
                <a14:m>
                  <m:oMath xmlns:m="http://schemas.openxmlformats.org/officeDocument/2006/math">
                    <m:sSub>
                      <m:sSubPr>
                        <m:ctrlPr>
                          <a:rPr lang="en-US" sz="1100" b="0" i="1" smtClean="0">
                            <a:solidFill>
                              <a:srgbClr val="0000FF"/>
                            </a:solidFill>
                            <a:latin typeface="Cambria Math" panose="02040503050406030204" pitchFamily="18" charset="0"/>
                          </a:rPr>
                        </m:ctrlPr>
                      </m:sSubPr>
                      <m:e>
                        <m:r>
                          <a:rPr lang="en-US" sz="1100" b="0" i="1" smtClean="0">
                            <a:solidFill>
                              <a:srgbClr val="0000FF"/>
                            </a:solidFill>
                            <a:latin typeface="Cambria Math" panose="02040503050406030204" pitchFamily="18" charset="0"/>
                          </a:rPr>
                          <m:t>𝑓</m:t>
                        </m:r>
                      </m:e>
                      <m:sub>
                        <m:r>
                          <a:rPr lang="en-US" sz="1100" b="0" i="1" smtClean="0">
                            <a:solidFill>
                              <a:srgbClr val="0000FF"/>
                            </a:solidFill>
                            <a:latin typeface="Cambria Math" panose="02040503050406030204" pitchFamily="18" charset="0"/>
                            <a:ea typeface="Cambria Math" panose="02040503050406030204" pitchFamily="18" charset="0"/>
                          </a:rPr>
                          <m:t>𝜑</m:t>
                        </m:r>
                      </m:sub>
                    </m:sSub>
                    <m:r>
                      <a:rPr lang="en-US" sz="1100" b="0" i="1" smtClean="0">
                        <a:solidFill>
                          <a:srgbClr val="0000FF"/>
                        </a:solidFill>
                        <a:latin typeface="Cambria Math" panose="02040503050406030204" pitchFamily="18" charset="0"/>
                        <a:ea typeface="Cambria Math" panose="02040503050406030204" pitchFamily="18" charset="0"/>
                      </a:rPr>
                      <m:t> </m:t>
                    </m:r>
                  </m:oMath>
                </a14:m>
                <a:r>
                  <a:rPr lang="en-US" sz="1100" dirty="0">
                    <a:solidFill>
                      <a:srgbClr val="0000FF"/>
                    </a:solidFill>
                  </a:rPr>
                  <a:t> takes the compressed </a:t>
                </a:r>
                <a:r>
                  <a:rPr lang="en-US" sz="1100" b="1" dirty="0">
                    <a:solidFill>
                      <a:srgbClr val="0000FF"/>
                    </a:solidFill>
                  </a:rPr>
                  <a:t>semantic embedding z as input </a:t>
                </a:r>
                <a:r>
                  <a:rPr lang="en-US" sz="1100" dirty="0"/>
                  <a:t>and </a:t>
                </a:r>
                <a:r>
                  <a:rPr lang="en-US" sz="1100" b="1" dirty="0">
                    <a:solidFill>
                      <a:srgbClr val="0000FF"/>
                    </a:solidFill>
                  </a:rPr>
                  <a:t>predicts the content class probabilities </a:t>
                </a:r>
                <a:r>
                  <a:rPr lang="en-US" sz="1100" dirty="0"/>
                  <a:t>p:</a:t>
                </a:r>
                <a:endParaRPr lang="en-US" sz="1100" b="1" dirty="0"/>
              </a:p>
              <a:p>
                <a:pPr marL="1028700" lvl="3" indent="0">
                  <a:buNone/>
                </a:pPr>
                <a:r>
                  <a:rPr lang="en-US" sz="1300" b="1" dirty="0"/>
                  <a:t>	</a:t>
                </a:r>
                <a:r>
                  <a:rPr lang="en-US" sz="1000" b="1" dirty="0">
                    <a:solidFill>
                      <a:srgbClr val="0000FF"/>
                    </a:solidFill>
                  </a:rPr>
                  <a:t>Classifier: </a:t>
                </a:r>
                <a14:m>
                  <m:oMath xmlns:m="http://schemas.openxmlformats.org/officeDocument/2006/math">
                    <m:r>
                      <a:rPr lang="en-US" sz="1000" b="1" i="0" smtClean="0">
                        <a:solidFill>
                          <a:srgbClr val="0000FF"/>
                        </a:solidFill>
                        <a:latin typeface="Cambria Math" panose="02040503050406030204" pitchFamily="18" charset="0"/>
                      </a:rPr>
                      <m:t>𝐏</m:t>
                    </m:r>
                    <m:r>
                      <a:rPr lang="en-US" sz="1000" b="1" i="0" smtClean="0">
                        <a:solidFill>
                          <a:srgbClr val="0000FF"/>
                        </a:solidFill>
                        <a:latin typeface="Cambria Math" panose="02040503050406030204" pitchFamily="18" charset="0"/>
                      </a:rPr>
                      <m:t>=</m:t>
                    </m:r>
                    <m:sSub>
                      <m:sSubPr>
                        <m:ctrlPr>
                          <a:rPr lang="en-US" sz="1000" b="0" i="1" smtClean="0">
                            <a:solidFill>
                              <a:srgbClr val="0000FF"/>
                            </a:solidFill>
                            <a:latin typeface="Cambria Math" panose="02040503050406030204" pitchFamily="18" charset="0"/>
                          </a:rPr>
                        </m:ctrlPr>
                      </m:sSubPr>
                      <m:e>
                        <m:r>
                          <a:rPr lang="en-US" sz="1000" b="0" i="1" smtClean="0">
                            <a:solidFill>
                              <a:srgbClr val="0000FF"/>
                            </a:solidFill>
                            <a:latin typeface="Cambria Math" panose="02040503050406030204" pitchFamily="18" charset="0"/>
                          </a:rPr>
                          <m:t>𝑓</m:t>
                        </m:r>
                      </m:e>
                      <m:sub>
                        <m:r>
                          <a:rPr lang="en-US" sz="1000" b="0" i="1" smtClean="0">
                            <a:solidFill>
                              <a:srgbClr val="0000FF"/>
                            </a:solidFill>
                            <a:latin typeface="Cambria Math" panose="02040503050406030204" pitchFamily="18" charset="0"/>
                            <a:ea typeface="Cambria Math" panose="02040503050406030204" pitchFamily="18" charset="0"/>
                          </a:rPr>
                          <m:t>𝜑</m:t>
                        </m:r>
                      </m:sub>
                    </m:sSub>
                    <m:d>
                      <m:dPr>
                        <m:ctrlPr>
                          <a:rPr lang="en-US" sz="1000" b="0" i="1" smtClean="0">
                            <a:solidFill>
                              <a:srgbClr val="0000FF"/>
                            </a:solidFill>
                            <a:latin typeface="Cambria Math" panose="02040503050406030204" pitchFamily="18" charset="0"/>
                            <a:ea typeface="Cambria Math" panose="02040503050406030204" pitchFamily="18" charset="0"/>
                          </a:rPr>
                        </m:ctrlPr>
                      </m:dPr>
                      <m:e>
                        <m:r>
                          <a:rPr lang="en-US" sz="1000" b="0" i="1" smtClean="0">
                            <a:solidFill>
                              <a:srgbClr val="0000FF"/>
                            </a:solidFill>
                            <a:latin typeface="Cambria Math" panose="02040503050406030204" pitchFamily="18" charset="0"/>
                            <a:ea typeface="Cambria Math" panose="02040503050406030204" pitchFamily="18" charset="0"/>
                          </a:rPr>
                          <m:t>𝑍</m:t>
                        </m:r>
                      </m:e>
                    </m:d>
                    <m:r>
                      <a:rPr lang="en-US" sz="1000" b="0" i="1" smtClean="0">
                        <a:solidFill>
                          <a:srgbClr val="0000FF"/>
                        </a:solidFill>
                        <a:latin typeface="Cambria Math" panose="02040503050406030204" pitchFamily="18" charset="0"/>
                        <a:ea typeface="Cambria Math" panose="02040503050406030204" pitchFamily="18" charset="0"/>
                      </a:rPr>
                      <m:t>=</m:t>
                    </m:r>
                    <m:r>
                      <m:rPr>
                        <m:nor/>
                      </m:rPr>
                      <a:rPr lang="en-US" sz="1000">
                        <a:solidFill>
                          <a:srgbClr val="0000FF"/>
                        </a:solidFill>
                      </a:rPr>
                      <m:t>[0.1,0.2,0.5,0.2]</m:t>
                    </m:r>
                  </m:oMath>
                </a14:m>
                <a:r>
                  <a:rPr lang="en-US" sz="1000" b="1" dirty="0">
                    <a:solidFill>
                      <a:srgbClr val="0000FF"/>
                    </a:solidFill>
                  </a:rPr>
                  <a:t> Weight </a:t>
                </a:r>
                <a14:m>
                  <m:oMath xmlns:m="http://schemas.openxmlformats.org/officeDocument/2006/math">
                    <m:sSub>
                      <m:sSubPr>
                        <m:ctrlPr>
                          <a:rPr lang="en-US" sz="1000" b="1" i="1" smtClean="0">
                            <a:solidFill>
                              <a:srgbClr val="0000FF"/>
                            </a:solidFill>
                            <a:latin typeface="Cambria Math" panose="02040503050406030204" pitchFamily="18" charset="0"/>
                          </a:rPr>
                        </m:ctrlPr>
                      </m:sSubPr>
                      <m:e>
                        <m:r>
                          <a:rPr lang="en-US" sz="1000" b="1" i="1" smtClean="0">
                            <a:solidFill>
                              <a:srgbClr val="0000FF"/>
                            </a:solidFill>
                            <a:latin typeface="Cambria Math" panose="02040503050406030204" pitchFamily="18" charset="0"/>
                          </a:rPr>
                          <m:t>𝒘</m:t>
                        </m:r>
                      </m:e>
                      <m:sub>
                        <m:r>
                          <a:rPr lang="en-US" sz="1000" b="1" i="1" smtClean="0">
                            <a:solidFill>
                              <a:srgbClr val="0000FF"/>
                            </a:solidFill>
                            <a:latin typeface="Cambria Math" panose="02040503050406030204" pitchFamily="18" charset="0"/>
                          </a:rPr>
                          <m:t>𝒄</m:t>
                        </m:r>
                      </m:sub>
                    </m:sSub>
                    <m:r>
                      <a:rPr lang="en-US" sz="1000" b="1" i="1" smtClean="0">
                        <a:solidFill>
                          <a:srgbClr val="0000FF"/>
                        </a:solidFill>
                        <a:latin typeface="Cambria Math" panose="02040503050406030204" pitchFamily="18" charset="0"/>
                      </a:rPr>
                      <m:t>=[</m:t>
                    </m:r>
                    <m:r>
                      <a:rPr lang="en-US" sz="1000" b="1" i="1" smtClean="0">
                        <a:solidFill>
                          <a:srgbClr val="0000FF"/>
                        </a:solidFill>
                        <a:latin typeface="Cambria Math" panose="02040503050406030204" pitchFamily="18" charset="0"/>
                      </a:rPr>
                      <m:t>𝟎</m:t>
                    </m:r>
                    <m:r>
                      <a:rPr lang="en-US" sz="1000" b="1" i="1" smtClean="0">
                        <a:solidFill>
                          <a:srgbClr val="0000FF"/>
                        </a:solidFill>
                        <a:latin typeface="Cambria Math" panose="02040503050406030204" pitchFamily="18" charset="0"/>
                      </a:rPr>
                      <m:t>.</m:t>
                    </m:r>
                    <m:r>
                      <a:rPr lang="en-US" sz="1000" b="1" i="1" smtClean="0">
                        <a:solidFill>
                          <a:srgbClr val="0000FF"/>
                        </a:solidFill>
                        <a:latin typeface="Cambria Math" panose="02040503050406030204" pitchFamily="18" charset="0"/>
                      </a:rPr>
                      <m:t>𝟒</m:t>
                    </m:r>
                    <m:r>
                      <a:rPr lang="en-US" sz="1000" b="1" i="1" smtClean="0">
                        <a:solidFill>
                          <a:srgbClr val="0000FF"/>
                        </a:solidFill>
                        <a:latin typeface="Cambria Math" panose="02040503050406030204" pitchFamily="18" charset="0"/>
                      </a:rPr>
                      <m:t>,</m:t>
                    </m:r>
                    <m:r>
                      <a:rPr lang="en-US" sz="1000" b="1" i="1" smtClean="0">
                        <a:solidFill>
                          <a:srgbClr val="0000FF"/>
                        </a:solidFill>
                        <a:latin typeface="Cambria Math" panose="02040503050406030204" pitchFamily="18" charset="0"/>
                      </a:rPr>
                      <m:t>𝟎</m:t>
                    </m:r>
                    <m:r>
                      <a:rPr lang="en-US" sz="1000" b="1" i="1" smtClean="0">
                        <a:solidFill>
                          <a:srgbClr val="0000FF"/>
                        </a:solidFill>
                        <a:latin typeface="Cambria Math" panose="02040503050406030204" pitchFamily="18" charset="0"/>
                      </a:rPr>
                      <m:t>.</m:t>
                    </m:r>
                    <m:r>
                      <a:rPr lang="en-US" sz="1000" b="1" i="1" smtClean="0">
                        <a:solidFill>
                          <a:srgbClr val="0000FF"/>
                        </a:solidFill>
                        <a:latin typeface="Cambria Math" panose="02040503050406030204" pitchFamily="18" charset="0"/>
                      </a:rPr>
                      <m:t>𝟔</m:t>
                    </m:r>
                    <m:r>
                      <a:rPr lang="en-US" sz="1000" b="1" i="1" smtClean="0">
                        <a:solidFill>
                          <a:srgbClr val="0000FF"/>
                        </a:solidFill>
                        <a:latin typeface="Cambria Math" panose="02040503050406030204" pitchFamily="18" charset="0"/>
                      </a:rPr>
                      <m:t>,</m:t>
                    </m:r>
                    <m:r>
                      <a:rPr lang="en-US" sz="1000" b="1" i="1" smtClean="0">
                        <a:solidFill>
                          <a:srgbClr val="0000FF"/>
                        </a:solidFill>
                        <a:latin typeface="Cambria Math" panose="02040503050406030204" pitchFamily="18" charset="0"/>
                      </a:rPr>
                      <m:t>𝟏</m:t>
                    </m:r>
                    <m:r>
                      <a:rPr lang="en-US" sz="1000" b="1" i="1" smtClean="0">
                        <a:solidFill>
                          <a:srgbClr val="0000FF"/>
                        </a:solidFill>
                        <a:latin typeface="Cambria Math" panose="02040503050406030204" pitchFamily="18" charset="0"/>
                      </a:rPr>
                      <m:t>.</m:t>
                    </m:r>
                    <m:r>
                      <a:rPr lang="en-US" sz="1000" b="1" i="1" smtClean="0">
                        <a:solidFill>
                          <a:srgbClr val="0000FF"/>
                        </a:solidFill>
                        <a:latin typeface="Cambria Math" panose="02040503050406030204" pitchFamily="18" charset="0"/>
                      </a:rPr>
                      <m:t>𝟎</m:t>
                    </m:r>
                    <m:r>
                      <a:rPr lang="en-US" sz="1000" b="1" i="1" smtClean="0">
                        <a:solidFill>
                          <a:srgbClr val="0000FF"/>
                        </a:solidFill>
                        <a:latin typeface="Cambria Math" panose="02040503050406030204" pitchFamily="18" charset="0"/>
                      </a:rPr>
                      <m:t>,</m:t>
                    </m:r>
                    <m:r>
                      <a:rPr lang="en-US" sz="1000" b="1" i="1" smtClean="0">
                        <a:solidFill>
                          <a:srgbClr val="0000FF"/>
                        </a:solidFill>
                        <a:latin typeface="Cambria Math" panose="02040503050406030204" pitchFamily="18" charset="0"/>
                      </a:rPr>
                      <m:t>𝟎</m:t>
                    </m:r>
                    <m:r>
                      <a:rPr lang="en-US" sz="1000" b="1" i="1" smtClean="0">
                        <a:solidFill>
                          <a:srgbClr val="0000FF"/>
                        </a:solidFill>
                        <a:latin typeface="Cambria Math" panose="02040503050406030204" pitchFamily="18" charset="0"/>
                      </a:rPr>
                      <m:t>.</m:t>
                    </m:r>
                    <m:r>
                      <a:rPr lang="en-US" sz="1000" b="1" i="1" smtClean="0">
                        <a:solidFill>
                          <a:srgbClr val="0000FF"/>
                        </a:solidFill>
                        <a:latin typeface="Cambria Math" panose="02040503050406030204" pitchFamily="18" charset="0"/>
                      </a:rPr>
                      <m:t>𝟖</m:t>
                    </m:r>
                    <m:r>
                      <a:rPr lang="en-US" sz="1000" b="1" i="1" smtClean="0">
                        <a:solidFill>
                          <a:srgbClr val="0000FF"/>
                        </a:solidFill>
                        <a:latin typeface="Cambria Math" panose="02040503050406030204" pitchFamily="18" charset="0"/>
                      </a:rPr>
                      <m:t>]</m:t>
                    </m:r>
                  </m:oMath>
                </a14:m>
                <a:endParaRPr lang="en-US" sz="1000" b="1" dirty="0">
                  <a:solidFill>
                    <a:srgbClr val="0000FF"/>
                  </a:solidFill>
                </a:endParaRPr>
              </a:p>
              <a:p>
                <a:pPr marL="685800" lvl="2" indent="0">
                  <a:buNone/>
                </a:pPr>
                <a:r>
                  <a:rPr lang="en-US" sz="1000" dirty="0">
                    <a:solidFill>
                      <a:srgbClr val="0000FF"/>
                    </a:solidFill>
                  </a:rPr>
                  <a:t>		Class 1: Procedural → 10% -&gt; 0.4</a:t>
                </a:r>
              </a:p>
              <a:p>
                <a:pPr marL="685800" lvl="2" indent="0">
                  <a:buNone/>
                </a:pPr>
                <a:r>
                  <a:rPr lang="en-US" sz="1000" dirty="0">
                    <a:solidFill>
                      <a:srgbClr val="0000FF"/>
                    </a:solidFill>
                  </a:rPr>
                  <a:t>		Class 2: Legislative → 20%-&gt; 0.6</a:t>
                </a:r>
              </a:p>
              <a:p>
                <a:pPr marL="685800" lvl="2" indent="0">
                  <a:buNone/>
                </a:pPr>
                <a:r>
                  <a:rPr lang="en-US" sz="1000" dirty="0">
                    <a:solidFill>
                      <a:srgbClr val="0000FF"/>
                    </a:solidFill>
                  </a:rPr>
                  <a:t>		Class 3: Factual → 50%-&gt; 1.0</a:t>
                </a:r>
              </a:p>
              <a:p>
                <a:pPr marL="685800" lvl="2" indent="0">
                  <a:buNone/>
                </a:pPr>
                <a:r>
                  <a:rPr lang="en-US" sz="1000" dirty="0">
                    <a:solidFill>
                      <a:srgbClr val="0000FF"/>
                    </a:solidFill>
                  </a:rPr>
                  <a:t>		Class 4: Argumentative → 20%-&gt; 0.8</a:t>
                </a:r>
                <a:endParaRPr lang="en-US" sz="1000" b="1" dirty="0"/>
              </a:p>
              <a:p>
                <a:pPr lvl="2"/>
                <a:r>
                  <a:rPr lang="en-US" sz="1200" b="1" dirty="0">
                    <a:solidFill>
                      <a:srgbClr val="0000FF"/>
                    </a:solidFill>
                  </a:rPr>
                  <a:t>Predicted class: </a:t>
                </a:r>
                <a14:m>
                  <m:oMath xmlns:m="http://schemas.openxmlformats.org/officeDocument/2006/math">
                    <m:acc>
                      <m:accPr>
                        <m:chr m:val="̂"/>
                        <m:ctrlPr>
                          <a:rPr lang="en-US" sz="1200" i="1" smtClean="0">
                            <a:solidFill>
                              <a:srgbClr val="0000FF"/>
                            </a:solidFill>
                            <a:latin typeface="Cambria Math" panose="02040503050406030204" pitchFamily="18" charset="0"/>
                          </a:rPr>
                        </m:ctrlPr>
                      </m:accPr>
                      <m:e>
                        <m:r>
                          <a:rPr lang="en-US" sz="1200" b="0" i="1" smtClean="0">
                            <a:solidFill>
                              <a:srgbClr val="0000FF"/>
                            </a:solidFill>
                            <a:latin typeface="Cambria Math" panose="02040503050406030204" pitchFamily="18" charset="0"/>
                          </a:rPr>
                          <m:t>𝐶</m:t>
                        </m:r>
                      </m:e>
                    </m:acc>
                    <m:r>
                      <a:rPr lang="en-US" sz="1200" b="0" i="1" smtClean="0">
                        <a:solidFill>
                          <a:srgbClr val="0000FF"/>
                        </a:solidFill>
                        <a:latin typeface="Cambria Math" panose="02040503050406030204" pitchFamily="18" charset="0"/>
                      </a:rPr>
                      <m:t>=</m:t>
                    </m:r>
                    <m:sSub>
                      <m:sSubPr>
                        <m:ctrlPr>
                          <a:rPr lang="en-US" sz="1200" b="0" i="1" smtClean="0">
                            <a:solidFill>
                              <a:srgbClr val="0000FF"/>
                            </a:solidFill>
                            <a:latin typeface="Cambria Math" panose="02040503050406030204" pitchFamily="18" charset="0"/>
                          </a:rPr>
                        </m:ctrlPr>
                      </m:sSubPr>
                      <m:e>
                        <m:r>
                          <a:rPr lang="en-US" sz="1200" b="0" i="1" smtClean="0">
                            <a:solidFill>
                              <a:srgbClr val="0000FF"/>
                            </a:solidFill>
                            <a:latin typeface="Cambria Math" panose="02040503050406030204" pitchFamily="18" charset="0"/>
                          </a:rPr>
                          <m:t>𝑎𝑟𝑔𝑚𝑎𝑥</m:t>
                        </m:r>
                      </m:e>
                      <m:sub>
                        <m:r>
                          <a:rPr lang="en-US" sz="1200" b="0" i="1" smtClean="0">
                            <a:solidFill>
                              <a:srgbClr val="0000FF"/>
                            </a:solidFill>
                            <a:latin typeface="Cambria Math" panose="02040503050406030204" pitchFamily="18" charset="0"/>
                          </a:rPr>
                          <m:t>𝑐</m:t>
                        </m:r>
                      </m:sub>
                    </m:sSub>
                    <m:r>
                      <a:rPr lang="en-US" sz="1200" b="0" i="1" smtClean="0">
                        <a:solidFill>
                          <a:srgbClr val="0000FF"/>
                        </a:solidFill>
                        <a:latin typeface="Cambria Math" panose="02040503050406030204" pitchFamily="18" charset="0"/>
                      </a:rPr>
                      <m:t>(</m:t>
                    </m:r>
                    <m:r>
                      <a:rPr lang="en-US" sz="1200" b="0" i="1" smtClean="0">
                        <a:solidFill>
                          <a:srgbClr val="0000FF"/>
                        </a:solidFill>
                        <a:latin typeface="Cambria Math" panose="02040503050406030204" pitchFamily="18" charset="0"/>
                      </a:rPr>
                      <m:t>𝑃</m:t>
                    </m:r>
                    <m:r>
                      <a:rPr lang="en-US" sz="1200" b="0" i="1" smtClean="0">
                        <a:solidFill>
                          <a:srgbClr val="0000FF"/>
                        </a:solidFill>
                        <a:latin typeface="Cambria Math" panose="02040503050406030204" pitchFamily="18" charset="0"/>
                      </a:rPr>
                      <m:t>)</m:t>
                    </m:r>
                  </m:oMath>
                </a14:m>
                <a:r>
                  <a:rPr lang="en-US" sz="1200" b="1" dirty="0">
                    <a:solidFill>
                      <a:srgbClr val="0000FF"/>
                    </a:solidFill>
                  </a:rPr>
                  <a:t>=3 (Factual)</a:t>
                </a:r>
                <a:endParaRPr lang="en-US" sz="1200" b="1" dirty="0"/>
              </a:p>
              <a:p>
                <a:pPr lvl="1"/>
                <a:r>
                  <a:rPr lang="en-US" sz="1300" b="1" dirty="0"/>
                  <a:t>Step 2: Content-Adaptive Coding</a:t>
                </a:r>
              </a:p>
              <a:p>
                <a:pPr lvl="2"/>
                <a:r>
                  <a:rPr lang="en-US" sz="1100" dirty="0">
                    <a:solidFill>
                      <a:srgbClr val="0000FF"/>
                    </a:solidFill>
                  </a:rPr>
                  <a:t>Based on the predicted content class ĉ = 3 (factual), </a:t>
                </a:r>
                <a:r>
                  <a:rPr lang="en-US" sz="1100" dirty="0"/>
                  <a:t>the content-adaptive coding function </a:t>
                </a:r>
                <a14:m>
                  <m:oMath xmlns:m="http://schemas.openxmlformats.org/officeDocument/2006/math">
                    <m:sSub>
                      <m:sSubPr>
                        <m:ctrlPr>
                          <a:rPr lang="en-US" sz="1100" b="0" i="1" smtClean="0">
                            <a:solidFill>
                              <a:srgbClr val="0000FF"/>
                            </a:solidFill>
                            <a:latin typeface="Cambria Math" panose="02040503050406030204" pitchFamily="18" charset="0"/>
                          </a:rPr>
                        </m:ctrlPr>
                      </m:sSubPr>
                      <m:e>
                        <m:r>
                          <a:rPr lang="en-US" sz="1100" b="0" i="1" smtClean="0">
                            <a:solidFill>
                              <a:srgbClr val="0000FF"/>
                            </a:solidFill>
                            <a:latin typeface="Cambria Math" panose="02040503050406030204" pitchFamily="18" charset="0"/>
                          </a:rPr>
                          <m:t>𝑔</m:t>
                        </m:r>
                      </m:e>
                      <m:sub>
                        <m:r>
                          <a:rPr lang="en-US" sz="1100" b="0" i="1" smtClean="0">
                            <a:solidFill>
                              <a:srgbClr val="0000FF"/>
                            </a:solidFill>
                            <a:latin typeface="Cambria Math" panose="02040503050406030204" pitchFamily="18" charset="0"/>
                            <a:ea typeface="Cambria Math" panose="02040503050406030204" pitchFamily="18" charset="0"/>
                          </a:rPr>
                          <m:t>𝜃</m:t>
                        </m:r>
                      </m:sub>
                    </m:sSub>
                  </m:oMath>
                </a14:m>
                <a:r>
                  <a:rPr lang="en-US" sz="1100" dirty="0">
                    <a:solidFill>
                      <a:srgbClr val="0000FF"/>
                    </a:solidFill>
                  </a:rPr>
                  <a:t> applies the corresponding coding strategy </a:t>
                </a:r>
                <a:r>
                  <a:rPr lang="en-US" sz="1100" dirty="0"/>
                  <a:t>to the compressed semantic embedding z:</a:t>
                </a:r>
              </a:p>
              <a:p>
                <a:pPr lvl="2"/>
                <a:r>
                  <a:rPr lang="en-US" sz="1100" dirty="0"/>
                  <a:t>strategy={rate:0.7, </a:t>
                </a:r>
                <a:r>
                  <a:rPr lang="en-US" sz="1100" dirty="0" err="1"/>
                  <a:t>type:’repetition</a:t>
                </a:r>
                <a:r>
                  <a:rPr lang="en-US" sz="1100" dirty="0"/>
                  <a:t>’, </a:t>
                </a:r>
                <a:r>
                  <a:rPr lang="en-US" sz="1100" dirty="0" err="1"/>
                  <a:t>interleaving:True</a:t>
                </a:r>
                <a:r>
                  <a:rPr lang="en-US" sz="1100" dirty="0"/>
                  <a:t>}</a:t>
                </a:r>
                <a:endParaRPr lang="en-US" sz="1300" i="1" dirty="0">
                  <a:latin typeface="Cambria Math" panose="02040503050406030204" pitchFamily="18" charset="0"/>
                </a:endParaRPr>
              </a:p>
              <a:p>
                <a:pPr marL="1028700" lvl="3" indent="0">
                  <a:buNone/>
                </a:pPr>
                <a:r>
                  <a:rPr lang="en-US" sz="1300" dirty="0"/>
                  <a:t>		</a:t>
                </a:r>
                <a14:m>
                  <m:oMath xmlns:m="http://schemas.openxmlformats.org/officeDocument/2006/math">
                    <m:sSub>
                      <m:sSubPr>
                        <m:ctrlPr>
                          <a:rPr lang="en-US" sz="1100" i="1" smtClean="0">
                            <a:solidFill>
                              <a:srgbClr val="0000FF"/>
                            </a:solidFill>
                            <a:latin typeface="Cambria Math" panose="02040503050406030204" pitchFamily="18" charset="0"/>
                          </a:rPr>
                        </m:ctrlPr>
                      </m:sSubPr>
                      <m:e>
                        <m:r>
                          <a:rPr lang="en-US" sz="1100" b="0" i="1" smtClean="0">
                            <a:solidFill>
                              <a:srgbClr val="0000FF"/>
                            </a:solidFill>
                            <a:latin typeface="Cambria Math" panose="02040503050406030204" pitchFamily="18" charset="0"/>
                          </a:rPr>
                          <m:t>𝑍</m:t>
                        </m:r>
                      </m:e>
                      <m:sub>
                        <m:r>
                          <a:rPr lang="en-US" sz="1100" b="0" i="1" smtClean="0">
                            <a:solidFill>
                              <a:srgbClr val="0000FF"/>
                            </a:solidFill>
                            <a:latin typeface="Cambria Math" panose="02040503050406030204" pitchFamily="18" charset="0"/>
                          </a:rPr>
                          <m:t>𝑐𝑜𝑑𝑒𝑑</m:t>
                        </m:r>
                      </m:sub>
                    </m:sSub>
                    <m:r>
                      <a:rPr lang="en-US" sz="1100" b="0" i="1" smtClean="0">
                        <a:solidFill>
                          <a:srgbClr val="0000FF"/>
                        </a:solidFill>
                        <a:latin typeface="Cambria Math" panose="02040503050406030204" pitchFamily="18" charset="0"/>
                      </a:rPr>
                      <m:t>=</m:t>
                    </m:r>
                    <m:sSub>
                      <m:sSubPr>
                        <m:ctrlPr>
                          <a:rPr lang="en-US" sz="1100" b="0" i="1" smtClean="0">
                            <a:solidFill>
                              <a:srgbClr val="0000FF"/>
                            </a:solidFill>
                            <a:latin typeface="Cambria Math" panose="02040503050406030204" pitchFamily="18" charset="0"/>
                          </a:rPr>
                        </m:ctrlPr>
                      </m:sSubPr>
                      <m:e>
                        <m:r>
                          <a:rPr lang="en-US" sz="1100" b="0" i="1" smtClean="0">
                            <a:solidFill>
                              <a:srgbClr val="0000FF"/>
                            </a:solidFill>
                            <a:latin typeface="Cambria Math" panose="02040503050406030204" pitchFamily="18" charset="0"/>
                          </a:rPr>
                          <m:t>𝑔</m:t>
                        </m:r>
                      </m:e>
                      <m:sub>
                        <m:r>
                          <a:rPr lang="en-US" sz="1100" b="0" i="1" smtClean="0">
                            <a:solidFill>
                              <a:srgbClr val="0000FF"/>
                            </a:solidFill>
                            <a:latin typeface="Cambria Math" panose="02040503050406030204" pitchFamily="18" charset="0"/>
                            <a:ea typeface="Cambria Math" panose="02040503050406030204" pitchFamily="18" charset="0"/>
                          </a:rPr>
                          <m:t>𝜃</m:t>
                        </m:r>
                      </m:sub>
                    </m:sSub>
                    <m:r>
                      <a:rPr lang="en-US" sz="1100" b="0" i="1" smtClean="0">
                        <a:solidFill>
                          <a:srgbClr val="0000FF"/>
                        </a:solidFill>
                        <a:latin typeface="Cambria Math" panose="02040503050406030204" pitchFamily="18" charset="0"/>
                      </a:rPr>
                      <m:t>(</m:t>
                    </m:r>
                    <m:r>
                      <a:rPr lang="en-US" sz="1100" b="0" i="1" smtClean="0">
                        <a:solidFill>
                          <a:srgbClr val="0000FF"/>
                        </a:solidFill>
                        <a:latin typeface="Cambria Math" panose="02040503050406030204" pitchFamily="18" charset="0"/>
                      </a:rPr>
                      <m:t>𝑍</m:t>
                    </m:r>
                    <m:r>
                      <a:rPr lang="en-US" sz="1100" b="0" i="1" smtClean="0">
                        <a:solidFill>
                          <a:srgbClr val="0000FF"/>
                        </a:solidFill>
                        <a:latin typeface="Cambria Math" panose="02040503050406030204" pitchFamily="18" charset="0"/>
                      </a:rPr>
                      <m:t>,3)</m:t>
                    </m:r>
                  </m:oMath>
                </a14:m>
                <a:r>
                  <a:rPr lang="en-US" sz="1100" dirty="0">
                    <a:solidFill>
                      <a:srgbClr val="0000FF"/>
                    </a:solidFill>
                  </a:rPr>
                  <a:t>= [1,0,1,1,0,0,1,0,1,1,0,1]</a:t>
                </a:r>
                <a:endParaRPr lang="en-US" sz="1100" dirty="0"/>
              </a:p>
              <a:p>
                <a:pPr marL="1028700" lvl="3" indent="0">
                  <a:buNone/>
                </a:pPr>
                <a:r>
                  <a:rPr lang="en-US" sz="1100" dirty="0"/>
                  <a:t>	Output: A </a:t>
                </a:r>
                <a:r>
                  <a:rPr lang="en-US" sz="1100" b="1" dirty="0"/>
                  <a:t>coded sequence</a:t>
                </a:r>
                <a:r>
                  <a:rPr lang="en-US" sz="1100" dirty="0"/>
                  <a:t> of length 12.</a:t>
                </a:r>
              </a:p>
              <a:p>
                <a:pPr lvl="1"/>
                <a:r>
                  <a:rPr lang="en-US" sz="1300" b="1" dirty="0"/>
                  <a:t>Step 3: Channel modulation </a:t>
                </a:r>
              </a:p>
              <a:p>
                <a:pPr lvl="2"/>
                <a:r>
                  <a:rPr lang="en-US" sz="1100" b="1" dirty="0">
                    <a:solidFill>
                      <a:srgbClr val="0000FF"/>
                    </a:solidFill>
                  </a:rPr>
                  <a:t>BPSK (single carrier)</a:t>
                </a:r>
              </a:p>
              <a:p>
                <a:pPr lvl="3"/>
                <a:r>
                  <a:rPr lang="en-US" sz="1000" dirty="0"/>
                  <a:t>BPSK mapping: 1→+1+0j, 0→−1+0j</a:t>
                </a:r>
              </a:p>
              <a:p>
                <a:pPr lvl="3"/>
                <a14:m>
                  <m:oMath xmlns:m="http://schemas.openxmlformats.org/officeDocument/2006/math">
                    <m:r>
                      <a:rPr lang="en-US" sz="1000" b="0" i="1" smtClean="0">
                        <a:latin typeface="Cambria Math" panose="02040503050406030204" pitchFamily="18" charset="0"/>
                      </a:rPr>
                      <m:t>𝑆</m:t>
                    </m:r>
                    <m:r>
                      <a:rPr lang="en-US" sz="1000" b="0" i="1" smtClean="0">
                        <a:latin typeface="Cambria Math" panose="02040503050406030204" pitchFamily="18" charset="0"/>
                      </a:rPr>
                      <m:t>=</m:t>
                    </m:r>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h</m:t>
                        </m:r>
                      </m:e>
                      <m:sub>
                        <m:r>
                          <a:rPr lang="en-US" sz="1000" b="0" i="1" smtClean="0">
                            <a:latin typeface="Cambria Math" panose="02040503050406030204" pitchFamily="18" charset="0"/>
                            <a:ea typeface="Cambria Math" panose="02040503050406030204" pitchFamily="18" charset="0"/>
                          </a:rPr>
                          <m:t>𝜑</m:t>
                        </m:r>
                      </m:sub>
                    </m:sSub>
                    <m:r>
                      <a:rPr lang="en-US" sz="1000" b="0" i="1" smtClean="0">
                        <a:latin typeface="Cambria Math" panose="02040503050406030204" pitchFamily="18" charset="0"/>
                      </a:rPr>
                      <m:t>(</m:t>
                    </m:r>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𝑍</m:t>
                        </m:r>
                      </m:e>
                      <m:sub>
                        <m:r>
                          <a:rPr lang="en-US" sz="1000" b="0" i="1" smtClean="0">
                            <a:latin typeface="Cambria Math" panose="02040503050406030204" pitchFamily="18" charset="0"/>
                          </a:rPr>
                          <m:t>𝑐𝑜𝑑𝑒𝑑</m:t>
                        </m:r>
                      </m:sub>
                    </m:sSub>
                    <m:r>
                      <a:rPr lang="en-US" sz="1000" b="0" i="1" smtClean="0">
                        <a:latin typeface="Cambria Math" panose="02040503050406030204" pitchFamily="18" charset="0"/>
                      </a:rPr>
                      <m:t>) </m:t>
                    </m:r>
                  </m:oMath>
                </a14:m>
                <a:r>
                  <a:rPr lang="en-US" sz="1000" dirty="0"/>
                  <a:t>=[1+0j,−1+0j</a:t>
                </a:r>
                <a:r>
                  <a:rPr lang="en-US" sz="1300" dirty="0"/>
                  <a:t>,1+0j,1+0j,−1+0j,−1+0j,1+0j,−1+0j,1+0j,1+0j,−1+0j,1+0j]</a:t>
                </a:r>
              </a:p>
              <a:p>
                <a:pPr lvl="3"/>
                <a:r>
                  <a:rPr lang="en-US" sz="1000" dirty="0"/>
                  <a:t>Output: </a:t>
                </a:r>
                <a:r>
                  <a:rPr lang="en-US" sz="1000" b="1" dirty="0"/>
                  <a:t>Complex-valued modulated signal</a:t>
                </a:r>
                <a:r>
                  <a:rPr lang="en-US" sz="1000" dirty="0"/>
                  <a:t> ready for physical transmission.</a:t>
                </a:r>
              </a:p>
              <a:p>
                <a:pPr lvl="3"/>
                <a:r>
                  <a:rPr lang="en-US" sz="1000" b="1" dirty="0"/>
                  <a:t>BPSK</a:t>
                </a:r>
                <a:r>
                  <a:rPr lang="en-US" sz="1000" dirty="0"/>
                  <a:t>: single carrier → direct bit‐level mapping to ±1, interleaving spreads errors over time.</a:t>
                </a:r>
              </a:p>
              <a:p>
                <a:pPr lvl="2"/>
                <a:r>
                  <a:rPr lang="en-US" sz="1100" b="1" dirty="0">
                    <a:solidFill>
                      <a:srgbClr val="0000FF"/>
                    </a:solidFill>
                  </a:rPr>
                  <a:t>OFDM (multicarrier)</a:t>
                </a:r>
              </a:p>
              <a:p>
                <a:pPr lvl="3"/>
                <a:r>
                  <a:rPr lang="en-US" sz="1000" b="1" dirty="0"/>
                  <a:t>OFDM</a:t>
                </a:r>
                <a:r>
                  <a:rPr lang="en-US" sz="1000" dirty="0"/>
                  <a:t>: multicarrier → after bit‐level coding, symbols are arranged across subcarriers and </a:t>
                </a:r>
                <a:r>
                  <a:rPr lang="en-US" sz="1000" dirty="0">
                    <a:solidFill>
                      <a:srgbClr val="0000FF"/>
                    </a:solidFill>
                  </a:rPr>
                  <a:t>transformed via IFFT/CP</a:t>
                </a:r>
                <a:r>
                  <a:rPr lang="en-US" sz="1000" dirty="0"/>
                  <a:t>; </a:t>
                </a:r>
                <a:r>
                  <a:rPr lang="en-US" sz="1000" b="1" dirty="0">
                    <a:solidFill>
                      <a:srgbClr val="0000FF"/>
                    </a:solidFill>
                  </a:rPr>
                  <a:t>content importance can drive subcarrier allocation in addition to UEP.</a:t>
                </a:r>
              </a:p>
              <a:p>
                <a:pPr>
                  <a:defRPr/>
                </a:pPr>
                <a:endParaRPr lang="en-US" altLang="ko-KR" sz="1400" b="1" dirty="0">
                  <a:latin typeface="Tahoma" panose="020B0604030504040204" pitchFamily="34" charset="0"/>
                  <a:ea typeface="Tahoma" panose="020B0604030504040204" pitchFamily="34" charset="0"/>
                  <a:cs typeface="Tahoma" panose="020B0604030504040204" pitchFamily="34" charset="0"/>
                </a:endParaRPr>
              </a:p>
              <a:p>
                <a:pPr marL="457200" lvl="1" indent="0">
                  <a:buNone/>
                </a:pPr>
                <a:endParaRPr lang="en-US" altLang="ko-KR" sz="1600" b="1" dirty="0">
                  <a:latin typeface="Tahoma" panose="020B0604030504040204" pitchFamily="34" charset="0"/>
                  <a:ea typeface="Tahoma" panose="020B0604030504040204" pitchFamily="34" charset="0"/>
                  <a:cs typeface="Tahoma" panose="020B0604030504040204" pitchFamily="34" charset="0"/>
                </a:endParaRPr>
              </a:p>
              <a:p>
                <a:pPr lvl="1">
                  <a:defRPr/>
                </a:pPr>
                <a:endParaRPr lang="en-US" altLang="ko-KR" sz="1600" b="1" dirty="0">
                  <a:latin typeface="Tahoma" panose="020B0604030504040204" pitchFamily="34" charset="0"/>
                  <a:ea typeface="Tahoma" panose="020B0604030504040204" pitchFamily="34" charset="0"/>
                  <a:cs typeface="Tahoma" panose="020B0604030504040204" pitchFamily="34" charset="0"/>
                </a:endParaRPr>
              </a:p>
              <a:p>
                <a:pPr>
                  <a:defRPr/>
                </a:pPr>
                <a:endParaRPr lang="en-US" altLang="ko-KR" sz="1800" b="1" dirty="0">
                  <a:latin typeface="Tahoma" panose="020B0604030504040204" pitchFamily="34" charset="0"/>
                  <a:ea typeface="Tahoma" panose="020B0604030504040204" pitchFamily="34" charset="0"/>
                  <a:cs typeface="Tahoma" panose="020B0604030504040204" pitchFamily="34" charset="0"/>
                </a:endParaRPr>
              </a:p>
              <a:p>
                <a:pPr marL="457200" lvl="1" indent="0">
                  <a:buNone/>
                  <a:defRPr/>
                </a:pPr>
                <a:endParaRPr lang="it-IT" altLang="ko-KR" sz="1600" b="1" dirty="0">
                  <a:latin typeface="Tahoma" panose="020B0604030504040204" pitchFamily="34" charset="0"/>
                  <a:ea typeface="Tahoma" panose="020B0604030504040204" pitchFamily="34" charset="0"/>
                  <a:cs typeface="Tahoma" panose="020B0604030504040204" pitchFamily="34" charset="0"/>
                </a:endParaRPr>
              </a:p>
              <a:p>
                <a:pPr lvl="1">
                  <a:defRPr/>
                </a:pPr>
                <a:endParaRPr lang="en-US" altLang="ko-KR" sz="1600" b="1" dirty="0">
                  <a:latin typeface="Tahoma" pitchFamily="34" charset="0"/>
                  <a:ea typeface="Tahoma" pitchFamily="34" charset="0"/>
                  <a:cs typeface="Tahoma" pitchFamily="34" charset="0"/>
                </a:endParaRPr>
              </a:p>
              <a:p>
                <a:pPr>
                  <a:defRPr/>
                </a:pPr>
                <a:endParaRPr lang="en-US" altLang="ko-KR" sz="1800" b="1" dirty="0">
                  <a:latin typeface="Tahoma" pitchFamily="34" charset="0"/>
                  <a:ea typeface="Tahoma" pitchFamily="34" charset="0"/>
                  <a:cs typeface="Tahoma" pitchFamily="34" charset="0"/>
                </a:endParaRPr>
              </a:p>
              <a:p>
                <a:pPr>
                  <a:defRPr/>
                </a:pPr>
                <a:endParaRPr lang="it-IT" altLang="ko-KR" sz="1800" b="1" dirty="0">
                  <a:latin typeface="Tahoma" panose="020B0604030504040204" pitchFamily="34" charset="0"/>
                  <a:ea typeface="Tahoma" panose="020B0604030504040204" pitchFamily="34" charset="0"/>
                  <a:cs typeface="Tahoma" panose="020B0604030504040204" pitchFamily="34" charset="0"/>
                </a:endParaRPr>
              </a:p>
              <a:p>
                <a:pPr marL="457200" lvl="1" indent="0">
                  <a:buNone/>
                  <a:defRPr/>
                </a:pPr>
                <a:endParaRPr lang="en-US" sz="1600" dirty="0"/>
              </a:p>
              <a:p>
                <a:pPr lvl="1">
                  <a:defRPr/>
                </a:pPr>
                <a:endParaRPr lang="en-US" sz="1600" dirty="0"/>
              </a:p>
            </p:txBody>
          </p:sp>
        </mc:Choice>
        <mc:Fallback xmlns="">
          <p:sp>
            <p:nvSpPr>
              <p:cNvPr id="3" name="Content Placeholder 2">
                <a:extLst>
                  <a:ext uri="{FF2B5EF4-FFF2-40B4-BE49-F238E27FC236}">
                    <a16:creationId xmlns:a16="http://schemas.microsoft.com/office/drawing/2014/main" id="{39D9A6F7-CAA8-9216-B342-27F1DDB7F417}"/>
                  </a:ext>
                </a:extLst>
              </p:cNvPr>
              <p:cNvSpPr>
                <a:spLocks noGrp="1" noRot="1" noChangeAspect="1" noMove="1" noResize="1" noEditPoints="1" noAdjustHandles="1" noChangeArrowheads="1" noChangeShapeType="1" noTextEdit="1"/>
              </p:cNvSpPr>
              <p:nvPr>
                <p:ph idx="1"/>
              </p:nvPr>
            </p:nvSpPr>
            <p:spPr>
              <a:blipFill>
                <a:blip r:embed="rId3"/>
                <a:stretch>
                  <a:fillRect t="-226" b="-3725"/>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A3077313-184B-6897-8451-DFD1DE4901E0}"/>
              </a:ext>
            </a:extLst>
          </p:cNvPr>
          <p:cNvSpPr>
            <a:spLocks noGrp="1"/>
          </p:cNvSpPr>
          <p:nvPr>
            <p:ph type="ftr" sz="quarter" idx="10"/>
          </p:nvPr>
        </p:nvSpPr>
        <p:spPr/>
        <p:txBody>
          <a:bodyPr/>
          <a:lstStyle/>
          <a:p>
            <a:pPr>
              <a:defRPr/>
            </a:pPr>
            <a:r>
              <a:rPr lang="en-US" altLang="ko-KR" dirty="0"/>
              <a:t>INHA UNIVERSITY</a:t>
            </a:r>
          </a:p>
          <a:p>
            <a:pPr>
              <a:defRPr/>
            </a:pPr>
            <a:r>
              <a:rPr lang="en-US" altLang="ko-KR" dirty="0"/>
              <a:t>Mobile  Telecommunications  Research  Lab</a:t>
            </a:r>
          </a:p>
          <a:p>
            <a:pPr>
              <a:defRPr/>
            </a:pPr>
            <a:endParaRPr lang="en-US" altLang="ko-KR" dirty="0"/>
          </a:p>
          <a:p>
            <a:pPr>
              <a:defRPr/>
            </a:pPr>
            <a:endParaRPr lang="en-US" altLang="ko-KR" dirty="0"/>
          </a:p>
        </p:txBody>
      </p:sp>
      <p:sp>
        <p:nvSpPr>
          <p:cNvPr id="5" name="Slide Number Placeholder 4">
            <a:extLst>
              <a:ext uri="{FF2B5EF4-FFF2-40B4-BE49-F238E27FC236}">
                <a16:creationId xmlns:a16="http://schemas.microsoft.com/office/drawing/2014/main" id="{654264CD-B295-7ADF-0460-04122D92758B}"/>
              </a:ext>
            </a:extLst>
          </p:cNvPr>
          <p:cNvSpPr>
            <a:spLocks noGrp="1"/>
          </p:cNvSpPr>
          <p:nvPr>
            <p:ph type="sldNum" sz="quarter" idx="11"/>
          </p:nvPr>
        </p:nvSpPr>
        <p:spPr/>
        <p:txBody>
          <a:bodyPr/>
          <a:lstStyle/>
          <a:p>
            <a:pPr>
              <a:defRPr/>
            </a:pPr>
            <a:fld id="{06B6D9D2-400B-4F34-9CD7-7185E64E1880}" type="slidenum">
              <a:rPr lang="en-US" altLang="ko-KR" smtClean="0">
                <a:solidFill>
                  <a:srgbClr val="000000"/>
                </a:solidFill>
              </a:rPr>
              <a:pPr>
                <a:defRPr/>
              </a:pPr>
              <a:t>31</a:t>
            </a:fld>
            <a:endParaRPr lang="en-US" altLang="ko-KR">
              <a:solidFill>
                <a:srgbClr val="000000"/>
              </a:solidFill>
            </a:endParaRPr>
          </a:p>
        </p:txBody>
      </p:sp>
      <p:sp>
        <p:nvSpPr>
          <p:cNvPr id="2" name="Title 1">
            <a:extLst>
              <a:ext uri="{FF2B5EF4-FFF2-40B4-BE49-F238E27FC236}">
                <a16:creationId xmlns:a16="http://schemas.microsoft.com/office/drawing/2014/main" id="{80E38FD7-5115-5192-B02B-4ECA27CE3A3A}"/>
              </a:ext>
            </a:extLst>
          </p:cNvPr>
          <p:cNvSpPr>
            <a:spLocks noGrp="1"/>
          </p:cNvSpPr>
          <p:nvPr>
            <p:ph type="title"/>
          </p:nvPr>
        </p:nvSpPr>
        <p:spPr/>
        <p:txBody>
          <a:bodyPr/>
          <a:lstStyle/>
          <a:p>
            <a:r>
              <a:rPr lang="en-US" sz="1600" dirty="0">
                <a:solidFill>
                  <a:srgbClr val="0000FF"/>
                </a:solidFill>
              </a:rPr>
              <a:t>Appendix (Channel Encoder Pipeline - 2)  </a:t>
            </a:r>
          </a:p>
        </p:txBody>
      </p:sp>
    </p:spTree>
    <p:extLst>
      <p:ext uri="{BB962C8B-B14F-4D97-AF65-F5344CB8AC3E}">
        <p14:creationId xmlns:p14="http://schemas.microsoft.com/office/powerpoint/2010/main" val="7167741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C88BD2-EB4F-7A59-7227-93E8EA291F36}"/>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81197CE-09EF-E4A3-D421-F2A8C8002C6E}"/>
                  </a:ext>
                </a:extLst>
              </p:cNvPr>
              <p:cNvSpPr>
                <a:spLocks noGrp="1"/>
              </p:cNvSpPr>
              <p:nvPr>
                <p:ph idx="1"/>
              </p:nvPr>
            </p:nvSpPr>
            <p:spPr/>
            <p:txBody>
              <a:bodyPr/>
              <a:lstStyle/>
              <a:p>
                <a:pPr>
                  <a:defRPr/>
                </a:pPr>
                <a:r>
                  <a:rPr lang="en-US" sz="1400" dirty="0"/>
                  <a:t>The Physical Channel Pipeline simulates the </a:t>
                </a:r>
                <a:r>
                  <a:rPr lang="en-US" sz="1400" b="1" dirty="0">
                    <a:solidFill>
                      <a:srgbClr val="0000FF"/>
                    </a:solidFill>
                  </a:rPr>
                  <a:t>transmission of modulated signals through realistic communication environments</a:t>
                </a:r>
                <a:r>
                  <a:rPr lang="en-US" sz="1400" dirty="0"/>
                  <a:t>, introducing noise and channel impairments to mimic practical conditions.</a:t>
                </a:r>
              </a:p>
              <a:p>
                <a:pPr lvl="1"/>
                <a:r>
                  <a:rPr lang="en-US" sz="1200" b="1" dirty="0"/>
                  <a:t>Channel Effects</a:t>
                </a:r>
              </a:p>
              <a:p>
                <a:pPr lvl="2"/>
                <a:r>
                  <a:rPr lang="en-US" sz="1100" b="1" dirty="0">
                    <a:solidFill>
                      <a:srgbClr val="0000FF"/>
                    </a:solidFill>
                  </a:rPr>
                  <a:t>Transmitted signal undergoes distortion</a:t>
                </a:r>
                <a:r>
                  <a:rPr lang="en-US" sz="1100" dirty="0"/>
                  <a:t>:</a:t>
                </a:r>
                <a:r>
                  <a:rPr lang="en-US" sz="1100" b="1" dirty="0"/>
                  <a:t> </a:t>
                </a:r>
                <a14:m>
                  <m:oMath xmlns:m="http://schemas.openxmlformats.org/officeDocument/2006/math">
                    <m:r>
                      <a:rPr lang="en-US" sz="1100" b="1" i="1" smtClean="0">
                        <a:latin typeface="Cambria Math" panose="02040503050406030204" pitchFamily="18" charset="0"/>
                      </a:rPr>
                      <m:t>𝒓</m:t>
                    </m:r>
                    <m:d>
                      <m:dPr>
                        <m:begChr m:val="["/>
                        <m:endChr m:val="]"/>
                        <m:ctrlPr>
                          <a:rPr lang="en-US" sz="1100" b="1" i="1" smtClean="0">
                            <a:latin typeface="Cambria Math" panose="02040503050406030204" pitchFamily="18" charset="0"/>
                          </a:rPr>
                        </m:ctrlPr>
                      </m:dPr>
                      <m:e>
                        <m:r>
                          <a:rPr lang="en-US" sz="1100" b="1" i="1" smtClean="0">
                            <a:latin typeface="Cambria Math" panose="02040503050406030204" pitchFamily="18" charset="0"/>
                          </a:rPr>
                          <m:t>𝒏</m:t>
                        </m:r>
                      </m:e>
                    </m:d>
                    <m:r>
                      <a:rPr lang="en-US" sz="1100" b="1" i="1" smtClean="0">
                        <a:latin typeface="Cambria Math" panose="02040503050406030204" pitchFamily="18" charset="0"/>
                      </a:rPr>
                      <m:t>=</m:t>
                    </m:r>
                    <m:nary>
                      <m:naryPr>
                        <m:chr m:val="∑"/>
                        <m:supHide m:val="on"/>
                        <m:ctrlPr>
                          <a:rPr lang="en-US" sz="1100" b="1" i="1" smtClean="0">
                            <a:latin typeface="Cambria Math" panose="02040503050406030204" pitchFamily="18" charset="0"/>
                          </a:rPr>
                        </m:ctrlPr>
                      </m:naryPr>
                      <m:sub>
                        <m:r>
                          <m:rPr>
                            <m:brk m:alnAt="7"/>
                          </m:rPr>
                          <a:rPr lang="en-US" sz="1100" b="1" i="1" smtClean="0">
                            <a:latin typeface="Cambria Math" panose="02040503050406030204" pitchFamily="18" charset="0"/>
                          </a:rPr>
                          <m:t>𝒍</m:t>
                        </m:r>
                      </m:sub>
                      <m:sup/>
                      <m:e>
                        <m:sSub>
                          <m:sSubPr>
                            <m:ctrlPr>
                              <a:rPr lang="en-US" sz="1100" b="1" i="1" smtClean="0">
                                <a:latin typeface="Cambria Math" panose="02040503050406030204" pitchFamily="18" charset="0"/>
                              </a:rPr>
                            </m:ctrlPr>
                          </m:sSubPr>
                          <m:e>
                            <m:r>
                              <a:rPr lang="en-US" sz="1100" b="1" i="1" smtClean="0">
                                <a:latin typeface="Cambria Math" panose="02040503050406030204" pitchFamily="18" charset="0"/>
                              </a:rPr>
                              <m:t>𝒉</m:t>
                            </m:r>
                          </m:e>
                          <m:sub>
                            <m:r>
                              <a:rPr lang="en-US" sz="1100" b="1" i="1" smtClean="0">
                                <a:latin typeface="Cambria Math" panose="02040503050406030204" pitchFamily="18" charset="0"/>
                              </a:rPr>
                              <m:t>𝒍</m:t>
                            </m:r>
                          </m:sub>
                        </m:sSub>
                        <m:r>
                          <a:rPr lang="en-US" sz="1100" b="1" i="1" smtClean="0">
                            <a:latin typeface="Cambria Math" panose="02040503050406030204" pitchFamily="18" charset="0"/>
                          </a:rPr>
                          <m:t>.</m:t>
                        </m:r>
                        <m:sSub>
                          <m:sSubPr>
                            <m:ctrlPr>
                              <a:rPr lang="en-US" sz="1100" b="1" i="1" smtClean="0">
                                <a:latin typeface="Cambria Math" panose="02040503050406030204" pitchFamily="18" charset="0"/>
                              </a:rPr>
                            </m:ctrlPr>
                          </m:sSubPr>
                          <m:e>
                            <m:r>
                              <a:rPr lang="en-US" sz="1100" b="1" i="1" smtClean="0">
                                <a:latin typeface="Cambria Math" panose="02040503050406030204" pitchFamily="18" charset="0"/>
                              </a:rPr>
                              <m:t>𝑺</m:t>
                            </m:r>
                          </m:e>
                          <m:sub>
                            <m:r>
                              <a:rPr lang="en-US" sz="1100" b="1" i="1" smtClean="0">
                                <a:latin typeface="Cambria Math" panose="02040503050406030204" pitchFamily="18" charset="0"/>
                              </a:rPr>
                              <m:t>𝒎𝒐𝒅</m:t>
                            </m:r>
                          </m:sub>
                        </m:sSub>
                        <m:d>
                          <m:dPr>
                            <m:begChr m:val="["/>
                            <m:endChr m:val="]"/>
                            <m:ctrlPr>
                              <a:rPr lang="en-US" sz="1100" b="1" i="1" smtClean="0">
                                <a:latin typeface="Cambria Math" panose="02040503050406030204" pitchFamily="18" charset="0"/>
                              </a:rPr>
                            </m:ctrlPr>
                          </m:dPr>
                          <m:e>
                            <m:r>
                              <a:rPr lang="en-US" sz="1100" b="1" i="1" smtClean="0">
                                <a:latin typeface="Cambria Math" panose="02040503050406030204" pitchFamily="18" charset="0"/>
                              </a:rPr>
                              <m:t>𝒏</m:t>
                            </m:r>
                            <m:r>
                              <a:rPr lang="en-US" sz="1100" b="1" i="1" smtClean="0">
                                <a:latin typeface="Cambria Math" panose="02040503050406030204" pitchFamily="18" charset="0"/>
                              </a:rPr>
                              <m:t>−</m:t>
                            </m:r>
                            <m:r>
                              <a:rPr lang="en-US" sz="1100" b="1" i="1" smtClean="0">
                                <a:latin typeface="Cambria Math" panose="02040503050406030204" pitchFamily="18" charset="0"/>
                              </a:rPr>
                              <m:t>𝟏</m:t>
                            </m:r>
                          </m:e>
                        </m:d>
                        <m:r>
                          <a:rPr lang="en-US" sz="1100" b="1" i="1" smtClean="0">
                            <a:latin typeface="Cambria Math" panose="02040503050406030204" pitchFamily="18" charset="0"/>
                          </a:rPr>
                          <m:t>+</m:t>
                        </m:r>
                        <m:r>
                          <a:rPr lang="en-US" sz="1100" b="1" i="1" smtClean="0">
                            <a:latin typeface="Cambria Math" panose="02040503050406030204" pitchFamily="18" charset="0"/>
                          </a:rPr>
                          <m:t>𝒘</m:t>
                        </m:r>
                        <m:r>
                          <a:rPr lang="en-US" sz="1100" b="1" i="1" smtClean="0">
                            <a:latin typeface="Cambria Math" panose="02040503050406030204" pitchFamily="18" charset="0"/>
                          </a:rPr>
                          <m:t>[</m:t>
                        </m:r>
                        <m:r>
                          <a:rPr lang="en-US" sz="1100" b="1" i="1" smtClean="0">
                            <a:latin typeface="Cambria Math" panose="02040503050406030204" pitchFamily="18" charset="0"/>
                          </a:rPr>
                          <m:t>𝒏</m:t>
                        </m:r>
                        <m:r>
                          <a:rPr lang="en-US" sz="1100" b="1" i="1" smtClean="0">
                            <a:latin typeface="Cambria Math" panose="02040503050406030204" pitchFamily="18" charset="0"/>
                          </a:rPr>
                          <m:t>]</m:t>
                        </m:r>
                      </m:e>
                    </m:nary>
                  </m:oMath>
                </a14:m>
                <a:r>
                  <a:rPr lang="en-US" sz="1100" b="1" dirty="0"/>
                  <a:t>   &gt;-&gt;    </a:t>
                </a:r>
                <a:r>
                  <a:rPr lang="en-US" sz="1100" b="1" dirty="0">
                    <a:solidFill>
                      <a:srgbClr val="0000FF"/>
                    </a:solidFill>
                  </a:rPr>
                  <a:t>Results: </a:t>
                </a:r>
                <a:r>
                  <a:rPr lang="pt-BR" sz="1100" dirty="0">
                    <a:solidFill>
                      <a:srgbClr val="0000FF"/>
                    </a:solidFill>
                  </a:rPr>
                  <a:t>r=[0.8+0.2j,−0.9−0.1j,0.7+0.3j,…]</a:t>
                </a:r>
              </a:p>
              <a:p>
                <a:pPr lvl="1"/>
                <a:r>
                  <a:rPr lang="en-US" sz="1200" b="1" dirty="0"/>
                  <a:t>Channel Estimation &amp; Equalization</a:t>
                </a:r>
              </a:p>
              <a:p>
                <a:pPr lvl="2"/>
                <a:r>
                  <a:rPr lang="en-US" sz="1100" dirty="0"/>
                  <a:t>Using MMSE </a:t>
                </a:r>
                <a:r>
                  <a:rPr lang="en-US" sz="1100" dirty="0">
                    <a:solidFill>
                      <a:srgbClr val="0000FF"/>
                    </a:solidFill>
                  </a:rPr>
                  <a:t>[</a:t>
                </a:r>
                <a:r>
                  <a:rPr lang="en-US" sz="1100" b="1" dirty="0">
                    <a:solidFill>
                      <a:srgbClr val="0000FF"/>
                    </a:solidFill>
                  </a:rPr>
                  <a:t>minimize the expected squared error]</a:t>
                </a:r>
                <a:r>
                  <a:rPr lang="en-US" sz="1100" dirty="0">
                    <a:solidFill>
                      <a:srgbClr val="0000FF"/>
                    </a:solidFill>
                  </a:rPr>
                  <a:t> </a:t>
                </a:r>
                <a:r>
                  <a:rPr lang="en-US" sz="1100" dirty="0"/>
                  <a:t>equalization:</a:t>
                </a:r>
                <a14:m>
                  <m:oMath xmlns:m="http://schemas.openxmlformats.org/officeDocument/2006/math">
                    <m:r>
                      <a:rPr lang="en-US" sz="1100" b="0" i="0" smtClean="0">
                        <a:latin typeface="Cambria Math" panose="02040503050406030204" pitchFamily="18" charset="0"/>
                      </a:rPr>
                      <m:t> </m:t>
                    </m:r>
                    <m:sSub>
                      <m:sSubPr>
                        <m:ctrlPr>
                          <a:rPr lang="en-US" sz="1100" i="1" smtClean="0">
                            <a:latin typeface="Cambria Math" panose="02040503050406030204" pitchFamily="18" charset="0"/>
                          </a:rPr>
                        </m:ctrlPr>
                      </m:sSubPr>
                      <m:e>
                        <m:r>
                          <a:rPr lang="en-US" sz="1100" b="0" i="1" smtClean="0">
                            <a:latin typeface="Cambria Math" panose="02040503050406030204" pitchFamily="18" charset="0"/>
                          </a:rPr>
                          <m:t>𝑆</m:t>
                        </m:r>
                      </m:e>
                      <m:sub>
                        <m:r>
                          <a:rPr lang="en-US" sz="1100" b="0" i="1" smtClean="0">
                            <a:latin typeface="Cambria Math" panose="02040503050406030204" pitchFamily="18" charset="0"/>
                          </a:rPr>
                          <m:t>𝑒𝑞</m:t>
                        </m:r>
                      </m:sub>
                    </m:sSub>
                    <m:r>
                      <a:rPr lang="en-US" sz="1100" b="0" i="0" smtClean="0">
                        <a:latin typeface="Cambria Math" panose="02040503050406030204" pitchFamily="18" charset="0"/>
                      </a:rPr>
                      <m:t>=</m:t>
                    </m:r>
                    <m:sSup>
                      <m:sSupPr>
                        <m:ctrlPr>
                          <a:rPr lang="en-US" sz="1100" b="0" i="1" smtClean="0">
                            <a:latin typeface="Cambria Math" panose="02040503050406030204" pitchFamily="18" charset="0"/>
                          </a:rPr>
                        </m:ctrlPr>
                      </m:sSupPr>
                      <m:e>
                        <m:r>
                          <a:rPr lang="en-US" sz="1100" b="0" i="1" smtClean="0">
                            <a:latin typeface="Cambria Math" panose="02040503050406030204" pitchFamily="18" charset="0"/>
                          </a:rPr>
                          <m:t>(</m:t>
                        </m:r>
                        <m:sSup>
                          <m:sSupPr>
                            <m:ctrlPr>
                              <a:rPr lang="en-US" sz="1100" b="0" i="1" smtClean="0">
                                <a:latin typeface="Cambria Math" panose="02040503050406030204" pitchFamily="18" charset="0"/>
                              </a:rPr>
                            </m:ctrlPr>
                          </m:sSupPr>
                          <m:e>
                            <m:acc>
                              <m:accPr>
                                <m:chr m:val="̂"/>
                                <m:ctrlPr>
                                  <a:rPr lang="en-US" sz="1100" b="0" i="1" smtClean="0">
                                    <a:latin typeface="Cambria Math" panose="02040503050406030204" pitchFamily="18" charset="0"/>
                                  </a:rPr>
                                </m:ctrlPr>
                              </m:accPr>
                              <m:e>
                                <m:r>
                                  <a:rPr lang="en-US" sz="1100" b="0" i="1" smtClean="0">
                                    <a:latin typeface="Cambria Math" panose="02040503050406030204" pitchFamily="18" charset="0"/>
                                  </a:rPr>
                                  <m:t>h</m:t>
                                </m:r>
                              </m:e>
                            </m:acc>
                          </m:e>
                          <m:sup>
                            <m:r>
                              <a:rPr lang="en-US" sz="1100" b="0" i="1" smtClean="0">
                                <a:latin typeface="Cambria Math" panose="02040503050406030204" pitchFamily="18" charset="0"/>
                              </a:rPr>
                              <m:t>𝐻</m:t>
                            </m:r>
                          </m:sup>
                        </m:sSup>
                        <m:acc>
                          <m:accPr>
                            <m:chr m:val="̂"/>
                            <m:ctrlPr>
                              <a:rPr lang="en-US" sz="1100" b="0" i="1" smtClean="0">
                                <a:latin typeface="Cambria Math" panose="02040503050406030204" pitchFamily="18" charset="0"/>
                              </a:rPr>
                            </m:ctrlPr>
                          </m:accPr>
                          <m:e>
                            <m:r>
                              <a:rPr lang="en-US" sz="1100" b="0" i="1" smtClean="0">
                                <a:latin typeface="Cambria Math" panose="02040503050406030204" pitchFamily="18" charset="0"/>
                              </a:rPr>
                              <m:t>h</m:t>
                            </m:r>
                          </m:e>
                        </m:acc>
                        <m:r>
                          <a:rPr lang="en-US" sz="1100" b="0" i="1" smtClean="0">
                            <a:latin typeface="Cambria Math" panose="02040503050406030204" pitchFamily="18" charset="0"/>
                          </a:rPr>
                          <m:t>+</m:t>
                        </m:r>
                        <m:sSubSup>
                          <m:sSubSupPr>
                            <m:ctrlPr>
                              <a:rPr lang="pt-BR" sz="1100" i="1" dirty="0" smtClean="0">
                                <a:latin typeface="Cambria Math" panose="02040503050406030204" pitchFamily="18" charset="0"/>
                              </a:rPr>
                            </m:ctrlPr>
                          </m:sSubSupPr>
                          <m:e>
                            <m:r>
                              <a:rPr lang="pt-BR" sz="1100" i="1" dirty="0" smtClean="0">
                                <a:latin typeface="Cambria Math" panose="02040503050406030204" pitchFamily="18" charset="0"/>
                                <a:ea typeface="Cambria Math" panose="02040503050406030204" pitchFamily="18" charset="0"/>
                              </a:rPr>
                              <m:t>𝜎</m:t>
                            </m:r>
                          </m:e>
                          <m:sub>
                            <m:r>
                              <a:rPr lang="en-US" sz="1100" b="0" i="1" dirty="0" smtClean="0">
                                <a:latin typeface="Cambria Math" panose="02040503050406030204" pitchFamily="18" charset="0"/>
                                <a:ea typeface="Cambria Math" panose="02040503050406030204" pitchFamily="18" charset="0"/>
                              </a:rPr>
                              <m:t>𝑛</m:t>
                            </m:r>
                          </m:sub>
                          <m:sup>
                            <m:r>
                              <a:rPr lang="en-US" sz="1100" b="0" i="1" dirty="0" smtClean="0">
                                <a:latin typeface="Cambria Math" panose="02040503050406030204" pitchFamily="18" charset="0"/>
                              </a:rPr>
                              <m:t>2</m:t>
                            </m:r>
                          </m:sup>
                        </m:sSubSup>
                        <m:r>
                          <a:rPr lang="en-US" sz="1100" b="0" i="1" dirty="0" smtClean="0">
                            <a:latin typeface="Cambria Math" panose="02040503050406030204" pitchFamily="18" charset="0"/>
                          </a:rPr>
                          <m:t>𝐼</m:t>
                        </m:r>
                        <m:r>
                          <a:rPr lang="en-US" sz="1100" b="0" i="1" smtClean="0">
                            <a:latin typeface="Cambria Math" panose="02040503050406030204" pitchFamily="18" charset="0"/>
                          </a:rPr>
                          <m:t>)</m:t>
                        </m:r>
                      </m:e>
                      <m:sup>
                        <m:r>
                          <a:rPr lang="en-US" sz="1100" b="0" i="1" smtClean="0">
                            <a:latin typeface="Cambria Math" panose="02040503050406030204" pitchFamily="18" charset="0"/>
                          </a:rPr>
                          <m:t>−1</m:t>
                        </m:r>
                      </m:sup>
                    </m:sSup>
                    <m:sSup>
                      <m:sSupPr>
                        <m:ctrlPr>
                          <a:rPr lang="en-US" sz="1100" b="0" i="1" smtClean="0">
                            <a:latin typeface="Cambria Math" panose="02040503050406030204" pitchFamily="18" charset="0"/>
                          </a:rPr>
                        </m:ctrlPr>
                      </m:sSupPr>
                      <m:e>
                        <m:acc>
                          <m:accPr>
                            <m:chr m:val="̂"/>
                            <m:ctrlPr>
                              <a:rPr lang="en-US" sz="1100" b="0" i="1" smtClean="0">
                                <a:latin typeface="Cambria Math" panose="02040503050406030204" pitchFamily="18" charset="0"/>
                              </a:rPr>
                            </m:ctrlPr>
                          </m:accPr>
                          <m:e>
                            <m:r>
                              <a:rPr lang="en-US" sz="1100" b="0" i="1" smtClean="0">
                                <a:latin typeface="Cambria Math" panose="02040503050406030204" pitchFamily="18" charset="0"/>
                              </a:rPr>
                              <m:t>h</m:t>
                            </m:r>
                          </m:e>
                        </m:acc>
                      </m:e>
                      <m:sup>
                        <m:r>
                          <a:rPr lang="en-US" sz="1100" b="0" i="1" smtClean="0">
                            <a:latin typeface="Cambria Math" panose="02040503050406030204" pitchFamily="18" charset="0"/>
                          </a:rPr>
                          <m:t>𝐻</m:t>
                        </m:r>
                      </m:sup>
                    </m:sSup>
                  </m:oMath>
                </a14:m>
                <a:r>
                  <a:rPr lang="en-US" sz="1100" dirty="0"/>
                  <a:t>r  </a:t>
                </a:r>
                <a:r>
                  <a:rPr lang="en-US" sz="1100" b="1" dirty="0"/>
                  <a:t>-&gt;-&gt;</a:t>
                </a:r>
                <a:r>
                  <a:rPr lang="en-US" sz="1100" dirty="0"/>
                  <a:t>   </a:t>
                </a:r>
                <a:r>
                  <a:rPr lang="en-US" sz="1100" b="1" dirty="0">
                    <a:solidFill>
                      <a:srgbClr val="0000FF"/>
                    </a:solidFill>
                  </a:rPr>
                  <a:t>Results: </a:t>
                </a:r>
                <a:r>
                  <a:rPr lang="en-US" sz="1100" dirty="0">
                    <a:solidFill>
                      <a:srgbClr val="0000FF"/>
                    </a:solidFill>
                  </a:rPr>
                  <a:t>seq​=[0.9+0.1j,−1.1−0.05j,0.95+0.15j,…]</a:t>
                </a:r>
                <a:endParaRPr lang="en-US" sz="1100" b="1" dirty="0">
                  <a:solidFill>
                    <a:srgbClr val="0000FF"/>
                  </a:solidFill>
                </a:endParaRPr>
              </a:p>
              <a:p>
                <a:pPr marL="0" indent="0">
                  <a:buNone/>
                  <a:defRPr/>
                </a:pPr>
                <a:endParaRPr lang="en-US" altLang="ko-KR" sz="1200" b="1" dirty="0">
                  <a:latin typeface="Tahoma" panose="020B0604030504040204" pitchFamily="34" charset="0"/>
                  <a:ea typeface="Tahoma" panose="020B0604030504040204" pitchFamily="34" charset="0"/>
                  <a:cs typeface="Tahoma" panose="020B0604030504040204" pitchFamily="34" charset="0"/>
                </a:endParaRPr>
              </a:p>
              <a:p>
                <a:pPr marL="457200" lvl="1" indent="0">
                  <a:buNone/>
                </a:pPr>
                <a:endParaRPr lang="en-US" altLang="ko-KR" sz="1400" b="1" dirty="0">
                  <a:latin typeface="Tahoma" panose="020B0604030504040204" pitchFamily="34" charset="0"/>
                  <a:ea typeface="Tahoma" panose="020B0604030504040204" pitchFamily="34" charset="0"/>
                </a:endParaRPr>
              </a:p>
              <a:p>
                <a:pPr lvl="1">
                  <a:defRPr/>
                </a:pPr>
                <a:endParaRPr lang="en-US" altLang="ko-KR" sz="1400" b="1" dirty="0">
                  <a:latin typeface="Tahoma" panose="020B0604030504040204" pitchFamily="34" charset="0"/>
                  <a:ea typeface="Tahoma" panose="020B0604030504040204" pitchFamily="34" charset="0"/>
                </a:endParaRPr>
              </a:p>
              <a:p>
                <a:pPr>
                  <a:defRPr/>
                </a:pPr>
                <a:endParaRPr lang="en-US" altLang="ko-KR" sz="1400" b="1" dirty="0">
                  <a:latin typeface="Tahoma" panose="020B0604030504040204" pitchFamily="34" charset="0"/>
                  <a:ea typeface="Tahoma" panose="020B0604030504040204" pitchFamily="34" charset="0"/>
                  <a:cs typeface="Tahoma" panose="020B0604030504040204" pitchFamily="34" charset="0"/>
                </a:endParaRPr>
              </a:p>
              <a:p>
                <a:pPr marL="457200" lvl="1" indent="0">
                  <a:buNone/>
                  <a:defRPr/>
                </a:pPr>
                <a:endParaRPr lang="it-IT" altLang="ko-KR" sz="1400" b="1" dirty="0">
                  <a:latin typeface="Tahoma" panose="020B0604030504040204" pitchFamily="34" charset="0"/>
                  <a:ea typeface="Tahoma" panose="020B0604030504040204" pitchFamily="34" charset="0"/>
                </a:endParaRPr>
              </a:p>
              <a:p>
                <a:pPr lvl="1">
                  <a:defRPr/>
                </a:pPr>
                <a:endParaRPr lang="en-US" altLang="ko-KR" sz="1400" b="1" dirty="0">
                  <a:latin typeface="Tahoma" pitchFamily="34" charset="0"/>
                  <a:ea typeface="Tahoma" pitchFamily="34" charset="0"/>
                </a:endParaRPr>
              </a:p>
              <a:p>
                <a:pPr>
                  <a:defRPr/>
                </a:pPr>
                <a:endParaRPr lang="en-US" altLang="ko-KR" sz="1400" b="1" dirty="0">
                  <a:latin typeface="Tahoma" pitchFamily="34" charset="0"/>
                  <a:ea typeface="Tahoma" pitchFamily="34" charset="0"/>
                  <a:cs typeface="Tahoma" pitchFamily="34" charset="0"/>
                </a:endParaRPr>
              </a:p>
              <a:p>
                <a:pPr>
                  <a:defRPr/>
                </a:pPr>
                <a:endParaRPr lang="it-IT" altLang="ko-KR" sz="1400" b="1" dirty="0">
                  <a:latin typeface="Tahoma" panose="020B0604030504040204" pitchFamily="34" charset="0"/>
                  <a:ea typeface="Tahoma" panose="020B0604030504040204" pitchFamily="34" charset="0"/>
                  <a:cs typeface="Tahoma" panose="020B0604030504040204" pitchFamily="34" charset="0"/>
                </a:endParaRPr>
              </a:p>
              <a:p>
                <a:pPr marL="457200" lvl="1" indent="0">
                  <a:buNone/>
                  <a:defRPr/>
                </a:pPr>
                <a:endParaRPr lang="en-US" sz="1400" dirty="0"/>
              </a:p>
              <a:p>
                <a:pPr lvl="1">
                  <a:defRPr/>
                </a:pPr>
                <a:endParaRPr lang="en-US" sz="1400" dirty="0"/>
              </a:p>
            </p:txBody>
          </p:sp>
        </mc:Choice>
        <mc:Fallback xmlns="">
          <p:sp>
            <p:nvSpPr>
              <p:cNvPr id="3" name="Content Placeholder 2">
                <a:extLst>
                  <a:ext uri="{FF2B5EF4-FFF2-40B4-BE49-F238E27FC236}">
                    <a16:creationId xmlns:a16="http://schemas.microsoft.com/office/drawing/2014/main" id="{881197CE-09EF-E4A3-D421-F2A8C8002C6E}"/>
                  </a:ext>
                </a:extLst>
              </p:cNvPr>
              <p:cNvSpPr>
                <a:spLocks noGrp="1" noRot="1" noChangeAspect="1" noMove="1" noResize="1" noEditPoints="1" noAdjustHandles="1" noChangeArrowheads="1" noChangeShapeType="1" noTextEdit="1"/>
              </p:cNvSpPr>
              <p:nvPr>
                <p:ph idx="1"/>
              </p:nvPr>
            </p:nvSpPr>
            <p:spPr>
              <a:blipFill>
                <a:blip r:embed="rId2"/>
                <a:stretch>
                  <a:fillRect t="-226"/>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CAAEC1A1-0C06-C708-DFB0-48BFCBD79999}"/>
              </a:ext>
            </a:extLst>
          </p:cNvPr>
          <p:cNvSpPr>
            <a:spLocks noGrp="1"/>
          </p:cNvSpPr>
          <p:nvPr>
            <p:ph type="ftr" sz="quarter" idx="10"/>
          </p:nvPr>
        </p:nvSpPr>
        <p:spPr/>
        <p:txBody>
          <a:bodyPr/>
          <a:lstStyle/>
          <a:p>
            <a:pPr>
              <a:defRPr/>
            </a:pPr>
            <a:r>
              <a:rPr lang="en-US" altLang="ko-KR" dirty="0"/>
              <a:t>INHA UNIVERSITY</a:t>
            </a:r>
          </a:p>
          <a:p>
            <a:pPr>
              <a:defRPr/>
            </a:pPr>
            <a:r>
              <a:rPr lang="en-US" altLang="ko-KR" dirty="0"/>
              <a:t>Mobile  Telecommunications  Research  Lab</a:t>
            </a:r>
          </a:p>
          <a:p>
            <a:pPr>
              <a:defRPr/>
            </a:pPr>
            <a:endParaRPr lang="en-US" altLang="ko-KR" dirty="0"/>
          </a:p>
          <a:p>
            <a:pPr>
              <a:defRPr/>
            </a:pPr>
            <a:endParaRPr lang="en-US" altLang="ko-KR" dirty="0"/>
          </a:p>
        </p:txBody>
      </p:sp>
      <p:sp>
        <p:nvSpPr>
          <p:cNvPr id="5" name="Slide Number Placeholder 4">
            <a:extLst>
              <a:ext uri="{FF2B5EF4-FFF2-40B4-BE49-F238E27FC236}">
                <a16:creationId xmlns:a16="http://schemas.microsoft.com/office/drawing/2014/main" id="{8B96BC57-605A-380B-3890-38CE62495A20}"/>
              </a:ext>
            </a:extLst>
          </p:cNvPr>
          <p:cNvSpPr>
            <a:spLocks noGrp="1"/>
          </p:cNvSpPr>
          <p:nvPr>
            <p:ph type="sldNum" sz="quarter" idx="11"/>
          </p:nvPr>
        </p:nvSpPr>
        <p:spPr/>
        <p:txBody>
          <a:bodyPr/>
          <a:lstStyle/>
          <a:p>
            <a:pPr>
              <a:defRPr/>
            </a:pPr>
            <a:fld id="{06B6D9D2-400B-4F34-9CD7-7185E64E1880}" type="slidenum">
              <a:rPr lang="en-US" altLang="ko-KR" smtClean="0">
                <a:solidFill>
                  <a:srgbClr val="000000"/>
                </a:solidFill>
              </a:rPr>
              <a:pPr>
                <a:defRPr/>
              </a:pPr>
              <a:t>32</a:t>
            </a:fld>
            <a:endParaRPr lang="en-US" altLang="ko-KR">
              <a:solidFill>
                <a:srgbClr val="000000"/>
              </a:solidFill>
            </a:endParaRPr>
          </a:p>
        </p:txBody>
      </p:sp>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E48C97C9-7A38-2141-4D84-7CC8D2EA1BCE}"/>
                  </a:ext>
                </a:extLst>
              </p:cNvPr>
              <p:cNvGraphicFramePr>
                <a:graphicFrameLocks noGrp="1"/>
              </p:cNvGraphicFramePr>
              <p:nvPr>
                <p:extLst>
                  <p:ext uri="{D42A27DB-BD31-4B8C-83A1-F6EECF244321}">
                    <p14:modId xmlns:p14="http://schemas.microsoft.com/office/powerpoint/2010/main" val="1673506923"/>
                  </p:ext>
                </p:extLst>
              </p:nvPr>
            </p:nvGraphicFramePr>
            <p:xfrm>
              <a:off x="1137965" y="2704953"/>
              <a:ext cx="9818703" cy="3676798"/>
            </p:xfrm>
            <a:graphic>
              <a:graphicData uri="http://schemas.openxmlformats.org/drawingml/2006/table">
                <a:tbl>
                  <a:tblPr firstRow="1" bandRow="1">
                    <a:tableStyleId>{616DA210-FB5B-4158-B5E0-FEB733F419BA}</a:tableStyleId>
                  </a:tblPr>
                  <a:tblGrid>
                    <a:gridCol w="1596451">
                      <a:extLst>
                        <a:ext uri="{9D8B030D-6E8A-4147-A177-3AD203B41FA5}">
                          <a16:colId xmlns:a16="http://schemas.microsoft.com/office/drawing/2014/main" val="1701876318"/>
                        </a:ext>
                      </a:extLst>
                    </a:gridCol>
                    <a:gridCol w="2642776">
                      <a:extLst>
                        <a:ext uri="{9D8B030D-6E8A-4147-A177-3AD203B41FA5}">
                          <a16:colId xmlns:a16="http://schemas.microsoft.com/office/drawing/2014/main" val="681599178"/>
                        </a:ext>
                      </a:extLst>
                    </a:gridCol>
                    <a:gridCol w="1164980">
                      <a:extLst>
                        <a:ext uri="{9D8B030D-6E8A-4147-A177-3AD203B41FA5}">
                          <a16:colId xmlns:a16="http://schemas.microsoft.com/office/drawing/2014/main" val="1129536758"/>
                        </a:ext>
                      </a:extLst>
                    </a:gridCol>
                    <a:gridCol w="4414496">
                      <a:extLst>
                        <a:ext uri="{9D8B030D-6E8A-4147-A177-3AD203B41FA5}">
                          <a16:colId xmlns:a16="http://schemas.microsoft.com/office/drawing/2014/main" val="2997972841"/>
                        </a:ext>
                      </a:extLst>
                    </a:gridCol>
                  </a:tblGrid>
                  <a:tr h="459062">
                    <a:tc>
                      <a:txBody>
                        <a:bodyPr/>
                        <a:lstStyle/>
                        <a:p>
                          <a:r>
                            <a:rPr lang="en-US" sz="1200" dirty="0"/>
                            <a:t>Stage</a:t>
                          </a:r>
                        </a:p>
                      </a:txBody>
                      <a:tcPr/>
                    </a:tc>
                    <a:tc>
                      <a:txBody>
                        <a:bodyPr/>
                        <a:lstStyle/>
                        <a:p>
                          <a:pPr algn="ctr"/>
                          <a:r>
                            <a:rPr lang="en-US" sz="1200" dirty="0"/>
                            <a:t>Purpose</a:t>
                          </a:r>
                        </a:p>
                      </a:txBody>
                      <a:tcPr/>
                    </a:tc>
                    <a:tc gridSpan="2">
                      <a:txBody>
                        <a:bodyPr/>
                        <a:lstStyle/>
                        <a:p>
                          <a:pPr algn="ctr"/>
                          <a:r>
                            <a:rPr lang="en-US" sz="1200" dirty="0"/>
                            <a:t>Main Functions</a:t>
                          </a:r>
                        </a:p>
                      </a:txBody>
                      <a:tcPr/>
                    </a:tc>
                    <a:tc hMerge="1">
                      <a:txBody>
                        <a:bodyPr/>
                        <a:lstStyle/>
                        <a:p>
                          <a:endParaRPr lang="en-US"/>
                        </a:p>
                      </a:txBody>
                      <a:tcPr/>
                    </a:tc>
                    <a:extLst>
                      <a:ext uri="{0D108BD9-81ED-4DB2-BD59-A6C34878D82A}">
                        <a16:rowId xmlns:a16="http://schemas.microsoft.com/office/drawing/2014/main" val="2399808471"/>
                      </a:ext>
                    </a:extLst>
                  </a:tr>
                  <a:tr h="177165">
                    <a:tc rowSpan="4">
                      <a:txBody>
                        <a:bodyPr/>
                        <a:lstStyle/>
                        <a:p>
                          <a:r>
                            <a:rPr lang="en-US" sz="1200" b="1" dirty="0"/>
                            <a:t>Channel Effects</a:t>
                          </a:r>
                        </a:p>
                      </a:txBody>
                      <a:tcPr anchor="ctr"/>
                    </a:tc>
                    <a:tc rowSpan="4">
                      <a:txBody>
                        <a:bodyPr/>
                        <a:lstStyle/>
                        <a:p>
                          <a:pPr algn="l"/>
                          <a:r>
                            <a:rPr lang="en-US" sz="1200" dirty="0">
                              <a:solidFill>
                                <a:srgbClr val="0000FF"/>
                              </a:solidFill>
                            </a:rPr>
                            <a:t>Simulate realistic wireless impairments (AWGN, Rayleigh, Rician, frequency-selective fading)</a:t>
                          </a:r>
                        </a:p>
                      </a:txBody>
                      <a:tcPr anchor="ctr"/>
                    </a:tc>
                    <a:tc rowSpan="4">
                      <a:txBody>
                        <a:bodyPr/>
                        <a:lstStyle/>
                        <a:p>
                          <a:r>
                            <a:rPr lang="en-US" sz="1200" dirty="0"/>
                            <a:t>r= </a:t>
                          </a:r>
                          <a14:m>
                            <m:oMath xmlns:m="http://schemas.openxmlformats.org/officeDocument/2006/math">
                              <m:sSub>
                                <m:sSubPr>
                                  <m:ctrlPr>
                                    <a:rPr lang="en-US" sz="1200" i="1" smtClean="0">
                                      <a:latin typeface="Cambria Math" panose="02040503050406030204" pitchFamily="18" charset="0"/>
                                    </a:rPr>
                                  </m:ctrlPr>
                                </m:sSubPr>
                                <m:e>
                                  <m:r>
                                    <a:rPr lang="en-US" sz="1200" b="0" smtClean="0">
                                      <a:latin typeface="Cambria Math" panose="02040503050406030204" pitchFamily="18" charset="0"/>
                                    </a:rPr>
                                    <m:t>𝐶</m:t>
                                  </m:r>
                                </m:e>
                                <m:sub>
                                  <m:r>
                                    <a:rPr lang="en-US" sz="1200" smtClean="0">
                                      <a:latin typeface="Cambria Math" panose="02040503050406030204" pitchFamily="18" charset="0"/>
                                    </a:rPr>
                                    <m:t>𝜃</m:t>
                                  </m:r>
                                </m:sub>
                              </m:sSub>
                              <m:r>
                                <a:rPr lang="en-US" sz="1200" b="0" smtClean="0">
                                  <a:latin typeface="Cambria Math" panose="02040503050406030204" pitchFamily="18" charset="0"/>
                                </a:rPr>
                                <m:t>(</m:t>
                              </m:r>
                              <m:r>
                                <a:rPr lang="en-US" sz="1200" b="0" smtClean="0">
                                  <a:latin typeface="Cambria Math" panose="02040503050406030204" pitchFamily="18" charset="0"/>
                                </a:rPr>
                                <m:t>𝑆</m:t>
                              </m:r>
                              <m:r>
                                <a:rPr lang="en-US" sz="1200" b="0" smtClean="0">
                                  <a:latin typeface="Cambria Math" panose="02040503050406030204" pitchFamily="18" charset="0"/>
                                </a:rPr>
                                <m:t>)</m:t>
                              </m:r>
                            </m:oMath>
                          </a14:m>
                          <a:endParaRPr lang="en-US" sz="1200" dirty="0"/>
                        </a:p>
                      </a:txBody>
                      <a:tcPr anchor="ctr"/>
                    </a:tc>
                    <a:tc>
                      <a:txBody>
                        <a:bodyPr/>
                        <a:lstStyle/>
                        <a:p>
                          <a:r>
                            <a:rPr lang="pt-BR" sz="1200" dirty="0"/>
                            <a:t>AWGN </a:t>
                          </a:r>
                          <a14:m>
                            <m:oMath xmlns:m="http://schemas.openxmlformats.org/officeDocument/2006/math">
                              <m:r>
                                <a:rPr lang="pt-BR" sz="1200" dirty="0" smtClean="0">
                                  <a:latin typeface="Cambria Math" panose="02040503050406030204" pitchFamily="18" charset="0"/>
                                </a:rPr>
                                <m:t>𝑟</m:t>
                              </m:r>
                              <m:r>
                                <a:rPr lang="pt-BR" sz="1200" dirty="0" smtClean="0">
                                  <a:latin typeface="Cambria Math" panose="02040503050406030204" pitchFamily="18" charset="0"/>
                                </a:rPr>
                                <m:t>=</m:t>
                              </m:r>
                              <m:r>
                                <a:rPr lang="pt-BR" sz="1200" dirty="0" smtClean="0">
                                  <a:latin typeface="Cambria Math" panose="02040503050406030204" pitchFamily="18" charset="0"/>
                                </a:rPr>
                                <m:t>𝑠</m:t>
                              </m:r>
                              <m:r>
                                <a:rPr lang="pt-BR" sz="1200" dirty="0" smtClean="0">
                                  <a:latin typeface="Cambria Math" panose="02040503050406030204" pitchFamily="18" charset="0"/>
                                </a:rPr>
                                <m:t>+</m:t>
                              </m:r>
                              <m:r>
                                <a:rPr lang="pt-BR" sz="1200" dirty="0" smtClean="0">
                                  <a:latin typeface="Cambria Math" panose="02040503050406030204" pitchFamily="18" charset="0"/>
                                </a:rPr>
                                <m:t>𝑛</m:t>
                              </m:r>
                              <m:r>
                                <a:rPr lang="pt-BR" sz="1200" dirty="0" smtClean="0">
                                  <a:latin typeface="Cambria Math" panose="02040503050406030204" pitchFamily="18" charset="0"/>
                                </a:rPr>
                                <m:t>,</m:t>
                              </m:r>
                              <m:r>
                                <a:rPr lang="pt-BR" sz="1200" dirty="0" smtClean="0">
                                  <a:latin typeface="Cambria Math" panose="02040503050406030204" pitchFamily="18" charset="0"/>
                                </a:rPr>
                                <m:t>𝑛</m:t>
                              </m:r>
                              <m:r>
                                <a:rPr lang="pt-BR" sz="1200" dirty="0" smtClean="0">
                                  <a:latin typeface="Cambria Math" panose="02040503050406030204" pitchFamily="18" charset="0"/>
                                </a:rPr>
                                <m:t>∼</m:t>
                              </m:r>
                              <m:r>
                                <a:rPr lang="pt-BR" sz="1200" dirty="0" smtClean="0">
                                  <a:latin typeface="Cambria Math" panose="02040503050406030204" pitchFamily="18" charset="0"/>
                                </a:rPr>
                                <m:t>𝐶𝑁</m:t>
                              </m:r>
                              <m:r>
                                <a:rPr lang="pt-BR" sz="1200" dirty="0" smtClean="0">
                                  <a:latin typeface="Cambria Math" panose="02040503050406030204" pitchFamily="18" charset="0"/>
                                </a:rPr>
                                <m:t>(0,</m:t>
                              </m:r>
                              <m:sSup>
                                <m:sSupPr>
                                  <m:ctrlPr>
                                    <a:rPr lang="en-US" sz="1200" i="1" baseline="0" smtClean="0">
                                      <a:latin typeface="Cambria Math" panose="02040503050406030204" pitchFamily="18" charset="0"/>
                                    </a:rPr>
                                  </m:ctrlPr>
                                </m:sSupPr>
                                <m:e>
                                  <m:r>
                                    <a:rPr lang="en-US" sz="1200" baseline="0" smtClean="0">
                                      <a:latin typeface="Cambria Math" panose="02040503050406030204" pitchFamily="18" charset="0"/>
                                    </a:rPr>
                                    <m:t>𝜎</m:t>
                                  </m:r>
                                </m:e>
                                <m:sup>
                                  <m:r>
                                    <a:rPr lang="en-US" sz="1200" b="0" baseline="0" smtClean="0">
                                      <a:latin typeface="Cambria Math" panose="02040503050406030204" pitchFamily="18" charset="0"/>
                                    </a:rPr>
                                    <m:t>2</m:t>
                                  </m:r>
                                </m:sup>
                              </m:sSup>
                              <m:r>
                                <a:rPr lang="pt-BR" sz="1200" dirty="0" smtClean="0">
                                  <a:latin typeface="Cambria Math" panose="02040503050406030204" pitchFamily="18" charset="0"/>
                                </a:rPr>
                                <m:t>)</m:t>
                              </m:r>
                            </m:oMath>
                          </a14:m>
                          <a:r>
                            <a:rPr lang="en-US" sz="1200" dirty="0"/>
                            <a:t> where n is </a:t>
                          </a:r>
                          <a:r>
                            <a:rPr lang="en-US" sz="1200" b="1" dirty="0"/>
                            <a:t>complex Gaussian noise</a:t>
                          </a:r>
                          <a:r>
                            <a:rPr lang="en-US" sz="1200" dirty="0"/>
                            <a:t> with variance</a:t>
                          </a:r>
                          <a:r>
                            <a:rPr lang="en-US" sz="1200" baseline="0" dirty="0"/>
                            <a:t> </a:t>
                          </a:r>
                          <a14:m>
                            <m:oMath xmlns:m="http://schemas.openxmlformats.org/officeDocument/2006/math">
                              <m:sSup>
                                <m:sSupPr>
                                  <m:ctrlPr>
                                    <a:rPr lang="en-US" sz="1200" i="1" baseline="0" smtClean="0">
                                      <a:latin typeface="Cambria Math" panose="02040503050406030204" pitchFamily="18" charset="0"/>
                                    </a:rPr>
                                  </m:ctrlPr>
                                </m:sSupPr>
                                <m:e>
                                  <m:r>
                                    <a:rPr lang="en-US" sz="1200" baseline="0" smtClean="0">
                                      <a:latin typeface="Cambria Math" panose="02040503050406030204" pitchFamily="18" charset="0"/>
                                    </a:rPr>
                                    <m:t>𝜎</m:t>
                                  </m:r>
                                </m:e>
                                <m:sup>
                                  <m:r>
                                    <a:rPr lang="en-US" sz="1200" b="0" baseline="0" smtClean="0">
                                      <a:latin typeface="Cambria Math" panose="02040503050406030204" pitchFamily="18" charset="0"/>
                                    </a:rPr>
                                    <m:t>2</m:t>
                                  </m:r>
                                </m:sup>
                              </m:sSup>
                            </m:oMath>
                          </a14:m>
                          <a:endParaRPr lang="en-US" sz="1200" dirty="0"/>
                        </a:p>
                      </a:txBody>
                      <a:tcPr/>
                    </a:tc>
                    <a:extLst>
                      <a:ext uri="{0D108BD9-81ED-4DB2-BD59-A6C34878D82A}">
                        <a16:rowId xmlns:a16="http://schemas.microsoft.com/office/drawing/2014/main" val="1812849811"/>
                      </a:ext>
                    </a:extLst>
                  </a:tr>
                  <a:tr h="177165">
                    <a:tc vMerge="1">
                      <a:txBody>
                        <a:bodyPr/>
                        <a:lstStyle/>
                        <a:p>
                          <a:endParaRPr lang="en-US"/>
                        </a:p>
                      </a:txBody>
                      <a:tcPr/>
                    </a:tc>
                    <a:tc vMerge="1">
                      <a:txBody>
                        <a:bodyPr/>
                        <a:lstStyle/>
                        <a:p>
                          <a:endParaRPr lang="en-US"/>
                        </a:p>
                      </a:txBody>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Rayleigh </a:t>
                          </a:r>
                          <a14:m>
                            <m:oMath xmlns:m="http://schemas.openxmlformats.org/officeDocument/2006/math">
                              <m:r>
                                <a:rPr lang="pt-BR" sz="1200" dirty="0" smtClean="0">
                                  <a:latin typeface="Cambria Math" panose="02040503050406030204" pitchFamily="18" charset="0"/>
                                </a:rPr>
                                <m:t>𝑟</m:t>
                              </m:r>
                              <m:r>
                                <a:rPr lang="pt-BR" sz="1200" dirty="0" smtClean="0">
                                  <a:latin typeface="Cambria Math" panose="02040503050406030204" pitchFamily="18" charset="0"/>
                                </a:rPr>
                                <m:t>=</m:t>
                              </m:r>
                              <m:r>
                                <a:rPr lang="pt-BR" sz="1200" dirty="0" smtClean="0">
                                  <a:latin typeface="Cambria Math" panose="02040503050406030204" pitchFamily="18" charset="0"/>
                                </a:rPr>
                                <m:t>h</m:t>
                              </m:r>
                              <m:r>
                                <a:rPr lang="pt-BR" sz="1200" dirty="0" smtClean="0">
                                  <a:latin typeface="Cambria Math" panose="02040503050406030204" pitchFamily="18" charset="0"/>
                                </a:rPr>
                                <m:t>⊙</m:t>
                              </m:r>
                              <m:r>
                                <a:rPr lang="pt-BR" sz="1200" dirty="0" smtClean="0">
                                  <a:latin typeface="Cambria Math" panose="02040503050406030204" pitchFamily="18" charset="0"/>
                                </a:rPr>
                                <m:t>𝑠</m:t>
                              </m:r>
                              <m:r>
                                <a:rPr lang="pt-BR" sz="1200" dirty="0" smtClean="0">
                                  <a:latin typeface="Cambria Math" panose="02040503050406030204" pitchFamily="18" charset="0"/>
                                </a:rPr>
                                <m:t>+</m:t>
                              </m:r>
                              <m:r>
                                <a:rPr lang="pt-BR" sz="1200" dirty="0" smtClean="0">
                                  <a:latin typeface="Cambria Math" panose="02040503050406030204" pitchFamily="18" charset="0"/>
                                </a:rPr>
                                <m:t>𝑛</m:t>
                              </m:r>
                              <m:r>
                                <a:rPr lang="pt-BR" sz="1200" dirty="0" smtClean="0">
                                  <a:latin typeface="Cambria Math" panose="02040503050406030204" pitchFamily="18" charset="0"/>
                                </a:rPr>
                                <m:t>,</m:t>
                              </m:r>
                              <m:r>
                                <a:rPr lang="pt-BR" sz="1200" dirty="0" smtClean="0">
                                  <a:latin typeface="Cambria Math" panose="02040503050406030204" pitchFamily="18" charset="0"/>
                                </a:rPr>
                                <m:t>h</m:t>
                              </m:r>
                              <m:r>
                                <a:rPr lang="pt-BR" sz="1200" dirty="0" smtClean="0">
                                  <a:latin typeface="Cambria Math" panose="02040503050406030204" pitchFamily="18" charset="0"/>
                                </a:rPr>
                                <m:t>∼</m:t>
                              </m:r>
                              <m:r>
                                <a:rPr lang="pt-BR" sz="1200" dirty="0" smtClean="0">
                                  <a:latin typeface="Cambria Math" panose="02040503050406030204" pitchFamily="18" charset="0"/>
                                </a:rPr>
                                <m:t>𝐶𝑁</m:t>
                              </m:r>
                              <m:r>
                                <a:rPr lang="pt-BR" sz="1200" dirty="0" smtClean="0">
                                  <a:latin typeface="Cambria Math" panose="02040503050406030204" pitchFamily="18" charset="0"/>
                                </a:rPr>
                                <m:t>(0,</m:t>
                              </m:r>
                              <m:sSubSup>
                                <m:sSubSupPr>
                                  <m:ctrlPr>
                                    <a:rPr lang="pt-BR" sz="1200" i="1" dirty="0" smtClean="0">
                                      <a:latin typeface="Cambria Math" panose="02040503050406030204" pitchFamily="18" charset="0"/>
                                    </a:rPr>
                                  </m:ctrlPr>
                                </m:sSubSupPr>
                                <m:e>
                                  <m:r>
                                    <a:rPr lang="pt-BR" sz="1200" dirty="0" smtClean="0">
                                      <a:latin typeface="Cambria Math" panose="02040503050406030204" pitchFamily="18" charset="0"/>
                                    </a:rPr>
                                    <m:t>𝜎</m:t>
                                  </m:r>
                                </m:e>
                                <m:sub>
                                  <m:r>
                                    <a:rPr lang="en-US" sz="1200" b="0" dirty="0" smtClean="0">
                                      <a:latin typeface="Cambria Math" panose="02040503050406030204" pitchFamily="18" charset="0"/>
                                    </a:rPr>
                                    <m:t>h</m:t>
                                  </m:r>
                                </m:sub>
                                <m:sup>
                                  <m:r>
                                    <a:rPr lang="en-US" sz="1200" b="0" dirty="0" smtClean="0">
                                      <a:latin typeface="Cambria Math" panose="02040503050406030204" pitchFamily="18" charset="0"/>
                                    </a:rPr>
                                    <m:t>2</m:t>
                                  </m:r>
                                </m:sup>
                              </m:sSubSup>
                              <m:r>
                                <a:rPr lang="pt-BR" sz="1200" dirty="0" smtClean="0">
                                  <a:latin typeface="Cambria Math" panose="02040503050406030204" pitchFamily="18" charset="0"/>
                                </a:rPr>
                                <m:t>)</m:t>
                              </m:r>
                            </m:oMath>
                          </a14:m>
                          <a:r>
                            <a:rPr lang="en-US" sz="1200" dirty="0"/>
                            <a:t> where h is a fading coefficient vector and ⊙ denotes element-wise multiplication.</a:t>
                          </a:r>
                        </a:p>
                      </a:txBody>
                      <a:tcPr/>
                    </a:tc>
                    <a:extLst>
                      <a:ext uri="{0D108BD9-81ED-4DB2-BD59-A6C34878D82A}">
                        <a16:rowId xmlns:a16="http://schemas.microsoft.com/office/drawing/2014/main" val="3084401479"/>
                      </a:ext>
                    </a:extLst>
                  </a:tr>
                  <a:tr h="177165">
                    <a:tc vMerge="1">
                      <a:txBody>
                        <a:bodyPr/>
                        <a:lstStyle/>
                        <a:p>
                          <a:endParaRPr lang="en-US"/>
                        </a:p>
                      </a:txBody>
                      <a:tcPr/>
                    </a:tc>
                    <a:tc vMerge="1">
                      <a:txBody>
                        <a:bodyPr/>
                        <a:lstStyle/>
                        <a:p>
                          <a:endParaRPr lang="en-US"/>
                        </a:p>
                      </a:txBody>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Rician r=</a:t>
                          </a:r>
                          <a14:m>
                            <m:oMath xmlns:m="http://schemas.openxmlformats.org/officeDocument/2006/math">
                              <m:d>
                                <m:dPr>
                                  <m:ctrlPr>
                                    <a:rPr lang="en-US" sz="1200" i="1" smtClean="0">
                                      <a:latin typeface="Cambria Math" panose="02040503050406030204" pitchFamily="18" charset="0"/>
                                    </a:rPr>
                                  </m:ctrlPr>
                                </m:dPr>
                                <m:e>
                                  <m:rad>
                                    <m:radPr>
                                      <m:degHide m:val="on"/>
                                      <m:ctrlPr>
                                        <a:rPr lang="en-US" sz="1200" i="1" smtClean="0">
                                          <a:latin typeface="Cambria Math" panose="02040503050406030204" pitchFamily="18" charset="0"/>
                                        </a:rPr>
                                      </m:ctrlPr>
                                    </m:radPr>
                                    <m:deg/>
                                    <m:e>
                                      <m:f>
                                        <m:fPr>
                                          <m:ctrlPr>
                                            <a:rPr lang="en-US" sz="1200" i="1" smtClean="0">
                                              <a:latin typeface="Cambria Math" panose="02040503050406030204" pitchFamily="18" charset="0"/>
                                            </a:rPr>
                                          </m:ctrlPr>
                                        </m:fPr>
                                        <m:num>
                                          <m:r>
                                            <a:rPr lang="en-US" sz="1200" b="0" smtClean="0">
                                              <a:latin typeface="Cambria Math" panose="02040503050406030204" pitchFamily="18" charset="0"/>
                                            </a:rPr>
                                            <m:t>𝐾</m:t>
                                          </m:r>
                                        </m:num>
                                        <m:den>
                                          <m:r>
                                            <a:rPr lang="en-US" sz="1200" b="0" smtClean="0">
                                              <a:latin typeface="Cambria Math" panose="02040503050406030204" pitchFamily="18" charset="0"/>
                                            </a:rPr>
                                            <m:t>𝐾</m:t>
                                          </m:r>
                                          <m:r>
                                            <a:rPr lang="en-US" sz="1200" b="0" smtClean="0">
                                              <a:latin typeface="Cambria Math" panose="02040503050406030204" pitchFamily="18" charset="0"/>
                                            </a:rPr>
                                            <m:t>+1</m:t>
                                          </m:r>
                                        </m:den>
                                      </m:f>
                                      <m:sSup>
                                        <m:sSupPr>
                                          <m:ctrlPr>
                                            <a:rPr lang="en-US" sz="1200" i="1" smtClean="0">
                                              <a:latin typeface="Cambria Math" panose="02040503050406030204" pitchFamily="18" charset="0"/>
                                            </a:rPr>
                                          </m:ctrlPr>
                                        </m:sSupPr>
                                        <m:e>
                                          <m:r>
                                            <a:rPr lang="en-US" sz="1200" b="0" smtClean="0">
                                              <a:latin typeface="Cambria Math" panose="02040503050406030204" pitchFamily="18" charset="0"/>
                                            </a:rPr>
                                            <m:t>𝑒</m:t>
                                          </m:r>
                                        </m:e>
                                        <m:sup>
                                          <m:r>
                                            <a:rPr lang="en-US" sz="1200" b="0" smtClean="0">
                                              <a:latin typeface="Cambria Math" panose="02040503050406030204" pitchFamily="18" charset="0"/>
                                            </a:rPr>
                                            <m:t>𝑗</m:t>
                                          </m:r>
                                          <m:r>
                                            <a:rPr lang="en-US" sz="1200" b="0" smtClean="0">
                                              <a:latin typeface="Cambria Math" panose="02040503050406030204" pitchFamily="18" charset="0"/>
                                            </a:rPr>
                                            <m:t>∅</m:t>
                                          </m:r>
                                        </m:sup>
                                      </m:sSup>
                                      <m:r>
                                        <a:rPr lang="en-US" sz="1200" b="0" smtClean="0">
                                          <a:latin typeface="Cambria Math" panose="02040503050406030204" pitchFamily="18" charset="0"/>
                                        </a:rPr>
                                        <m:t>+</m:t>
                                      </m:r>
                                    </m:e>
                                  </m:rad>
                                  <m:rad>
                                    <m:radPr>
                                      <m:degHide m:val="on"/>
                                      <m:ctrlPr>
                                        <a:rPr lang="en-US" sz="1200" i="1" smtClean="0">
                                          <a:latin typeface="Cambria Math" panose="02040503050406030204" pitchFamily="18" charset="0"/>
                                        </a:rPr>
                                      </m:ctrlPr>
                                    </m:radPr>
                                    <m:deg/>
                                    <m:e>
                                      <m:f>
                                        <m:fPr>
                                          <m:ctrlPr>
                                            <a:rPr lang="en-US" sz="1200" i="1" smtClean="0">
                                              <a:latin typeface="Cambria Math" panose="02040503050406030204" pitchFamily="18" charset="0"/>
                                            </a:rPr>
                                          </m:ctrlPr>
                                        </m:fPr>
                                        <m:num>
                                          <m:r>
                                            <a:rPr lang="en-US" sz="1200" b="0" smtClean="0">
                                              <a:latin typeface="Cambria Math" panose="02040503050406030204" pitchFamily="18" charset="0"/>
                                            </a:rPr>
                                            <m:t>1</m:t>
                                          </m:r>
                                        </m:num>
                                        <m:den>
                                          <m:r>
                                            <a:rPr lang="en-US" sz="1200" b="0" smtClean="0">
                                              <a:latin typeface="Cambria Math" panose="02040503050406030204" pitchFamily="18" charset="0"/>
                                            </a:rPr>
                                            <m:t>𝐾</m:t>
                                          </m:r>
                                          <m:r>
                                            <a:rPr lang="en-US" sz="1200" b="0" smtClean="0">
                                              <a:latin typeface="Cambria Math" panose="02040503050406030204" pitchFamily="18" charset="0"/>
                                            </a:rPr>
                                            <m:t>+1</m:t>
                                          </m:r>
                                        </m:den>
                                      </m:f>
                                      <m:r>
                                        <a:rPr lang="en-US" sz="1200" b="0" smtClean="0">
                                          <a:latin typeface="Cambria Math" panose="02040503050406030204" pitchFamily="18" charset="0"/>
                                        </a:rPr>
                                        <m:t>h</m:t>
                                      </m:r>
                                    </m:e>
                                  </m:rad>
                                </m:e>
                              </m:d>
                              <m:r>
                                <m:rPr>
                                  <m:nor/>
                                </m:rPr>
                                <a:rPr lang="en-US" sz="1200" dirty="0" smtClean="0"/>
                                <m:t>⊙</m:t>
                              </m:r>
                            </m:oMath>
                          </a14:m>
                          <a:r>
                            <a:rPr lang="en-US" sz="1200" dirty="0"/>
                            <a:t> s + n where K is the </a:t>
                          </a:r>
                          <a:r>
                            <a:rPr lang="en-US" sz="1200" b="1" dirty="0"/>
                            <a:t>Rician factor</a:t>
                          </a:r>
                          <a:r>
                            <a:rPr lang="en-US" sz="1200" dirty="0"/>
                            <a:t>, ϕ is the phase of the </a:t>
                          </a:r>
                          <a:r>
                            <a:rPr lang="en-US" sz="1200" b="1" dirty="0"/>
                            <a:t>LOS component</a:t>
                          </a:r>
                          <a:r>
                            <a:rPr lang="en-US" sz="1200" dirty="0"/>
                            <a:t>, and </a:t>
                          </a:r>
                          <a:r>
                            <a:rPr lang="en-US" sz="1200" dirty="0" err="1"/>
                            <a:t>h∼CN</a:t>
                          </a:r>
                          <a:r>
                            <a:rPr lang="en-US" sz="1200" dirty="0"/>
                            <a:t>(0,1) models the </a:t>
                          </a:r>
                          <a:r>
                            <a:rPr lang="en-US" sz="1200" b="1" dirty="0"/>
                            <a:t>NLOS component</a:t>
                          </a:r>
                          <a:r>
                            <a:rPr lang="en-US" sz="1200" dirty="0"/>
                            <a:t>.</a:t>
                          </a:r>
                        </a:p>
                      </a:txBody>
                      <a:tcPr/>
                    </a:tc>
                    <a:extLst>
                      <a:ext uri="{0D108BD9-81ED-4DB2-BD59-A6C34878D82A}">
                        <a16:rowId xmlns:a16="http://schemas.microsoft.com/office/drawing/2014/main" val="3507273175"/>
                      </a:ext>
                    </a:extLst>
                  </a:tr>
                  <a:tr h="177165">
                    <a:tc vMerge="1">
                      <a:txBody>
                        <a:bodyPr/>
                        <a:lstStyle/>
                        <a:p>
                          <a:endParaRPr lang="en-US"/>
                        </a:p>
                      </a:txBody>
                      <a:tcPr/>
                    </a:tc>
                    <a:tc vMerge="1">
                      <a:txBody>
                        <a:bodyPr/>
                        <a:lstStyle/>
                        <a:p>
                          <a:endParaRPr lang="en-US"/>
                        </a:p>
                      </a:txBody>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sz="1000" dirty="0"/>
                            <a:t>Frequency-selective Fading Channel </a:t>
                          </a:r>
                          <a14:m>
                            <m:oMath xmlns:m="http://schemas.openxmlformats.org/officeDocument/2006/math">
                              <m:r>
                                <a:rPr lang="en-US" sz="1000" dirty="0" smtClean="0">
                                  <a:latin typeface="Cambria Math" panose="02040503050406030204" pitchFamily="18" charset="0"/>
                                </a:rPr>
                                <m:t>𝑟</m:t>
                              </m:r>
                              <m:r>
                                <a:rPr lang="en-US" sz="1000" dirty="0" smtClean="0">
                                  <a:latin typeface="Cambria Math" panose="02040503050406030204" pitchFamily="18" charset="0"/>
                                </a:rPr>
                                <m:t>=</m:t>
                              </m:r>
                              <m:r>
                                <a:rPr lang="en-US" sz="1000" b="0" dirty="0" smtClean="0">
                                  <a:latin typeface="Cambria Math" panose="02040503050406030204" pitchFamily="18" charset="0"/>
                                </a:rPr>
                                <m:t>𝑠</m:t>
                              </m:r>
                              <m:r>
                                <a:rPr lang="en-US" sz="1000" dirty="0" err="1" smtClean="0">
                                  <a:latin typeface="Cambria Math" panose="02040503050406030204" pitchFamily="18" charset="0"/>
                                </a:rPr>
                                <m:t>∗</m:t>
                              </m:r>
                              <m:r>
                                <a:rPr lang="en-US" sz="1000" dirty="0" err="1" smtClean="0">
                                  <a:latin typeface="Cambria Math" panose="02040503050406030204" pitchFamily="18" charset="0"/>
                                </a:rPr>
                                <m:t>h</m:t>
                              </m:r>
                              <m:r>
                                <a:rPr lang="en-US" sz="1000" dirty="0" err="1" smtClean="0">
                                  <a:latin typeface="Cambria Math" panose="02040503050406030204" pitchFamily="18" charset="0"/>
                                </a:rPr>
                                <m:t>+</m:t>
                              </m:r>
                              <m:r>
                                <a:rPr lang="en-US" sz="1000" dirty="0" err="1" smtClean="0">
                                  <a:latin typeface="Cambria Math" panose="02040503050406030204" pitchFamily="18" charset="0"/>
                                </a:rPr>
                                <m:t>𝑛</m:t>
                              </m:r>
                            </m:oMath>
                          </a14:m>
                          <a:r>
                            <a:rPr lang="en-US" sz="1000" dirty="0"/>
                            <a:t> where ∗ denotes </a:t>
                          </a:r>
                          <a:r>
                            <a:rPr lang="en-US" sz="1000" b="1" dirty="0"/>
                            <a:t>convolution, </a:t>
                          </a:r>
                          <a:r>
                            <a:rPr lang="en-US" sz="1000" dirty="0"/>
                            <a:t>h=[h0​,h1​,…,hL−1​] is the </a:t>
                          </a:r>
                          <a:r>
                            <a:rPr lang="en-US" sz="1000" b="1" dirty="0"/>
                            <a:t>channel impulse response, </a:t>
                          </a:r>
                          <a:r>
                            <a:rPr lang="en-US" sz="1000" dirty="0"/>
                            <a:t>L is the number of multipath components.</a:t>
                          </a:r>
                        </a:p>
                      </a:txBody>
                      <a:tcPr/>
                    </a:tc>
                    <a:extLst>
                      <a:ext uri="{0D108BD9-81ED-4DB2-BD59-A6C34878D82A}">
                        <a16:rowId xmlns:a16="http://schemas.microsoft.com/office/drawing/2014/main" val="728785771"/>
                      </a:ext>
                    </a:extLst>
                  </a:tr>
                  <a:tr h="459062">
                    <a:tc>
                      <a:txBody>
                        <a:bodyPr/>
                        <a:lstStyle/>
                        <a:p>
                          <a:r>
                            <a:rPr lang="en-US" sz="1200" b="1" dirty="0"/>
                            <a:t>Channel Estimation &amp; Equalization</a:t>
                          </a:r>
                        </a:p>
                      </a:txBody>
                      <a:tcPr anchor="ctr"/>
                    </a:tc>
                    <a:tc>
                      <a:txBody>
                        <a:bodyPr/>
                        <a:lstStyle/>
                        <a:p>
                          <a:pPr algn="l"/>
                          <a:r>
                            <a:rPr lang="en-US" sz="1200" dirty="0">
                              <a:solidFill>
                                <a:srgbClr val="0000FF"/>
                              </a:solidFill>
                            </a:rPr>
                            <a:t>Estimate channel coefficients and mitigate distortions</a:t>
                          </a:r>
                        </a:p>
                      </a:txBody>
                      <a:tcPr anchor="ctr"/>
                    </a:tc>
                    <a:tc gridSpan="2">
                      <a:txBody>
                        <a:bodyPr/>
                        <a:lstStyle/>
                        <a:p>
                          <a:pPr algn="ctr"/>
                          <a:r>
                            <a:rPr lang="en-US" sz="1200" dirty="0"/>
                            <a:t>Estimation: Pilot based</a:t>
                          </a:r>
                          <a:br>
                            <a:rPr lang="en-US" sz="1200" dirty="0"/>
                          </a:br>
                          <a:r>
                            <a:rPr lang="en-US" sz="1200" dirty="0"/>
                            <a:t>Equalizer:</a:t>
                          </a:r>
                          <a:br>
                            <a:rPr lang="en-US" sz="1200" dirty="0"/>
                          </a:br>
                          <a:r>
                            <a:rPr lang="en-US" sz="1200" dirty="0"/>
                            <a:t>ZF(Zero forcing): </a:t>
                          </a:r>
                          <a14:m>
                            <m:oMath xmlns:m="http://schemas.openxmlformats.org/officeDocument/2006/math">
                              <m:sSub>
                                <m:sSubPr>
                                  <m:ctrlPr>
                                    <a:rPr lang="en-US" sz="1200" i="1" smtClean="0">
                                      <a:latin typeface="Cambria Math" panose="02040503050406030204" pitchFamily="18" charset="0"/>
                                    </a:rPr>
                                  </m:ctrlPr>
                                </m:sSubPr>
                                <m:e>
                                  <m:r>
                                    <a:rPr lang="en-US" sz="1200" b="0" smtClean="0">
                                      <a:latin typeface="Cambria Math" panose="02040503050406030204" pitchFamily="18" charset="0"/>
                                    </a:rPr>
                                    <m:t>𝑆</m:t>
                                  </m:r>
                                </m:e>
                                <m:sub>
                                  <m:r>
                                    <a:rPr lang="en-US" sz="1200" b="0" smtClean="0">
                                      <a:latin typeface="Cambria Math" panose="02040503050406030204" pitchFamily="18" charset="0"/>
                                    </a:rPr>
                                    <m:t>𝑒𝑞</m:t>
                                  </m:r>
                                </m:sub>
                              </m:sSub>
                              <m:r>
                                <a:rPr lang="en-US" sz="1200" b="0" smtClean="0">
                                  <a:latin typeface="Cambria Math" panose="02040503050406030204" pitchFamily="18" charset="0"/>
                                </a:rPr>
                                <m:t>=</m:t>
                              </m:r>
                              <m:r>
                                <a:rPr lang="en-US" sz="1200" b="0" smtClean="0">
                                  <a:latin typeface="Cambria Math" panose="02040503050406030204" pitchFamily="18" charset="0"/>
                                </a:rPr>
                                <m:t>𝑟</m:t>
                              </m:r>
                              <m:r>
                                <a:rPr lang="en-US" sz="1200" b="0" smtClean="0">
                                  <a:latin typeface="Cambria Math" panose="02040503050406030204" pitchFamily="18" charset="0"/>
                                </a:rPr>
                                <m:t>/</m:t>
                              </m:r>
                              <m:acc>
                                <m:accPr>
                                  <m:chr m:val="̂"/>
                                  <m:ctrlPr>
                                    <a:rPr lang="en-US" sz="1200" b="0" i="1" smtClean="0">
                                      <a:latin typeface="Cambria Math" panose="02040503050406030204" pitchFamily="18" charset="0"/>
                                    </a:rPr>
                                  </m:ctrlPr>
                                </m:accPr>
                                <m:e>
                                  <m:r>
                                    <a:rPr lang="en-US" sz="1200" b="0" smtClean="0">
                                      <a:latin typeface="Cambria Math" panose="02040503050406030204" pitchFamily="18" charset="0"/>
                                    </a:rPr>
                                    <m:t>h</m:t>
                                  </m:r>
                                </m:e>
                              </m:acc>
                            </m:oMath>
                          </a14:m>
                          <a:r>
                            <a:rPr lang="en-US" sz="1200" dirty="0"/>
                            <a:t> either</a:t>
                          </a:r>
                        </a:p>
                        <a:p>
                          <a:pPr algn="ctr"/>
                          <a:r>
                            <a:rPr lang="en-US" sz="1200" dirty="0"/>
                            <a:t>MMSE:</a:t>
                          </a:r>
                          <a14:m>
                            <m:oMath xmlns:m="http://schemas.openxmlformats.org/officeDocument/2006/math">
                              <m:sSub>
                                <m:sSubPr>
                                  <m:ctrlPr>
                                    <a:rPr lang="en-US" sz="1200" i="1" smtClean="0">
                                      <a:latin typeface="Cambria Math" panose="02040503050406030204" pitchFamily="18" charset="0"/>
                                    </a:rPr>
                                  </m:ctrlPr>
                                </m:sSubPr>
                                <m:e>
                                  <m:r>
                                    <a:rPr lang="en-US" sz="1200" b="0" smtClean="0">
                                      <a:latin typeface="Cambria Math" panose="02040503050406030204" pitchFamily="18" charset="0"/>
                                    </a:rPr>
                                    <m:t>𝑆</m:t>
                                  </m:r>
                                </m:e>
                                <m:sub>
                                  <m:r>
                                    <a:rPr lang="en-US" sz="1200" b="0" smtClean="0">
                                      <a:latin typeface="Cambria Math" panose="02040503050406030204" pitchFamily="18" charset="0"/>
                                    </a:rPr>
                                    <m:t>𝑒𝑞</m:t>
                                  </m:r>
                                </m:sub>
                              </m:sSub>
                              <m:r>
                                <a:rPr lang="en-US" sz="1200" b="0" smtClean="0">
                                  <a:latin typeface="Cambria Math" panose="02040503050406030204" pitchFamily="18" charset="0"/>
                                </a:rPr>
                                <m:t>=</m:t>
                              </m:r>
                              <m:sSup>
                                <m:sSupPr>
                                  <m:ctrlPr>
                                    <a:rPr lang="en-US" sz="1200" b="0" i="1" smtClean="0">
                                      <a:latin typeface="Cambria Math" panose="02040503050406030204" pitchFamily="18" charset="0"/>
                                    </a:rPr>
                                  </m:ctrlPr>
                                </m:sSupPr>
                                <m:e>
                                  <m:r>
                                    <a:rPr lang="en-US" sz="1200" b="0" smtClean="0">
                                      <a:latin typeface="Cambria Math" panose="02040503050406030204" pitchFamily="18" charset="0"/>
                                    </a:rPr>
                                    <m:t>(</m:t>
                                  </m:r>
                                  <m:sSup>
                                    <m:sSupPr>
                                      <m:ctrlPr>
                                        <a:rPr lang="en-US" sz="1200" b="0" i="1" smtClean="0">
                                          <a:latin typeface="Cambria Math" panose="02040503050406030204" pitchFamily="18" charset="0"/>
                                        </a:rPr>
                                      </m:ctrlPr>
                                    </m:sSupPr>
                                    <m:e>
                                      <m:acc>
                                        <m:accPr>
                                          <m:chr m:val="̂"/>
                                          <m:ctrlPr>
                                            <a:rPr lang="en-US" sz="1200" b="0" i="1" smtClean="0">
                                              <a:latin typeface="Cambria Math" panose="02040503050406030204" pitchFamily="18" charset="0"/>
                                            </a:rPr>
                                          </m:ctrlPr>
                                        </m:accPr>
                                        <m:e>
                                          <m:r>
                                            <a:rPr lang="en-US" sz="1200" b="0" smtClean="0">
                                              <a:latin typeface="Cambria Math" panose="02040503050406030204" pitchFamily="18" charset="0"/>
                                            </a:rPr>
                                            <m:t>h</m:t>
                                          </m:r>
                                        </m:e>
                                      </m:acc>
                                    </m:e>
                                    <m:sup>
                                      <m:r>
                                        <a:rPr lang="en-US" sz="1200" b="0" smtClean="0">
                                          <a:latin typeface="Cambria Math" panose="02040503050406030204" pitchFamily="18" charset="0"/>
                                        </a:rPr>
                                        <m:t>𝐻</m:t>
                                      </m:r>
                                    </m:sup>
                                  </m:sSup>
                                  <m:acc>
                                    <m:accPr>
                                      <m:chr m:val="̂"/>
                                      <m:ctrlPr>
                                        <a:rPr lang="en-US" sz="1200" b="0" i="1" smtClean="0">
                                          <a:latin typeface="Cambria Math" panose="02040503050406030204" pitchFamily="18" charset="0"/>
                                        </a:rPr>
                                      </m:ctrlPr>
                                    </m:accPr>
                                    <m:e>
                                      <m:r>
                                        <a:rPr lang="en-US" sz="1200" b="0" smtClean="0">
                                          <a:latin typeface="Cambria Math" panose="02040503050406030204" pitchFamily="18" charset="0"/>
                                        </a:rPr>
                                        <m:t>h</m:t>
                                      </m:r>
                                    </m:e>
                                  </m:acc>
                                  <m:r>
                                    <a:rPr lang="en-US" sz="1200" b="0" smtClean="0">
                                      <a:latin typeface="Cambria Math" panose="02040503050406030204" pitchFamily="18" charset="0"/>
                                    </a:rPr>
                                    <m:t>+</m:t>
                                  </m:r>
                                  <m:sSubSup>
                                    <m:sSubSupPr>
                                      <m:ctrlPr>
                                        <a:rPr lang="pt-BR" sz="1200" i="1" dirty="0" smtClean="0">
                                          <a:latin typeface="Cambria Math" panose="02040503050406030204" pitchFamily="18" charset="0"/>
                                        </a:rPr>
                                      </m:ctrlPr>
                                    </m:sSubSupPr>
                                    <m:e>
                                      <m:r>
                                        <a:rPr lang="pt-BR" sz="1200" dirty="0" smtClean="0">
                                          <a:latin typeface="Cambria Math" panose="02040503050406030204" pitchFamily="18" charset="0"/>
                                        </a:rPr>
                                        <m:t>𝜎</m:t>
                                      </m:r>
                                    </m:e>
                                    <m:sub>
                                      <m:r>
                                        <a:rPr lang="en-US" sz="1200" b="0" dirty="0" smtClean="0">
                                          <a:latin typeface="Cambria Math" panose="02040503050406030204" pitchFamily="18" charset="0"/>
                                        </a:rPr>
                                        <m:t>𝑛</m:t>
                                      </m:r>
                                    </m:sub>
                                    <m:sup>
                                      <m:r>
                                        <a:rPr lang="en-US" sz="1200" b="0" dirty="0" smtClean="0">
                                          <a:latin typeface="Cambria Math" panose="02040503050406030204" pitchFamily="18" charset="0"/>
                                        </a:rPr>
                                        <m:t>2</m:t>
                                      </m:r>
                                    </m:sup>
                                  </m:sSubSup>
                                  <m:r>
                                    <a:rPr lang="en-US" sz="1200" b="0" dirty="0" smtClean="0">
                                      <a:latin typeface="Cambria Math" panose="02040503050406030204" pitchFamily="18" charset="0"/>
                                    </a:rPr>
                                    <m:t>𝐼</m:t>
                                  </m:r>
                                  <m:r>
                                    <a:rPr lang="en-US" sz="1200" b="0" smtClean="0">
                                      <a:latin typeface="Cambria Math" panose="02040503050406030204" pitchFamily="18" charset="0"/>
                                    </a:rPr>
                                    <m:t>)</m:t>
                                  </m:r>
                                </m:e>
                                <m:sup>
                                  <m:r>
                                    <a:rPr lang="en-US" sz="1200" b="0" smtClean="0">
                                      <a:latin typeface="Cambria Math" panose="02040503050406030204" pitchFamily="18" charset="0"/>
                                    </a:rPr>
                                    <m:t>−1</m:t>
                                  </m:r>
                                </m:sup>
                              </m:sSup>
                              <m:sSup>
                                <m:sSupPr>
                                  <m:ctrlPr>
                                    <a:rPr lang="en-US" sz="1200" b="0" i="1" smtClean="0">
                                      <a:latin typeface="Cambria Math" panose="02040503050406030204" pitchFamily="18" charset="0"/>
                                    </a:rPr>
                                  </m:ctrlPr>
                                </m:sSupPr>
                                <m:e>
                                  <m:acc>
                                    <m:accPr>
                                      <m:chr m:val="̂"/>
                                      <m:ctrlPr>
                                        <a:rPr lang="en-US" sz="1200" b="0" i="1" smtClean="0">
                                          <a:latin typeface="Cambria Math" panose="02040503050406030204" pitchFamily="18" charset="0"/>
                                        </a:rPr>
                                      </m:ctrlPr>
                                    </m:accPr>
                                    <m:e>
                                      <m:r>
                                        <a:rPr lang="en-US" sz="1200" b="0" smtClean="0">
                                          <a:latin typeface="Cambria Math" panose="02040503050406030204" pitchFamily="18" charset="0"/>
                                        </a:rPr>
                                        <m:t>h</m:t>
                                      </m:r>
                                    </m:e>
                                  </m:acc>
                                </m:e>
                                <m:sup>
                                  <m:r>
                                    <a:rPr lang="en-US" sz="1200" b="0" smtClean="0">
                                      <a:latin typeface="Cambria Math" panose="02040503050406030204" pitchFamily="18" charset="0"/>
                                    </a:rPr>
                                    <m:t>𝐻</m:t>
                                  </m:r>
                                </m:sup>
                              </m:sSup>
                            </m:oMath>
                          </a14:m>
                          <a:r>
                            <a:rPr lang="en-US" sz="1200" dirty="0"/>
                            <a:t>r</a:t>
                          </a:r>
                        </a:p>
                      </a:txBody>
                      <a:tcPr anchor="ctr"/>
                    </a:tc>
                    <a:tc hMerge="1">
                      <a:txBody>
                        <a:bodyPr/>
                        <a:lstStyle/>
                        <a:p>
                          <a:endParaRPr lang="en-US"/>
                        </a:p>
                      </a:txBody>
                      <a:tcPr/>
                    </a:tc>
                    <a:extLst>
                      <a:ext uri="{0D108BD9-81ED-4DB2-BD59-A6C34878D82A}">
                        <a16:rowId xmlns:a16="http://schemas.microsoft.com/office/drawing/2014/main" val="1877412617"/>
                      </a:ext>
                    </a:extLst>
                  </a:tr>
                </a:tbl>
              </a:graphicData>
            </a:graphic>
          </p:graphicFrame>
        </mc:Choice>
        <mc:Fallback xmlns="">
          <p:graphicFrame>
            <p:nvGraphicFramePr>
              <p:cNvPr id="6" name="Table 5">
                <a:extLst>
                  <a:ext uri="{FF2B5EF4-FFF2-40B4-BE49-F238E27FC236}">
                    <a16:creationId xmlns:a16="http://schemas.microsoft.com/office/drawing/2014/main" id="{E48C97C9-7A38-2141-4D84-7CC8D2EA1BCE}"/>
                  </a:ext>
                </a:extLst>
              </p:cNvPr>
              <p:cNvGraphicFramePr>
                <a:graphicFrameLocks noGrp="1"/>
              </p:cNvGraphicFramePr>
              <p:nvPr>
                <p:extLst>
                  <p:ext uri="{D42A27DB-BD31-4B8C-83A1-F6EECF244321}">
                    <p14:modId xmlns:p14="http://schemas.microsoft.com/office/powerpoint/2010/main" val="1673506923"/>
                  </p:ext>
                </p:extLst>
              </p:nvPr>
            </p:nvGraphicFramePr>
            <p:xfrm>
              <a:off x="1137965" y="2704953"/>
              <a:ext cx="9818703" cy="3676798"/>
            </p:xfrm>
            <a:graphic>
              <a:graphicData uri="http://schemas.openxmlformats.org/drawingml/2006/table">
                <a:tbl>
                  <a:tblPr firstRow="1" bandRow="1">
                    <a:tableStyleId>{616DA210-FB5B-4158-B5E0-FEB733F419BA}</a:tableStyleId>
                  </a:tblPr>
                  <a:tblGrid>
                    <a:gridCol w="1596451">
                      <a:extLst>
                        <a:ext uri="{9D8B030D-6E8A-4147-A177-3AD203B41FA5}">
                          <a16:colId xmlns:a16="http://schemas.microsoft.com/office/drawing/2014/main" val="1701876318"/>
                        </a:ext>
                      </a:extLst>
                    </a:gridCol>
                    <a:gridCol w="2642776">
                      <a:extLst>
                        <a:ext uri="{9D8B030D-6E8A-4147-A177-3AD203B41FA5}">
                          <a16:colId xmlns:a16="http://schemas.microsoft.com/office/drawing/2014/main" val="681599178"/>
                        </a:ext>
                      </a:extLst>
                    </a:gridCol>
                    <a:gridCol w="1164980">
                      <a:extLst>
                        <a:ext uri="{9D8B030D-6E8A-4147-A177-3AD203B41FA5}">
                          <a16:colId xmlns:a16="http://schemas.microsoft.com/office/drawing/2014/main" val="1129536758"/>
                        </a:ext>
                      </a:extLst>
                    </a:gridCol>
                    <a:gridCol w="4414496">
                      <a:extLst>
                        <a:ext uri="{9D8B030D-6E8A-4147-A177-3AD203B41FA5}">
                          <a16:colId xmlns:a16="http://schemas.microsoft.com/office/drawing/2014/main" val="2997972841"/>
                        </a:ext>
                      </a:extLst>
                    </a:gridCol>
                  </a:tblGrid>
                  <a:tr h="459062">
                    <a:tc>
                      <a:txBody>
                        <a:bodyPr/>
                        <a:lstStyle/>
                        <a:p>
                          <a:r>
                            <a:rPr lang="en-US" sz="1200" dirty="0"/>
                            <a:t>Stage</a:t>
                          </a:r>
                        </a:p>
                      </a:txBody>
                      <a:tcPr/>
                    </a:tc>
                    <a:tc>
                      <a:txBody>
                        <a:bodyPr/>
                        <a:lstStyle/>
                        <a:p>
                          <a:pPr algn="ctr"/>
                          <a:r>
                            <a:rPr lang="en-US" sz="1200" dirty="0"/>
                            <a:t>Purpose</a:t>
                          </a:r>
                        </a:p>
                      </a:txBody>
                      <a:tcPr/>
                    </a:tc>
                    <a:tc gridSpan="2">
                      <a:txBody>
                        <a:bodyPr/>
                        <a:lstStyle/>
                        <a:p>
                          <a:pPr algn="ctr"/>
                          <a:r>
                            <a:rPr lang="en-US" sz="1200" dirty="0"/>
                            <a:t>Main Functions</a:t>
                          </a:r>
                        </a:p>
                      </a:txBody>
                      <a:tcPr/>
                    </a:tc>
                    <a:tc hMerge="1">
                      <a:txBody>
                        <a:bodyPr/>
                        <a:lstStyle/>
                        <a:p>
                          <a:endParaRPr lang="en-US"/>
                        </a:p>
                      </a:txBody>
                      <a:tcPr/>
                    </a:tc>
                    <a:extLst>
                      <a:ext uri="{0D108BD9-81ED-4DB2-BD59-A6C34878D82A}">
                        <a16:rowId xmlns:a16="http://schemas.microsoft.com/office/drawing/2014/main" val="2399808471"/>
                      </a:ext>
                    </a:extLst>
                  </a:tr>
                  <a:tr h="457200">
                    <a:tc rowSpan="4">
                      <a:txBody>
                        <a:bodyPr/>
                        <a:lstStyle/>
                        <a:p>
                          <a:r>
                            <a:rPr lang="en-US" sz="1200" b="1" dirty="0"/>
                            <a:t>Channel Effects</a:t>
                          </a:r>
                        </a:p>
                      </a:txBody>
                      <a:tcPr anchor="ctr"/>
                    </a:tc>
                    <a:tc rowSpan="4">
                      <a:txBody>
                        <a:bodyPr/>
                        <a:lstStyle/>
                        <a:p>
                          <a:pPr algn="l"/>
                          <a:r>
                            <a:rPr lang="en-US" sz="1200" dirty="0">
                              <a:solidFill>
                                <a:srgbClr val="0000FF"/>
                              </a:solidFill>
                            </a:rPr>
                            <a:t>Simulate realistic wireless impairments (AWGN, Rayleigh, Rician, frequency-selective fading)</a:t>
                          </a:r>
                        </a:p>
                      </a:txBody>
                      <a:tcPr anchor="ctr"/>
                    </a:tc>
                    <a:tc rowSpan="4">
                      <a:txBody>
                        <a:bodyPr/>
                        <a:lstStyle/>
                        <a:p>
                          <a:endParaRPr lang="en-US"/>
                        </a:p>
                      </a:txBody>
                      <a:tcPr anchor="ctr">
                        <a:blipFill>
                          <a:blip r:embed="rId3"/>
                          <a:stretch>
                            <a:fillRect l="-364921" t="-19740" r="-381152" b="-38701"/>
                          </a:stretch>
                        </a:blipFill>
                      </a:tcPr>
                    </a:tc>
                    <a:tc>
                      <a:txBody>
                        <a:bodyPr/>
                        <a:lstStyle/>
                        <a:p>
                          <a:endParaRPr lang="en-US"/>
                        </a:p>
                      </a:txBody>
                      <a:tcPr>
                        <a:blipFill>
                          <a:blip r:embed="rId3"/>
                          <a:stretch>
                            <a:fillRect l="-122483" t="-100000" r="-414" b="-602632"/>
                          </a:stretch>
                        </a:blipFill>
                      </a:tcPr>
                    </a:tc>
                    <a:extLst>
                      <a:ext uri="{0D108BD9-81ED-4DB2-BD59-A6C34878D82A}">
                        <a16:rowId xmlns:a16="http://schemas.microsoft.com/office/drawing/2014/main" val="1812849811"/>
                      </a:ext>
                    </a:extLst>
                  </a:tr>
                  <a:tr h="464503">
                    <a:tc vMerge="1">
                      <a:txBody>
                        <a:bodyPr/>
                        <a:lstStyle/>
                        <a:p>
                          <a:endParaRPr lang="en-US"/>
                        </a:p>
                      </a:txBody>
                      <a:tcPr/>
                    </a:tc>
                    <a:tc vMerge="1">
                      <a:txBody>
                        <a:bodyPr/>
                        <a:lstStyle/>
                        <a:p>
                          <a:endParaRPr lang="en-US"/>
                        </a:p>
                      </a:txBody>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blipFill>
                          <a:blip r:embed="rId3"/>
                          <a:stretch>
                            <a:fillRect l="-122483" t="-200000" r="-414" b="-502632"/>
                          </a:stretch>
                        </a:blipFill>
                      </a:tcPr>
                    </a:tc>
                    <a:extLst>
                      <a:ext uri="{0D108BD9-81ED-4DB2-BD59-A6C34878D82A}">
                        <a16:rowId xmlns:a16="http://schemas.microsoft.com/office/drawing/2014/main" val="3084401479"/>
                      </a:ext>
                    </a:extLst>
                  </a:tr>
                  <a:tr h="868172">
                    <a:tc vMerge="1">
                      <a:txBody>
                        <a:bodyPr/>
                        <a:lstStyle/>
                        <a:p>
                          <a:endParaRPr lang="en-US"/>
                        </a:p>
                      </a:txBody>
                      <a:tcPr/>
                    </a:tc>
                    <a:tc vMerge="1">
                      <a:txBody>
                        <a:bodyPr/>
                        <a:lstStyle/>
                        <a:p>
                          <a:endParaRPr lang="en-US"/>
                        </a:p>
                      </a:txBody>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blipFill>
                          <a:blip r:embed="rId3"/>
                          <a:stretch>
                            <a:fillRect l="-122483" t="-160563" r="-414" b="-169014"/>
                          </a:stretch>
                        </a:blipFill>
                      </a:tcPr>
                    </a:tc>
                    <a:extLst>
                      <a:ext uri="{0D108BD9-81ED-4DB2-BD59-A6C34878D82A}">
                        <a16:rowId xmlns:a16="http://schemas.microsoft.com/office/drawing/2014/main" val="3507273175"/>
                      </a:ext>
                    </a:extLst>
                  </a:tr>
                  <a:tr h="548640">
                    <a:tc vMerge="1">
                      <a:txBody>
                        <a:bodyPr/>
                        <a:lstStyle/>
                        <a:p>
                          <a:endParaRPr lang="en-US"/>
                        </a:p>
                      </a:txBody>
                      <a:tcPr/>
                    </a:tc>
                    <a:tc vMerge="1">
                      <a:txBody>
                        <a:bodyPr/>
                        <a:lstStyle/>
                        <a:p>
                          <a:endParaRPr lang="en-US"/>
                        </a:p>
                      </a:txBody>
                      <a:tcPr/>
                    </a:tc>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endParaRPr lang="en-US"/>
                        </a:p>
                      </a:txBody>
                      <a:tcPr>
                        <a:blipFill>
                          <a:blip r:embed="rId3"/>
                          <a:stretch>
                            <a:fillRect l="-122483" t="-406593" r="-414" b="-163736"/>
                          </a:stretch>
                        </a:blipFill>
                      </a:tcPr>
                    </a:tc>
                    <a:extLst>
                      <a:ext uri="{0D108BD9-81ED-4DB2-BD59-A6C34878D82A}">
                        <a16:rowId xmlns:a16="http://schemas.microsoft.com/office/drawing/2014/main" val="728785771"/>
                      </a:ext>
                    </a:extLst>
                  </a:tr>
                  <a:tr h="879221">
                    <a:tc>
                      <a:txBody>
                        <a:bodyPr/>
                        <a:lstStyle/>
                        <a:p>
                          <a:r>
                            <a:rPr lang="en-US" sz="1200" b="1" dirty="0"/>
                            <a:t>Channel Estimation &amp; Equalization</a:t>
                          </a:r>
                        </a:p>
                      </a:txBody>
                      <a:tcPr anchor="ctr"/>
                    </a:tc>
                    <a:tc>
                      <a:txBody>
                        <a:bodyPr/>
                        <a:lstStyle/>
                        <a:p>
                          <a:pPr algn="l"/>
                          <a:r>
                            <a:rPr lang="en-US" sz="1200" dirty="0">
                              <a:solidFill>
                                <a:srgbClr val="0000FF"/>
                              </a:solidFill>
                            </a:rPr>
                            <a:t>Estimate channel coefficients and mitigate distortions</a:t>
                          </a:r>
                        </a:p>
                      </a:txBody>
                      <a:tcPr anchor="ctr"/>
                    </a:tc>
                    <a:tc gridSpan="2">
                      <a:txBody>
                        <a:bodyPr/>
                        <a:lstStyle/>
                        <a:p>
                          <a:endParaRPr lang="en-US"/>
                        </a:p>
                      </a:txBody>
                      <a:tcPr anchor="ctr">
                        <a:blipFill>
                          <a:blip r:embed="rId3"/>
                          <a:stretch>
                            <a:fillRect l="-76092" t="-320139" r="-328" b="-3472"/>
                          </a:stretch>
                        </a:blipFill>
                      </a:tcPr>
                    </a:tc>
                    <a:tc hMerge="1">
                      <a:txBody>
                        <a:bodyPr/>
                        <a:lstStyle/>
                        <a:p>
                          <a:endParaRPr lang="en-US"/>
                        </a:p>
                      </a:txBody>
                      <a:tcPr/>
                    </a:tc>
                    <a:extLst>
                      <a:ext uri="{0D108BD9-81ED-4DB2-BD59-A6C34878D82A}">
                        <a16:rowId xmlns:a16="http://schemas.microsoft.com/office/drawing/2014/main" val="1877412617"/>
                      </a:ext>
                    </a:extLst>
                  </a:tr>
                </a:tbl>
              </a:graphicData>
            </a:graphic>
          </p:graphicFrame>
        </mc:Fallback>
      </mc:AlternateContent>
      <p:sp>
        <p:nvSpPr>
          <p:cNvPr id="2" name="Title 1">
            <a:extLst>
              <a:ext uri="{FF2B5EF4-FFF2-40B4-BE49-F238E27FC236}">
                <a16:creationId xmlns:a16="http://schemas.microsoft.com/office/drawing/2014/main" id="{7D73930E-350A-3E01-2ACB-114C999EF6C3}"/>
              </a:ext>
            </a:extLst>
          </p:cNvPr>
          <p:cNvSpPr>
            <a:spLocks noGrp="1"/>
          </p:cNvSpPr>
          <p:nvPr>
            <p:ph type="title"/>
          </p:nvPr>
        </p:nvSpPr>
        <p:spPr/>
        <p:txBody>
          <a:bodyPr/>
          <a:lstStyle/>
          <a:p>
            <a:r>
              <a:rPr lang="en-US" sz="1600" dirty="0">
                <a:solidFill>
                  <a:srgbClr val="0000FF"/>
                </a:solidFill>
              </a:rPr>
              <a:t>Appendix (Physical Channel Pipeline - 1)  </a:t>
            </a:r>
          </a:p>
        </p:txBody>
      </p:sp>
    </p:spTree>
    <p:extLst>
      <p:ext uri="{BB962C8B-B14F-4D97-AF65-F5344CB8AC3E}">
        <p14:creationId xmlns:p14="http://schemas.microsoft.com/office/powerpoint/2010/main" val="7112430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82FB9F-3C5A-4970-AB8E-087ED2A7AEE1}"/>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65081C8-27E1-D1FD-BF7D-05DDDEEEAA5A}"/>
                  </a:ext>
                </a:extLst>
              </p:cNvPr>
              <p:cNvSpPr>
                <a:spLocks noGrp="1"/>
              </p:cNvSpPr>
              <p:nvPr>
                <p:ph idx="1"/>
              </p:nvPr>
            </p:nvSpPr>
            <p:spPr>
              <a:xfrm>
                <a:off x="527052" y="981076"/>
                <a:ext cx="11058308" cy="5286559"/>
              </a:xfrm>
            </p:spPr>
            <p:txBody>
              <a:bodyPr/>
              <a:lstStyle/>
              <a:p>
                <a:pPr>
                  <a:defRPr/>
                </a:pPr>
                <a:r>
                  <a:rPr lang="en-US" sz="1200" dirty="0"/>
                  <a:t>The </a:t>
                </a:r>
                <a:r>
                  <a:rPr lang="en-US" sz="1200" b="1" dirty="0"/>
                  <a:t>Channel Decoder Pipeline</a:t>
                </a:r>
                <a:r>
                  <a:rPr lang="en-US" sz="1200" dirty="0"/>
                  <a:t> is </a:t>
                </a:r>
                <a:r>
                  <a:rPr lang="en-US" sz="1200" dirty="0">
                    <a:solidFill>
                      <a:srgbClr val="0000FF"/>
                    </a:solidFill>
                  </a:rPr>
                  <a:t>responsible for reconstructing the </a:t>
                </a:r>
              </a:p>
              <a:p>
                <a:pPr marL="57150" indent="0">
                  <a:buNone/>
                  <a:defRPr/>
                </a:pPr>
                <a:r>
                  <a:rPr lang="en-US" sz="1200" dirty="0">
                    <a:solidFill>
                      <a:srgbClr val="0000FF"/>
                    </a:solidFill>
                  </a:rPr>
                  <a:t>      original compressed semantic embeddings from the noisy signal </a:t>
                </a:r>
              </a:p>
              <a:p>
                <a:pPr marL="57150" indent="0">
                  <a:buNone/>
                  <a:defRPr/>
                </a:pPr>
                <a:r>
                  <a:rPr lang="en-US" sz="1200" dirty="0">
                    <a:solidFill>
                      <a:srgbClr val="0000FF"/>
                    </a:solidFill>
                  </a:rPr>
                  <a:t>       received via the </a:t>
                </a:r>
                <a:r>
                  <a:rPr lang="en-US" sz="1200" b="1" dirty="0">
                    <a:solidFill>
                      <a:srgbClr val="0000FF"/>
                    </a:solidFill>
                  </a:rPr>
                  <a:t>Physical Channel pipeline</a:t>
                </a:r>
                <a:r>
                  <a:rPr lang="en-US" sz="1200" b="1" dirty="0"/>
                  <a:t>.</a:t>
                </a:r>
              </a:p>
              <a:p>
                <a:pPr>
                  <a:defRPr/>
                </a:pPr>
                <a:r>
                  <a:rPr lang="en-US" sz="1200" b="1" dirty="0">
                    <a:solidFill>
                      <a:srgbClr val="0000FF"/>
                    </a:solidFill>
                  </a:rPr>
                  <a:t>Channel Demodulation</a:t>
                </a:r>
              </a:p>
              <a:p>
                <a:pPr lvl="1"/>
                <a:r>
                  <a:rPr lang="en-US" sz="1100" dirty="0">
                    <a:solidFill>
                      <a:srgbClr val="0000FF"/>
                    </a:solidFill>
                  </a:rPr>
                  <a:t>Recover</a:t>
                </a:r>
                <a:r>
                  <a:rPr lang="en-US" sz="1100" dirty="0"/>
                  <a:t> the received complex symbols (and ultimately bits) from the </a:t>
                </a:r>
              </a:p>
              <a:p>
                <a:pPr marL="514350" lvl="1" indent="0">
                  <a:buNone/>
                </a:pPr>
                <a:r>
                  <a:rPr lang="en-US" sz="1100" dirty="0"/>
                  <a:t>     </a:t>
                </a:r>
                <a:r>
                  <a:rPr lang="en-US" sz="1100" dirty="0">
                    <a:solidFill>
                      <a:srgbClr val="0000FF"/>
                    </a:solidFill>
                  </a:rPr>
                  <a:t>analog waveform</a:t>
                </a:r>
                <a:r>
                  <a:rPr lang="en-US" sz="1100" dirty="0"/>
                  <a:t>.</a:t>
                </a:r>
                <a:endParaRPr lang="en-US" sz="1100" b="1" dirty="0"/>
              </a:p>
              <a:p>
                <a:pPr lvl="1"/>
                <a:r>
                  <a:rPr lang="en-US" sz="1100" dirty="0"/>
                  <a:t>For OFDM, after </a:t>
                </a:r>
                <a:r>
                  <a:rPr lang="en-US" sz="1100" dirty="0">
                    <a:solidFill>
                      <a:srgbClr val="0000FF"/>
                    </a:solidFill>
                  </a:rPr>
                  <a:t>removing the cyclic prefix and taking an FFT</a:t>
                </a:r>
                <a:r>
                  <a:rPr lang="en-US" sz="1100" dirty="0"/>
                  <a:t>, each </a:t>
                </a:r>
              </a:p>
              <a:p>
                <a:pPr marL="514350" lvl="1" indent="0">
                  <a:buNone/>
                </a:pPr>
                <a:r>
                  <a:rPr lang="en-US" sz="1100" dirty="0"/>
                  <a:t>     subcarrier symbol is</a:t>
                </a:r>
                <a:r>
                  <a:rPr lang="en-US" sz="1100" b="1" dirty="0"/>
                  <a:t>:</a:t>
                </a:r>
              </a:p>
              <a:p>
                <a:pPr marL="171450" lvl="1" indent="0">
                  <a:buNone/>
                </a:pPr>
                <a:r>
                  <a:rPr lang="en-US" sz="1100" b="1" i="1" dirty="0">
                    <a:latin typeface="Cambria Math" panose="02040503050406030204" pitchFamily="18" charset="0"/>
                  </a:rPr>
                  <a:t>		</a:t>
                </a:r>
                <a14:m>
                  <m:oMath xmlns:m="http://schemas.openxmlformats.org/officeDocument/2006/math">
                    <m:acc>
                      <m:accPr>
                        <m:chr m:val="̂"/>
                        <m:ctrlPr>
                          <a:rPr lang="en-US" sz="1050" b="1" i="1" smtClean="0">
                            <a:latin typeface="Cambria Math" panose="02040503050406030204" pitchFamily="18" charset="0"/>
                          </a:rPr>
                        </m:ctrlPr>
                      </m:accPr>
                      <m:e>
                        <m:r>
                          <a:rPr lang="en-US" sz="1050" b="1" i="1" smtClean="0">
                            <a:latin typeface="Cambria Math" panose="02040503050406030204" pitchFamily="18" charset="0"/>
                          </a:rPr>
                          <m:t>𝑿</m:t>
                        </m:r>
                      </m:e>
                    </m:acc>
                    <m:d>
                      <m:dPr>
                        <m:begChr m:val="["/>
                        <m:endChr m:val="]"/>
                        <m:ctrlPr>
                          <a:rPr lang="en-US" sz="1050" b="1" i="1" smtClean="0">
                            <a:latin typeface="Cambria Math" panose="02040503050406030204" pitchFamily="18" charset="0"/>
                          </a:rPr>
                        </m:ctrlPr>
                      </m:dPr>
                      <m:e>
                        <m:r>
                          <a:rPr lang="en-US" sz="1050" b="1" i="1" smtClean="0">
                            <a:latin typeface="Cambria Math" panose="02040503050406030204" pitchFamily="18" charset="0"/>
                          </a:rPr>
                          <m:t>𝒌</m:t>
                        </m:r>
                      </m:e>
                    </m:d>
                    <m:r>
                      <a:rPr lang="en-US" sz="1050" b="1" i="1" smtClean="0">
                        <a:latin typeface="Cambria Math" panose="02040503050406030204" pitchFamily="18" charset="0"/>
                      </a:rPr>
                      <m:t>=</m:t>
                    </m:r>
                    <m:nary>
                      <m:naryPr>
                        <m:chr m:val="∑"/>
                        <m:ctrlPr>
                          <a:rPr lang="en-US" sz="1050" b="1" i="1" smtClean="0">
                            <a:latin typeface="Cambria Math" panose="02040503050406030204" pitchFamily="18" charset="0"/>
                          </a:rPr>
                        </m:ctrlPr>
                      </m:naryPr>
                      <m:sub>
                        <m:r>
                          <m:rPr>
                            <m:brk m:alnAt="23"/>
                          </m:rPr>
                          <a:rPr lang="en-US" sz="1050" b="1" i="1" smtClean="0">
                            <a:latin typeface="Cambria Math" panose="02040503050406030204" pitchFamily="18" charset="0"/>
                          </a:rPr>
                          <m:t>𝒏</m:t>
                        </m:r>
                        <m:r>
                          <a:rPr lang="en-US" sz="1050" b="1" i="1" smtClean="0">
                            <a:latin typeface="Cambria Math" panose="02040503050406030204" pitchFamily="18" charset="0"/>
                          </a:rPr>
                          <m:t>=</m:t>
                        </m:r>
                        <m:r>
                          <a:rPr lang="en-US" sz="1050" b="1" i="1" smtClean="0">
                            <a:latin typeface="Cambria Math" panose="02040503050406030204" pitchFamily="18" charset="0"/>
                          </a:rPr>
                          <m:t>𝟎</m:t>
                        </m:r>
                      </m:sub>
                      <m:sup>
                        <m:r>
                          <a:rPr lang="en-US" sz="1050" b="1" i="1" smtClean="0">
                            <a:latin typeface="Cambria Math" panose="02040503050406030204" pitchFamily="18" charset="0"/>
                          </a:rPr>
                          <m:t>𝑵</m:t>
                        </m:r>
                        <m:r>
                          <a:rPr lang="en-US" sz="1050" b="1" i="1" smtClean="0">
                            <a:latin typeface="Cambria Math" panose="02040503050406030204" pitchFamily="18" charset="0"/>
                          </a:rPr>
                          <m:t>−</m:t>
                        </m:r>
                        <m:r>
                          <a:rPr lang="en-US" sz="1050" b="1" i="1" smtClean="0">
                            <a:latin typeface="Cambria Math" panose="02040503050406030204" pitchFamily="18" charset="0"/>
                          </a:rPr>
                          <m:t>𝟏</m:t>
                        </m:r>
                      </m:sup>
                      <m:e>
                        <m:r>
                          <a:rPr lang="en-US" sz="1050" b="1" i="1" smtClean="0">
                            <a:latin typeface="Cambria Math" panose="02040503050406030204" pitchFamily="18" charset="0"/>
                          </a:rPr>
                          <m:t>𝒓</m:t>
                        </m:r>
                        <m:r>
                          <a:rPr lang="en-US" sz="1050" b="1" i="1" smtClean="0">
                            <a:latin typeface="Cambria Math" panose="02040503050406030204" pitchFamily="18" charset="0"/>
                          </a:rPr>
                          <m:t>[</m:t>
                        </m:r>
                        <m:r>
                          <a:rPr lang="en-US" sz="1050" b="1" i="1" smtClean="0">
                            <a:latin typeface="Cambria Math" panose="02040503050406030204" pitchFamily="18" charset="0"/>
                          </a:rPr>
                          <m:t>𝒏</m:t>
                        </m:r>
                        <m:r>
                          <a:rPr lang="en-US" sz="1050" b="1" i="1" smtClean="0">
                            <a:latin typeface="Cambria Math" panose="02040503050406030204" pitchFamily="18" charset="0"/>
                          </a:rPr>
                          <m:t>+</m:t>
                        </m:r>
                        <m:sSub>
                          <m:sSubPr>
                            <m:ctrlPr>
                              <a:rPr lang="en-US" sz="1050" b="1" i="1" smtClean="0">
                                <a:latin typeface="Cambria Math" panose="02040503050406030204" pitchFamily="18" charset="0"/>
                              </a:rPr>
                            </m:ctrlPr>
                          </m:sSubPr>
                          <m:e>
                            <m:r>
                              <a:rPr lang="en-US" sz="1050" b="1" i="1" smtClean="0">
                                <a:latin typeface="Cambria Math" panose="02040503050406030204" pitchFamily="18" charset="0"/>
                              </a:rPr>
                              <m:t>𝑵</m:t>
                            </m:r>
                          </m:e>
                          <m:sub>
                            <m:r>
                              <a:rPr lang="en-US" sz="1050" b="1" i="1" smtClean="0">
                                <a:latin typeface="Cambria Math" panose="02040503050406030204" pitchFamily="18" charset="0"/>
                              </a:rPr>
                              <m:t>𝑪𝑷</m:t>
                            </m:r>
                          </m:sub>
                        </m:sSub>
                        <m:r>
                          <a:rPr lang="en-US" sz="1050" b="1" i="1" smtClean="0">
                            <a:latin typeface="Cambria Math" panose="02040503050406030204" pitchFamily="18" charset="0"/>
                          </a:rPr>
                          <m:t>]</m:t>
                        </m:r>
                        <m:sSup>
                          <m:sSupPr>
                            <m:ctrlPr>
                              <a:rPr lang="en-US" sz="1050" b="1" i="1" smtClean="0">
                                <a:latin typeface="Cambria Math" panose="02040503050406030204" pitchFamily="18" charset="0"/>
                              </a:rPr>
                            </m:ctrlPr>
                          </m:sSupPr>
                          <m:e>
                            <m:r>
                              <a:rPr lang="en-US" sz="1050" b="1" i="1" smtClean="0">
                                <a:latin typeface="Cambria Math" panose="02040503050406030204" pitchFamily="18" charset="0"/>
                              </a:rPr>
                              <m:t>𝒆</m:t>
                            </m:r>
                          </m:e>
                          <m:sup>
                            <m:r>
                              <a:rPr lang="en-US" sz="1050" b="1" i="1" smtClean="0">
                                <a:latin typeface="Cambria Math" panose="02040503050406030204" pitchFamily="18" charset="0"/>
                              </a:rPr>
                              <m:t>−</m:t>
                            </m:r>
                            <m:r>
                              <a:rPr lang="en-US" sz="1050" b="1" i="1" smtClean="0">
                                <a:latin typeface="Cambria Math" panose="02040503050406030204" pitchFamily="18" charset="0"/>
                              </a:rPr>
                              <m:t>𝒋</m:t>
                            </m:r>
                            <m:r>
                              <a:rPr lang="en-US" sz="1050" b="1" i="1" smtClean="0">
                                <a:latin typeface="Cambria Math" panose="02040503050406030204" pitchFamily="18" charset="0"/>
                              </a:rPr>
                              <m:t>𝟐</m:t>
                            </m:r>
                            <m:r>
                              <a:rPr lang="en-US" sz="1050" b="1" i="1" smtClean="0">
                                <a:latin typeface="Cambria Math" panose="02040503050406030204" pitchFamily="18" charset="0"/>
                              </a:rPr>
                              <m:t>𝛱</m:t>
                            </m:r>
                            <m:r>
                              <a:rPr lang="en-US" sz="1050" b="1" i="1" smtClean="0">
                                <a:latin typeface="Cambria Math" panose="02040503050406030204" pitchFamily="18" charset="0"/>
                              </a:rPr>
                              <m:t>𝒌𝒏</m:t>
                            </m:r>
                            <m:r>
                              <a:rPr lang="en-US" sz="1050" b="1" i="1" smtClean="0">
                                <a:latin typeface="Cambria Math" panose="02040503050406030204" pitchFamily="18" charset="0"/>
                              </a:rPr>
                              <m:t>/</m:t>
                            </m:r>
                            <m:r>
                              <a:rPr lang="en-US" sz="1050" b="1" i="1" smtClean="0">
                                <a:latin typeface="Cambria Math" panose="02040503050406030204" pitchFamily="18" charset="0"/>
                              </a:rPr>
                              <m:t>𝑵</m:t>
                            </m:r>
                          </m:sup>
                        </m:sSup>
                      </m:e>
                    </m:nary>
                  </m:oMath>
                </a14:m>
                <a:endParaRPr lang="en-US" sz="1050" b="1" dirty="0"/>
              </a:p>
              <a:p>
                <a:pPr marL="171450" lvl="1" indent="0">
                  <a:buNone/>
                </a:pPr>
                <a:r>
                  <a:rPr lang="en-US" sz="1050" dirty="0"/>
                  <a:t>	        	Where N is the IFFT/FFT size and </a:t>
                </a:r>
                <a14:m>
                  <m:oMath xmlns:m="http://schemas.openxmlformats.org/officeDocument/2006/math">
                    <m:sSub>
                      <m:sSubPr>
                        <m:ctrlPr>
                          <a:rPr lang="en-US" sz="1050" i="1" smtClean="0">
                            <a:latin typeface="Cambria Math" panose="02040503050406030204" pitchFamily="18" charset="0"/>
                          </a:rPr>
                        </m:ctrlPr>
                      </m:sSubPr>
                      <m:e>
                        <m:r>
                          <a:rPr lang="en-US" sz="1050" b="0" i="1" smtClean="0">
                            <a:latin typeface="Cambria Math" panose="02040503050406030204" pitchFamily="18" charset="0"/>
                          </a:rPr>
                          <m:t>𝑁</m:t>
                        </m:r>
                      </m:e>
                      <m:sub>
                        <m:r>
                          <a:rPr lang="en-US" sz="1050" b="0" i="1" smtClean="0">
                            <a:latin typeface="Cambria Math" panose="02040503050406030204" pitchFamily="18" charset="0"/>
                          </a:rPr>
                          <m:t>𝐶𝑃</m:t>
                        </m:r>
                      </m:sub>
                    </m:sSub>
                  </m:oMath>
                </a14:m>
                <a:r>
                  <a:rPr lang="en-US" sz="1050" dirty="0"/>
                  <a:t> the CP length</a:t>
                </a:r>
              </a:p>
              <a:p>
                <a:pPr lvl="1"/>
                <a:r>
                  <a:rPr lang="en-US" sz="1100" dirty="0">
                    <a:solidFill>
                      <a:srgbClr val="0000FF"/>
                    </a:solidFill>
                  </a:rPr>
                  <a:t>Bit decisions then use minimum‐distance </a:t>
                </a:r>
                <a:r>
                  <a:rPr lang="en-US" sz="1100" dirty="0"/>
                  <a:t>decoding on our QAM/PSK </a:t>
                </a:r>
              </a:p>
              <a:p>
                <a:pPr marL="514350" lvl="1" indent="0">
                  <a:buNone/>
                </a:pPr>
                <a:r>
                  <a:rPr lang="en-US" sz="1100" dirty="0"/>
                  <a:t>     constellation:</a:t>
                </a:r>
              </a:p>
              <a:p>
                <a:pPr marL="171450" lvl="1" indent="0">
                  <a:buNone/>
                </a:pPr>
                <a:r>
                  <a:rPr lang="en-US" sz="1100" dirty="0"/>
                  <a:t>		</a:t>
                </a:r>
                <a14:m>
                  <m:oMath xmlns:m="http://schemas.openxmlformats.org/officeDocument/2006/math">
                    <m:sSub>
                      <m:sSubPr>
                        <m:ctrlPr>
                          <a:rPr lang="en-US" sz="1050" b="1" i="1" smtClean="0">
                            <a:latin typeface="Cambria Math" panose="02040503050406030204" pitchFamily="18" charset="0"/>
                          </a:rPr>
                        </m:ctrlPr>
                      </m:sSubPr>
                      <m:e>
                        <m:acc>
                          <m:accPr>
                            <m:chr m:val="̂"/>
                            <m:ctrlPr>
                              <a:rPr lang="en-US" sz="1050" b="1" i="1" smtClean="0">
                                <a:latin typeface="Cambria Math" panose="02040503050406030204" pitchFamily="18" charset="0"/>
                              </a:rPr>
                            </m:ctrlPr>
                          </m:accPr>
                          <m:e>
                            <m:r>
                              <a:rPr lang="en-US" sz="1050" b="1" i="1" smtClean="0">
                                <a:latin typeface="Cambria Math" panose="02040503050406030204" pitchFamily="18" charset="0"/>
                              </a:rPr>
                              <m:t>𝒃</m:t>
                            </m:r>
                          </m:e>
                        </m:acc>
                      </m:e>
                      <m:sub>
                        <m:r>
                          <a:rPr lang="en-US" sz="1050" b="1" i="1" smtClean="0">
                            <a:latin typeface="Cambria Math" panose="02040503050406030204" pitchFamily="18" charset="0"/>
                          </a:rPr>
                          <m:t>𝒊</m:t>
                        </m:r>
                      </m:sub>
                    </m:sSub>
                    <m:r>
                      <a:rPr lang="en-US" sz="1050" b="1" i="1" smtClean="0">
                        <a:latin typeface="Cambria Math" panose="02040503050406030204" pitchFamily="18" charset="0"/>
                      </a:rPr>
                      <m:t>=</m:t>
                    </m:r>
                    <m:func>
                      <m:funcPr>
                        <m:ctrlPr>
                          <a:rPr lang="en-US" sz="1050" b="1" i="1" smtClean="0">
                            <a:latin typeface="Cambria Math" panose="02040503050406030204" pitchFamily="18" charset="0"/>
                          </a:rPr>
                        </m:ctrlPr>
                      </m:funcPr>
                      <m:fName>
                        <m:r>
                          <a:rPr lang="en-US" sz="1050" b="1" i="0" smtClean="0">
                            <a:latin typeface="Cambria Math" panose="02040503050406030204" pitchFamily="18" charset="0"/>
                          </a:rPr>
                          <m:t>𝐚𝐫𝐠</m:t>
                        </m:r>
                      </m:fName>
                      <m:e>
                        <m:func>
                          <m:funcPr>
                            <m:ctrlPr>
                              <a:rPr lang="en-US" sz="1050" b="1" i="1" smtClean="0">
                                <a:latin typeface="Cambria Math" panose="02040503050406030204" pitchFamily="18" charset="0"/>
                              </a:rPr>
                            </m:ctrlPr>
                          </m:funcPr>
                          <m:fName>
                            <m:limLow>
                              <m:limLowPr>
                                <m:ctrlPr>
                                  <a:rPr lang="en-US" sz="1050" b="1" i="1" smtClean="0">
                                    <a:latin typeface="Cambria Math" panose="02040503050406030204" pitchFamily="18" charset="0"/>
                                  </a:rPr>
                                </m:ctrlPr>
                              </m:limLowPr>
                              <m:e>
                                <m:r>
                                  <a:rPr lang="en-US" sz="1050" b="1" i="0" smtClean="0">
                                    <a:latin typeface="Cambria Math" panose="02040503050406030204" pitchFamily="18" charset="0"/>
                                  </a:rPr>
                                  <m:t>𝐦𝐢𝐧</m:t>
                                </m:r>
                              </m:e>
                              <m:lim>
                                <m:r>
                                  <a:rPr lang="en-US" sz="1050" b="1" i="1" smtClean="0">
                                    <a:latin typeface="Cambria Math" panose="02040503050406030204" pitchFamily="18" charset="0"/>
                                  </a:rPr>
                                  <m:t>𝒃</m:t>
                                </m:r>
                                <m:r>
                                  <a:rPr lang="en-US" sz="1050" b="1" i="1" smtClean="0">
                                    <a:latin typeface="Cambria Math" panose="02040503050406030204" pitchFamily="18" charset="0"/>
                                    <a:ea typeface="Cambria Math" panose="02040503050406030204" pitchFamily="18" charset="0"/>
                                  </a:rPr>
                                  <m:t>∈</m:t>
                                </m:r>
                                <m:sSup>
                                  <m:sSupPr>
                                    <m:ctrlPr>
                                      <a:rPr lang="en-US" sz="1050" b="1" i="1" smtClean="0">
                                        <a:latin typeface="Cambria Math" panose="02040503050406030204" pitchFamily="18" charset="0"/>
                                        <a:ea typeface="Cambria Math" panose="02040503050406030204" pitchFamily="18" charset="0"/>
                                      </a:rPr>
                                    </m:ctrlPr>
                                  </m:sSupPr>
                                  <m:e>
                                    <m:r>
                                      <a:rPr lang="en-US" sz="1050" b="1" i="1">
                                        <a:latin typeface="Cambria Math" panose="02040503050406030204" pitchFamily="18" charset="0"/>
                                        <a:ea typeface="Cambria Math" panose="02040503050406030204" pitchFamily="18" charset="0"/>
                                      </a:rPr>
                                      <m:t>{</m:t>
                                    </m:r>
                                    <m:r>
                                      <a:rPr lang="en-US" sz="1050" b="1" i="1">
                                        <a:latin typeface="Cambria Math" panose="02040503050406030204" pitchFamily="18" charset="0"/>
                                        <a:ea typeface="Cambria Math" panose="02040503050406030204" pitchFamily="18" charset="0"/>
                                      </a:rPr>
                                      <m:t>𝟎</m:t>
                                    </m:r>
                                    <m:r>
                                      <a:rPr lang="en-US" sz="1050" b="1" i="1">
                                        <a:latin typeface="Cambria Math" panose="02040503050406030204" pitchFamily="18" charset="0"/>
                                        <a:ea typeface="Cambria Math" panose="02040503050406030204" pitchFamily="18" charset="0"/>
                                      </a:rPr>
                                      <m:t>,</m:t>
                                    </m:r>
                                    <m:r>
                                      <a:rPr lang="en-US" sz="1050" b="1" i="1">
                                        <a:latin typeface="Cambria Math" panose="02040503050406030204" pitchFamily="18" charset="0"/>
                                        <a:ea typeface="Cambria Math" panose="02040503050406030204" pitchFamily="18" charset="0"/>
                                      </a:rPr>
                                      <m:t>𝟏</m:t>
                                    </m:r>
                                    <m:r>
                                      <a:rPr lang="en-US" sz="1050" b="1" i="1">
                                        <a:latin typeface="Cambria Math" panose="02040503050406030204" pitchFamily="18" charset="0"/>
                                        <a:ea typeface="Cambria Math" panose="02040503050406030204" pitchFamily="18" charset="0"/>
                                      </a:rPr>
                                      <m:t>}</m:t>
                                    </m:r>
                                  </m:e>
                                  <m:sup>
                                    <m:r>
                                      <a:rPr lang="en-US" sz="1050" b="1" i="1" smtClean="0">
                                        <a:latin typeface="Cambria Math" panose="02040503050406030204" pitchFamily="18" charset="0"/>
                                        <a:ea typeface="Cambria Math" panose="02040503050406030204" pitchFamily="18" charset="0"/>
                                      </a:rPr>
                                      <m:t>𝒎</m:t>
                                    </m:r>
                                  </m:sup>
                                </m:sSup>
                              </m:lim>
                            </m:limLow>
                          </m:fName>
                          <m:e>
                            <m:r>
                              <a:rPr lang="en-US" sz="1050" b="1" i="1" smtClean="0">
                                <a:latin typeface="Cambria Math" panose="02040503050406030204" pitchFamily="18" charset="0"/>
                              </a:rPr>
                              <m:t>|</m:t>
                            </m:r>
                            <m:sSub>
                              <m:sSubPr>
                                <m:ctrlPr>
                                  <a:rPr lang="en-US" sz="1050" b="1" i="1" smtClean="0">
                                    <a:latin typeface="Cambria Math" panose="02040503050406030204" pitchFamily="18" charset="0"/>
                                  </a:rPr>
                                </m:ctrlPr>
                              </m:sSubPr>
                              <m:e>
                                <m:r>
                                  <a:rPr lang="en-US" sz="1050" b="1" i="1" smtClean="0">
                                    <a:latin typeface="Cambria Math" panose="02040503050406030204" pitchFamily="18" charset="0"/>
                                  </a:rPr>
                                  <m:t>𝒔</m:t>
                                </m:r>
                              </m:e>
                              <m:sub>
                                <m:r>
                                  <a:rPr lang="en-US" sz="1050" b="1" i="1" smtClean="0">
                                    <a:latin typeface="Cambria Math" panose="02040503050406030204" pitchFamily="18" charset="0"/>
                                  </a:rPr>
                                  <m:t>𝒊</m:t>
                                </m:r>
                              </m:sub>
                            </m:sSub>
                            <m:r>
                              <a:rPr lang="en-US" sz="1050" b="1" i="1" smtClean="0">
                                <a:latin typeface="Cambria Math" panose="02040503050406030204" pitchFamily="18" charset="0"/>
                              </a:rPr>
                              <m:t>−</m:t>
                            </m:r>
                            <m:r>
                              <a:rPr lang="en-US" sz="1050" b="1" i="1" smtClean="0">
                                <a:latin typeface="Cambria Math" panose="02040503050406030204" pitchFamily="18" charset="0"/>
                              </a:rPr>
                              <m:t>𝒄</m:t>
                            </m:r>
                            <m:d>
                              <m:dPr>
                                <m:ctrlPr>
                                  <a:rPr lang="en-US" sz="1050" b="1" i="1" smtClean="0">
                                    <a:latin typeface="Cambria Math" panose="02040503050406030204" pitchFamily="18" charset="0"/>
                                  </a:rPr>
                                </m:ctrlPr>
                              </m:dPr>
                              <m:e>
                                <m:r>
                                  <a:rPr lang="en-US" sz="1050" b="1" i="1" smtClean="0">
                                    <a:latin typeface="Cambria Math" panose="02040503050406030204" pitchFamily="18" charset="0"/>
                                  </a:rPr>
                                  <m:t>𝒃</m:t>
                                </m:r>
                              </m:e>
                            </m:d>
                            <m:r>
                              <a:rPr lang="en-US" sz="1050" b="1" i="1" smtClean="0">
                                <a:latin typeface="Cambria Math" panose="02040503050406030204" pitchFamily="18" charset="0"/>
                              </a:rPr>
                              <m:t>|</m:t>
                            </m:r>
                          </m:e>
                        </m:func>
                      </m:e>
                    </m:func>
                  </m:oMath>
                </a14:m>
                <a:endParaRPr lang="en-US" sz="1050" b="1" dirty="0"/>
              </a:p>
              <a:p>
                <a:pPr marL="171450" lvl="1" indent="0">
                  <a:buNone/>
                </a:pPr>
                <a:r>
                  <a:rPr lang="en-US" sz="1050" dirty="0"/>
                  <a:t>        		Where </a:t>
                </a:r>
                <a14:m>
                  <m:oMath xmlns:m="http://schemas.openxmlformats.org/officeDocument/2006/math">
                    <m:r>
                      <a:rPr lang="en-US" sz="1050" b="0" i="1" smtClean="0">
                        <a:latin typeface="Cambria Math" panose="02040503050406030204" pitchFamily="18" charset="0"/>
                      </a:rPr>
                      <m:t>𝑐</m:t>
                    </m:r>
                    <m:d>
                      <m:dPr>
                        <m:ctrlPr>
                          <a:rPr lang="en-US" sz="1050" b="0" i="1" smtClean="0">
                            <a:latin typeface="Cambria Math" panose="02040503050406030204" pitchFamily="18" charset="0"/>
                          </a:rPr>
                        </m:ctrlPr>
                      </m:dPr>
                      <m:e>
                        <m:r>
                          <a:rPr lang="en-US" sz="1050" b="0" i="1" smtClean="0">
                            <a:latin typeface="Cambria Math" panose="02040503050406030204" pitchFamily="18" charset="0"/>
                          </a:rPr>
                          <m:t>𝑏</m:t>
                        </m:r>
                      </m:e>
                    </m:d>
                  </m:oMath>
                </a14:m>
                <a:r>
                  <a:rPr lang="en-US" sz="1050" dirty="0"/>
                  <a:t> the complex point mapped from bit-tuple b</a:t>
                </a:r>
                <a:endParaRPr lang="en-US" altLang="ko-KR" sz="1050" b="1" dirty="0">
                  <a:latin typeface="Tahoma" panose="020B0604030504040204" pitchFamily="34" charset="0"/>
                  <a:ea typeface="Tahoma" panose="020B0604030504040204" pitchFamily="34" charset="0"/>
                </a:endParaRPr>
              </a:p>
              <a:p>
                <a:pPr>
                  <a:defRPr/>
                </a:pPr>
                <a:r>
                  <a:rPr lang="en-US" sz="1200" b="1" dirty="0">
                    <a:solidFill>
                      <a:srgbClr val="0000FF"/>
                    </a:solidFill>
                  </a:rPr>
                  <a:t>Channel decoding (FEC + DE-interleaving + vector)</a:t>
                </a:r>
              </a:p>
              <a:p>
                <a:pPr lvl="1"/>
                <a:r>
                  <a:rPr lang="en-US" sz="1100" dirty="0"/>
                  <a:t>Invert any forward‐error‐correction (FEC) applied at the encoder, recovering the original bit sequence and undo any interleaving.</a:t>
                </a:r>
                <a:endParaRPr lang="en-US" sz="1100" b="1" dirty="0"/>
              </a:p>
              <a:p>
                <a:pPr lvl="1"/>
                <a:r>
                  <a:rPr lang="en-US" sz="1100" b="1" dirty="0"/>
                  <a:t>FEC Coding</a:t>
                </a:r>
              </a:p>
              <a:p>
                <a:pPr lvl="2"/>
                <a:r>
                  <a:rPr lang="en-US" sz="1050" b="1" dirty="0"/>
                  <a:t>FEC Decoding (repetition code): </a:t>
                </a:r>
                <a:r>
                  <a:rPr lang="en-US" sz="1050" dirty="0"/>
                  <a:t>We only implement repetition coding in this version. If we sent each bit </a:t>
                </a:r>
                <a14:m>
                  <m:oMath xmlns:m="http://schemas.openxmlformats.org/officeDocument/2006/math">
                    <m:sSub>
                      <m:sSubPr>
                        <m:ctrlPr>
                          <a:rPr lang="en-US" sz="1050" i="1" smtClean="0">
                            <a:latin typeface="Cambria Math" panose="02040503050406030204" pitchFamily="18" charset="0"/>
                          </a:rPr>
                        </m:ctrlPr>
                      </m:sSubPr>
                      <m:e>
                        <m:r>
                          <a:rPr lang="en-US" sz="1050" b="0" i="1" smtClean="0">
                            <a:latin typeface="Cambria Math" panose="02040503050406030204" pitchFamily="18" charset="0"/>
                          </a:rPr>
                          <m:t>𝑏</m:t>
                        </m:r>
                      </m:e>
                      <m:sub>
                        <m:r>
                          <a:rPr lang="en-US" sz="1050" b="0" i="1" smtClean="0">
                            <a:latin typeface="Cambria Math" panose="02040503050406030204" pitchFamily="18" charset="0"/>
                          </a:rPr>
                          <m:t>𝑗</m:t>
                        </m:r>
                      </m:sub>
                    </m:sSub>
                  </m:oMath>
                </a14:m>
                <a:r>
                  <a:rPr lang="en-US" sz="1050" dirty="0"/>
                  <a:t> repeated </a:t>
                </a:r>
                <a14:m>
                  <m:oMath xmlns:m="http://schemas.openxmlformats.org/officeDocument/2006/math">
                    <m:r>
                      <a:rPr lang="en-US" sz="1050" i="1" dirty="0" smtClean="0">
                        <a:latin typeface="Cambria Math" panose="02040503050406030204" pitchFamily="18" charset="0"/>
                      </a:rPr>
                      <m:t>𝑅</m:t>
                    </m:r>
                  </m:oMath>
                </a14:m>
                <a:r>
                  <a:rPr lang="en-US" sz="1050" dirty="0"/>
                  <a:t> times, then decode by </a:t>
                </a:r>
                <a:r>
                  <a:rPr lang="en-US" sz="1050" b="1" dirty="0"/>
                  <a:t>majority vote</a:t>
                </a:r>
                <a:r>
                  <a:rPr lang="en-US" sz="1050" dirty="0"/>
                  <a:t>:</a:t>
                </a:r>
              </a:p>
              <a:p>
                <a:pPr marL="914400" lvl="3" indent="0">
                  <a:buNone/>
                </a:pPr>
                <a:r>
                  <a:rPr lang="en-US" sz="1100" b="1" dirty="0"/>
                  <a:t>         		      </a:t>
                </a:r>
                <a14:m>
                  <m:oMath xmlns:m="http://schemas.openxmlformats.org/officeDocument/2006/math">
                    <m:sSub>
                      <m:sSubPr>
                        <m:ctrlPr>
                          <a:rPr lang="en-US" sz="1050" b="1" i="1" smtClean="0">
                            <a:latin typeface="Cambria Math" panose="02040503050406030204" pitchFamily="18" charset="0"/>
                          </a:rPr>
                        </m:ctrlPr>
                      </m:sSubPr>
                      <m:e>
                        <m:acc>
                          <m:accPr>
                            <m:chr m:val="̂"/>
                            <m:ctrlPr>
                              <a:rPr lang="en-US" sz="1050" b="1" i="1" smtClean="0">
                                <a:latin typeface="Cambria Math" panose="02040503050406030204" pitchFamily="18" charset="0"/>
                              </a:rPr>
                            </m:ctrlPr>
                          </m:accPr>
                          <m:e>
                            <m:r>
                              <a:rPr lang="en-US" sz="1050" b="1" i="1" smtClean="0">
                                <a:latin typeface="Cambria Math" panose="02040503050406030204" pitchFamily="18" charset="0"/>
                              </a:rPr>
                              <m:t>𝒃</m:t>
                            </m:r>
                          </m:e>
                        </m:acc>
                      </m:e>
                      <m:sub>
                        <m:r>
                          <a:rPr lang="en-US" sz="1050" b="1" i="1" smtClean="0">
                            <a:latin typeface="Cambria Math" panose="02040503050406030204" pitchFamily="18" charset="0"/>
                          </a:rPr>
                          <m:t>𝒋</m:t>
                        </m:r>
                      </m:sub>
                    </m:sSub>
                    <m:r>
                      <a:rPr lang="en-US" sz="1050" b="1" i="1" smtClean="0">
                        <a:latin typeface="Cambria Math" panose="02040503050406030204" pitchFamily="18" charset="0"/>
                      </a:rPr>
                      <m:t>=</m:t>
                    </m:r>
                    <m:d>
                      <m:dPr>
                        <m:begChr m:val="{"/>
                        <m:endChr m:val=""/>
                        <m:ctrlPr>
                          <a:rPr lang="en-US" sz="1050" b="1" i="1" smtClean="0">
                            <a:latin typeface="Cambria Math" panose="02040503050406030204" pitchFamily="18" charset="0"/>
                          </a:rPr>
                        </m:ctrlPr>
                      </m:dPr>
                      <m:e>
                        <m:eqArr>
                          <m:eqArrPr>
                            <m:ctrlPr>
                              <a:rPr lang="en-US" sz="1050" b="1" i="1" smtClean="0">
                                <a:latin typeface="Cambria Math" panose="02040503050406030204" pitchFamily="18" charset="0"/>
                              </a:rPr>
                            </m:ctrlPr>
                          </m:eqArrPr>
                          <m:e>
                            <m:r>
                              <a:rPr lang="en-US" sz="1050" b="1" i="1" smtClean="0">
                                <a:latin typeface="Cambria Math" panose="02040503050406030204" pitchFamily="18" charset="0"/>
                              </a:rPr>
                              <m:t>𝟏</m:t>
                            </m:r>
                            <m:r>
                              <a:rPr lang="en-US" sz="1050" b="1" i="1" smtClean="0">
                                <a:latin typeface="Cambria Math" panose="02040503050406030204" pitchFamily="18" charset="0"/>
                              </a:rPr>
                              <m:t>, </m:t>
                            </m:r>
                            <m:nary>
                              <m:naryPr>
                                <m:chr m:val="∑"/>
                                <m:ctrlPr>
                                  <a:rPr lang="en-US" sz="1050" b="1" i="1" smtClean="0">
                                    <a:latin typeface="Cambria Math" panose="02040503050406030204" pitchFamily="18" charset="0"/>
                                  </a:rPr>
                                </m:ctrlPr>
                              </m:naryPr>
                              <m:sub>
                                <m:r>
                                  <m:rPr>
                                    <m:brk m:alnAt="23"/>
                                  </m:rPr>
                                  <a:rPr lang="en-US" sz="1050" b="1" i="1" smtClean="0">
                                    <a:latin typeface="Cambria Math" panose="02040503050406030204" pitchFamily="18" charset="0"/>
                                  </a:rPr>
                                  <m:t>𝒌</m:t>
                                </m:r>
                                <m:r>
                                  <a:rPr lang="en-US" sz="1050" b="1" i="1" smtClean="0">
                                    <a:latin typeface="Cambria Math" panose="02040503050406030204" pitchFamily="18" charset="0"/>
                                  </a:rPr>
                                  <m:t>=</m:t>
                                </m:r>
                                <m:r>
                                  <a:rPr lang="en-US" sz="1050" b="1" i="1" smtClean="0">
                                    <a:latin typeface="Cambria Math" panose="02040503050406030204" pitchFamily="18" charset="0"/>
                                  </a:rPr>
                                  <m:t>𝟏</m:t>
                                </m:r>
                              </m:sub>
                              <m:sup>
                                <m:r>
                                  <a:rPr lang="en-US" sz="1050" b="1" i="1" smtClean="0">
                                    <a:latin typeface="Cambria Math" panose="02040503050406030204" pitchFamily="18" charset="0"/>
                                  </a:rPr>
                                  <m:t>𝑹</m:t>
                                </m:r>
                              </m:sup>
                              <m:e>
                                <m:sSub>
                                  <m:sSubPr>
                                    <m:ctrlPr>
                                      <a:rPr lang="en-US" sz="1050" b="1" i="1" smtClean="0">
                                        <a:latin typeface="Cambria Math" panose="02040503050406030204" pitchFamily="18" charset="0"/>
                                      </a:rPr>
                                    </m:ctrlPr>
                                  </m:sSubPr>
                                  <m:e>
                                    <m:acc>
                                      <m:accPr>
                                        <m:chr m:val="̂"/>
                                        <m:ctrlPr>
                                          <a:rPr lang="en-US" sz="1050" b="1" i="1" smtClean="0">
                                            <a:latin typeface="Cambria Math" panose="02040503050406030204" pitchFamily="18" charset="0"/>
                                          </a:rPr>
                                        </m:ctrlPr>
                                      </m:accPr>
                                      <m:e>
                                        <m:r>
                                          <a:rPr lang="en-US" sz="1050" b="1" i="1" smtClean="0">
                                            <a:latin typeface="Cambria Math" panose="02040503050406030204" pitchFamily="18" charset="0"/>
                                          </a:rPr>
                                          <m:t>𝒃</m:t>
                                        </m:r>
                                      </m:e>
                                    </m:acc>
                                  </m:e>
                                  <m:sub>
                                    <m:r>
                                      <a:rPr lang="en-US" sz="1050" b="1" i="1" smtClean="0">
                                        <a:latin typeface="Cambria Math" panose="02040503050406030204" pitchFamily="18" charset="0"/>
                                      </a:rPr>
                                      <m:t>𝒋</m:t>
                                    </m:r>
                                    <m:r>
                                      <a:rPr lang="en-US" sz="1050" b="1" i="1" smtClean="0">
                                        <a:latin typeface="Cambria Math" panose="02040503050406030204" pitchFamily="18" charset="0"/>
                                      </a:rPr>
                                      <m:t>,</m:t>
                                    </m:r>
                                    <m:r>
                                      <a:rPr lang="en-US" sz="1050" b="1" i="1" smtClean="0">
                                        <a:latin typeface="Cambria Math" panose="02040503050406030204" pitchFamily="18" charset="0"/>
                                      </a:rPr>
                                      <m:t>𝒌</m:t>
                                    </m:r>
                                  </m:sub>
                                </m:sSub>
                                <m:r>
                                  <a:rPr lang="en-US" sz="1050" b="1" i="1" smtClean="0">
                                    <a:latin typeface="Cambria Math" panose="02040503050406030204" pitchFamily="18" charset="0"/>
                                  </a:rPr>
                                  <m:t>&gt;</m:t>
                                </m:r>
                                <m:f>
                                  <m:fPr>
                                    <m:ctrlPr>
                                      <a:rPr lang="en-US" sz="1050" b="1" i="1" smtClean="0">
                                        <a:latin typeface="Cambria Math" panose="02040503050406030204" pitchFamily="18" charset="0"/>
                                      </a:rPr>
                                    </m:ctrlPr>
                                  </m:fPr>
                                  <m:num>
                                    <m:r>
                                      <a:rPr lang="en-US" sz="1050" b="1" i="1" smtClean="0">
                                        <a:latin typeface="Cambria Math" panose="02040503050406030204" pitchFamily="18" charset="0"/>
                                      </a:rPr>
                                      <m:t>𝑹</m:t>
                                    </m:r>
                                  </m:num>
                                  <m:den>
                                    <m:r>
                                      <a:rPr lang="en-US" sz="1050" b="1" i="1" smtClean="0">
                                        <a:latin typeface="Cambria Math" panose="02040503050406030204" pitchFamily="18" charset="0"/>
                                      </a:rPr>
                                      <m:t>𝟐</m:t>
                                    </m:r>
                                  </m:den>
                                </m:f>
                                <m:r>
                                  <a:rPr lang="en-US" sz="1050" b="1" i="1" smtClean="0">
                                    <a:latin typeface="Cambria Math" panose="02040503050406030204" pitchFamily="18" charset="0"/>
                                  </a:rPr>
                                  <m:t>,</m:t>
                                </m:r>
                              </m:e>
                            </m:nary>
                          </m:e>
                          <m:e>
                            <m:r>
                              <a:rPr lang="en-US" sz="1050" b="1" i="1" smtClean="0">
                                <a:latin typeface="Cambria Math" panose="02040503050406030204" pitchFamily="18" charset="0"/>
                              </a:rPr>
                              <m:t>𝟎</m:t>
                            </m:r>
                            <m:r>
                              <a:rPr lang="en-US" sz="1050" b="1" i="1" smtClean="0">
                                <a:latin typeface="Cambria Math" panose="02040503050406030204" pitchFamily="18" charset="0"/>
                              </a:rPr>
                              <m:t>, </m:t>
                            </m:r>
                            <m:r>
                              <a:rPr lang="en-US" sz="1050" b="1" i="1" smtClean="0">
                                <a:latin typeface="Cambria Math" panose="02040503050406030204" pitchFamily="18" charset="0"/>
                              </a:rPr>
                              <m:t>𝒐𝒕𝒉𝒆𝒓𝒘𝒊𝒔𝒆</m:t>
                            </m:r>
                          </m:e>
                        </m:eqArr>
                      </m:e>
                    </m:d>
                    <m:r>
                      <a:rPr lang="en-US" sz="1050" b="1" i="1" smtClean="0">
                        <a:latin typeface="Cambria Math" panose="02040503050406030204" pitchFamily="18" charset="0"/>
                      </a:rPr>
                      <m:t>𝑹</m:t>
                    </m:r>
                    <m:r>
                      <a:rPr lang="en-US" sz="1050" b="1" i="1" smtClean="0">
                        <a:latin typeface="Cambria Math" panose="02040503050406030204" pitchFamily="18" charset="0"/>
                      </a:rPr>
                      <m:t>=</m:t>
                    </m:r>
                    <m:f>
                      <m:fPr>
                        <m:ctrlPr>
                          <a:rPr lang="en-US" sz="1050" b="1" i="1" smtClean="0">
                            <a:latin typeface="Cambria Math" panose="02040503050406030204" pitchFamily="18" charset="0"/>
                          </a:rPr>
                        </m:ctrlPr>
                      </m:fPr>
                      <m:num>
                        <m:r>
                          <a:rPr lang="en-US" sz="1050" b="1" i="1" smtClean="0">
                            <a:latin typeface="Cambria Math" panose="02040503050406030204" pitchFamily="18" charset="0"/>
                          </a:rPr>
                          <m:t>𝟏</m:t>
                        </m:r>
                      </m:num>
                      <m:den>
                        <m:r>
                          <a:rPr lang="en-US" sz="1050" b="1" i="1" smtClean="0">
                            <a:latin typeface="Cambria Math" panose="02040503050406030204" pitchFamily="18" charset="0"/>
                          </a:rPr>
                          <m:t>𝒄𝒐𝒅𝒊𝒏𝒈</m:t>
                        </m:r>
                        <m:r>
                          <a:rPr lang="en-US" sz="1050" b="1" i="1" smtClean="0">
                            <a:latin typeface="Cambria Math" panose="02040503050406030204" pitchFamily="18" charset="0"/>
                          </a:rPr>
                          <m:t>_</m:t>
                        </m:r>
                        <m:r>
                          <a:rPr lang="en-US" sz="1050" b="1" i="1" smtClean="0">
                            <a:latin typeface="Cambria Math" panose="02040503050406030204" pitchFamily="18" charset="0"/>
                          </a:rPr>
                          <m:t>𝒓𝒂𝒕𝒆</m:t>
                        </m:r>
                      </m:den>
                    </m:f>
                  </m:oMath>
                </a14:m>
                <a:endParaRPr lang="en-US" sz="1050" b="1" dirty="0"/>
              </a:p>
              <a:p>
                <a:pPr lvl="2"/>
                <a:r>
                  <a:rPr lang="en-US" sz="1050" b="1" dirty="0"/>
                  <a:t>Deinterleaving: </a:t>
                </a:r>
                <a:r>
                  <a:rPr lang="en-US" sz="1050" dirty="0"/>
                  <a:t>If a block </a:t>
                </a:r>
                <a:r>
                  <a:rPr lang="en-US" sz="1050" dirty="0" err="1"/>
                  <a:t>interleaver</a:t>
                </a:r>
                <a:r>
                  <a:rPr lang="en-US" sz="1050" dirty="0"/>
                  <a:t> </a:t>
                </a:r>
                <a14:m>
                  <m:oMath xmlns:m="http://schemas.openxmlformats.org/officeDocument/2006/math">
                    <m:r>
                      <a:rPr lang="en-US" sz="1050" i="1" dirty="0" smtClean="0">
                        <a:latin typeface="Cambria Math" panose="02040503050406030204" pitchFamily="18" charset="0"/>
                      </a:rPr>
                      <m:t>𝜋</m:t>
                    </m:r>
                  </m:oMath>
                </a14:m>
                <a:r>
                  <a:rPr lang="en-US" sz="1050" dirty="0"/>
                  <a:t> was applied transmitter-side, we invert it:</a:t>
                </a:r>
              </a:p>
              <a:p>
                <a:pPr marL="914400" lvl="3" indent="0">
                  <a:buNone/>
                </a:pPr>
                <a:r>
                  <a:rPr lang="en-US" sz="1050" b="1" dirty="0"/>
                  <a:t>		     </a:t>
                </a:r>
                <a14:m>
                  <m:oMath xmlns:m="http://schemas.openxmlformats.org/officeDocument/2006/math">
                    <m:sSub>
                      <m:sSubPr>
                        <m:ctrlPr>
                          <a:rPr lang="en-US" sz="1050" b="1" i="1">
                            <a:latin typeface="Cambria Math" panose="02040503050406030204" pitchFamily="18" charset="0"/>
                          </a:rPr>
                        </m:ctrlPr>
                      </m:sSubPr>
                      <m:e>
                        <m:r>
                          <a:rPr lang="en-US" sz="1050" b="1" i="1">
                            <a:latin typeface="Cambria Math" panose="02040503050406030204" pitchFamily="18" charset="0"/>
                          </a:rPr>
                          <m:t>𝒃</m:t>
                        </m:r>
                      </m:e>
                      <m:sub>
                        <m:r>
                          <a:rPr lang="en-US" sz="1050" b="1" i="1">
                            <a:latin typeface="Cambria Math" panose="02040503050406030204" pitchFamily="18" charset="0"/>
                          </a:rPr>
                          <m:t>𝒅𝒊𝒏𝒕</m:t>
                        </m:r>
                      </m:sub>
                    </m:sSub>
                    <m:d>
                      <m:dPr>
                        <m:begChr m:val="["/>
                        <m:endChr m:val="]"/>
                        <m:ctrlPr>
                          <a:rPr lang="en-US" sz="1050" b="1" i="1">
                            <a:latin typeface="Cambria Math" panose="02040503050406030204" pitchFamily="18" charset="0"/>
                          </a:rPr>
                        </m:ctrlPr>
                      </m:dPr>
                      <m:e>
                        <m:r>
                          <a:rPr lang="en-US" sz="1050" b="1" i="1">
                            <a:latin typeface="Cambria Math" panose="02040503050406030204" pitchFamily="18" charset="0"/>
                          </a:rPr>
                          <m:t>𝒊</m:t>
                        </m:r>
                      </m:e>
                    </m:d>
                    <m:r>
                      <a:rPr lang="en-US" sz="1050" b="1" i="1">
                        <a:latin typeface="Cambria Math" panose="02040503050406030204" pitchFamily="18" charset="0"/>
                      </a:rPr>
                      <m:t>=</m:t>
                    </m:r>
                    <m:sSub>
                      <m:sSubPr>
                        <m:ctrlPr>
                          <a:rPr lang="en-US" sz="1050" b="1" i="1">
                            <a:latin typeface="Cambria Math" panose="02040503050406030204" pitchFamily="18" charset="0"/>
                          </a:rPr>
                        </m:ctrlPr>
                      </m:sSubPr>
                      <m:e>
                        <m:r>
                          <a:rPr lang="en-US" sz="1050" b="1" i="1">
                            <a:latin typeface="Cambria Math" panose="02040503050406030204" pitchFamily="18" charset="0"/>
                          </a:rPr>
                          <m:t>𝒃</m:t>
                        </m:r>
                      </m:e>
                      <m:sub>
                        <m:r>
                          <a:rPr lang="en-US" sz="1050" b="1" i="1">
                            <a:latin typeface="Cambria Math" panose="02040503050406030204" pitchFamily="18" charset="0"/>
                          </a:rPr>
                          <m:t>𝑭𝑬𝑪</m:t>
                        </m:r>
                      </m:sub>
                    </m:sSub>
                    <m:d>
                      <m:dPr>
                        <m:begChr m:val="["/>
                        <m:endChr m:val="]"/>
                        <m:ctrlPr>
                          <a:rPr lang="en-US" sz="1050" b="1" i="1">
                            <a:latin typeface="Cambria Math" panose="02040503050406030204" pitchFamily="18" charset="0"/>
                          </a:rPr>
                        </m:ctrlPr>
                      </m:dPr>
                      <m:e>
                        <m:r>
                          <a:rPr lang="en-US" sz="1050" b="1" i="1" dirty="0">
                            <a:latin typeface="Cambria Math" panose="02040503050406030204" pitchFamily="18" charset="0"/>
                          </a:rPr>
                          <m:t>𝝅</m:t>
                        </m:r>
                        <m:d>
                          <m:dPr>
                            <m:ctrlPr>
                              <a:rPr lang="en-US" sz="1050" b="1" i="1" dirty="0">
                                <a:latin typeface="Cambria Math" panose="02040503050406030204" pitchFamily="18" charset="0"/>
                              </a:rPr>
                            </m:ctrlPr>
                          </m:dPr>
                          <m:e>
                            <m:r>
                              <a:rPr lang="en-US" sz="1050" b="1" dirty="0">
                                <a:latin typeface="Cambria Math" panose="02040503050406030204" pitchFamily="18" charset="0"/>
                              </a:rPr>
                              <m:t>𝐢</m:t>
                            </m:r>
                          </m:e>
                        </m:d>
                      </m:e>
                    </m:d>
                  </m:oMath>
                </a14:m>
                <a:endParaRPr lang="en-US" sz="1050" b="1" dirty="0"/>
              </a:p>
              <a:p>
                <a:pPr lvl="2"/>
                <a:r>
                  <a:rPr lang="en-US" sz="1050" b="1" dirty="0"/>
                  <a:t>Forming the compressed latent vector</a:t>
                </a:r>
              </a:p>
              <a:p>
                <a:pPr lvl="3"/>
                <a:r>
                  <a:rPr lang="en-US" sz="1000" dirty="0"/>
                  <a:t>Once we have our de-interleaved bit‐stream </a:t>
                </a:r>
                <a14:m>
                  <m:oMath xmlns:m="http://schemas.openxmlformats.org/officeDocument/2006/math">
                    <m:sSub>
                      <m:sSubPr>
                        <m:ctrlPr>
                          <a:rPr lang="en-US" sz="1000" i="1" smtClean="0">
                            <a:latin typeface="Cambria Math" panose="02040503050406030204" pitchFamily="18" charset="0"/>
                          </a:rPr>
                        </m:ctrlPr>
                      </m:sSubPr>
                      <m:e>
                        <m:r>
                          <a:rPr lang="en-US" sz="1000" b="0" i="1" smtClean="0">
                            <a:latin typeface="Cambria Math" panose="02040503050406030204" pitchFamily="18" charset="0"/>
                          </a:rPr>
                          <m:t>𝑏</m:t>
                        </m:r>
                      </m:e>
                      <m:sub>
                        <m:r>
                          <a:rPr lang="en-US" sz="1000" b="0" i="1" smtClean="0">
                            <a:latin typeface="Cambria Math" panose="02040503050406030204" pitchFamily="18" charset="0"/>
                          </a:rPr>
                          <m:t>𝑑𝑒𝑖𝑛𝑡</m:t>
                        </m:r>
                      </m:sub>
                    </m:sSub>
                  </m:oMath>
                </a14:m>
                <a:r>
                  <a:rPr lang="en-US" sz="1000" dirty="0"/>
                  <a:t>​, </a:t>
                </a:r>
                <a:r>
                  <a:rPr lang="en-US" sz="1000" dirty="0">
                    <a:solidFill>
                      <a:srgbClr val="0000FF"/>
                    </a:solidFill>
                  </a:rPr>
                  <a:t>we interpret that as the VAE’s latent code </a:t>
                </a:r>
                <a14:m>
                  <m:oMath xmlns:m="http://schemas.openxmlformats.org/officeDocument/2006/math">
                    <m:r>
                      <a:rPr lang="en-US" sz="1000" b="0" i="1" smtClean="0">
                        <a:solidFill>
                          <a:srgbClr val="0000FF"/>
                        </a:solidFill>
                        <a:latin typeface="Cambria Math" panose="02040503050406030204" pitchFamily="18" charset="0"/>
                      </a:rPr>
                      <m:t>𝑧</m:t>
                    </m:r>
                    <m:r>
                      <a:rPr lang="en-US" sz="1000" b="0" i="1" smtClean="0">
                        <a:solidFill>
                          <a:srgbClr val="0000FF"/>
                        </a:solidFill>
                        <a:latin typeface="Cambria Math" panose="02040503050406030204" pitchFamily="18" charset="0"/>
                        <a:ea typeface="Cambria Math" panose="02040503050406030204" pitchFamily="18" charset="0"/>
                      </a:rPr>
                      <m:t>∈</m:t>
                    </m:r>
                    <m:sSup>
                      <m:sSupPr>
                        <m:ctrlPr>
                          <a:rPr lang="en-US" sz="1000" b="0" i="1" smtClean="0">
                            <a:solidFill>
                              <a:srgbClr val="0000FF"/>
                            </a:solidFill>
                            <a:latin typeface="Cambria Math" panose="02040503050406030204" pitchFamily="18" charset="0"/>
                            <a:ea typeface="Cambria Math" panose="02040503050406030204" pitchFamily="18" charset="0"/>
                          </a:rPr>
                        </m:ctrlPr>
                      </m:sSupPr>
                      <m:e>
                        <m:r>
                          <a:rPr lang="en-US" sz="1000" b="0" i="1" smtClean="0">
                            <a:solidFill>
                              <a:srgbClr val="0000FF"/>
                            </a:solidFill>
                            <a:latin typeface="Cambria Math" panose="02040503050406030204" pitchFamily="18" charset="0"/>
                            <a:ea typeface="Cambria Math" panose="02040503050406030204" pitchFamily="18" charset="0"/>
                          </a:rPr>
                          <m:t>ℝ</m:t>
                        </m:r>
                      </m:e>
                      <m:sup>
                        <m:r>
                          <a:rPr lang="en-US" sz="1000" b="0" i="1" smtClean="0">
                            <a:solidFill>
                              <a:srgbClr val="0000FF"/>
                            </a:solidFill>
                            <a:latin typeface="Cambria Math" panose="02040503050406030204" pitchFamily="18" charset="0"/>
                            <a:ea typeface="Cambria Math" panose="02040503050406030204" pitchFamily="18" charset="0"/>
                          </a:rPr>
                          <m:t>𝑑</m:t>
                        </m:r>
                      </m:sup>
                    </m:sSup>
                  </m:oMath>
                </a14:m>
                <a:r>
                  <a:rPr lang="en-US" sz="1000" dirty="0"/>
                  <a:t>(as like VAE Compression). </a:t>
                </a:r>
                <a:endParaRPr lang="it-IT" altLang="ko-KR" sz="1800" b="1" dirty="0">
                  <a:latin typeface="Tahoma" panose="020B0604030504040204" pitchFamily="34" charset="0"/>
                  <a:ea typeface="Tahoma" panose="020B0604030504040204" pitchFamily="34" charset="0"/>
                  <a:cs typeface="Tahoma" panose="020B0604030504040204" pitchFamily="34" charset="0"/>
                </a:endParaRPr>
              </a:p>
              <a:p>
                <a:pPr marL="457200" lvl="1" indent="0">
                  <a:buNone/>
                  <a:defRPr/>
                </a:pPr>
                <a:endParaRPr lang="en-US" sz="1600" dirty="0"/>
              </a:p>
              <a:p>
                <a:pPr lvl="1">
                  <a:defRPr/>
                </a:pPr>
                <a:endParaRPr lang="en-US" sz="1600" dirty="0"/>
              </a:p>
            </p:txBody>
          </p:sp>
        </mc:Choice>
        <mc:Fallback xmlns="">
          <p:sp>
            <p:nvSpPr>
              <p:cNvPr id="3" name="Content Placeholder 2">
                <a:extLst>
                  <a:ext uri="{FF2B5EF4-FFF2-40B4-BE49-F238E27FC236}">
                    <a16:creationId xmlns:a16="http://schemas.microsoft.com/office/drawing/2014/main" id="{F65081C8-27E1-D1FD-BF7D-05DDDEEEAA5A}"/>
                  </a:ext>
                </a:extLst>
              </p:cNvPr>
              <p:cNvSpPr>
                <a:spLocks noGrp="1" noRot="1" noChangeAspect="1" noMove="1" noResize="1" noEditPoints="1" noAdjustHandles="1" noChangeArrowheads="1" noChangeShapeType="1" noTextEdit="1"/>
              </p:cNvSpPr>
              <p:nvPr>
                <p:ph idx="1"/>
              </p:nvPr>
            </p:nvSpPr>
            <p:spPr>
              <a:xfrm>
                <a:off x="527052" y="981076"/>
                <a:ext cx="11058308" cy="5286559"/>
              </a:xfrm>
              <a:blipFill>
                <a:blip r:embed="rId3"/>
                <a:stretch>
                  <a:fillRect t="-115" b="-16378"/>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1BAD76A9-22F6-0277-100D-6CC697A19CF8}"/>
              </a:ext>
            </a:extLst>
          </p:cNvPr>
          <p:cNvSpPr>
            <a:spLocks noGrp="1"/>
          </p:cNvSpPr>
          <p:nvPr>
            <p:ph type="ftr" sz="quarter" idx="10"/>
          </p:nvPr>
        </p:nvSpPr>
        <p:spPr/>
        <p:txBody>
          <a:bodyPr/>
          <a:lstStyle/>
          <a:p>
            <a:pPr>
              <a:defRPr/>
            </a:pPr>
            <a:r>
              <a:rPr lang="en-US" altLang="ko-KR" dirty="0"/>
              <a:t>INHA UNIVERSITY</a:t>
            </a:r>
          </a:p>
          <a:p>
            <a:pPr>
              <a:defRPr/>
            </a:pPr>
            <a:r>
              <a:rPr lang="en-US" altLang="ko-KR" dirty="0"/>
              <a:t>Mobile  Telecommunications  Research  Lab</a:t>
            </a:r>
          </a:p>
          <a:p>
            <a:pPr>
              <a:defRPr/>
            </a:pPr>
            <a:endParaRPr lang="en-US" altLang="ko-KR" dirty="0"/>
          </a:p>
          <a:p>
            <a:pPr>
              <a:defRPr/>
            </a:pPr>
            <a:endParaRPr lang="en-US" altLang="ko-KR" dirty="0"/>
          </a:p>
        </p:txBody>
      </p:sp>
      <p:sp>
        <p:nvSpPr>
          <p:cNvPr id="5" name="Slide Number Placeholder 4">
            <a:extLst>
              <a:ext uri="{FF2B5EF4-FFF2-40B4-BE49-F238E27FC236}">
                <a16:creationId xmlns:a16="http://schemas.microsoft.com/office/drawing/2014/main" id="{DA925C38-A65E-798F-480F-2A80DA9D66E0}"/>
              </a:ext>
            </a:extLst>
          </p:cNvPr>
          <p:cNvSpPr>
            <a:spLocks noGrp="1"/>
          </p:cNvSpPr>
          <p:nvPr>
            <p:ph type="sldNum" sz="quarter" idx="11"/>
          </p:nvPr>
        </p:nvSpPr>
        <p:spPr/>
        <p:txBody>
          <a:bodyPr/>
          <a:lstStyle/>
          <a:p>
            <a:pPr>
              <a:defRPr/>
            </a:pPr>
            <a:fld id="{06B6D9D2-400B-4F34-9CD7-7185E64E1880}" type="slidenum">
              <a:rPr lang="en-US" altLang="ko-KR" smtClean="0">
                <a:solidFill>
                  <a:srgbClr val="000000"/>
                </a:solidFill>
              </a:rPr>
              <a:pPr>
                <a:defRPr/>
              </a:pPr>
              <a:t>33</a:t>
            </a:fld>
            <a:endParaRPr lang="en-US" altLang="ko-KR">
              <a:solidFill>
                <a:srgbClr val="000000"/>
              </a:solidFill>
            </a:endParaRPr>
          </a:p>
        </p:txBody>
      </p:sp>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D093E16D-577F-2B39-D352-F17EB7D9AEC9}"/>
                  </a:ext>
                </a:extLst>
              </p:cNvPr>
              <p:cNvGraphicFramePr>
                <a:graphicFrameLocks noGrp="1"/>
              </p:cNvGraphicFramePr>
              <p:nvPr>
                <p:extLst>
                  <p:ext uri="{D42A27DB-BD31-4B8C-83A1-F6EECF244321}">
                    <p14:modId xmlns:p14="http://schemas.microsoft.com/office/powerpoint/2010/main" val="1820234436"/>
                  </p:ext>
                </p:extLst>
              </p:nvPr>
            </p:nvGraphicFramePr>
            <p:xfrm>
              <a:off x="6578354" y="1223441"/>
              <a:ext cx="4691596" cy="2938516"/>
            </p:xfrm>
            <a:graphic>
              <a:graphicData uri="http://schemas.openxmlformats.org/drawingml/2006/table">
                <a:tbl>
                  <a:tblPr firstRow="1" bandRow="1">
                    <a:tableStyleId>{D7AC3CCA-C797-4891-BE02-D94E43425B78}</a:tableStyleId>
                  </a:tblPr>
                  <a:tblGrid>
                    <a:gridCol w="1287262">
                      <a:extLst>
                        <a:ext uri="{9D8B030D-6E8A-4147-A177-3AD203B41FA5}">
                          <a16:colId xmlns:a16="http://schemas.microsoft.com/office/drawing/2014/main" val="1701876318"/>
                        </a:ext>
                      </a:extLst>
                    </a:gridCol>
                    <a:gridCol w="1614153">
                      <a:extLst>
                        <a:ext uri="{9D8B030D-6E8A-4147-A177-3AD203B41FA5}">
                          <a16:colId xmlns:a16="http://schemas.microsoft.com/office/drawing/2014/main" val="681599178"/>
                        </a:ext>
                      </a:extLst>
                    </a:gridCol>
                    <a:gridCol w="1790181">
                      <a:extLst>
                        <a:ext uri="{9D8B030D-6E8A-4147-A177-3AD203B41FA5}">
                          <a16:colId xmlns:a16="http://schemas.microsoft.com/office/drawing/2014/main" val="2924486460"/>
                        </a:ext>
                      </a:extLst>
                    </a:gridCol>
                  </a:tblGrid>
                  <a:tr h="473085">
                    <a:tc>
                      <a:txBody>
                        <a:bodyPr/>
                        <a:lstStyle/>
                        <a:p>
                          <a:r>
                            <a:rPr lang="en-US" sz="1100" dirty="0"/>
                            <a:t>Stage</a:t>
                          </a:r>
                        </a:p>
                      </a:txBody>
                      <a:tcPr/>
                    </a:tc>
                    <a:tc>
                      <a:txBody>
                        <a:bodyPr/>
                        <a:lstStyle/>
                        <a:p>
                          <a:r>
                            <a:rPr lang="en-US" sz="1100" dirty="0"/>
                            <a:t>Purpose</a:t>
                          </a:r>
                        </a:p>
                      </a:txBody>
                      <a:tcPr/>
                    </a:tc>
                    <a:tc>
                      <a:txBody>
                        <a:bodyPr/>
                        <a:lstStyle/>
                        <a:p>
                          <a:pPr algn="ctr"/>
                          <a:r>
                            <a:rPr lang="en-US" sz="1100" dirty="0"/>
                            <a:t>Main Functions</a:t>
                          </a:r>
                        </a:p>
                      </a:txBody>
                      <a:tcPr/>
                    </a:tc>
                    <a:extLst>
                      <a:ext uri="{0D108BD9-81ED-4DB2-BD59-A6C34878D82A}">
                        <a16:rowId xmlns:a16="http://schemas.microsoft.com/office/drawing/2014/main" val="2399808471"/>
                      </a:ext>
                    </a:extLst>
                  </a:tr>
                  <a:tr h="663116">
                    <a:tc>
                      <a:txBody>
                        <a:bodyPr/>
                        <a:lstStyle/>
                        <a:p>
                          <a:r>
                            <a:rPr lang="en-US" sz="1100" b="1" dirty="0"/>
                            <a:t>Demodulation</a:t>
                          </a:r>
                        </a:p>
                      </a:txBody>
                      <a:tcPr/>
                    </a:tc>
                    <a:tc>
                      <a:txBody>
                        <a:bodyPr/>
                        <a:lstStyle/>
                        <a:p>
                          <a:r>
                            <a:rPr lang="en-US" sz="1100" dirty="0"/>
                            <a:t>Convert analog symbols to digital constellation values</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100" i="1" smtClean="0">
                                        <a:latin typeface="Cambria Math" panose="02040503050406030204" pitchFamily="18" charset="0"/>
                                      </a:rPr>
                                    </m:ctrlPr>
                                  </m:sSubPr>
                                  <m:e>
                                    <m:r>
                                      <a:rPr lang="en-US" sz="1100" b="0" smtClean="0">
                                        <a:latin typeface="Cambria Math" panose="02040503050406030204" pitchFamily="18" charset="0"/>
                                      </a:rPr>
                                      <m:t>𝑆</m:t>
                                    </m:r>
                                  </m:e>
                                  <m:sub>
                                    <m:r>
                                      <a:rPr lang="en-US" sz="1100" b="0" smtClean="0">
                                        <a:latin typeface="Cambria Math" panose="02040503050406030204" pitchFamily="18" charset="0"/>
                                      </a:rPr>
                                      <m:t>𝑑𝑒𝑚𝑜𝑑</m:t>
                                    </m:r>
                                  </m:sub>
                                </m:sSub>
                                <m:r>
                                  <a:rPr lang="en-US" sz="1100" b="0" smtClean="0">
                                    <a:latin typeface="Cambria Math" panose="02040503050406030204" pitchFamily="18" charset="0"/>
                                  </a:rPr>
                                  <m:t>=</m:t>
                                </m:r>
                                <m:sSub>
                                  <m:sSubPr>
                                    <m:ctrlPr>
                                      <a:rPr lang="en-US" sz="1100" b="0" i="1" smtClean="0">
                                        <a:latin typeface="Cambria Math" panose="02040503050406030204" pitchFamily="18" charset="0"/>
                                      </a:rPr>
                                    </m:ctrlPr>
                                  </m:sSubPr>
                                  <m:e>
                                    <m:r>
                                      <a:rPr lang="en-US" sz="1100" b="0" smtClean="0">
                                        <a:latin typeface="Cambria Math" panose="02040503050406030204" pitchFamily="18" charset="0"/>
                                      </a:rPr>
                                      <m:t>𝑑</m:t>
                                    </m:r>
                                  </m:e>
                                  <m:sub>
                                    <m:r>
                                      <a:rPr lang="en-US" sz="1100" b="0" smtClean="0">
                                        <a:latin typeface="Cambria Math" panose="02040503050406030204" pitchFamily="18" charset="0"/>
                                      </a:rPr>
                                      <m:t>∅</m:t>
                                    </m:r>
                                  </m:sub>
                                </m:sSub>
                                <m:r>
                                  <a:rPr lang="en-US" sz="1100" b="0" smtClean="0">
                                    <a:latin typeface="Cambria Math" panose="02040503050406030204" pitchFamily="18" charset="0"/>
                                  </a:rPr>
                                  <m:t>(</m:t>
                                </m:r>
                                <m:r>
                                  <a:rPr lang="en-US" sz="1100" b="0" smtClean="0">
                                    <a:latin typeface="Cambria Math" panose="02040503050406030204" pitchFamily="18" charset="0"/>
                                  </a:rPr>
                                  <m:t>𝑟</m:t>
                                </m:r>
                                <m:r>
                                  <a:rPr lang="en-US" sz="1100" b="0" smtClean="0">
                                    <a:latin typeface="Cambria Math" panose="02040503050406030204" pitchFamily="18" charset="0"/>
                                  </a:rPr>
                                  <m:t>)</m:t>
                                </m:r>
                              </m:oMath>
                            </m:oMathPara>
                          </a14:m>
                          <a:endParaRPr lang="en-US" sz="1100" dirty="0"/>
                        </a:p>
                      </a:txBody>
                      <a:tcPr/>
                    </a:tc>
                    <a:extLst>
                      <a:ext uri="{0D108BD9-81ED-4DB2-BD59-A6C34878D82A}">
                        <a16:rowId xmlns:a16="http://schemas.microsoft.com/office/drawing/2014/main" val="1812849811"/>
                      </a:ext>
                    </a:extLst>
                  </a:tr>
                  <a:tr h="663116">
                    <a:tc>
                      <a:txBody>
                        <a:bodyPr/>
                        <a:lstStyle/>
                        <a:p>
                          <a:r>
                            <a:rPr lang="en-US" sz="1100" b="1" dirty="0"/>
                            <a:t>Channel Decoding</a:t>
                          </a:r>
                        </a:p>
                      </a:txBody>
                      <a:tcPr/>
                    </a:tc>
                    <a:tc>
                      <a:txBody>
                        <a:bodyPr/>
                        <a:lstStyle/>
                        <a:p>
                          <a:r>
                            <a:rPr lang="en-US" sz="1100" dirty="0"/>
                            <a:t>Recover binary codeword using coding scheme</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100" i="1" smtClean="0">
                                        <a:latin typeface="Cambria Math" panose="02040503050406030204" pitchFamily="18" charset="0"/>
                                      </a:rPr>
                                    </m:ctrlPr>
                                  </m:sSubPr>
                                  <m:e>
                                    <m:r>
                                      <a:rPr lang="en-US" sz="1100" b="0" smtClean="0">
                                        <a:latin typeface="Cambria Math" panose="02040503050406030204" pitchFamily="18" charset="0"/>
                                      </a:rPr>
                                      <m:t>𝑏</m:t>
                                    </m:r>
                                  </m:e>
                                  <m:sub>
                                    <m:r>
                                      <a:rPr lang="en-US" sz="1100" b="0" smtClean="0">
                                        <a:latin typeface="Cambria Math" panose="02040503050406030204" pitchFamily="18" charset="0"/>
                                      </a:rPr>
                                      <m:t>𝑐𝑜𝑑𝑒𝑑</m:t>
                                    </m:r>
                                  </m:sub>
                                </m:sSub>
                                <m:r>
                                  <a:rPr lang="en-US" sz="1100" b="0" smtClean="0">
                                    <a:latin typeface="Cambria Math" panose="02040503050406030204" pitchFamily="18" charset="0"/>
                                  </a:rPr>
                                  <m:t>=</m:t>
                                </m:r>
                                <m:sSub>
                                  <m:sSubPr>
                                    <m:ctrlPr>
                                      <a:rPr lang="en-US" sz="1100" b="0" i="1" smtClean="0">
                                        <a:latin typeface="Cambria Math" panose="02040503050406030204" pitchFamily="18" charset="0"/>
                                      </a:rPr>
                                    </m:ctrlPr>
                                  </m:sSubPr>
                                  <m:e>
                                    <m:r>
                                      <a:rPr lang="en-US" sz="1100" b="0" smtClean="0">
                                        <a:latin typeface="Cambria Math" panose="02040503050406030204" pitchFamily="18" charset="0"/>
                                      </a:rPr>
                                      <m:t>𝑐</m:t>
                                    </m:r>
                                  </m:e>
                                  <m:sub>
                                    <m:r>
                                      <a:rPr lang="en-US" sz="1100" b="0" smtClean="0">
                                        <a:latin typeface="Cambria Math" panose="02040503050406030204" pitchFamily="18" charset="0"/>
                                      </a:rPr>
                                      <m:t>𝜑</m:t>
                                    </m:r>
                                  </m:sub>
                                </m:sSub>
                                <m:r>
                                  <a:rPr lang="en-US" sz="1100" b="0" smtClean="0">
                                    <a:latin typeface="Cambria Math" panose="02040503050406030204" pitchFamily="18" charset="0"/>
                                  </a:rPr>
                                  <m:t>(</m:t>
                                </m:r>
                                <m:sSub>
                                  <m:sSubPr>
                                    <m:ctrlPr>
                                      <a:rPr lang="en-US" sz="1100" i="1" smtClean="0">
                                        <a:latin typeface="Cambria Math" panose="02040503050406030204" pitchFamily="18" charset="0"/>
                                      </a:rPr>
                                    </m:ctrlPr>
                                  </m:sSubPr>
                                  <m:e>
                                    <m:r>
                                      <a:rPr lang="en-US" sz="1100" b="0" smtClean="0">
                                        <a:latin typeface="Cambria Math" panose="02040503050406030204" pitchFamily="18" charset="0"/>
                                      </a:rPr>
                                      <m:t>𝑆</m:t>
                                    </m:r>
                                  </m:e>
                                  <m:sub>
                                    <m:r>
                                      <a:rPr lang="en-US" sz="1100" b="0" smtClean="0">
                                        <a:latin typeface="Cambria Math" panose="02040503050406030204" pitchFamily="18" charset="0"/>
                                      </a:rPr>
                                      <m:t>𝑑𝑒𝑚𝑜𝑑</m:t>
                                    </m:r>
                                  </m:sub>
                                </m:sSub>
                                <m:r>
                                  <a:rPr lang="en-US" sz="1100" b="0" smtClean="0">
                                    <a:latin typeface="Cambria Math" panose="02040503050406030204" pitchFamily="18" charset="0"/>
                                  </a:rPr>
                                  <m:t>)</m:t>
                                </m:r>
                              </m:oMath>
                            </m:oMathPara>
                          </a14:m>
                          <a:endParaRPr lang="en-US" sz="1100" dirty="0"/>
                        </a:p>
                      </a:txBody>
                      <a:tcPr/>
                    </a:tc>
                    <a:extLst>
                      <a:ext uri="{0D108BD9-81ED-4DB2-BD59-A6C34878D82A}">
                        <a16:rowId xmlns:a16="http://schemas.microsoft.com/office/drawing/2014/main" val="1877412617"/>
                      </a:ext>
                    </a:extLst>
                  </a:tr>
                  <a:tr h="663116">
                    <a:tc>
                      <a:txBody>
                        <a:bodyPr/>
                        <a:lstStyle/>
                        <a:p>
                          <a:r>
                            <a:rPr lang="en-US" sz="1100" b="1" dirty="0"/>
                            <a:t>Error Recovery</a:t>
                          </a:r>
                        </a:p>
                      </a:txBody>
                      <a:tcPr/>
                    </a:tc>
                    <a:tc>
                      <a:txBody>
                        <a:bodyPr/>
                        <a:lstStyle/>
                        <a:p>
                          <a:r>
                            <a:rPr lang="en-US" sz="1100" dirty="0"/>
                            <a:t>Correct residual bit errors using context/codebook</a:t>
                          </a:r>
                        </a:p>
                      </a:txBody>
                      <a:tcPr/>
                    </a:tc>
                    <a:tc>
                      <a:txBody>
                        <a:bodyPr/>
                        <a:lstStyle/>
                        <a:p>
                          <a:pPr/>
                          <a14:m>
                            <m:oMathPara xmlns:m="http://schemas.openxmlformats.org/officeDocument/2006/math">
                              <m:oMathParaPr>
                                <m:jc m:val="centerGroup"/>
                              </m:oMathParaPr>
                              <m:oMath xmlns:m="http://schemas.openxmlformats.org/officeDocument/2006/math">
                                <m:acc>
                                  <m:accPr>
                                    <m:chr m:val="̂"/>
                                    <m:ctrlPr>
                                      <a:rPr lang="en-US" sz="1100" i="1" smtClean="0">
                                        <a:latin typeface="Cambria Math" panose="02040503050406030204" pitchFamily="18" charset="0"/>
                                      </a:rPr>
                                    </m:ctrlPr>
                                  </m:accPr>
                                  <m:e>
                                    <m:r>
                                      <a:rPr lang="en-US" sz="1100" b="0" smtClean="0">
                                        <a:latin typeface="Cambria Math" panose="02040503050406030204" pitchFamily="18" charset="0"/>
                                      </a:rPr>
                                      <m:t>𝑧</m:t>
                                    </m:r>
                                  </m:e>
                                </m:acc>
                                <m:r>
                                  <a:rPr lang="en-US" sz="1100" b="0" smtClean="0">
                                    <a:latin typeface="Cambria Math" panose="02040503050406030204" pitchFamily="18" charset="0"/>
                                  </a:rPr>
                                  <m:t>=</m:t>
                                </m:r>
                                <m:sSub>
                                  <m:sSubPr>
                                    <m:ctrlPr>
                                      <a:rPr lang="en-US" sz="1100" b="0" i="1" smtClean="0">
                                        <a:latin typeface="Cambria Math" panose="02040503050406030204" pitchFamily="18" charset="0"/>
                                      </a:rPr>
                                    </m:ctrlPr>
                                  </m:sSubPr>
                                  <m:e>
                                    <m:r>
                                      <a:rPr lang="en-US" sz="1100" b="0" smtClean="0">
                                        <a:latin typeface="Cambria Math" panose="02040503050406030204" pitchFamily="18" charset="0"/>
                                      </a:rPr>
                                      <m:t>𝑒</m:t>
                                    </m:r>
                                  </m:e>
                                  <m:sub>
                                    <m:r>
                                      <a:rPr lang="en-US" sz="1100" b="0" smtClean="0">
                                        <a:latin typeface="Cambria Math" panose="02040503050406030204" pitchFamily="18" charset="0"/>
                                      </a:rPr>
                                      <m:t>𝜃</m:t>
                                    </m:r>
                                  </m:sub>
                                </m:sSub>
                                <m:r>
                                  <a:rPr lang="en-US" sz="1100" b="0" smtClean="0">
                                    <a:latin typeface="Cambria Math" panose="02040503050406030204" pitchFamily="18" charset="0"/>
                                  </a:rPr>
                                  <m:t>(</m:t>
                                </m:r>
                                <m:acc>
                                  <m:accPr>
                                    <m:chr m:val="̃"/>
                                    <m:ctrlPr>
                                      <a:rPr lang="en-US" sz="1100" b="0" i="1" smtClean="0">
                                        <a:latin typeface="Cambria Math" panose="02040503050406030204" pitchFamily="18" charset="0"/>
                                      </a:rPr>
                                    </m:ctrlPr>
                                  </m:accPr>
                                  <m:e>
                                    <m:r>
                                      <a:rPr lang="en-US" sz="1100" b="0" smtClean="0">
                                        <a:latin typeface="Cambria Math" panose="02040503050406030204" pitchFamily="18" charset="0"/>
                                      </a:rPr>
                                      <m:t>𝑏</m:t>
                                    </m:r>
                                  </m:e>
                                </m:acc>
                                <m:r>
                                  <a:rPr lang="en-US" sz="1100" b="0" smtClean="0">
                                    <a:latin typeface="Cambria Math" panose="02040503050406030204" pitchFamily="18" charset="0"/>
                                  </a:rPr>
                                  <m:t>,</m:t>
                                </m:r>
                                <m:sSub>
                                  <m:sSubPr>
                                    <m:ctrlPr>
                                      <a:rPr lang="en-US" sz="1100" b="0" i="1" smtClean="0">
                                        <a:latin typeface="Cambria Math" panose="02040503050406030204" pitchFamily="18" charset="0"/>
                                      </a:rPr>
                                    </m:ctrlPr>
                                  </m:sSubPr>
                                  <m:e>
                                    <m:r>
                                      <a:rPr lang="en-US" sz="1100" b="0" smtClean="0">
                                        <a:latin typeface="Cambria Math" panose="02040503050406030204" pitchFamily="18" charset="0"/>
                                      </a:rPr>
                                      <m:t>𝐶</m:t>
                                    </m:r>
                                  </m:e>
                                  <m:sub>
                                    <m:r>
                                      <a:rPr lang="en-US" sz="1100" b="0" smtClean="0">
                                        <a:latin typeface="Cambria Math" panose="02040503050406030204" pitchFamily="18" charset="0"/>
                                      </a:rPr>
                                      <m:t>𝑐𝑡𝑥</m:t>
                                    </m:r>
                                    <m:r>
                                      <a:rPr lang="en-US" sz="1100" b="0" smtClean="0">
                                        <a:latin typeface="Cambria Math" panose="02040503050406030204" pitchFamily="18" charset="0"/>
                                      </a:rPr>
                                      <m:t>,</m:t>
                                    </m:r>
                                  </m:sub>
                                </m:sSub>
                                <m:r>
                                  <a:rPr lang="en-US" sz="1100" b="0" smtClean="0">
                                    <a:latin typeface="Cambria Math" panose="02040503050406030204" pitchFamily="18" charset="0"/>
                                  </a:rPr>
                                  <m:t>𝐾𝐵</m:t>
                                </m:r>
                                <m:r>
                                  <a:rPr lang="en-US" sz="1100" b="0" smtClean="0">
                                    <a:latin typeface="Cambria Math" panose="02040503050406030204" pitchFamily="18" charset="0"/>
                                  </a:rPr>
                                  <m:t>)</m:t>
                                </m:r>
                              </m:oMath>
                            </m:oMathPara>
                          </a14:m>
                          <a:endParaRPr lang="en-US" sz="1100" dirty="0"/>
                        </a:p>
                      </a:txBody>
                      <a:tcPr/>
                    </a:tc>
                    <a:extLst>
                      <a:ext uri="{0D108BD9-81ED-4DB2-BD59-A6C34878D82A}">
                        <a16:rowId xmlns:a16="http://schemas.microsoft.com/office/drawing/2014/main" val="4175564422"/>
                      </a:ext>
                    </a:extLst>
                  </a:tr>
                  <a:tr h="476083">
                    <a:tc>
                      <a:txBody>
                        <a:bodyPr/>
                        <a:lstStyle/>
                        <a:p>
                          <a:r>
                            <a:rPr lang="en-US" sz="1100" b="1" dirty="0"/>
                            <a:t>VAE Decompression</a:t>
                          </a:r>
                        </a:p>
                      </a:txBody>
                      <a:tcPr/>
                    </a:tc>
                    <a:tc>
                      <a:txBody>
                        <a:bodyPr/>
                        <a:lstStyle/>
                        <a:p>
                          <a:r>
                            <a:rPr lang="en-US" sz="1100" dirty="0"/>
                            <a:t>Reconstruct semantic embedding</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100" b="0" i="1" smtClean="0">
                                        <a:latin typeface="Cambria Math" panose="02040503050406030204" pitchFamily="18" charset="0"/>
                                      </a:rPr>
                                    </m:ctrlPr>
                                  </m:sSubPr>
                                  <m:e>
                                    <m:r>
                                      <a:rPr lang="en-US" sz="1100" b="0" smtClean="0">
                                        <a:latin typeface="Cambria Math" panose="02040503050406030204" pitchFamily="18" charset="0"/>
                                      </a:rPr>
                                      <m:t>𝑍</m:t>
                                    </m:r>
                                  </m:e>
                                  <m:sub>
                                    <m:r>
                                      <a:rPr lang="en-US" sz="1100" b="0" smtClean="0">
                                        <a:latin typeface="Cambria Math" panose="02040503050406030204" pitchFamily="18" charset="0"/>
                                      </a:rPr>
                                      <m:t>𝑟𝑒𝑐𝑜𝑛</m:t>
                                    </m:r>
                                  </m:sub>
                                </m:sSub>
                                <m:r>
                                  <a:rPr lang="en-US" sz="1100" b="0" smtClean="0">
                                    <a:latin typeface="Cambria Math" panose="02040503050406030204" pitchFamily="18" charset="0"/>
                                  </a:rPr>
                                  <m:t>=</m:t>
                                </m:r>
                                <m:sSub>
                                  <m:sSubPr>
                                    <m:ctrlPr>
                                      <a:rPr lang="en-US" sz="1100" b="0" i="1" smtClean="0">
                                        <a:latin typeface="Cambria Math" panose="02040503050406030204" pitchFamily="18" charset="0"/>
                                      </a:rPr>
                                    </m:ctrlPr>
                                  </m:sSubPr>
                                  <m:e>
                                    <m:r>
                                      <a:rPr lang="en-US" sz="1100" b="0" smtClean="0">
                                        <a:latin typeface="Cambria Math" panose="02040503050406030204" pitchFamily="18" charset="0"/>
                                      </a:rPr>
                                      <m:t>𝑣</m:t>
                                    </m:r>
                                  </m:e>
                                  <m:sub>
                                    <m:r>
                                      <a:rPr lang="en-US" sz="1100" b="0" smtClean="0">
                                        <a:latin typeface="Cambria Math" panose="02040503050406030204" pitchFamily="18" charset="0"/>
                                      </a:rPr>
                                      <m:t>𝑤</m:t>
                                    </m:r>
                                  </m:sub>
                                </m:sSub>
                                <m:r>
                                  <a:rPr lang="en-US" sz="1100" b="0" smtClean="0">
                                    <a:latin typeface="Cambria Math" panose="02040503050406030204" pitchFamily="18" charset="0"/>
                                  </a:rPr>
                                  <m:t>(</m:t>
                                </m:r>
                                <m:acc>
                                  <m:accPr>
                                    <m:chr m:val="̂"/>
                                    <m:ctrlPr>
                                      <a:rPr lang="en-US" sz="1100" b="0" i="1" smtClean="0">
                                        <a:latin typeface="Cambria Math" panose="02040503050406030204" pitchFamily="18" charset="0"/>
                                      </a:rPr>
                                    </m:ctrlPr>
                                  </m:accPr>
                                  <m:e>
                                    <m:r>
                                      <a:rPr lang="en-US" sz="1100" b="0" smtClean="0">
                                        <a:latin typeface="Cambria Math" panose="02040503050406030204" pitchFamily="18" charset="0"/>
                                      </a:rPr>
                                      <m:t>𝑍</m:t>
                                    </m:r>
                                  </m:e>
                                </m:acc>
                                <m:r>
                                  <a:rPr lang="en-US" sz="1100" b="0" smtClean="0">
                                    <a:latin typeface="Cambria Math" panose="02040503050406030204" pitchFamily="18" charset="0"/>
                                  </a:rPr>
                                  <m:t>)</m:t>
                                </m:r>
                              </m:oMath>
                            </m:oMathPara>
                          </a14:m>
                          <a:endParaRPr lang="en-US" sz="1100" dirty="0"/>
                        </a:p>
                      </a:txBody>
                      <a:tcPr/>
                    </a:tc>
                    <a:extLst>
                      <a:ext uri="{0D108BD9-81ED-4DB2-BD59-A6C34878D82A}">
                        <a16:rowId xmlns:a16="http://schemas.microsoft.com/office/drawing/2014/main" val="2423746905"/>
                      </a:ext>
                    </a:extLst>
                  </a:tr>
                </a:tbl>
              </a:graphicData>
            </a:graphic>
          </p:graphicFrame>
        </mc:Choice>
        <mc:Fallback xmlns="">
          <p:graphicFrame>
            <p:nvGraphicFramePr>
              <p:cNvPr id="6" name="Table 5">
                <a:extLst>
                  <a:ext uri="{FF2B5EF4-FFF2-40B4-BE49-F238E27FC236}">
                    <a16:creationId xmlns:a16="http://schemas.microsoft.com/office/drawing/2014/main" id="{D093E16D-577F-2B39-D352-F17EB7D9AEC9}"/>
                  </a:ext>
                </a:extLst>
              </p:cNvPr>
              <p:cNvGraphicFramePr>
                <a:graphicFrameLocks noGrp="1"/>
              </p:cNvGraphicFramePr>
              <p:nvPr>
                <p:extLst>
                  <p:ext uri="{D42A27DB-BD31-4B8C-83A1-F6EECF244321}">
                    <p14:modId xmlns:p14="http://schemas.microsoft.com/office/powerpoint/2010/main" val="1820234436"/>
                  </p:ext>
                </p:extLst>
              </p:nvPr>
            </p:nvGraphicFramePr>
            <p:xfrm>
              <a:off x="6578354" y="1223441"/>
              <a:ext cx="4691596" cy="2938516"/>
            </p:xfrm>
            <a:graphic>
              <a:graphicData uri="http://schemas.openxmlformats.org/drawingml/2006/table">
                <a:tbl>
                  <a:tblPr firstRow="1" bandRow="1">
                    <a:tableStyleId>{D7AC3CCA-C797-4891-BE02-D94E43425B78}</a:tableStyleId>
                  </a:tblPr>
                  <a:tblGrid>
                    <a:gridCol w="1287262">
                      <a:extLst>
                        <a:ext uri="{9D8B030D-6E8A-4147-A177-3AD203B41FA5}">
                          <a16:colId xmlns:a16="http://schemas.microsoft.com/office/drawing/2014/main" val="1701876318"/>
                        </a:ext>
                      </a:extLst>
                    </a:gridCol>
                    <a:gridCol w="1614153">
                      <a:extLst>
                        <a:ext uri="{9D8B030D-6E8A-4147-A177-3AD203B41FA5}">
                          <a16:colId xmlns:a16="http://schemas.microsoft.com/office/drawing/2014/main" val="681599178"/>
                        </a:ext>
                      </a:extLst>
                    </a:gridCol>
                    <a:gridCol w="1790181">
                      <a:extLst>
                        <a:ext uri="{9D8B030D-6E8A-4147-A177-3AD203B41FA5}">
                          <a16:colId xmlns:a16="http://schemas.microsoft.com/office/drawing/2014/main" val="2924486460"/>
                        </a:ext>
                      </a:extLst>
                    </a:gridCol>
                  </a:tblGrid>
                  <a:tr h="473085">
                    <a:tc>
                      <a:txBody>
                        <a:bodyPr/>
                        <a:lstStyle/>
                        <a:p>
                          <a:r>
                            <a:rPr lang="en-US" sz="1100" dirty="0"/>
                            <a:t>Stage</a:t>
                          </a:r>
                        </a:p>
                      </a:txBody>
                      <a:tcPr/>
                    </a:tc>
                    <a:tc>
                      <a:txBody>
                        <a:bodyPr/>
                        <a:lstStyle/>
                        <a:p>
                          <a:r>
                            <a:rPr lang="en-US" sz="1100" dirty="0"/>
                            <a:t>Purpose</a:t>
                          </a:r>
                        </a:p>
                      </a:txBody>
                      <a:tcPr/>
                    </a:tc>
                    <a:tc>
                      <a:txBody>
                        <a:bodyPr/>
                        <a:lstStyle/>
                        <a:p>
                          <a:pPr algn="ctr"/>
                          <a:r>
                            <a:rPr lang="en-US" sz="1100" dirty="0"/>
                            <a:t>Main Functions</a:t>
                          </a:r>
                        </a:p>
                      </a:txBody>
                      <a:tcPr/>
                    </a:tc>
                    <a:extLst>
                      <a:ext uri="{0D108BD9-81ED-4DB2-BD59-A6C34878D82A}">
                        <a16:rowId xmlns:a16="http://schemas.microsoft.com/office/drawing/2014/main" val="2399808471"/>
                      </a:ext>
                    </a:extLst>
                  </a:tr>
                  <a:tr h="663116">
                    <a:tc>
                      <a:txBody>
                        <a:bodyPr/>
                        <a:lstStyle/>
                        <a:p>
                          <a:r>
                            <a:rPr lang="en-US" sz="1100" b="1" dirty="0"/>
                            <a:t>Demodulation</a:t>
                          </a:r>
                        </a:p>
                      </a:txBody>
                      <a:tcPr/>
                    </a:tc>
                    <a:tc>
                      <a:txBody>
                        <a:bodyPr/>
                        <a:lstStyle/>
                        <a:p>
                          <a:r>
                            <a:rPr lang="en-US" sz="1100" dirty="0"/>
                            <a:t>Convert analog symbols to digital constellation values</a:t>
                          </a:r>
                        </a:p>
                      </a:txBody>
                      <a:tcPr/>
                    </a:tc>
                    <a:tc>
                      <a:txBody>
                        <a:bodyPr/>
                        <a:lstStyle/>
                        <a:p>
                          <a:endParaRPr lang="en-US"/>
                        </a:p>
                      </a:txBody>
                      <a:tcPr>
                        <a:blipFill>
                          <a:blip r:embed="rId4"/>
                          <a:stretch>
                            <a:fillRect l="-162245" t="-72477" r="-680" b="-273394"/>
                          </a:stretch>
                        </a:blipFill>
                      </a:tcPr>
                    </a:tc>
                    <a:extLst>
                      <a:ext uri="{0D108BD9-81ED-4DB2-BD59-A6C34878D82A}">
                        <a16:rowId xmlns:a16="http://schemas.microsoft.com/office/drawing/2014/main" val="1812849811"/>
                      </a:ext>
                    </a:extLst>
                  </a:tr>
                  <a:tr h="663116">
                    <a:tc>
                      <a:txBody>
                        <a:bodyPr/>
                        <a:lstStyle/>
                        <a:p>
                          <a:r>
                            <a:rPr lang="en-US" sz="1100" b="1" dirty="0"/>
                            <a:t>Channel Decoding</a:t>
                          </a:r>
                        </a:p>
                      </a:txBody>
                      <a:tcPr/>
                    </a:tc>
                    <a:tc>
                      <a:txBody>
                        <a:bodyPr/>
                        <a:lstStyle/>
                        <a:p>
                          <a:r>
                            <a:rPr lang="en-US" sz="1100" dirty="0"/>
                            <a:t>Recover binary codeword using coding scheme</a:t>
                          </a:r>
                        </a:p>
                      </a:txBody>
                      <a:tcPr/>
                    </a:tc>
                    <a:tc>
                      <a:txBody>
                        <a:bodyPr/>
                        <a:lstStyle/>
                        <a:p>
                          <a:endParaRPr lang="en-US"/>
                        </a:p>
                      </a:txBody>
                      <a:tcPr>
                        <a:blipFill>
                          <a:blip r:embed="rId4"/>
                          <a:stretch>
                            <a:fillRect l="-162245" t="-172477" r="-680" b="-173394"/>
                          </a:stretch>
                        </a:blipFill>
                      </a:tcPr>
                    </a:tc>
                    <a:extLst>
                      <a:ext uri="{0D108BD9-81ED-4DB2-BD59-A6C34878D82A}">
                        <a16:rowId xmlns:a16="http://schemas.microsoft.com/office/drawing/2014/main" val="1877412617"/>
                      </a:ext>
                    </a:extLst>
                  </a:tr>
                  <a:tr h="663116">
                    <a:tc>
                      <a:txBody>
                        <a:bodyPr/>
                        <a:lstStyle/>
                        <a:p>
                          <a:r>
                            <a:rPr lang="en-US" sz="1100" b="1" dirty="0"/>
                            <a:t>Error Recovery</a:t>
                          </a:r>
                        </a:p>
                      </a:txBody>
                      <a:tcPr/>
                    </a:tc>
                    <a:tc>
                      <a:txBody>
                        <a:bodyPr/>
                        <a:lstStyle/>
                        <a:p>
                          <a:r>
                            <a:rPr lang="en-US" sz="1100" dirty="0"/>
                            <a:t>Correct residual bit errors using context/codebook</a:t>
                          </a:r>
                        </a:p>
                      </a:txBody>
                      <a:tcPr/>
                    </a:tc>
                    <a:tc>
                      <a:txBody>
                        <a:bodyPr/>
                        <a:lstStyle/>
                        <a:p>
                          <a:endParaRPr lang="en-US"/>
                        </a:p>
                      </a:txBody>
                      <a:tcPr>
                        <a:blipFill>
                          <a:blip r:embed="rId4"/>
                          <a:stretch>
                            <a:fillRect l="-162245" t="-272477" r="-680" b="-73394"/>
                          </a:stretch>
                        </a:blipFill>
                      </a:tcPr>
                    </a:tc>
                    <a:extLst>
                      <a:ext uri="{0D108BD9-81ED-4DB2-BD59-A6C34878D82A}">
                        <a16:rowId xmlns:a16="http://schemas.microsoft.com/office/drawing/2014/main" val="4175564422"/>
                      </a:ext>
                    </a:extLst>
                  </a:tr>
                  <a:tr h="476083">
                    <a:tc>
                      <a:txBody>
                        <a:bodyPr/>
                        <a:lstStyle/>
                        <a:p>
                          <a:r>
                            <a:rPr lang="en-US" sz="1100" b="1" dirty="0"/>
                            <a:t>VAE Decompression</a:t>
                          </a:r>
                        </a:p>
                      </a:txBody>
                      <a:tcPr/>
                    </a:tc>
                    <a:tc>
                      <a:txBody>
                        <a:bodyPr/>
                        <a:lstStyle/>
                        <a:p>
                          <a:r>
                            <a:rPr lang="en-US" sz="1100" dirty="0"/>
                            <a:t>Reconstruct semantic embedding</a:t>
                          </a:r>
                        </a:p>
                      </a:txBody>
                      <a:tcPr/>
                    </a:tc>
                    <a:tc>
                      <a:txBody>
                        <a:bodyPr/>
                        <a:lstStyle/>
                        <a:p>
                          <a:endParaRPr lang="en-US"/>
                        </a:p>
                      </a:txBody>
                      <a:tcPr>
                        <a:blipFill>
                          <a:blip r:embed="rId4"/>
                          <a:stretch>
                            <a:fillRect l="-162245" t="-520513" r="-680" b="-2564"/>
                          </a:stretch>
                        </a:blipFill>
                      </a:tcPr>
                    </a:tc>
                    <a:extLst>
                      <a:ext uri="{0D108BD9-81ED-4DB2-BD59-A6C34878D82A}">
                        <a16:rowId xmlns:a16="http://schemas.microsoft.com/office/drawing/2014/main" val="2423746905"/>
                      </a:ext>
                    </a:extLst>
                  </a:tr>
                </a:tbl>
              </a:graphicData>
            </a:graphic>
          </p:graphicFrame>
        </mc:Fallback>
      </mc:AlternateContent>
      <p:sp>
        <p:nvSpPr>
          <p:cNvPr id="2" name="Title 1">
            <a:extLst>
              <a:ext uri="{FF2B5EF4-FFF2-40B4-BE49-F238E27FC236}">
                <a16:creationId xmlns:a16="http://schemas.microsoft.com/office/drawing/2014/main" id="{5B522A02-6275-7310-577B-350C5ECCFF88}"/>
              </a:ext>
            </a:extLst>
          </p:cNvPr>
          <p:cNvSpPr>
            <a:spLocks noGrp="1"/>
          </p:cNvSpPr>
          <p:nvPr>
            <p:ph type="title"/>
          </p:nvPr>
        </p:nvSpPr>
        <p:spPr/>
        <p:txBody>
          <a:bodyPr/>
          <a:lstStyle/>
          <a:p>
            <a:r>
              <a:rPr lang="en-US" sz="1600" dirty="0">
                <a:solidFill>
                  <a:srgbClr val="0000FF"/>
                </a:solidFill>
              </a:rPr>
              <a:t>Appendix (Channel Decoder Pipeline - 1)  </a:t>
            </a:r>
          </a:p>
        </p:txBody>
      </p:sp>
    </p:spTree>
    <p:extLst>
      <p:ext uri="{BB962C8B-B14F-4D97-AF65-F5344CB8AC3E}">
        <p14:creationId xmlns:p14="http://schemas.microsoft.com/office/powerpoint/2010/main" val="32515187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0E3E29-5A24-3582-C9A7-550AD9362428}"/>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D6DF057-0842-DB17-304A-F41C6EFBA367}"/>
                  </a:ext>
                </a:extLst>
              </p:cNvPr>
              <p:cNvSpPr>
                <a:spLocks noGrp="1"/>
              </p:cNvSpPr>
              <p:nvPr>
                <p:ph idx="1"/>
              </p:nvPr>
            </p:nvSpPr>
            <p:spPr/>
            <p:txBody>
              <a:bodyPr/>
              <a:lstStyle/>
              <a:p>
                <a:pPr marL="0" indent="0">
                  <a:buNone/>
                  <a:defRPr/>
                </a:pPr>
                <a:endParaRPr lang="en-US" sz="1400" dirty="0"/>
              </a:p>
              <a:p>
                <a:pPr>
                  <a:defRPr/>
                </a:pPr>
                <a:r>
                  <a:rPr lang="en-US" sz="1500" b="1" dirty="0"/>
                  <a:t>Semantic Error Recovery</a:t>
                </a:r>
              </a:p>
              <a:p>
                <a:pPr lvl="1"/>
                <a:r>
                  <a:rPr lang="en-US" sz="1300" dirty="0">
                    <a:solidFill>
                      <a:srgbClr val="0000FF"/>
                    </a:solidFill>
                  </a:rPr>
                  <a:t>Remove residual bit-errors </a:t>
                </a:r>
                <a:r>
                  <a:rPr lang="en-US" sz="1300" dirty="0"/>
                  <a:t>by </a:t>
                </a:r>
                <a:r>
                  <a:rPr lang="en-US" sz="1300" dirty="0">
                    <a:solidFill>
                      <a:srgbClr val="0000FF"/>
                    </a:solidFill>
                  </a:rPr>
                  <a:t>leveraging context, empirical pairs, and our parliamentary KB</a:t>
                </a:r>
                <a:r>
                  <a:rPr lang="en-US" sz="1300" dirty="0"/>
                  <a:t>.</a:t>
                </a:r>
              </a:p>
              <a:p>
                <a:pPr marL="285750" lvl="1" indent="0">
                  <a:buNone/>
                </a:pPr>
                <a:r>
                  <a:rPr lang="en-US" sz="2000" dirty="0"/>
                  <a:t> 				</a:t>
                </a:r>
                <a14:m>
                  <m:oMath xmlns:m="http://schemas.openxmlformats.org/officeDocument/2006/math">
                    <m:acc>
                      <m:accPr>
                        <m:chr m:val="̂"/>
                        <m:ctrlPr>
                          <a:rPr lang="en-US" sz="2000" i="1">
                            <a:latin typeface="Cambria Math" panose="02040503050406030204" pitchFamily="18" charset="0"/>
                          </a:rPr>
                        </m:ctrlPr>
                      </m:accPr>
                      <m:e>
                        <m:r>
                          <a:rPr lang="en-US" sz="2000">
                            <a:latin typeface="Cambria Math" panose="02040503050406030204" pitchFamily="18" charset="0"/>
                          </a:rPr>
                          <m:t>𝒛</m:t>
                        </m:r>
                      </m:e>
                    </m:acc>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a:latin typeface="Cambria Math" panose="02040503050406030204" pitchFamily="18" charset="0"/>
                          </a:rPr>
                          <m:t>𝒆</m:t>
                        </m:r>
                      </m:e>
                      <m:sub>
                        <m:r>
                          <a:rPr lang="en-US" sz="2000">
                            <a:latin typeface="Cambria Math" panose="02040503050406030204" pitchFamily="18" charset="0"/>
                          </a:rPr>
                          <m:t>𝜽</m:t>
                        </m:r>
                      </m:sub>
                    </m:sSub>
                    <m:r>
                      <a:rPr lang="en-US" sz="2000">
                        <a:latin typeface="Cambria Math" panose="02040503050406030204" pitchFamily="18" charset="0"/>
                      </a:rPr>
                      <m:t>(</m:t>
                    </m:r>
                    <m:acc>
                      <m:accPr>
                        <m:chr m:val="̃"/>
                        <m:ctrlPr>
                          <a:rPr lang="en-US" sz="2000" i="1">
                            <a:latin typeface="Cambria Math" panose="02040503050406030204" pitchFamily="18" charset="0"/>
                          </a:rPr>
                        </m:ctrlPr>
                      </m:accPr>
                      <m:e>
                        <m:r>
                          <a:rPr lang="en-US" sz="2000">
                            <a:latin typeface="Cambria Math" panose="02040503050406030204" pitchFamily="18" charset="0"/>
                          </a:rPr>
                          <m:t>𝒃</m:t>
                        </m:r>
                      </m:e>
                    </m:acc>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a:latin typeface="Cambria Math" panose="02040503050406030204" pitchFamily="18" charset="0"/>
                          </a:rPr>
                          <m:t>𝑪</m:t>
                        </m:r>
                      </m:e>
                      <m:sub>
                        <m:r>
                          <a:rPr lang="en-US" sz="2000">
                            <a:latin typeface="Cambria Math" panose="02040503050406030204" pitchFamily="18" charset="0"/>
                          </a:rPr>
                          <m:t>𝒄𝒕𝒙</m:t>
                        </m:r>
                        <m:r>
                          <a:rPr lang="en-US" sz="2000">
                            <a:latin typeface="Cambria Math" panose="02040503050406030204" pitchFamily="18" charset="0"/>
                          </a:rPr>
                          <m:t>,</m:t>
                        </m:r>
                      </m:sub>
                    </m:sSub>
                    <m:r>
                      <a:rPr lang="en-US" sz="2000">
                        <a:latin typeface="Cambria Math" panose="02040503050406030204" pitchFamily="18" charset="0"/>
                      </a:rPr>
                      <m:t>𝑲𝑩</m:t>
                    </m:r>
                    <m:r>
                      <a:rPr lang="en-US" sz="2000">
                        <a:latin typeface="Cambria Math" panose="02040503050406030204" pitchFamily="18" charset="0"/>
                      </a:rPr>
                      <m:t>)</m:t>
                    </m:r>
                  </m:oMath>
                </a14:m>
                <a:endParaRPr lang="en-US" sz="2000" dirty="0"/>
              </a:p>
              <a:p>
                <a:pPr marL="914400" lvl="2" indent="0">
                  <a:buNone/>
                </a:pPr>
                <a14:m>
                  <m:oMath xmlns:m="http://schemas.openxmlformats.org/officeDocument/2006/math">
                    <m:sSub>
                      <m:sSubPr>
                        <m:ctrlPr>
                          <a:rPr lang="en-US" sz="1400" i="1">
                            <a:latin typeface="Cambria Math" panose="02040503050406030204" pitchFamily="18" charset="0"/>
                          </a:rPr>
                        </m:ctrlPr>
                      </m:sSubPr>
                      <m:e>
                        <m:r>
                          <a:rPr lang="en-US" sz="1400">
                            <a:latin typeface="Cambria Math" panose="02040503050406030204" pitchFamily="18" charset="0"/>
                          </a:rPr>
                          <m:t>𝒆</m:t>
                        </m:r>
                      </m:e>
                      <m:sub>
                        <m:r>
                          <a:rPr lang="en-US" sz="1400">
                            <a:latin typeface="Cambria Math" panose="02040503050406030204" pitchFamily="18" charset="0"/>
                          </a:rPr>
                          <m:t>𝜽</m:t>
                        </m:r>
                      </m:sub>
                    </m:sSub>
                  </m:oMath>
                </a14:m>
                <a:r>
                  <a:rPr lang="en-US" sz="1400" dirty="0"/>
                  <a:t> fuses</a:t>
                </a:r>
              </a:p>
              <a:p>
                <a:pPr marL="1143000" lvl="3">
                  <a:buAutoNum type="arabicPeriod"/>
                </a:pPr>
                <a:r>
                  <a:rPr lang="en-US" dirty="0"/>
                  <a:t>Context Fusion (</a:t>
                </a:r>
                <a:r>
                  <a:rPr lang="en-US" dirty="0">
                    <a:solidFill>
                      <a:srgbClr val="0000FF"/>
                    </a:solidFill>
                  </a:rPr>
                  <a:t>past embeddings as soft priors</a:t>
                </a:r>
                <a:r>
                  <a:rPr lang="en-US" dirty="0"/>
                  <a:t>)</a:t>
                </a:r>
              </a:p>
              <a:p>
                <a:pPr marL="1143000" lvl="3">
                  <a:buAutoNum type="arabicPeriod"/>
                </a:pPr>
                <a:r>
                  <a:rPr lang="en-US" dirty="0"/>
                  <a:t>Statistical k-NN (</a:t>
                </a:r>
                <a:r>
                  <a:rPr lang="en-US" dirty="0">
                    <a:solidFill>
                      <a:srgbClr val="0000FF"/>
                    </a:solidFill>
                  </a:rPr>
                  <a:t>transmission pairs</a:t>
                </a:r>
                <a:r>
                  <a:rPr lang="en-US" dirty="0"/>
                  <a:t>)</a:t>
                </a:r>
              </a:p>
              <a:p>
                <a:pPr marL="1143000" lvl="3">
                  <a:buAutoNum type="arabicPeriod"/>
                </a:pPr>
                <a:r>
                  <a:rPr lang="en-US" dirty="0"/>
                  <a:t>KB Correction (</a:t>
                </a:r>
                <a:r>
                  <a:rPr lang="en-US" dirty="0">
                    <a:solidFill>
                      <a:srgbClr val="0000FF"/>
                    </a:solidFill>
                  </a:rPr>
                  <a:t>fuzzy term matching</a:t>
                </a:r>
                <a:r>
                  <a:rPr lang="en-US" dirty="0"/>
                  <a:t>)</a:t>
                </a:r>
              </a:p>
              <a:p>
                <a:pPr>
                  <a:buFont typeface="Courier New" panose="02070309020205020404" pitchFamily="49" charset="0"/>
                  <a:buChar char="o"/>
                </a:pPr>
                <a:endParaRPr lang="en-US" sz="1600" b="1" dirty="0"/>
              </a:p>
              <a:p>
                <a:pPr>
                  <a:defRPr/>
                </a:pPr>
                <a:r>
                  <a:rPr lang="en-US" sz="1500" b="1" dirty="0"/>
                  <a:t>VAE Decompression</a:t>
                </a:r>
              </a:p>
              <a:p>
                <a:pPr lvl="1"/>
                <a:r>
                  <a:rPr lang="en-US" sz="1300" dirty="0">
                    <a:solidFill>
                      <a:srgbClr val="0000FF"/>
                    </a:solidFill>
                  </a:rPr>
                  <a:t>Map the recovered bit-vector </a:t>
                </a:r>
                <a:r>
                  <a:rPr lang="en-US" sz="1300" dirty="0"/>
                  <a:t>(or latent code) </a:t>
                </a:r>
                <a:r>
                  <a:rPr lang="en-US" sz="1300" dirty="0">
                    <a:solidFill>
                      <a:srgbClr val="0000FF"/>
                    </a:solidFill>
                  </a:rPr>
                  <a:t>back into the full-dimensional semantic embedding </a:t>
                </a:r>
              </a:p>
              <a:p>
                <a:pPr marL="514350" lvl="1" indent="0">
                  <a:buNone/>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a:latin typeface="Cambria Math" panose="02040503050406030204" pitchFamily="18" charset="0"/>
                            </a:rPr>
                            <m:t>𝑍</m:t>
                          </m:r>
                        </m:e>
                        <m:sub>
                          <m:r>
                            <a:rPr lang="en-US" sz="2000">
                              <a:latin typeface="Cambria Math" panose="02040503050406030204" pitchFamily="18" charset="0"/>
                            </a:rPr>
                            <m:t>𝑟𝑒𝑐𝑜𝑛</m:t>
                          </m:r>
                        </m:sub>
                      </m:sSub>
                      <m:r>
                        <a:rPr lang="en-US" sz="2000">
                          <a:latin typeface="Cambria Math" panose="02040503050406030204" pitchFamily="18" charset="0"/>
                        </a:rPr>
                        <m:t>=</m:t>
                      </m:r>
                      <m:sSub>
                        <m:sSubPr>
                          <m:ctrlPr>
                            <a:rPr lang="en-US" sz="2000" i="1">
                              <a:latin typeface="Cambria Math" panose="02040503050406030204" pitchFamily="18" charset="0"/>
                            </a:rPr>
                          </m:ctrlPr>
                        </m:sSubPr>
                        <m:e>
                          <m:r>
                            <a:rPr lang="en-US" sz="2000">
                              <a:latin typeface="Cambria Math" panose="02040503050406030204" pitchFamily="18" charset="0"/>
                            </a:rPr>
                            <m:t>𝑣</m:t>
                          </m:r>
                        </m:e>
                        <m:sub>
                          <m:r>
                            <a:rPr lang="en-US" sz="2000">
                              <a:latin typeface="Cambria Math" panose="02040503050406030204" pitchFamily="18" charset="0"/>
                            </a:rPr>
                            <m:t>𝑤</m:t>
                          </m:r>
                        </m:sub>
                      </m:sSub>
                      <m:r>
                        <a:rPr lang="en-US" sz="2000">
                          <a:latin typeface="Cambria Math" panose="02040503050406030204" pitchFamily="18" charset="0"/>
                        </a:rPr>
                        <m:t>(</m:t>
                      </m:r>
                      <m:acc>
                        <m:accPr>
                          <m:chr m:val="̂"/>
                          <m:ctrlPr>
                            <a:rPr lang="en-US" sz="2000" i="1">
                              <a:latin typeface="Cambria Math" panose="02040503050406030204" pitchFamily="18" charset="0"/>
                            </a:rPr>
                          </m:ctrlPr>
                        </m:accPr>
                        <m:e>
                          <m:r>
                            <a:rPr lang="en-US" sz="2000">
                              <a:latin typeface="Cambria Math" panose="02040503050406030204" pitchFamily="18" charset="0"/>
                            </a:rPr>
                            <m:t>𝑍</m:t>
                          </m:r>
                        </m:e>
                      </m:acc>
                      <m:r>
                        <a:rPr lang="en-US" sz="2000">
                          <a:latin typeface="Cambria Math" panose="02040503050406030204" pitchFamily="18" charset="0"/>
                        </a:rPr>
                        <m:t>)</m:t>
                      </m:r>
                    </m:oMath>
                  </m:oMathPara>
                </a14:m>
                <a:endParaRPr lang="en-US" sz="2000" dirty="0"/>
              </a:p>
              <a:p>
                <a:pPr marL="571500" lvl="2" indent="0">
                  <a:buNone/>
                </a:pPr>
                <a:r>
                  <a:rPr lang="en-US" dirty="0"/>
                  <a:t>	</a:t>
                </a:r>
                <a:r>
                  <a:rPr lang="en-US" sz="1300" dirty="0"/>
                  <a:t>where </a:t>
                </a:r>
                <a14:m>
                  <m:oMath xmlns:m="http://schemas.openxmlformats.org/officeDocument/2006/math">
                    <m:sSub>
                      <m:sSubPr>
                        <m:ctrlPr>
                          <a:rPr lang="en-US" sz="1300" i="1">
                            <a:latin typeface="Cambria Math" panose="02040503050406030204" pitchFamily="18" charset="0"/>
                          </a:rPr>
                        </m:ctrlPr>
                      </m:sSubPr>
                      <m:e>
                        <m:r>
                          <a:rPr lang="en-US" sz="1300">
                            <a:latin typeface="Cambria Math" panose="02040503050406030204" pitchFamily="18" charset="0"/>
                          </a:rPr>
                          <m:t>𝑣</m:t>
                        </m:r>
                      </m:e>
                      <m:sub>
                        <m:r>
                          <a:rPr lang="en-US" sz="1300">
                            <a:latin typeface="Cambria Math" panose="02040503050406030204" pitchFamily="18" charset="0"/>
                          </a:rPr>
                          <m:t>𝑤</m:t>
                        </m:r>
                      </m:sub>
                    </m:sSub>
                    <m:r>
                      <a:rPr lang="en-US" sz="1300">
                        <a:latin typeface="Cambria Math" panose="02040503050406030204" pitchFamily="18" charset="0"/>
                      </a:rPr>
                      <m:t> </m:t>
                    </m:r>
                  </m:oMath>
                </a14:m>
                <a:r>
                  <a:rPr lang="en-US" sz="1300" dirty="0"/>
                  <a:t>​ is the decoder of our EmbeddingCompressorVAE (parameters </a:t>
                </a:r>
                <a14:m>
                  <m:oMath xmlns:m="http://schemas.openxmlformats.org/officeDocument/2006/math">
                    <m:r>
                      <a:rPr lang="en-US" sz="1300" dirty="0">
                        <a:latin typeface="Cambria Math" panose="02040503050406030204" pitchFamily="18" charset="0"/>
                      </a:rPr>
                      <m:t>𝑤</m:t>
                    </m:r>
                  </m:oMath>
                </a14:m>
                <a:r>
                  <a:rPr lang="en-US" sz="1300" dirty="0"/>
                  <a:t>).</a:t>
                </a:r>
              </a:p>
              <a:p>
                <a:pPr marL="571500" lvl="2" indent="0">
                  <a:buNone/>
                </a:pPr>
                <a:endParaRPr lang="en-US" sz="1300" dirty="0"/>
              </a:p>
              <a:p>
                <a:pPr>
                  <a:defRPr/>
                </a:pPr>
                <a:r>
                  <a:rPr lang="en-US" sz="1500" b="1" dirty="0">
                    <a:solidFill>
                      <a:srgbClr val="0000FF"/>
                    </a:solidFill>
                  </a:rPr>
                  <a:t>Example of Channel Decoder</a:t>
                </a:r>
              </a:p>
              <a:p>
                <a:pPr lvl="1"/>
                <a:r>
                  <a:rPr lang="en-US" sz="1300" b="1" dirty="0"/>
                  <a:t>OFDM Demodulation results  </a:t>
                </a:r>
                <a:r>
                  <a:rPr lang="en-US" sz="1300" dirty="0"/>
                  <a:t>: </a:t>
                </a:r>
                <a14:m>
                  <m:oMath xmlns:m="http://schemas.openxmlformats.org/officeDocument/2006/math">
                    <m:sSub>
                      <m:sSubPr>
                        <m:ctrlPr>
                          <a:rPr lang="en-US" sz="1300" i="1">
                            <a:latin typeface="Cambria Math" panose="02040503050406030204" pitchFamily="18" charset="0"/>
                          </a:rPr>
                        </m:ctrlPr>
                      </m:sSubPr>
                      <m:e>
                        <m:r>
                          <a:rPr lang="en-US" sz="1300">
                            <a:latin typeface="Cambria Math" panose="02040503050406030204" pitchFamily="18" charset="0"/>
                          </a:rPr>
                          <m:t>𝑆</m:t>
                        </m:r>
                      </m:e>
                      <m:sub>
                        <m:r>
                          <a:rPr lang="en-US" sz="1300">
                            <a:latin typeface="Cambria Math" panose="02040503050406030204" pitchFamily="18" charset="0"/>
                          </a:rPr>
                          <m:t>𝑑𝑒𝑚𝑜𝑑</m:t>
                        </m:r>
                      </m:sub>
                    </m:sSub>
                    <m:r>
                      <a:rPr lang="en-US" sz="1300">
                        <a:latin typeface="Cambria Math" panose="02040503050406030204" pitchFamily="18" charset="0"/>
                      </a:rPr>
                      <m:t>=</m:t>
                    </m:r>
                    <m:sSub>
                      <m:sSubPr>
                        <m:ctrlPr>
                          <a:rPr lang="en-US" sz="1300" i="1">
                            <a:latin typeface="Cambria Math" panose="02040503050406030204" pitchFamily="18" charset="0"/>
                          </a:rPr>
                        </m:ctrlPr>
                      </m:sSubPr>
                      <m:e>
                        <m:r>
                          <a:rPr lang="en-US" sz="1300">
                            <a:latin typeface="Cambria Math" panose="02040503050406030204" pitchFamily="18" charset="0"/>
                          </a:rPr>
                          <m:t>𝑑</m:t>
                        </m:r>
                      </m:e>
                      <m:sub>
                        <m:r>
                          <a:rPr lang="en-US" sz="1300">
                            <a:latin typeface="Cambria Math" panose="02040503050406030204" pitchFamily="18" charset="0"/>
                          </a:rPr>
                          <m:t>∅</m:t>
                        </m:r>
                      </m:sub>
                    </m:sSub>
                    <m:r>
                      <a:rPr lang="en-US" sz="1300">
                        <a:latin typeface="Cambria Math" panose="02040503050406030204" pitchFamily="18" charset="0"/>
                      </a:rPr>
                      <m:t>(</m:t>
                    </m:r>
                    <m:r>
                      <a:rPr lang="en-US" sz="1300">
                        <a:latin typeface="Cambria Math" panose="02040503050406030204" pitchFamily="18" charset="0"/>
                      </a:rPr>
                      <m:t>𝑟</m:t>
                    </m:r>
                    <m:r>
                      <a:rPr lang="en-US" sz="1300">
                        <a:latin typeface="Cambria Math" panose="02040503050406030204" pitchFamily="18" charset="0"/>
                      </a:rPr>
                      <m:t>)</m:t>
                    </m:r>
                  </m:oMath>
                </a14:m>
                <a:r>
                  <a:rPr lang="en-US" sz="1300" dirty="0"/>
                  <a:t>          Results: [1,−1,1,1,−1,−1,…]</a:t>
                </a:r>
              </a:p>
              <a:p>
                <a:pPr lvl="1"/>
                <a:r>
                  <a:rPr lang="en-US" sz="1300" b="1" dirty="0"/>
                  <a:t>Channel Decoding</a:t>
                </a:r>
                <a:r>
                  <a:rPr lang="en-US" sz="1300" dirty="0"/>
                  <a:t>: </a:t>
                </a:r>
                <a14:m>
                  <m:oMath xmlns:m="http://schemas.openxmlformats.org/officeDocument/2006/math">
                    <m:sSub>
                      <m:sSubPr>
                        <m:ctrlPr>
                          <a:rPr lang="en-US" sz="1300" i="1">
                            <a:latin typeface="Cambria Math" panose="02040503050406030204" pitchFamily="18" charset="0"/>
                          </a:rPr>
                        </m:ctrlPr>
                      </m:sSubPr>
                      <m:e>
                        <m:r>
                          <a:rPr lang="en-US" sz="1300">
                            <a:latin typeface="Cambria Math" panose="02040503050406030204" pitchFamily="18" charset="0"/>
                          </a:rPr>
                          <m:t>𝑏</m:t>
                        </m:r>
                      </m:e>
                      <m:sub>
                        <m:r>
                          <a:rPr lang="en-US" sz="1300">
                            <a:latin typeface="Cambria Math" panose="02040503050406030204" pitchFamily="18" charset="0"/>
                          </a:rPr>
                          <m:t>𝑐𝑜𝑑𝑒𝑑</m:t>
                        </m:r>
                      </m:sub>
                    </m:sSub>
                    <m:r>
                      <a:rPr lang="en-US" sz="1300">
                        <a:latin typeface="Cambria Math" panose="02040503050406030204" pitchFamily="18" charset="0"/>
                      </a:rPr>
                      <m:t>=</m:t>
                    </m:r>
                    <m:sSub>
                      <m:sSubPr>
                        <m:ctrlPr>
                          <a:rPr lang="en-US" sz="1300" i="1">
                            <a:latin typeface="Cambria Math" panose="02040503050406030204" pitchFamily="18" charset="0"/>
                          </a:rPr>
                        </m:ctrlPr>
                      </m:sSubPr>
                      <m:e>
                        <m:r>
                          <a:rPr lang="en-US" sz="1300">
                            <a:latin typeface="Cambria Math" panose="02040503050406030204" pitchFamily="18" charset="0"/>
                          </a:rPr>
                          <m:t>𝑐</m:t>
                        </m:r>
                      </m:e>
                      <m:sub>
                        <m:r>
                          <a:rPr lang="en-US" sz="1300">
                            <a:latin typeface="Cambria Math" panose="02040503050406030204" pitchFamily="18" charset="0"/>
                          </a:rPr>
                          <m:t>𝜑</m:t>
                        </m:r>
                      </m:sub>
                    </m:sSub>
                    <m:r>
                      <a:rPr lang="en-US" sz="1300">
                        <a:latin typeface="Cambria Math" panose="02040503050406030204" pitchFamily="18" charset="0"/>
                      </a:rPr>
                      <m:t>(</m:t>
                    </m:r>
                    <m:sSub>
                      <m:sSubPr>
                        <m:ctrlPr>
                          <a:rPr lang="en-US" sz="1300" i="1">
                            <a:latin typeface="Cambria Math" panose="02040503050406030204" pitchFamily="18" charset="0"/>
                          </a:rPr>
                        </m:ctrlPr>
                      </m:sSubPr>
                      <m:e>
                        <m:r>
                          <a:rPr lang="en-US" sz="1300">
                            <a:latin typeface="Cambria Math" panose="02040503050406030204" pitchFamily="18" charset="0"/>
                          </a:rPr>
                          <m:t>𝑆</m:t>
                        </m:r>
                      </m:e>
                      <m:sub>
                        <m:r>
                          <a:rPr lang="en-US" sz="1300">
                            <a:latin typeface="Cambria Math" panose="02040503050406030204" pitchFamily="18" charset="0"/>
                          </a:rPr>
                          <m:t>𝑑𝑒𝑚𝑜𝑑</m:t>
                        </m:r>
                      </m:sub>
                    </m:sSub>
                    <m:r>
                      <a:rPr lang="en-US" sz="1300">
                        <a:latin typeface="Cambria Math" panose="02040503050406030204" pitchFamily="18" charset="0"/>
                      </a:rPr>
                      <m:t>)</m:t>
                    </m:r>
                  </m:oMath>
                </a14:m>
                <a:r>
                  <a:rPr lang="en-US" sz="1300" dirty="0"/>
                  <a:t>                     Results: [1,0,1,1,0,0,1,0,1,1,0,1]</a:t>
                </a:r>
              </a:p>
              <a:p>
                <a:pPr lvl="1"/>
                <a:r>
                  <a:rPr lang="en-US" sz="1300" b="1" dirty="0"/>
                  <a:t>Semantic Error recovery</a:t>
                </a:r>
                <a:r>
                  <a:rPr lang="en-US" sz="1300" dirty="0"/>
                  <a:t>:  </a:t>
                </a:r>
                <a14:m>
                  <m:oMath xmlns:m="http://schemas.openxmlformats.org/officeDocument/2006/math">
                    <m:acc>
                      <m:accPr>
                        <m:chr m:val="̂"/>
                        <m:ctrlPr>
                          <a:rPr lang="en-US" sz="1300" i="1">
                            <a:latin typeface="Cambria Math" panose="02040503050406030204" pitchFamily="18" charset="0"/>
                          </a:rPr>
                        </m:ctrlPr>
                      </m:accPr>
                      <m:e>
                        <m:r>
                          <a:rPr lang="en-US" sz="1300">
                            <a:latin typeface="Cambria Math" panose="02040503050406030204" pitchFamily="18" charset="0"/>
                          </a:rPr>
                          <m:t>𝑧</m:t>
                        </m:r>
                      </m:e>
                    </m:acc>
                    <m:r>
                      <a:rPr lang="en-US" sz="1300">
                        <a:latin typeface="Cambria Math" panose="02040503050406030204" pitchFamily="18" charset="0"/>
                      </a:rPr>
                      <m:t>=</m:t>
                    </m:r>
                    <m:sSub>
                      <m:sSubPr>
                        <m:ctrlPr>
                          <a:rPr lang="en-US" sz="1300" i="1">
                            <a:latin typeface="Cambria Math" panose="02040503050406030204" pitchFamily="18" charset="0"/>
                          </a:rPr>
                        </m:ctrlPr>
                      </m:sSubPr>
                      <m:e>
                        <m:r>
                          <a:rPr lang="en-US" sz="1300">
                            <a:latin typeface="Cambria Math" panose="02040503050406030204" pitchFamily="18" charset="0"/>
                          </a:rPr>
                          <m:t>𝑒</m:t>
                        </m:r>
                      </m:e>
                      <m:sub>
                        <m:r>
                          <a:rPr lang="en-US" sz="1300">
                            <a:latin typeface="Cambria Math" panose="02040503050406030204" pitchFamily="18" charset="0"/>
                          </a:rPr>
                          <m:t>𝜃</m:t>
                        </m:r>
                      </m:sub>
                    </m:sSub>
                    <m:r>
                      <a:rPr lang="en-US" sz="1300">
                        <a:latin typeface="Cambria Math" panose="02040503050406030204" pitchFamily="18" charset="0"/>
                      </a:rPr>
                      <m:t>(</m:t>
                    </m:r>
                    <m:acc>
                      <m:accPr>
                        <m:chr m:val="̃"/>
                        <m:ctrlPr>
                          <a:rPr lang="en-US" sz="1300" i="1">
                            <a:latin typeface="Cambria Math" panose="02040503050406030204" pitchFamily="18" charset="0"/>
                          </a:rPr>
                        </m:ctrlPr>
                      </m:accPr>
                      <m:e>
                        <m:r>
                          <a:rPr lang="en-US" sz="1300">
                            <a:latin typeface="Cambria Math" panose="02040503050406030204" pitchFamily="18" charset="0"/>
                          </a:rPr>
                          <m:t>𝑏</m:t>
                        </m:r>
                      </m:e>
                    </m:acc>
                    <m:r>
                      <a:rPr lang="en-US" sz="1300">
                        <a:latin typeface="Cambria Math" panose="02040503050406030204" pitchFamily="18" charset="0"/>
                      </a:rPr>
                      <m:t>,</m:t>
                    </m:r>
                    <m:sSub>
                      <m:sSubPr>
                        <m:ctrlPr>
                          <a:rPr lang="en-US" sz="1300" i="1">
                            <a:latin typeface="Cambria Math" panose="02040503050406030204" pitchFamily="18" charset="0"/>
                          </a:rPr>
                        </m:ctrlPr>
                      </m:sSubPr>
                      <m:e>
                        <m:r>
                          <a:rPr lang="en-US" sz="1300">
                            <a:latin typeface="Cambria Math" panose="02040503050406030204" pitchFamily="18" charset="0"/>
                          </a:rPr>
                          <m:t>𝐶</m:t>
                        </m:r>
                      </m:e>
                      <m:sub>
                        <m:r>
                          <a:rPr lang="en-US" sz="1300">
                            <a:latin typeface="Cambria Math" panose="02040503050406030204" pitchFamily="18" charset="0"/>
                          </a:rPr>
                          <m:t>𝑐𝑡𝑥</m:t>
                        </m:r>
                        <m:r>
                          <a:rPr lang="en-US" sz="1300">
                            <a:latin typeface="Cambria Math" panose="02040503050406030204" pitchFamily="18" charset="0"/>
                          </a:rPr>
                          <m:t>,</m:t>
                        </m:r>
                      </m:sub>
                    </m:sSub>
                    <m:r>
                      <a:rPr lang="en-US" sz="1300">
                        <a:latin typeface="Cambria Math" panose="02040503050406030204" pitchFamily="18" charset="0"/>
                      </a:rPr>
                      <m:t>𝐾𝐵</m:t>
                    </m:r>
                    <m:r>
                      <a:rPr lang="en-US" sz="1300">
                        <a:latin typeface="Cambria Math" panose="02040503050406030204" pitchFamily="18" charset="0"/>
                      </a:rPr>
                      <m:t>)</m:t>
                    </m:r>
                  </m:oMath>
                </a14:m>
                <a:r>
                  <a:rPr lang="en-US" sz="1300" dirty="0"/>
                  <a:t>              Results: [1,0,1,1,0,0,1,0,1,1,0,1]</a:t>
                </a:r>
              </a:p>
              <a:p>
                <a:pPr lvl="1"/>
                <a:r>
                  <a:rPr lang="en-US" sz="1300" b="1" dirty="0"/>
                  <a:t>VAE Decompression</a:t>
                </a:r>
                <a:r>
                  <a:rPr lang="en-US" sz="1300" dirty="0"/>
                  <a:t>: </a:t>
                </a:r>
                <a14:m>
                  <m:oMath xmlns:m="http://schemas.openxmlformats.org/officeDocument/2006/math">
                    <m:sSub>
                      <m:sSubPr>
                        <m:ctrlPr>
                          <a:rPr lang="en-US" sz="1300" i="1">
                            <a:latin typeface="Cambria Math" panose="02040503050406030204" pitchFamily="18" charset="0"/>
                          </a:rPr>
                        </m:ctrlPr>
                      </m:sSubPr>
                      <m:e>
                        <m:r>
                          <a:rPr lang="en-US" sz="1300">
                            <a:latin typeface="Cambria Math" panose="02040503050406030204" pitchFamily="18" charset="0"/>
                          </a:rPr>
                          <m:t>𝑍</m:t>
                        </m:r>
                      </m:e>
                      <m:sub>
                        <m:r>
                          <a:rPr lang="en-US" sz="1300">
                            <a:latin typeface="Cambria Math" panose="02040503050406030204" pitchFamily="18" charset="0"/>
                          </a:rPr>
                          <m:t>𝑟𝑒𝑐𝑜𝑛</m:t>
                        </m:r>
                      </m:sub>
                    </m:sSub>
                    <m:r>
                      <a:rPr lang="en-US" sz="1300">
                        <a:latin typeface="Cambria Math" panose="02040503050406030204" pitchFamily="18" charset="0"/>
                      </a:rPr>
                      <m:t>=</m:t>
                    </m:r>
                    <m:sSub>
                      <m:sSubPr>
                        <m:ctrlPr>
                          <a:rPr lang="en-US" sz="1300" i="1">
                            <a:latin typeface="Cambria Math" panose="02040503050406030204" pitchFamily="18" charset="0"/>
                          </a:rPr>
                        </m:ctrlPr>
                      </m:sSubPr>
                      <m:e>
                        <m:r>
                          <a:rPr lang="en-US" sz="1300">
                            <a:latin typeface="Cambria Math" panose="02040503050406030204" pitchFamily="18" charset="0"/>
                          </a:rPr>
                          <m:t>𝑣</m:t>
                        </m:r>
                      </m:e>
                      <m:sub>
                        <m:r>
                          <a:rPr lang="en-US" sz="1300">
                            <a:latin typeface="Cambria Math" panose="02040503050406030204" pitchFamily="18" charset="0"/>
                          </a:rPr>
                          <m:t>𝑤</m:t>
                        </m:r>
                      </m:sub>
                    </m:sSub>
                    <m:r>
                      <a:rPr lang="en-US" sz="1300">
                        <a:latin typeface="Cambria Math" panose="02040503050406030204" pitchFamily="18" charset="0"/>
                      </a:rPr>
                      <m:t>(</m:t>
                    </m:r>
                    <m:acc>
                      <m:accPr>
                        <m:chr m:val="̂"/>
                        <m:ctrlPr>
                          <a:rPr lang="en-US" sz="1300" i="1">
                            <a:latin typeface="Cambria Math" panose="02040503050406030204" pitchFamily="18" charset="0"/>
                          </a:rPr>
                        </m:ctrlPr>
                      </m:accPr>
                      <m:e>
                        <m:r>
                          <a:rPr lang="en-US" sz="1300">
                            <a:latin typeface="Cambria Math" panose="02040503050406030204" pitchFamily="18" charset="0"/>
                          </a:rPr>
                          <m:t>𝑍</m:t>
                        </m:r>
                      </m:e>
                    </m:acc>
                    <m:r>
                      <a:rPr lang="en-US" sz="1300">
                        <a:latin typeface="Cambria Math" panose="02040503050406030204" pitchFamily="18" charset="0"/>
                      </a:rPr>
                      <m:t>)</m:t>
                    </m:r>
                  </m:oMath>
                </a14:m>
                <a:r>
                  <a:rPr lang="en-US" sz="1300" dirty="0"/>
                  <a:t>                          Results: [0.12,−0.18,0.28,…]</a:t>
                </a:r>
              </a:p>
              <a:p>
                <a:pPr>
                  <a:defRPr/>
                </a:pPr>
                <a:endParaRPr lang="en-US" sz="1400" dirty="0"/>
              </a:p>
              <a:p>
                <a:pPr>
                  <a:defRPr/>
                </a:pPr>
                <a:endParaRPr lang="en-US" altLang="ko-KR" sz="1800" b="1" dirty="0">
                  <a:latin typeface="Tahoma" panose="020B0604030504040204" pitchFamily="34" charset="0"/>
                  <a:ea typeface="Tahoma" panose="020B0604030504040204" pitchFamily="34" charset="0"/>
                  <a:cs typeface="Tahoma" panose="020B0604030504040204" pitchFamily="34" charset="0"/>
                </a:endParaRPr>
              </a:p>
              <a:p>
                <a:pPr marL="457200" lvl="1" indent="0">
                  <a:buNone/>
                </a:pPr>
                <a:endParaRPr lang="en-US" altLang="ko-KR" sz="1600" b="1" dirty="0">
                  <a:latin typeface="Tahoma" panose="020B0604030504040204" pitchFamily="34" charset="0"/>
                  <a:ea typeface="Tahoma" panose="020B0604030504040204" pitchFamily="34" charset="0"/>
                  <a:cs typeface="Tahoma" panose="020B0604030504040204" pitchFamily="34" charset="0"/>
                </a:endParaRPr>
              </a:p>
              <a:p>
                <a:pPr lvl="1">
                  <a:defRPr/>
                </a:pPr>
                <a:endParaRPr lang="en-US" altLang="ko-KR" sz="1600" b="1" dirty="0">
                  <a:latin typeface="Tahoma" panose="020B0604030504040204" pitchFamily="34" charset="0"/>
                  <a:ea typeface="Tahoma" panose="020B0604030504040204" pitchFamily="34" charset="0"/>
                  <a:cs typeface="Tahoma" panose="020B0604030504040204" pitchFamily="34" charset="0"/>
                </a:endParaRPr>
              </a:p>
              <a:p>
                <a:pPr>
                  <a:defRPr/>
                </a:pPr>
                <a:endParaRPr lang="en-US" altLang="ko-KR" sz="1800" b="1" dirty="0">
                  <a:latin typeface="Tahoma" panose="020B0604030504040204" pitchFamily="34" charset="0"/>
                  <a:ea typeface="Tahoma" panose="020B0604030504040204" pitchFamily="34" charset="0"/>
                  <a:cs typeface="Tahoma" panose="020B0604030504040204" pitchFamily="34" charset="0"/>
                </a:endParaRPr>
              </a:p>
              <a:p>
                <a:pPr marL="457200" lvl="1" indent="0">
                  <a:buNone/>
                  <a:defRPr/>
                </a:pPr>
                <a:endParaRPr lang="it-IT" altLang="ko-KR" sz="1600" b="1" dirty="0">
                  <a:latin typeface="Tahoma" panose="020B0604030504040204" pitchFamily="34" charset="0"/>
                  <a:ea typeface="Tahoma" panose="020B0604030504040204" pitchFamily="34" charset="0"/>
                  <a:cs typeface="Tahoma" panose="020B0604030504040204" pitchFamily="34" charset="0"/>
                </a:endParaRPr>
              </a:p>
              <a:p>
                <a:pPr lvl="1">
                  <a:defRPr/>
                </a:pPr>
                <a:endParaRPr lang="en-US" altLang="ko-KR" sz="1600" b="1" dirty="0">
                  <a:latin typeface="Tahoma" pitchFamily="34" charset="0"/>
                  <a:ea typeface="Tahoma" pitchFamily="34" charset="0"/>
                  <a:cs typeface="Tahoma" pitchFamily="34" charset="0"/>
                </a:endParaRPr>
              </a:p>
              <a:p>
                <a:pPr>
                  <a:defRPr/>
                </a:pPr>
                <a:endParaRPr lang="en-US" altLang="ko-KR" sz="1800" b="1" dirty="0">
                  <a:latin typeface="Tahoma" pitchFamily="34" charset="0"/>
                  <a:ea typeface="Tahoma" pitchFamily="34" charset="0"/>
                  <a:cs typeface="Tahoma" pitchFamily="34" charset="0"/>
                </a:endParaRPr>
              </a:p>
              <a:p>
                <a:pPr>
                  <a:defRPr/>
                </a:pPr>
                <a:endParaRPr lang="it-IT" altLang="ko-KR" sz="1800" b="1" dirty="0">
                  <a:latin typeface="Tahoma" panose="020B0604030504040204" pitchFamily="34" charset="0"/>
                  <a:ea typeface="Tahoma" panose="020B0604030504040204" pitchFamily="34" charset="0"/>
                  <a:cs typeface="Tahoma" panose="020B0604030504040204" pitchFamily="34" charset="0"/>
                </a:endParaRPr>
              </a:p>
              <a:p>
                <a:pPr marL="457200" lvl="1" indent="0">
                  <a:buNone/>
                  <a:defRPr/>
                </a:pPr>
                <a:endParaRPr lang="en-US" sz="1600" dirty="0"/>
              </a:p>
              <a:p>
                <a:pPr lvl="1">
                  <a:defRPr/>
                </a:pPr>
                <a:endParaRPr lang="en-US" sz="1600" dirty="0"/>
              </a:p>
            </p:txBody>
          </p:sp>
        </mc:Choice>
        <mc:Fallback xmlns="">
          <p:sp>
            <p:nvSpPr>
              <p:cNvPr id="3" name="Content Placeholder 2">
                <a:extLst>
                  <a:ext uri="{FF2B5EF4-FFF2-40B4-BE49-F238E27FC236}">
                    <a16:creationId xmlns:a16="http://schemas.microsoft.com/office/drawing/2014/main" id="{AD6DF057-0842-DB17-304A-F41C6EFBA367}"/>
                  </a:ext>
                </a:extLst>
              </p:cNvPr>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AC62BB35-C5AD-6C87-B542-325216018A17}"/>
              </a:ext>
            </a:extLst>
          </p:cNvPr>
          <p:cNvSpPr>
            <a:spLocks noGrp="1"/>
          </p:cNvSpPr>
          <p:nvPr>
            <p:ph type="ftr" sz="quarter" idx="10"/>
          </p:nvPr>
        </p:nvSpPr>
        <p:spPr/>
        <p:txBody>
          <a:bodyPr/>
          <a:lstStyle/>
          <a:p>
            <a:pPr>
              <a:defRPr/>
            </a:pPr>
            <a:r>
              <a:rPr lang="en-US" altLang="ko-KR" dirty="0"/>
              <a:t>INHA UNIVERSITY</a:t>
            </a:r>
          </a:p>
          <a:p>
            <a:pPr>
              <a:defRPr/>
            </a:pPr>
            <a:r>
              <a:rPr lang="en-US" altLang="ko-KR" dirty="0"/>
              <a:t>Mobile  Telecommunications  Research  Lab</a:t>
            </a:r>
          </a:p>
          <a:p>
            <a:pPr>
              <a:defRPr/>
            </a:pPr>
            <a:endParaRPr lang="en-US" altLang="ko-KR" dirty="0"/>
          </a:p>
          <a:p>
            <a:pPr>
              <a:defRPr/>
            </a:pPr>
            <a:endParaRPr lang="en-US" altLang="ko-KR" dirty="0"/>
          </a:p>
        </p:txBody>
      </p:sp>
      <p:sp>
        <p:nvSpPr>
          <p:cNvPr id="5" name="Slide Number Placeholder 4">
            <a:extLst>
              <a:ext uri="{FF2B5EF4-FFF2-40B4-BE49-F238E27FC236}">
                <a16:creationId xmlns:a16="http://schemas.microsoft.com/office/drawing/2014/main" id="{0D7CAE99-40FB-05BE-8501-434375CA3435}"/>
              </a:ext>
            </a:extLst>
          </p:cNvPr>
          <p:cNvSpPr>
            <a:spLocks noGrp="1"/>
          </p:cNvSpPr>
          <p:nvPr>
            <p:ph type="sldNum" sz="quarter" idx="11"/>
          </p:nvPr>
        </p:nvSpPr>
        <p:spPr/>
        <p:txBody>
          <a:bodyPr/>
          <a:lstStyle/>
          <a:p>
            <a:pPr>
              <a:defRPr/>
            </a:pPr>
            <a:fld id="{06B6D9D2-400B-4F34-9CD7-7185E64E1880}" type="slidenum">
              <a:rPr lang="en-US" altLang="ko-KR" smtClean="0">
                <a:solidFill>
                  <a:srgbClr val="000000"/>
                </a:solidFill>
              </a:rPr>
              <a:pPr>
                <a:defRPr/>
              </a:pPr>
              <a:t>34</a:t>
            </a:fld>
            <a:endParaRPr lang="en-US" altLang="ko-KR">
              <a:solidFill>
                <a:srgbClr val="000000"/>
              </a:solidFill>
            </a:endParaRPr>
          </a:p>
        </p:txBody>
      </p:sp>
      <p:sp>
        <p:nvSpPr>
          <p:cNvPr id="8" name="Title 1">
            <a:extLst>
              <a:ext uri="{FF2B5EF4-FFF2-40B4-BE49-F238E27FC236}">
                <a16:creationId xmlns:a16="http://schemas.microsoft.com/office/drawing/2014/main" id="{201C3DE1-6A8B-F200-B88C-9CEBE477AF45}"/>
              </a:ext>
            </a:extLst>
          </p:cNvPr>
          <p:cNvSpPr>
            <a:spLocks noGrp="1"/>
          </p:cNvSpPr>
          <p:nvPr>
            <p:ph type="title"/>
          </p:nvPr>
        </p:nvSpPr>
        <p:spPr>
          <a:xfrm>
            <a:off x="527050" y="298450"/>
            <a:ext cx="10369550" cy="490538"/>
          </a:xfrm>
        </p:spPr>
        <p:txBody>
          <a:bodyPr/>
          <a:lstStyle/>
          <a:p>
            <a:r>
              <a:rPr lang="en-US" sz="1600" dirty="0">
                <a:solidFill>
                  <a:srgbClr val="0000FF"/>
                </a:solidFill>
              </a:rPr>
              <a:t>Appendix (Channel Decoder Pipeline - 2)  </a:t>
            </a:r>
          </a:p>
        </p:txBody>
      </p:sp>
    </p:spTree>
    <p:extLst>
      <p:ext uri="{BB962C8B-B14F-4D97-AF65-F5344CB8AC3E}">
        <p14:creationId xmlns:p14="http://schemas.microsoft.com/office/powerpoint/2010/main" val="16264852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9FF30F-BD23-E3AD-ABF1-F9B2EC7AB58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08E374-5E8E-4484-6C13-734F762B7F13}"/>
              </a:ext>
            </a:extLst>
          </p:cNvPr>
          <p:cNvSpPr>
            <a:spLocks noGrp="1"/>
          </p:cNvSpPr>
          <p:nvPr>
            <p:ph idx="1"/>
          </p:nvPr>
        </p:nvSpPr>
        <p:spPr/>
        <p:txBody>
          <a:bodyPr/>
          <a:lstStyle/>
          <a:p>
            <a:pPr algn="just">
              <a:defRPr/>
            </a:pPr>
            <a:r>
              <a:rPr lang="en-US" sz="1400" dirty="0"/>
              <a:t>The Semantic Decoder </a:t>
            </a:r>
            <a:r>
              <a:rPr lang="en-US" sz="1400" dirty="0">
                <a:solidFill>
                  <a:srgbClr val="0000FF"/>
                </a:solidFill>
              </a:rPr>
              <a:t>Pipeline reconstructs the original input text from the decompressed semantic embedding</a:t>
            </a:r>
            <a:r>
              <a:rPr lang="en-US" sz="1400" dirty="0"/>
              <a:t> produced after channel decoding. </a:t>
            </a:r>
          </a:p>
          <a:p>
            <a:pPr lvl="1" algn="just">
              <a:defRPr/>
            </a:pPr>
            <a:r>
              <a:rPr lang="en-US" sz="1200" dirty="0"/>
              <a:t>It consists of two primary decoding paths: the DVAE Path and the API Path and optionally includes Basic &amp; others reconstruction, RL Agent Decision and  Ensemble Voting mechanism to enhance robustness.</a:t>
            </a:r>
          </a:p>
          <a:p>
            <a:pPr algn="just">
              <a:defRPr/>
            </a:pPr>
            <a:endParaRPr lang="en-US" sz="1200" dirty="0"/>
          </a:p>
          <a:p>
            <a:pPr algn="just">
              <a:defRPr/>
            </a:pPr>
            <a:endParaRPr lang="en-US" altLang="ko-KR" sz="1600" b="1" dirty="0">
              <a:latin typeface="Tahoma" panose="020B0604030504040204" pitchFamily="34" charset="0"/>
              <a:ea typeface="Tahoma" panose="020B0604030504040204" pitchFamily="34" charset="0"/>
              <a:cs typeface="Tahoma" panose="020B0604030504040204" pitchFamily="34" charset="0"/>
            </a:endParaRPr>
          </a:p>
          <a:p>
            <a:pPr marL="457200" lvl="1" indent="0" algn="just">
              <a:buNone/>
            </a:pPr>
            <a:endParaRPr lang="en-US" altLang="ko-KR" sz="1400" b="1" dirty="0">
              <a:latin typeface="Tahoma" panose="020B0604030504040204" pitchFamily="34" charset="0"/>
              <a:ea typeface="Tahoma" panose="020B0604030504040204" pitchFamily="34" charset="0"/>
              <a:cs typeface="Tahoma" panose="020B0604030504040204" pitchFamily="34" charset="0"/>
            </a:endParaRPr>
          </a:p>
          <a:p>
            <a:pPr lvl="1" algn="just">
              <a:defRPr/>
            </a:pPr>
            <a:endParaRPr lang="en-US" altLang="ko-KR" sz="1400" b="1" dirty="0">
              <a:latin typeface="Tahoma" panose="020B0604030504040204" pitchFamily="34" charset="0"/>
              <a:ea typeface="Tahoma" panose="020B0604030504040204" pitchFamily="34" charset="0"/>
              <a:cs typeface="Tahoma" panose="020B0604030504040204" pitchFamily="34" charset="0"/>
            </a:endParaRPr>
          </a:p>
          <a:p>
            <a:pPr algn="just">
              <a:defRPr/>
            </a:pPr>
            <a:endParaRPr lang="en-US" altLang="ko-KR" sz="1600" b="1" dirty="0">
              <a:latin typeface="Tahoma" panose="020B0604030504040204" pitchFamily="34" charset="0"/>
              <a:ea typeface="Tahoma" panose="020B0604030504040204" pitchFamily="34" charset="0"/>
              <a:cs typeface="Tahoma" panose="020B0604030504040204" pitchFamily="34" charset="0"/>
            </a:endParaRPr>
          </a:p>
          <a:p>
            <a:pPr marL="457200" lvl="1" indent="0" algn="just">
              <a:buNone/>
              <a:defRPr/>
            </a:pPr>
            <a:endParaRPr lang="it-IT" altLang="ko-KR" sz="1400" b="1" dirty="0">
              <a:latin typeface="Tahoma" panose="020B0604030504040204" pitchFamily="34" charset="0"/>
              <a:ea typeface="Tahoma" panose="020B0604030504040204" pitchFamily="34" charset="0"/>
              <a:cs typeface="Tahoma" panose="020B0604030504040204" pitchFamily="34" charset="0"/>
            </a:endParaRPr>
          </a:p>
          <a:p>
            <a:pPr lvl="1" algn="just">
              <a:defRPr/>
            </a:pPr>
            <a:endParaRPr lang="en-US" altLang="ko-KR" sz="1400" b="1" dirty="0">
              <a:latin typeface="Tahoma" pitchFamily="34" charset="0"/>
              <a:ea typeface="Tahoma" pitchFamily="34" charset="0"/>
              <a:cs typeface="Tahoma" pitchFamily="34" charset="0"/>
            </a:endParaRPr>
          </a:p>
          <a:p>
            <a:pPr algn="just">
              <a:defRPr/>
            </a:pPr>
            <a:endParaRPr lang="en-US" altLang="ko-KR" sz="1600" b="1" dirty="0">
              <a:latin typeface="Tahoma" pitchFamily="34" charset="0"/>
              <a:ea typeface="Tahoma" pitchFamily="34" charset="0"/>
              <a:cs typeface="Tahoma" pitchFamily="34" charset="0"/>
            </a:endParaRPr>
          </a:p>
          <a:p>
            <a:pPr algn="just">
              <a:defRPr/>
            </a:pPr>
            <a:endParaRPr lang="it-IT" altLang="ko-KR" sz="1600" b="1" dirty="0">
              <a:latin typeface="Tahoma" panose="020B0604030504040204" pitchFamily="34" charset="0"/>
              <a:ea typeface="Tahoma" panose="020B0604030504040204" pitchFamily="34" charset="0"/>
              <a:cs typeface="Tahoma" panose="020B0604030504040204" pitchFamily="34" charset="0"/>
            </a:endParaRPr>
          </a:p>
          <a:p>
            <a:pPr marL="457200" lvl="1" indent="0" algn="just">
              <a:buNone/>
              <a:defRPr/>
            </a:pPr>
            <a:endParaRPr lang="en-US" sz="1400" dirty="0"/>
          </a:p>
          <a:p>
            <a:pPr lvl="1" algn="just">
              <a:defRPr/>
            </a:pPr>
            <a:endParaRPr lang="en-US" sz="1400" dirty="0"/>
          </a:p>
        </p:txBody>
      </p:sp>
      <p:sp>
        <p:nvSpPr>
          <p:cNvPr id="4" name="Footer Placeholder 3">
            <a:extLst>
              <a:ext uri="{FF2B5EF4-FFF2-40B4-BE49-F238E27FC236}">
                <a16:creationId xmlns:a16="http://schemas.microsoft.com/office/drawing/2014/main" id="{CDB92340-3FE7-B96A-DA29-B1AC0D613247}"/>
              </a:ext>
            </a:extLst>
          </p:cNvPr>
          <p:cNvSpPr>
            <a:spLocks noGrp="1"/>
          </p:cNvSpPr>
          <p:nvPr>
            <p:ph type="ftr" sz="quarter" idx="10"/>
          </p:nvPr>
        </p:nvSpPr>
        <p:spPr/>
        <p:txBody>
          <a:bodyPr/>
          <a:lstStyle/>
          <a:p>
            <a:pPr>
              <a:defRPr/>
            </a:pPr>
            <a:r>
              <a:rPr lang="en-US" altLang="ko-KR" dirty="0"/>
              <a:t>INHA UNIVERSITY</a:t>
            </a:r>
          </a:p>
          <a:p>
            <a:pPr>
              <a:defRPr/>
            </a:pPr>
            <a:r>
              <a:rPr lang="en-US" altLang="ko-KR" dirty="0"/>
              <a:t>Mobile  Telecommunications  Research  Lab</a:t>
            </a:r>
          </a:p>
          <a:p>
            <a:pPr>
              <a:defRPr/>
            </a:pPr>
            <a:endParaRPr lang="en-US" altLang="ko-KR" dirty="0"/>
          </a:p>
          <a:p>
            <a:pPr>
              <a:defRPr/>
            </a:pPr>
            <a:endParaRPr lang="en-US" altLang="ko-KR" dirty="0"/>
          </a:p>
        </p:txBody>
      </p:sp>
      <p:sp>
        <p:nvSpPr>
          <p:cNvPr id="5" name="Slide Number Placeholder 4">
            <a:extLst>
              <a:ext uri="{FF2B5EF4-FFF2-40B4-BE49-F238E27FC236}">
                <a16:creationId xmlns:a16="http://schemas.microsoft.com/office/drawing/2014/main" id="{CE29089F-8803-162A-7ACC-5B6AA7DDC423}"/>
              </a:ext>
            </a:extLst>
          </p:cNvPr>
          <p:cNvSpPr>
            <a:spLocks noGrp="1"/>
          </p:cNvSpPr>
          <p:nvPr>
            <p:ph type="sldNum" sz="quarter" idx="11"/>
          </p:nvPr>
        </p:nvSpPr>
        <p:spPr/>
        <p:txBody>
          <a:bodyPr/>
          <a:lstStyle/>
          <a:p>
            <a:pPr>
              <a:defRPr/>
            </a:pPr>
            <a:fld id="{06B6D9D2-400B-4F34-9CD7-7185E64E1880}" type="slidenum">
              <a:rPr lang="en-US" altLang="ko-KR" smtClean="0">
                <a:solidFill>
                  <a:srgbClr val="000000"/>
                </a:solidFill>
              </a:rPr>
              <a:pPr>
                <a:defRPr/>
              </a:pPr>
              <a:t>35</a:t>
            </a:fld>
            <a:endParaRPr lang="en-US" altLang="ko-KR">
              <a:solidFill>
                <a:srgbClr val="000000"/>
              </a:solidFill>
            </a:endParaRPr>
          </a:p>
        </p:txBody>
      </p:sp>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7B7B1A1D-0E66-1ED4-9C81-B4D2A24AA739}"/>
                  </a:ext>
                </a:extLst>
              </p:cNvPr>
              <p:cNvGraphicFramePr>
                <a:graphicFrameLocks noGrp="1"/>
              </p:cNvGraphicFramePr>
              <p:nvPr>
                <p:extLst>
                  <p:ext uri="{D42A27DB-BD31-4B8C-83A1-F6EECF244321}">
                    <p14:modId xmlns:p14="http://schemas.microsoft.com/office/powerpoint/2010/main" val="1573276753"/>
                  </p:ext>
                </p:extLst>
              </p:nvPr>
            </p:nvGraphicFramePr>
            <p:xfrm>
              <a:off x="1407398" y="2015426"/>
              <a:ext cx="9014894" cy="4304241"/>
            </p:xfrm>
            <a:graphic>
              <a:graphicData uri="http://schemas.openxmlformats.org/drawingml/2006/table">
                <a:tbl>
                  <a:tblPr firstRow="1" bandRow="1">
                    <a:tableStyleId>{D7AC3CCA-C797-4891-BE02-D94E43425B78}</a:tableStyleId>
                  </a:tblPr>
                  <a:tblGrid>
                    <a:gridCol w="1744294">
                      <a:extLst>
                        <a:ext uri="{9D8B030D-6E8A-4147-A177-3AD203B41FA5}">
                          <a16:colId xmlns:a16="http://schemas.microsoft.com/office/drawing/2014/main" val="1701876318"/>
                        </a:ext>
                      </a:extLst>
                    </a:gridCol>
                    <a:gridCol w="3288054">
                      <a:extLst>
                        <a:ext uri="{9D8B030D-6E8A-4147-A177-3AD203B41FA5}">
                          <a16:colId xmlns:a16="http://schemas.microsoft.com/office/drawing/2014/main" val="681599178"/>
                        </a:ext>
                      </a:extLst>
                    </a:gridCol>
                    <a:gridCol w="3982546">
                      <a:extLst>
                        <a:ext uri="{9D8B030D-6E8A-4147-A177-3AD203B41FA5}">
                          <a16:colId xmlns:a16="http://schemas.microsoft.com/office/drawing/2014/main" val="2924486460"/>
                        </a:ext>
                      </a:extLst>
                    </a:gridCol>
                  </a:tblGrid>
                  <a:tr h="459062">
                    <a:tc>
                      <a:txBody>
                        <a:bodyPr/>
                        <a:lstStyle/>
                        <a:p>
                          <a:r>
                            <a:rPr lang="en-US" sz="1400" dirty="0"/>
                            <a:t>Stage</a:t>
                          </a:r>
                        </a:p>
                      </a:txBody>
                      <a:tcPr/>
                    </a:tc>
                    <a:tc>
                      <a:txBody>
                        <a:bodyPr/>
                        <a:lstStyle/>
                        <a:p>
                          <a:r>
                            <a:rPr lang="en-US" sz="1400" dirty="0"/>
                            <a:t>Purpose</a:t>
                          </a:r>
                        </a:p>
                      </a:txBody>
                      <a:tcPr/>
                    </a:tc>
                    <a:tc>
                      <a:txBody>
                        <a:bodyPr/>
                        <a:lstStyle/>
                        <a:p>
                          <a:pPr algn="ctr"/>
                          <a:r>
                            <a:rPr lang="en-US" sz="1400" dirty="0"/>
                            <a:t>Main Functions</a:t>
                          </a:r>
                        </a:p>
                      </a:txBody>
                      <a:tcPr/>
                    </a:tc>
                    <a:extLst>
                      <a:ext uri="{0D108BD9-81ED-4DB2-BD59-A6C34878D82A}">
                        <a16:rowId xmlns:a16="http://schemas.microsoft.com/office/drawing/2014/main" val="2399808471"/>
                      </a:ext>
                    </a:extLst>
                  </a:tr>
                  <a:tr h="459062">
                    <a:tc>
                      <a:txBody>
                        <a:bodyPr/>
                        <a:lstStyle/>
                        <a:p>
                          <a:r>
                            <a:rPr lang="en-US" sz="1400" b="1" dirty="0"/>
                            <a:t>DVAE Path (with KB Post-Enhancement)</a:t>
                          </a:r>
                        </a:p>
                      </a:txBody>
                      <a:tcPr anchor="ctr"/>
                    </a:tc>
                    <a:tc>
                      <a:txBody>
                        <a:bodyPr/>
                        <a:lstStyle/>
                        <a:p>
                          <a:pPr algn="just"/>
                          <a:r>
                            <a:rPr lang="en-US" sz="1400" dirty="0"/>
                            <a:t>Let </a:t>
                          </a:r>
                          <a14:m>
                            <m:oMath xmlns:m="http://schemas.openxmlformats.org/officeDocument/2006/math">
                              <m:acc>
                                <m:accPr>
                                  <m:chr m:val="̂"/>
                                  <m:ctrlPr>
                                    <a:rPr lang="en-US" sz="1400" i="1" smtClean="0">
                                      <a:latin typeface="Cambria Math" panose="02040503050406030204" pitchFamily="18" charset="0"/>
                                    </a:rPr>
                                  </m:ctrlPr>
                                </m:accPr>
                                <m:e>
                                  <m:r>
                                    <a:rPr lang="en-US" sz="1400" b="0" smtClean="0">
                                      <a:latin typeface="Cambria Math" panose="02040503050406030204" pitchFamily="18" charset="0"/>
                                    </a:rPr>
                                    <m:t>𝑥</m:t>
                                  </m:r>
                                </m:e>
                              </m:acc>
                            </m:oMath>
                          </a14:m>
                          <a:r>
                            <a:rPr lang="en-US" sz="1400" dirty="0"/>
                            <a:t> be the </a:t>
                          </a:r>
                          <a:r>
                            <a:rPr lang="en-US" sz="1400" dirty="0">
                              <a:solidFill>
                                <a:srgbClr val="0000FF"/>
                              </a:solidFill>
                            </a:rPr>
                            <a:t>VAE-decompressed embedding</a:t>
                          </a:r>
                          <a:r>
                            <a:rPr lang="en-US" sz="1400" dirty="0"/>
                            <a:t>. </a:t>
                          </a:r>
                          <a:r>
                            <a:rPr lang="en-US" sz="1400" dirty="0">
                              <a:solidFill>
                                <a:srgbClr val="0000FF"/>
                              </a:solidFill>
                            </a:rPr>
                            <a:t>We first decode, then enhance via the </a:t>
                          </a:r>
                          <a:r>
                            <a:rPr lang="en-US" sz="1400" dirty="0" err="1">
                              <a:solidFill>
                                <a:srgbClr val="0000FF"/>
                              </a:solidFill>
                            </a:rPr>
                            <a:t>KnowledgeBase</a:t>
                          </a:r>
                          <a:r>
                            <a:rPr lang="en-US" sz="1400" dirty="0">
                              <a:solidFill>
                                <a:srgbClr val="0000FF"/>
                              </a:solidFill>
                            </a:rPr>
                            <a:t>, then tokenize:</a:t>
                          </a:r>
                        </a:p>
                      </a:txBody>
                      <a:tcPr anchor="ctr"/>
                    </a:tc>
                    <a:tc>
                      <a:txBody>
                        <a:bodyPr/>
                        <a:lstStyle/>
                        <a:p>
                          <a:r>
                            <a:rPr lang="en-US" sz="1400" dirty="0"/>
                            <a:t>Decode: </a:t>
                          </a:r>
                          <a14:m>
                            <m:oMath xmlns:m="http://schemas.openxmlformats.org/officeDocument/2006/math">
                              <m:sSub>
                                <m:sSubPr>
                                  <m:ctrlPr>
                                    <a:rPr lang="en-US" sz="1400" i="1" smtClean="0">
                                      <a:latin typeface="Cambria Math" panose="02040503050406030204" pitchFamily="18" charset="0"/>
                                    </a:rPr>
                                  </m:ctrlPr>
                                </m:sSubPr>
                                <m:e>
                                  <m:acc>
                                    <m:accPr>
                                      <m:chr m:val="̃"/>
                                      <m:ctrlPr>
                                        <a:rPr lang="en-US" sz="1400" i="1" smtClean="0">
                                          <a:latin typeface="Cambria Math" panose="02040503050406030204" pitchFamily="18" charset="0"/>
                                        </a:rPr>
                                      </m:ctrlPr>
                                    </m:accPr>
                                    <m:e>
                                      <m:r>
                                        <a:rPr lang="en-US" sz="1400" b="0" smtClean="0">
                                          <a:latin typeface="Cambria Math" panose="02040503050406030204" pitchFamily="18" charset="0"/>
                                        </a:rPr>
                                        <m:t>𝑥</m:t>
                                      </m:r>
                                    </m:e>
                                  </m:acc>
                                </m:e>
                                <m:sub>
                                  <m:r>
                                    <a:rPr lang="en-US" sz="1400" b="0" smtClean="0">
                                      <a:latin typeface="Cambria Math" panose="02040503050406030204" pitchFamily="18" charset="0"/>
                                    </a:rPr>
                                    <m:t>𝑜</m:t>
                                  </m:r>
                                </m:sub>
                              </m:sSub>
                              <m:r>
                                <a:rPr lang="en-US" sz="1400" b="0"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smtClean="0">
                                      <a:latin typeface="Cambria Math" panose="02040503050406030204" pitchFamily="18" charset="0"/>
                                    </a:rPr>
                                    <m:t>𝐷𝑒𝑐𝑜𝑑𝑒𝑟</m:t>
                                  </m:r>
                                </m:e>
                                <m:sub>
                                  <m:r>
                                    <a:rPr lang="en-US" sz="1400" b="0" smtClean="0">
                                      <a:latin typeface="Cambria Math" panose="02040503050406030204" pitchFamily="18" charset="0"/>
                                    </a:rPr>
                                    <m:t>𝐷𝑉𝐴𝐸</m:t>
                                  </m:r>
                                </m:sub>
                              </m:sSub>
                              <m:r>
                                <a:rPr lang="en-US" sz="1400" b="0" smtClean="0">
                                  <a:latin typeface="Cambria Math" panose="02040503050406030204" pitchFamily="18" charset="0"/>
                                </a:rPr>
                                <m:t>(</m:t>
                              </m:r>
                              <m:acc>
                                <m:accPr>
                                  <m:chr m:val="̂"/>
                                  <m:ctrlPr>
                                    <a:rPr lang="en-US" sz="1400" b="0" i="1" smtClean="0">
                                      <a:latin typeface="Cambria Math" panose="02040503050406030204" pitchFamily="18" charset="0"/>
                                    </a:rPr>
                                  </m:ctrlPr>
                                </m:accPr>
                                <m:e>
                                  <m:r>
                                    <a:rPr lang="en-US" sz="1400" b="0" smtClean="0">
                                      <a:latin typeface="Cambria Math" panose="02040503050406030204" pitchFamily="18" charset="0"/>
                                    </a:rPr>
                                    <m:t>𝑥</m:t>
                                  </m:r>
                                </m:e>
                              </m:acc>
                              <m:r>
                                <a:rPr lang="en-US" sz="1400" b="0" smtClean="0">
                                  <a:latin typeface="Cambria Math" panose="02040503050406030204" pitchFamily="18" charset="0"/>
                                </a:rPr>
                                <m:t>)</m:t>
                              </m:r>
                            </m:oMath>
                          </a14:m>
                          <a:endParaRPr lang="en-US" sz="1400" dirty="0"/>
                        </a:p>
                        <a:p>
                          <a:r>
                            <a:rPr lang="en-US" sz="1400" dirty="0"/>
                            <a:t>KB post-enhancement: </a:t>
                          </a:r>
                          <a14:m>
                            <m:oMath xmlns:m="http://schemas.openxmlformats.org/officeDocument/2006/math">
                              <m:sSub>
                                <m:sSubPr>
                                  <m:ctrlPr>
                                    <a:rPr lang="en-US" sz="1400" i="1" smtClean="0">
                                      <a:latin typeface="Cambria Math" panose="02040503050406030204" pitchFamily="18" charset="0"/>
                                    </a:rPr>
                                  </m:ctrlPr>
                                </m:sSubPr>
                                <m:e>
                                  <m:acc>
                                    <m:accPr>
                                      <m:chr m:val="̃"/>
                                      <m:ctrlPr>
                                        <a:rPr lang="en-US" sz="1400" i="1" smtClean="0">
                                          <a:latin typeface="Cambria Math" panose="02040503050406030204" pitchFamily="18" charset="0"/>
                                        </a:rPr>
                                      </m:ctrlPr>
                                    </m:accPr>
                                    <m:e>
                                      <m:r>
                                        <a:rPr lang="en-US" sz="1400" b="0" smtClean="0">
                                          <a:latin typeface="Cambria Math" panose="02040503050406030204" pitchFamily="18" charset="0"/>
                                        </a:rPr>
                                        <m:t>𝑥</m:t>
                                      </m:r>
                                    </m:e>
                                  </m:acc>
                                </m:e>
                                <m:sub>
                                  <m:r>
                                    <a:rPr lang="en-US" sz="1400" b="0" smtClean="0">
                                      <a:latin typeface="Cambria Math" panose="02040503050406030204" pitchFamily="18" charset="0"/>
                                    </a:rPr>
                                    <m:t>𝐾𝐵</m:t>
                                  </m:r>
                                </m:sub>
                              </m:sSub>
                              <m:r>
                                <a:rPr lang="en-US" sz="1400" b="0" smtClean="0">
                                  <a:latin typeface="Cambria Math" panose="02040503050406030204" pitchFamily="18" charset="0"/>
                                </a:rPr>
                                <m:t>=</m:t>
                              </m:r>
                              <m:r>
                                <a:rPr lang="en-US" sz="1400" b="0" smtClean="0">
                                  <a:latin typeface="Cambria Math" panose="02040503050406030204" pitchFamily="18" charset="0"/>
                                </a:rPr>
                                <m:t>𝐾</m:t>
                              </m:r>
                              <m:sSub>
                                <m:sSubPr>
                                  <m:ctrlPr>
                                    <a:rPr lang="en-US" sz="1400" b="0" i="1" smtClean="0">
                                      <a:latin typeface="Cambria Math" panose="02040503050406030204" pitchFamily="18" charset="0"/>
                                    </a:rPr>
                                  </m:ctrlPr>
                                </m:sSubPr>
                                <m:e>
                                  <m:r>
                                    <a:rPr lang="en-US" sz="1400" b="0" smtClean="0">
                                      <a:latin typeface="Cambria Math" panose="02040503050406030204" pitchFamily="18" charset="0"/>
                                    </a:rPr>
                                    <m:t>𝐵</m:t>
                                  </m:r>
                                </m:e>
                                <m:sub>
                                  <m:r>
                                    <a:rPr lang="en-US" sz="1400" b="0" smtClean="0">
                                      <a:latin typeface="Cambria Math" panose="02040503050406030204" pitchFamily="18" charset="0"/>
                                    </a:rPr>
                                    <m:t>𝐸𝑛h𝑎𝑛𝑐𝑒</m:t>
                                  </m:r>
                                </m:sub>
                              </m:sSub>
                              <m:d>
                                <m:dPr>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acc>
                                        <m:accPr>
                                          <m:chr m:val="̃"/>
                                          <m:ctrlPr>
                                            <a:rPr lang="en-US" sz="1400" b="0" i="1" smtClean="0">
                                              <a:latin typeface="Cambria Math" panose="02040503050406030204" pitchFamily="18" charset="0"/>
                                            </a:rPr>
                                          </m:ctrlPr>
                                        </m:accPr>
                                        <m:e>
                                          <m:r>
                                            <a:rPr lang="en-US" sz="1400" b="0" smtClean="0">
                                              <a:latin typeface="Cambria Math" panose="02040503050406030204" pitchFamily="18" charset="0"/>
                                            </a:rPr>
                                            <m:t>𝑥</m:t>
                                          </m:r>
                                        </m:e>
                                      </m:acc>
                                    </m:e>
                                    <m:sub>
                                      <m:r>
                                        <a:rPr lang="en-US" sz="1400" b="0" smtClean="0">
                                          <a:latin typeface="Cambria Math" panose="02040503050406030204" pitchFamily="18" charset="0"/>
                                        </a:rPr>
                                        <m:t>𝑜</m:t>
                                      </m:r>
                                    </m:sub>
                                  </m:sSub>
                                </m:e>
                              </m:d>
                            </m:oMath>
                          </a14:m>
                          <a:endParaRPr lang="en-US" sz="1400" b="0" dirty="0"/>
                        </a:p>
                        <a:p>
                          <a:r>
                            <a:rPr lang="en-US" sz="1400" dirty="0"/>
                            <a:t>Tokenize: </a:t>
                          </a:r>
                          <a14:m>
                            <m:oMath xmlns:m="http://schemas.openxmlformats.org/officeDocument/2006/math">
                              <m:acc>
                                <m:accPr>
                                  <m:chr m:val="̃"/>
                                  <m:ctrlPr>
                                    <a:rPr lang="en-US" sz="1400" i="1" smtClean="0">
                                      <a:latin typeface="Cambria Math" panose="02040503050406030204" pitchFamily="18" charset="0"/>
                                    </a:rPr>
                                  </m:ctrlPr>
                                </m:accPr>
                                <m:e>
                                  <m:r>
                                    <a:rPr lang="en-US" sz="1400" b="0" smtClean="0">
                                      <a:latin typeface="Cambria Math" panose="02040503050406030204" pitchFamily="18" charset="0"/>
                                    </a:rPr>
                                    <m:t>𝑦</m:t>
                                  </m:r>
                                </m:e>
                              </m:acc>
                              <m:r>
                                <a:rPr lang="en-US" sz="1400" b="0" smtClean="0">
                                  <a:latin typeface="Cambria Math" panose="02040503050406030204" pitchFamily="18" charset="0"/>
                                </a:rPr>
                                <m:t>𝐷𝑉𝐴𝐸</m:t>
                              </m:r>
                              <m:r>
                                <a:rPr lang="en-US" sz="1400" b="0" smtClean="0">
                                  <a:latin typeface="Cambria Math" panose="02040503050406030204" pitchFamily="18" charset="0"/>
                                </a:rPr>
                                <m:t>=</m:t>
                              </m:r>
                              <m:r>
                                <a:rPr lang="en-US" sz="1400" b="0" smtClean="0">
                                  <a:latin typeface="Cambria Math" panose="02040503050406030204" pitchFamily="18" charset="0"/>
                                </a:rPr>
                                <m:t>𝑇𝑜𝑘𝑒𝑛𝑖𝑧𝑒</m:t>
                              </m:r>
                              <m:d>
                                <m:dPr>
                                  <m:ctrlPr>
                                    <a:rPr lang="en-US" sz="1400" b="0" i="1" smtClean="0">
                                      <a:latin typeface="Cambria Math" panose="02040503050406030204" pitchFamily="18" charset="0"/>
                                    </a:rPr>
                                  </m:ctrlPr>
                                </m:dPr>
                                <m:e>
                                  <m:acc>
                                    <m:accPr>
                                      <m:chr m:val="̃"/>
                                      <m:ctrlPr>
                                        <a:rPr lang="en-US" sz="1400" b="0" i="1" smtClean="0">
                                          <a:latin typeface="Cambria Math" panose="02040503050406030204" pitchFamily="18" charset="0"/>
                                        </a:rPr>
                                      </m:ctrlPr>
                                    </m:accPr>
                                    <m:e>
                                      <m:r>
                                        <a:rPr lang="en-US" sz="1400" b="0" smtClean="0">
                                          <a:latin typeface="Cambria Math" panose="02040503050406030204" pitchFamily="18" charset="0"/>
                                        </a:rPr>
                                        <m:t>𝑥</m:t>
                                      </m:r>
                                    </m:e>
                                  </m:acc>
                                  <m:r>
                                    <a:rPr lang="en-US" sz="1400" b="0" smtClean="0">
                                      <a:latin typeface="Cambria Math" panose="02040503050406030204" pitchFamily="18" charset="0"/>
                                    </a:rPr>
                                    <m:t>𝐾𝐵</m:t>
                                  </m:r>
                                </m:e>
                              </m:d>
                            </m:oMath>
                          </a14:m>
                          <a:endParaRPr lang="en-US" sz="1400" b="0" dirty="0"/>
                        </a:p>
                        <a:p>
                          <a:r>
                            <a:rPr lang="en-US" sz="1400" dirty="0"/>
                            <a:t>Putting it all together: </a:t>
                          </a:r>
                          <a14:m>
                            <m:oMath xmlns:m="http://schemas.openxmlformats.org/officeDocument/2006/math">
                              <m:acc>
                                <m:accPr>
                                  <m:chr m:val="̃"/>
                                  <m:ctrlPr>
                                    <a:rPr lang="en-US" sz="1400" i="1" smtClean="0">
                                      <a:latin typeface="Cambria Math" panose="02040503050406030204" pitchFamily="18" charset="0"/>
                                    </a:rPr>
                                  </m:ctrlPr>
                                </m:accPr>
                                <m:e>
                                  <m:r>
                                    <a:rPr lang="en-US" sz="1400" b="0" smtClean="0">
                                      <a:latin typeface="Cambria Math" panose="02040503050406030204" pitchFamily="18" charset="0"/>
                                    </a:rPr>
                                    <m:t>𝑦</m:t>
                                  </m:r>
                                </m:e>
                              </m:acc>
                              <m:r>
                                <a:rPr lang="en-US" sz="1400" b="0" smtClean="0">
                                  <a:latin typeface="Cambria Math" panose="02040503050406030204" pitchFamily="18" charset="0"/>
                                </a:rPr>
                                <m:t>𝐷𝑉𝐴𝐸</m:t>
                              </m:r>
                              <m:r>
                                <a:rPr lang="en-US" sz="1400" b="0" smtClean="0">
                                  <a:latin typeface="Cambria Math" panose="02040503050406030204" pitchFamily="18" charset="0"/>
                                </a:rPr>
                                <m:t>=</m:t>
                              </m:r>
                              <m:r>
                                <a:rPr lang="en-US" sz="1400" b="0" smtClean="0">
                                  <a:latin typeface="Cambria Math" panose="02040503050406030204" pitchFamily="18" charset="0"/>
                                </a:rPr>
                                <m:t>𝑇𝑜𝑘𝑒𝑛𝑖𝑧𝑒</m:t>
                              </m:r>
                              <m:d>
                                <m:dPr>
                                  <m:ctrlPr>
                                    <a:rPr lang="en-US" sz="1400" b="0" i="1" smtClean="0">
                                      <a:latin typeface="Cambria Math" panose="02040503050406030204" pitchFamily="18" charset="0"/>
                                    </a:rPr>
                                  </m:ctrlPr>
                                </m:dPr>
                                <m:e>
                                  <m:r>
                                    <a:rPr lang="en-US" sz="1400" b="0" smtClean="0">
                                      <a:latin typeface="Cambria Math" panose="02040503050406030204" pitchFamily="18" charset="0"/>
                                    </a:rPr>
                                    <m:t>𝐾</m:t>
                                  </m:r>
                                  <m:sSub>
                                    <m:sSubPr>
                                      <m:ctrlPr>
                                        <a:rPr lang="en-US" sz="1400" b="0" i="1" smtClean="0">
                                          <a:latin typeface="Cambria Math" panose="02040503050406030204" pitchFamily="18" charset="0"/>
                                        </a:rPr>
                                      </m:ctrlPr>
                                    </m:sSubPr>
                                    <m:e>
                                      <m:r>
                                        <a:rPr lang="en-US" sz="1400" b="0" smtClean="0">
                                          <a:latin typeface="Cambria Math" panose="02040503050406030204" pitchFamily="18" charset="0"/>
                                        </a:rPr>
                                        <m:t>𝐵</m:t>
                                      </m:r>
                                    </m:e>
                                    <m:sub>
                                      <m:r>
                                        <a:rPr lang="en-US" sz="1400" b="0" smtClean="0">
                                          <a:latin typeface="Cambria Math" panose="02040503050406030204" pitchFamily="18" charset="0"/>
                                        </a:rPr>
                                        <m:t>𝐸𝑛h𝑎𝑛𝑐𝑒</m:t>
                                      </m:r>
                                    </m:sub>
                                  </m:sSub>
                                  <m:d>
                                    <m:dPr>
                                      <m:ctrlPr>
                                        <a:rPr lang="en-US" sz="1400" b="0" i="1" smtClean="0">
                                          <a:latin typeface="Cambria Math" panose="02040503050406030204" pitchFamily="18" charset="0"/>
                                        </a:rPr>
                                      </m:ctrlPr>
                                    </m:dPr>
                                    <m:e>
                                      <m:sSub>
                                        <m:sSubPr>
                                          <m:ctrlPr>
                                            <a:rPr lang="en-US" sz="1400" b="0" i="1" smtClean="0">
                                              <a:latin typeface="Cambria Math" panose="02040503050406030204" pitchFamily="18" charset="0"/>
                                            </a:rPr>
                                          </m:ctrlPr>
                                        </m:sSubPr>
                                        <m:e>
                                          <m:r>
                                            <a:rPr lang="en-US" sz="1400" b="0" smtClean="0">
                                              <a:latin typeface="Cambria Math" panose="02040503050406030204" pitchFamily="18" charset="0"/>
                                            </a:rPr>
                                            <m:t>𝐷𝑒𝑐𝑜𝑑𝑒𝑟</m:t>
                                          </m:r>
                                        </m:e>
                                        <m:sub>
                                          <m:r>
                                            <a:rPr lang="en-US" sz="1400" b="0" smtClean="0">
                                              <a:latin typeface="Cambria Math" panose="02040503050406030204" pitchFamily="18" charset="0"/>
                                            </a:rPr>
                                            <m:t>𝐷𝑉𝐴𝐸</m:t>
                                          </m:r>
                                        </m:sub>
                                      </m:sSub>
                                      <m:r>
                                        <a:rPr lang="en-US" sz="1400" b="0" smtClean="0">
                                          <a:latin typeface="Cambria Math" panose="02040503050406030204" pitchFamily="18" charset="0"/>
                                        </a:rPr>
                                        <m:t>(</m:t>
                                      </m:r>
                                      <m:acc>
                                        <m:accPr>
                                          <m:chr m:val="̂"/>
                                          <m:ctrlPr>
                                            <a:rPr lang="en-US" sz="1400" b="0" i="1" smtClean="0">
                                              <a:latin typeface="Cambria Math" panose="02040503050406030204" pitchFamily="18" charset="0"/>
                                            </a:rPr>
                                          </m:ctrlPr>
                                        </m:accPr>
                                        <m:e>
                                          <m:r>
                                            <a:rPr lang="en-US" sz="1400" b="0" smtClean="0">
                                              <a:latin typeface="Cambria Math" panose="02040503050406030204" pitchFamily="18" charset="0"/>
                                            </a:rPr>
                                            <m:t>𝑥</m:t>
                                          </m:r>
                                        </m:e>
                                      </m:acc>
                                      <m:r>
                                        <a:rPr lang="en-US" sz="1400" b="0" smtClean="0">
                                          <a:latin typeface="Cambria Math" panose="02040503050406030204" pitchFamily="18" charset="0"/>
                                        </a:rPr>
                                        <m:t>)</m:t>
                                      </m:r>
                                    </m:e>
                                  </m:d>
                                </m:e>
                              </m:d>
                            </m:oMath>
                          </a14:m>
                          <a:endParaRPr lang="en-US" sz="1400" dirty="0"/>
                        </a:p>
                      </a:txBody>
                      <a:tcPr/>
                    </a:tc>
                    <a:extLst>
                      <a:ext uri="{0D108BD9-81ED-4DB2-BD59-A6C34878D82A}">
                        <a16:rowId xmlns:a16="http://schemas.microsoft.com/office/drawing/2014/main" val="1812849811"/>
                      </a:ext>
                    </a:extLst>
                  </a:tr>
                  <a:tr h="459062">
                    <a:tc>
                      <a:txBody>
                        <a:bodyPr/>
                        <a:lstStyle/>
                        <a:p>
                          <a:r>
                            <a:rPr lang="en-US" sz="1400" b="1" dirty="0"/>
                            <a:t>API PATH</a:t>
                          </a:r>
                        </a:p>
                      </a:txBody>
                      <a:tcPr anchor="ctr"/>
                    </a:tc>
                    <a:tc>
                      <a:txBody>
                        <a:bodyPr/>
                        <a:lstStyle/>
                        <a:p>
                          <a:pPr algn="just"/>
                          <a:r>
                            <a:rPr lang="en-US" sz="1400" dirty="0">
                              <a:solidFill>
                                <a:srgbClr val="0000FF"/>
                              </a:solidFill>
                            </a:rPr>
                            <a:t>Use the RL‐guided circuit breaker to choose &amp; call GPT (3.5/4) on the noisy text.</a:t>
                          </a:r>
                        </a:p>
                      </a:txBody>
                      <a:tcPr anchor="ctr"/>
                    </a:tc>
                    <a:tc>
                      <a:txBody>
                        <a:bodyPr/>
                        <a:lstStyle/>
                        <a:p>
                          <a:pPr marL="0" indent="0">
                            <a:buNone/>
                          </a:pPr>
                          <a:r>
                            <a:rPr lang="en-US" sz="1200" b="0" dirty="0"/>
                            <a:t>1</a:t>
                          </a:r>
                          <a:r>
                            <a:rPr lang="en-US" sz="1100" b="0" dirty="0"/>
                            <a:t>. </a:t>
                          </a:r>
                          <a:r>
                            <a:rPr lang="en-US" sz="1200" b="0" dirty="0"/>
                            <a:t>Corruption assessment on </a:t>
                          </a:r>
                          <a14:m>
                            <m:oMath xmlns:m="http://schemas.openxmlformats.org/officeDocument/2006/math">
                              <m:sSub>
                                <m:sSubPr>
                                  <m:ctrlPr>
                                    <a:rPr lang="en-US" sz="1400" b="0" i="1" smtClean="0">
                                      <a:latin typeface="Cambria Math" panose="02040503050406030204" pitchFamily="18" charset="0"/>
                                    </a:rPr>
                                  </m:ctrlPr>
                                </m:sSubPr>
                                <m:e>
                                  <m:r>
                                    <a:rPr lang="en-US" sz="1400" b="0" smtClean="0">
                                      <a:latin typeface="Cambria Math" panose="02040503050406030204" pitchFamily="18" charset="0"/>
                                    </a:rPr>
                                    <m:t>𝑦</m:t>
                                  </m:r>
                                </m:e>
                                <m:sub>
                                  <m:r>
                                    <a:rPr lang="en-US" sz="1400" b="0" smtClean="0">
                                      <a:latin typeface="Cambria Math" panose="02040503050406030204" pitchFamily="18" charset="0"/>
                                    </a:rPr>
                                    <m:t>𝑛𝑜𝑖𝑠𝑦</m:t>
                                  </m:r>
                                </m:sub>
                              </m:sSub>
                            </m:oMath>
                          </a14:m>
                          <a:endParaRPr lang="en-US" sz="1400" b="0" dirty="0"/>
                        </a:p>
                        <a:p>
                          <a:pPr marL="0" indent="0">
                            <a:buNone/>
                          </a:pPr>
                          <a:r>
                            <a:rPr lang="en-US" sz="1100" b="0" kern="1200" dirty="0">
                              <a:solidFill>
                                <a:schemeClr val="dk1"/>
                              </a:solidFill>
                            </a:rPr>
                            <a:t>2. RL decision: choose model </a:t>
                          </a:r>
                          <a14:m>
                            <m:oMath xmlns:m="http://schemas.openxmlformats.org/officeDocument/2006/math">
                              <m:r>
                                <a:rPr lang="en-US" sz="1100" b="0" kern="1200" smtClean="0">
                                  <a:solidFill>
                                    <a:schemeClr val="dk1"/>
                                  </a:solidFill>
                                  <a:latin typeface="Cambria Math" panose="02040503050406030204" pitchFamily="18" charset="0"/>
                                </a:rPr>
                                <m:t>𝑚</m:t>
                              </m:r>
                              <m:r>
                                <a:rPr lang="en-US" sz="1100" b="0" kern="1200" smtClean="0">
                                  <a:solidFill>
                                    <a:schemeClr val="dk1"/>
                                  </a:solidFill>
                                  <a:latin typeface="Cambria Math" panose="02040503050406030204" pitchFamily="18" charset="0"/>
                                </a:rPr>
                                <m:t>∈{</m:t>
                              </m:r>
                              <m:r>
                                <a:rPr lang="en-US" sz="1100" b="0" kern="1200" smtClean="0">
                                  <a:solidFill>
                                    <a:schemeClr val="dk1"/>
                                  </a:solidFill>
                                  <a:latin typeface="Cambria Math" panose="02040503050406030204" pitchFamily="18" charset="0"/>
                                </a:rPr>
                                <m:t>𝑔𝑝𝑡</m:t>
                              </m:r>
                              <m:r>
                                <a:rPr lang="en-US" sz="1100" b="0" kern="1200" smtClean="0">
                                  <a:solidFill>
                                    <a:schemeClr val="dk1"/>
                                  </a:solidFill>
                                  <a:latin typeface="Cambria Math" panose="02040503050406030204" pitchFamily="18" charset="0"/>
                                </a:rPr>
                                <m:t>3.5,4}</m:t>
                              </m:r>
                            </m:oMath>
                          </a14:m>
                          <a:endParaRPr lang="en-US" sz="1100" b="0" kern="1200" dirty="0">
                            <a:solidFill>
                              <a:schemeClr val="dk1"/>
                            </a:solidFill>
                          </a:endParaRPr>
                        </a:p>
                        <a:p>
                          <a:pPr marL="0" indent="0">
                            <a:buNone/>
                          </a:pPr>
                          <a:r>
                            <a:rPr lang="en-US" sz="1100" b="0" kern="1200" dirty="0">
                              <a:solidFill>
                                <a:schemeClr val="dk1"/>
                              </a:solidFill>
                            </a:rPr>
                            <a:t>3. API reconstruction: </a:t>
                          </a:r>
                          <a14:m>
                            <m:oMath xmlns:m="http://schemas.openxmlformats.org/officeDocument/2006/math">
                              <m:sSub>
                                <m:sSubPr>
                                  <m:ctrlPr>
                                    <a:rPr lang="en-US" sz="1100" b="0" i="1" kern="1200" smtClean="0">
                                      <a:solidFill>
                                        <a:schemeClr val="dk1"/>
                                      </a:solidFill>
                                      <a:latin typeface="Cambria Math" panose="02040503050406030204" pitchFamily="18" charset="0"/>
                                    </a:rPr>
                                  </m:ctrlPr>
                                </m:sSubPr>
                                <m:e>
                                  <m:acc>
                                    <m:accPr>
                                      <m:chr m:val="̃"/>
                                      <m:ctrlPr>
                                        <a:rPr lang="en-US" sz="1100" b="0" i="1" kern="1200" smtClean="0">
                                          <a:solidFill>
                                            <a:schemeClr val="dk1"/>
                                          </a:solidFill>
                                          <a:latin typeface="Cambria Math" panose="02040503050406030204" pitchFamily="18" charset="0"/>
                                        </a:rPr>
                                      </m:ctrlPr>
                                    </m:accPr>
                                    <m:e>
                                      <m:r>
                                        <a:rPr lang="en-US" sz="1100" b="0" kern="1200" smtClean="0">
                                          <a:solidFill>
                                            <a:schemeClr val="dk1"/>
                                          </a:solidFill>
                                          <a:latin typeface="Cambria Math" panose="02040503050406030204" pitchFamily="18" charset="0"/>
                                        </a:rPr>
                                        <m:t>𝑦</m:t>
                                      </m:r>
                                    </m:e>
                                  </m:acc>
                                </m:e>
                                <m:sub>
                                  <m:r>
                                    <a:rPr lang="en-US" sz="1100" b="0" kern="1200" smtClean="0">
                                      <a:solidFill>
                                        <a:schemeClr val="dk1"/>
                                      </a:solidFill>
                                      <a:latin typeface="Cambria Math" panose="02040503050406030204" pitchFamily="18" charset="0"/>
                                    </a:rPr>
                                    <m:t>𝐴𝑃𝐼</m:t>
                                  </m:r>
                                </m:sub>
                              </m:sSub>
                              <m:r>
                                <a:rPr lang="en-US" sz="1100" b="0" kern="1200" smtClean="0">
                                  <a:solidFill>
                                    <a:schemeClr val="dk1"/>
                                  </a:solidFill>
                                  <a:latin typeface="Cambria Math" panose="02040503050406030204" pitchFamily="18" charset="0"/>
                                </a:rPr>
                                <m:t>=</m:t>
                              </m:r>
                              <m:r>
                                <a:rPr lang="en-US" sz="1100" b="0" kern="1200" smtClean="0">
                                  <a:solidFill>
                                    <a:schemeClr val="dk1"/>
                                  </a:solidFill>
                                  <a:latin typeface="Cambria Math" panose="02040503050406030204" pitchFamily="18" charset="0"/>
                                </a:rPr>
                                <m:t>𝐴𝑃𝐼</m:t>
                              </m:r>
                              <m:r>
                                <a:rPr lang="en-US" sz="1100" b="0" kern="1200" smtClean="0">
                                  <a:solidFill>
                                    <a:schemeClr val="dk1"/>
                                  </a:solidFill>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smtClean="0">
                                      <a:latin typeface="Cambria Math" panose="02040503050406030204" pitchFamily="18" charset="0"/>
                                    </a:rPr>
                                    <m:t>𝑦</m:t>
                                  </m:r>
                                </m:e>
                                <m:sub>
                                  <m:r>
                                    <a:rPr lang="en-US" sz="1400" b="0" smtClean="0">
                                      <a:latin typeface="Cambria Math" panose="02040503050406030204" pitchFamily="18" charset="0"/>
                                    </a:rPr>
                                    <m:t>𝑛𝑜𝑖𝑠𝑦</m:t>
                                  </m:r>
                                </m:sub>
                              </m:sSub>
                              <m:r>
                                <m:rPr>
                                  <m:nor/>
                                </m:rPr>
                                <a:rPr lang="en-US" sz="1100" b="0" kern="1200" dirty="0" smtClean="0">
                                  <a:solidFill>
                                    <a:schemeClr val="dk1"/>
                                  </a:solidFill>
                                </a:rPr>
                                <m:t>;</m:t>
                              </m:r>
                              <m:r>
                                <m:rPr>
                                  <m:nor/>
                                </m:rPr>
                                <a:rPr lang="en-US" sz="1100" b="0" kern="1200" dirty="0" smtClean="0">
                                  <a:solidFill>
                                    <a:schemeClr val="dk1"/>
                                  </a:solidFill>
                                </a:rPr>
                                <m:t>model</m:t>
                              </m:r>
                              <m:r>
                                <m:rPr>
                                  <m:nor/>
                                </m:rPr>
                                <a:rPr lang="en-US" sz="1100" b="0" kern="1200" dirty="0" smtClean="0">
                                  <a:solidFill>
                                    <a:schemeClr val="dk1"/>
                                  </a:solidFill>
                                </a:rPr>
                                <m:t>=</m:t>
                              </m:r>
                              <m:r>
                                <m:rPr>
                                  <m:nor/>
                                </m:rPr>
                                <a:rPr lang="en-US" sz="1100" b="0" kern="1200" dirty="0" smtClean="0">
                                  <a:solidFill>
                                    <a:schemeClr val="dk1"/>
                                  </a:solidFill>
                                </a:rPr>
                                <m:t>m</m:t>
                              </m:r>
                              <m:r>
                                <m:rPr>
                                  <m:nor/>
                                </m:rPr>
                                <a:rPr lang="en-US" sz="1100" b="0" kern="1200" dirty="0" smtClean="0">
                                  <a:solidFill>
                                    <a:schemeClr val="dk1"/>
                                  </a:solidFill>
                                </a:rPr>
                                <m:t>)</m:t>
                              </m:r>
                            </m:oMath>
                          </a14:m>
                          <a:r>
                            <a:rPr lang="en-US" sz="1100" b="0" kern="1200" dirty="0">
                              <a:solidFill>
                                <a:schemeClr val="dk1"/>
                              </a:solidFill>
                            </a:rPr>
                            <a:t> </a:t>
                          </a:r>
                          <a:endParaRPr lang="en-US" sz="1100" b="0" kern="1200" dirty="0">
                            <a:solidFill>
                              <a:schemeClr val="dk1"/>
                            </a:solidFill>
                            <a:latin typeface="+mn-lt"/>
                            <a:ea typeface="+mn-ea"/>
                            <a:cs typeface="+mn-cs"/>
                          </a:endParaRPr>
                        </a:p>
                      </a:txBody>
                      <a:tcPr/>
                    </a:tc>
                    <a:extLst>
                      <a:ext uri="{0D108BD9-81ED-4DB2-BD59-A6C34878D82A}">
                        <a16:rowId xmlns:a16="http://schemas.microsoft.com/office/drawing/2014/main" val="1877412617"/>
                      </a:ext>
                    </a:extLst>
                  </a:tr>
                  <a:tr h="459062">
                    <a:tc>
                      <a:txBody>
                        <a:bodyPr/>
                        <a:lstStyle/>
                        <a:p>
                          <a:r>
                            <a:rPr lang="en-US" sz="1400" b="1" dirty="0"/>
                            <a:t>Basic &amp; others Reconstruction</a:t>
                          </a:r>
                        </a:p>
                      </a:txBody>
                      <a:tcPr anchor="ctr"/>
                    </a:tc>
                    <a:tc>
                      <a:txBody>
                        <a:bodyPr/>
                        <a:lstStyle/>
                        <a:p>
                          <a:pPr algn="just"/>
                          <a:r>
                            <a:rPr lang="en-US" sz="1400" dirty="0">
                              <a:solidFill>
                                <a:srgbClr val="0000FF"/>
                              </a:solidFill>
                            </a:rPr>
                            <a:t>A purely rule‐based pass that fixes common parliamentary terms and phrase patterns.</a:t>
                          </a:r>
                        </a:p>
                      </a:txBody>
                      <a:tcPr anchor="ctr"/>
                    </a:tc>
                    <a:tc>
                      <a:txBody>
                        <a:bodyPr/>
                        <a:lstStyle/>
                        <a:p>
                          <a14:m>
                            <m:oMath xmlns:m="http://schemas.openxmlformats.org/officeDocument/2006/math">
                              <m:sSub>
                                <m:sSubPr>
                                  <m:ctrlPr>
                                    <a:rPr lang="en-US" sz="1400" i="1" smtClean="0">
                                      <a:latin typeface="Cambria Math" panose="02040503050406030204" pitchFamily="18" charset="0"/>
                                    </a:rPr>
                                  </m:ctrlPr>
                                </m:sSubPr>
                                <m:e>
                                  <m:acc>
                                    <m:accPr>
                                      <m:chr m:val="̃"/>
                                      <m:ctrlPr>
                                        <a:rPr lang="en-US" sz="1400" i="1" smtClean="0">
                                          <a:latin typeface="Cambria Math" panose="02040503050406030204" pitchFamily="18" charset="0"/>
                                        </a:rPr>
                                      </m:ctrlPr>
                                    </m:accPr>
                                    <m:e>
                                      <m:r>
                                        <a:rPr lang="en-US" sz="1400" b="0" smtClean="0">
                                          <a:latin typeface="Cambria Math" panose="02040503050406030204" pitchFamily="18" charset="0"/>
                                        </a:rPr>
                                        <m:t>𝑦</m:t>
                                      </m:r>
                                    </m:e>
                                  </m:acc>
                                </m:e>
                                <m:sub>
                                  <m:r>
                                    <a:rPr lang="en-US" sz="1400" b="0" smtClean="0">
                                      <a:latin typeface="Cambria Math" panose="02040503050406030204" pitchFamily="18" charset="0"/>
                                    </a:rPr>
                                    <m:t>𝐵</m:t>
                                  </m:r>
                                </m:sub>
                              </m:sSub>
                              <m:r>
                                <a:rPr lang="en-US" sz="1400" b="0"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smtClean="0">
                                      <a:latin typeface="Cambria Math" panose="02040503050406030204" pitchFamily="18" charset="0"/>
                                    </a:rPr>
                                    <m:t>𝑓</m:t>
                                  </m:r>
                                </m:e>
                                <m:sub>
                                  <m:r>
                                    <a:rPr lang="en-US" sz="1400" b="0" smtClean="0">
                                      <a:latin typeface="Cambria Math" panose="02040503050406030204" pitchFamily="18" charset="0"/>
                                    </a:rPr>
                                    <m:t>𝑏𝑎𝑠𝑖𝑐</m:t>
                                  </m:r>
                                </m:sub>
                              </m:sSub>
                              <m:r>
                                <a:rPr lang="en-US" sz="1400" b="0"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smtClean="0">
                                      <a:latin typeface="Cambria Math" panose="02040503050406030204" pitchFamily="18" charset="0"/>
                                    </a:rPr>
                                    <m:t>𝑦</m:t>
                                  </m:r>
                                </m:e>
                                <m:sub>
                                  <m:r>
                                    <a:rPr lang="en-US" sz="1400" b="0" smtClean="0">
                                      <a:latin typeface="Cambria Math" panose="02040503050406030204" pitchFamily="18" charset="0"/>
                                    </a:rPr>
                                    <m:t>𝑛𝑜𝑖𝑠𝑦</m:t>
                                  </m:r>
                                </m:sub>
                              </m:sSub>
                            </m:oMath>
                          </a14:m>
                          <a:r>
                            <a:rPr lang="en-US" sz="1400" dirty="0"/>
                            <a:t>)</a:t>
                          </a:r>
                        </a:p>
                        <a:p>
                          <a:pPr marL="285750" indent="-285750">
                            <a:buFont typeface="Courier New" panose="02070309020205020404" pitchFamily="49" charset="0"/>
                            <a:buChar char="o"/>
                          </a:pPr>
                          <a:r>
                            <a:rPr lang="en-US" sz="1050" dirty="0" err="1"/>
                            <a:t>apply_phrase_patterns</a:t>
                          </a:r>
                          <a:r>
                            <a:rPr lang="en-US" sz="1050" dirty="0"/>
                            <a:t>​​ &gt; regex corrections</a:t>
                          </a:r>
                        </a:p>
                        <a:p>
                          <a:pPr marL="285750" indent="-285750">
                            <a:buFont typeface="Courier New" panose="02070309020205020404" pitchFamily="49" charset="0"/>
                            <a:buChar char="o"/>
                          </a:pPr>
                          <a:r>
                            <a:rPr lang="en-US" sz="1050" dirty="0" err="1"/>
                            <a:t>fuzzy_word_match</a:t>
                          </a:r>
                          <a:r>
                            <a:rPr lang="en-US" sz="1050" dirty="0"/>
                            <a:t>&gt; edit distance</a:t>
                          </a:r>
                        </a:p>
                        <a:p>
                          <a:pPr marL="285750" indent="-285750">
                            <a:buFont typeface="Courier New" panose="02070309020205020404" pitchFamily="49" charset="0"/>
                            <a:buChar char="o"/>
                          </a:pPr>
                          <a:r>
                            <a:rPr lang="en-US" sz="1050" dirty="0" err="1"/>
                            <a:t>KB_guided_reconstructions</a:t>
                          </a:r>
                          <a:r>
                            <a:rPr lang="en-US" sz="1050" dirty="0"/>
                            <a:t> (</a:t>
                          </a:r>
                          <a14:m>
                            <m:oMath xmlns:m="http://schemas.openxmlformats.org/officeDocument/2006/math">
                              <m:sSub>
                                <m:sSubPr>
                                  <m:ctrlPr>
                                    <a:rPr lang="en-US" sz="1050" b="0" i="1" smtClean="0">
                                      <a:latin typeface="Cambria Math" panose="02040503050406030204" pitchFamily="18" charset="0"/>
                                    </a:rPr>
                                  </m:ctrlPr>
                                </m:sSubPr>
                                <m:e>
                                  <m:r>
                                    <a:rPr lang="en-US" sz="1050" b="0" smtClean="0">
                                      <a:latin typeface="Cambria Math" panose="02040503050406030204" pitchFamily="18" charset="0"/>
                                    </a:rPr>
                                    <m:t>𝑦</m:t>
                                  </m:r>
                                </m:e>
                                <m:sub>
                                  <m:r>
                                    <a:rPr lang="en-US" sz="1050" b="0" smtClean="0">
                                      <a:latin typeface="Cambria Math" panose="02040503050406030204" pitchFamily="18" charset="0"/>
                                    </a:rPr>
                                    <m:t>𝑛𝑜𝑖𝑠𝑦</m:t>
                                  </m:r>
                                </m:sub>
                              </m:sSub>
                            </m:oMath>
                          </a14:m>
                          <a:r>
                            <a:rPr lang="en-US" sz="1050" dirty="0"/>
                            <a:t>)&gt;</a:t>
                          </a:r>
                          <a:r>
                            <a:rPr lang="en-US" sz="1050" dirty="0" err="1"/>
                            <a:t>dictionary+context</a:t>
                          </a:r>
                          <a:r>
                            <a:rPr lang="en-US" sz="1050" dirty="0"/>
                            <a:t> rules</a:t>
                          </a:r>
                        </a:p>
                      </a:txBody>
                      <a:tcPr/>
                    </a:tc>
                    <a:extLst>
                      <a:ext uri="{0D108BD9-81ED-4DB2-BD59-A6C34878D82A}">
                        <a16:rowId xmlns:a16="http://schemas.microsoft.com/office/drawing/2014/main" val="4175564422"/>
                      </a:ext>
                    </a:extLst>
                  </a:tr>
                  <a:tr h="459062">
                    <a:tc>
                      <a:txBody>
                        <a:bodyPr/>
                        <a:lstStyle/>
                        <a:p>
                          <a:r>
                            <a:rPr lang="en-US" sz="1400" b="1" dirty="0"/>
                            <a:t>Ensemble Voting</a:t>
                          </a:r>
                        </a:p>
                      </a:txBody>
                      <a:tcPr anchor="ctr"/>
                    </a:tc>
                    <a:tc>
                      <a:txBody>
                        <a:bodyPr/>
                        <a:lstStyle/>
                        <a:p>
                          <a:pPr algn="just"/>
                          <a:r>
                            <a:rPr lang="en-US" sz="1400" dirty="0">
                              <a:solidFill>
                                <a:srgbClr val="0000FF"/>
                              </a:solidFill>
                            </a:rPr>
                            <a:t>Fuse the three text candidates via weighted, word-level majority vote.</a:t>
                          </a:r>
                        </a:p>
                      </a:txBody>
                      <a:tcPr anchor="ctr"/>
                    </a:tc>
                    <a:tc>
                      <a:txBody>
                        <a:bodyPr/>
                        <a:lstStyle/>
                        <a:p>
                          <a:r>
                            <a:rPr lang="en-US" sz="1050" dirty="0"/>
                            <a:t>We combine the three text candidates</a:t>
                          </a:r>
                          <a:r>
                            <a:rPr lang="en-US" sz="1050" baseline="0" dirty="0"/>
                            <a:t> </a:t>
                          </a:r>
                          <a14:m>
                            <m:oMath xmlns:m="http://schemas.openxmlformats.org/officeDocument/2006/math">
                              <m:sSub>
                                <m:sSubPr>
                                  <m:ctrlPr>
                                    <a:rPr lang="en-US" sz="1050" i="1" baseline="0" smtClean="0">
                                      <a:latin typeface="Cambria Math" panose="02040503050406030204" pitchFamily="18" charset="0"/>
                                    </a:rPr>
                                  </m:ctrlPr>
                                </m:sSubPr>
                                <m:e>
                                  <m:sSub>
                                    <m:sSubPr>
                                      <m:ctrlPr>
                                        <a:rPr lang="en-US" sz="1050" i="1" smtClean="0">
                                          <a:latin typeface="Cambria Math" panose="02040503050406030204" pitchFamily="18" charset="0"/>
                                        </a:rPr>
                                      </m:ctrlPr>
                                    </m:sSubPr>
                                    <m:e>
                                      <m:r>
                                        <a:rPr lang="en-US" sz="1050" b="0" smtClean="0">
                                          <a:latin typeface="Cambria Math" panose="02040503050406030204" pitchFamily="18" charset="0"/>
                                        </a:rPr>
                                        <m:t>{</m:t>
                                      </m:r>
                                      <m:acc>
                                        <m:accPr>
                                          <m:chr m:val="̃"/>
                                          <m:ctrlPr>
                                            <a:rPr lang="en-US" sz="1050" i="1" smtClean="0">
                                              <a:latin typeface="Cambria Math" panose="02040503050406030204" pitchFamily="18" charset="0"/>
                                            </a:rPr>
                                          </m:ctrlPr>
                                        </m:accPr>
                                        <m:e>
                                          <m:r>
                                            <a:rPr lang="en-US" sz="1050" b="0" smtClean="0">
                                              <a:latin typeface="Cambria Math" panose="02040503050406030204" pitchFamily="18" charset="0"/>
                                            </a:rPr>
                                            <m:t>𝑦</m:t>
                                          </m:r>
                                        </m:e>
                                      </m:acc>
                                    </m:e>
                                    <m:sub>
                                      <m:r>
                                        <a:rPr lang="en-US" sz="1050" b="0" smtClean="0">
                                          <a:latin typeface="Cambria Math" panose="02040503050406030204" pitchFamily="18" charset="0"/>
                                        </a:rPr>
                                        <m:t>𝑖</m:t>
                                      </m:r>
                                    </m:sub>
                                  </m:sSub>
                                  <m:r>
                                    <a:rPr lang="en-US" sz="1050" b="0" smtClean="0">
                                      <a:latin typeface="Cambria Math" panose="02040503050406030204" pitchFamily="18" charset="0"/>
                                    </a:rPr>
                                    <m:t>}</m:t>
                                  </m:r>
                                </m:e>
                                <m:sub>
                                  <m:r>
                                    <a:rPr lang="en-US" sz="1050" b="0" baseline="0" smtClean="0">
                                      <a:latin typeface="Cambria Math" panose="02040503050406030204" pitchFamily="18" charset="0"/>
                                    </a:rPr>
                                    <m:t>𝑖</m:t>
                                  </m:r>
                                </m:sub>
                              </m:sSub>
                              <m:r>
                                <a:rPr lang="en-US" sz="1050" baseline="0" smtClean="0">
                                  <a:latin typeface="Cambria Math" panose="02040503050406030204" pitchFamily="18" charset="0"/>
                                </a:rPr>
                                <m:t>∈</m:t>
                              </m:r>
                              <m:d>
                                <m:dPr>
                                  <m:begChr m:val="{"/>
                                  <m:endChr m:val="}"/>
                                  <m:ctrlPr>
                                    <a:rPr lang="en-US" sz="1050" b="0" i="1" baseline="0" smtClean="0">
                                      <a:latin typeface="Cambria Math" panose="02040503050406030204" pitchFamily="18" charset="0"/>
                                    </a:rPr>
                                  </m:ctrlPr>
                                </m:dPr>
                                <m:e>
                                  <m:r>
                                    <a:rPr lang="en-US" sz="1050" b="0" baseline="0" smtClean="0">
                                      <a:latin typeface="Cambria Math" panose="02040503050406030204" pitchFamily="18" charset="0"/>
                                    </a:rPr>
                                    <m:t>𝐷𝑉𝐴𝐸</m:t>
                                  </m:r>
                                  <m:r>
                                    <a:rPr lang="en-US" sz="1050" b="0" baseline="0" smtClean="0">
                                      <a:latin typeface="Cambria Math" panose="02040503050406030204" pitchFamily="18" charset="0"/>
                                    </a:rPr>
                                    <m:t>,</m:t>
                                  </m:r>
                                  <m:r>
                                    <a:rPr lang="en-US" sz="1050" b="0" baseline="0" smtClean="0">
                                      <a:latin typeface="Cambria Math" panose="02040503050406030204" pitchFamily="18" charset="0"/>
                                    </a:rPr>
                                    <m:t>𝐴𝑃𝐼</m:t>
                                  </m:r>
                                  <m:r>
                                    <a:rPr lang="en-US" sz="1050" b="0" baseline="0" smtClean="0">
                                      <a:latin typeface="Cambria Math" panose="02040503050406030204" pitchFamily="18" charset="0"/>
                                    </a:rPr>
                                    <m:t>,</m:t>
                                  </m:r>
                                  <m:r>
                                    <a:rPr lang="en-US" sz="1050" b="0" baseline="0" smtClean="0">
                                      <a:latin typeface="Cambria Math" panose="02040503050406030204" pitchFamily="18" charset="0"/>
                                    </a:rPr>
                                    <m:t>𝐵</m:t>
                                  </m:r>
                                  <m:r>
                                    <a:rPr lang="en-US" sz="1050" b="0" baseline="0" smtClean="0">
                                      <a:latin typeface="Cambria Math" panose="02040503050406030204" pitchFamily="18" charset="0"/>
                                    </a:rPr>
                                    <m:t> &amp;</m:t>
                                  </m:r>
                                  <m:r>
                                    <a:rPr lang="en-US" sz="1050" b="0" baseline="0" smtClean="0">
                                      <a:latin typeface="Cambria Math" panose="02040503050406030204" pitchFamily="18" charset="0"/>
                                    </a:rPr>
                                    <m:t>𝑂</m:t>
                                  </m:r>
                                </m:e>
                              </m:d>
                            </m:oMath>
                          </a14:m>
                          <a:r>
                            <a:rPr lang="en-US" sz="1050" dirty="0"/>
                            <a:t> via word-level voting.</a:t>
                          </a:r>
                          <a:r>
                            <a:rPr lang="en-US" sz="1050" baseline="0" dirty="0"/>
                            <a:t> Let </a:t>
                          </a:r>
                          <a14:m>
                            <m:oMath xmlns:m="http://schemas.openxmlformats.org/officeDocument/2006/math">
                              <m:sSub>
                                <m:sSubPr>
                                  <m:ctrlPr>
                                    <a:rPr lang="en-US" sz="1050" i="1" baseline="0" smtClean="0">
                                      <a:latin typeface="Cambria Math" panose="02040503050406030204" pitchFamily="18" charset="0"/>
                                    </a:rPr>
                                  </m:ctrlPr>
                                </m:sSubPr>
                                <m:e>
                                  <m:r>
                                    <a:rPr lang="en-US" sz="1050" baseline="0" smtClean="0">
                                      <a:latin typeface="Cambria Math" panose="02040503050406030204" pitchFamily="18" charset="0"/>
                                    </a:rPr>
                                    <m:t>𝛼</m:t>
                                  </m:r>
                                </m:e>
                                <m:sub>
                                  <m:r>
                                    <a:rPr lang="en-US" sz="1050" b="0" baseline="0" smtClean="0">
                                      <a:latin typeface="Cambria Math" panose="02040503050406030204" pitchFamily="18" charset="0"/>
                                    </a:rPr>
                                    <m:t>𝐷𝑉𝐴𝐸</m:t>
                                  </m:r>
                                </m:sub>
                              </m:sSub>
                              <m:r>
                                <a:rPr lang="en-US" sz="1050" b="0" baseline="0" smtClean="0">
                                  <a:latin typeface="Cambria Math" panose="02040503050406030204" pitchFamily="18" charset="0"/>
                                </a:rPr>
                                <m:t>+</m:t>
                              </m:r>
                              <m:sSub>
                                <m:sSubPr>
                                  <m:ctrlPr>
                                    <a:rPr lang="en-US" sz="1050" i="1" baseline="0" smtClean="0">
                                      <a:latin typeface="Cambria Math" panose="02040503050406030204" pitchFamily="18" charset="0"/>
                                    </a:rPr>
                                  </m:ctrlPr>
                                </m:sSubPr>
                                <m:e>
                                  <m:r>
                                    <a:rPr lang="en-US" sz="1050" baseline="0" smtClean="0">
                                      <a:latin typeface="Cambria Math" panose="02040503050406030204" pitchFamily="18" charset="0"/>
                                    </a:rPr>
                                    <m:t>𝛼</m:t>
                                  </m:r>
                                </m:e>
                                <m:sub>
                                  <m:r>
                                    <a:rPr lang="en-US" sz="1050" b="0" baseline="0" smtClean="0">
                                      <a:latin typeface="Cambria Math" panose="02040503050406030204" pitchFamily="18" charset="0"/>
                                    </a:rPr>
                                    <m:t>𝐴𝑃𝐼</m:t>
                                  </m:r>
                                </m:sub>
                              </m:sSub>
                              <m:r>
                                <a:rPr lang="en-US" sz="1050" b="0" baseline="0" smtClean="0">
                                  <a:latin typeface="Cambria Math" panose="02040503050406030204" pitchFamily="18" charset="0"/>
                                </a:rPr>
                                <m:t>+</m:t>
                              </m:r>
                              <m:sSub>
                                <m:sSubPr>
                                  <m:ctrlPr>
                                    <a:rPr lang="en-US" sz="1050" i="1" baseline="0" smtClean="0">
                                      <a:latin typeface="Cambria Math" panose="02040503050406030204" pitchFamily="18" charset="0"/>
                                    </a:rPr>
                                  </m:ctrlPr>
                                </m:sSubPr>
                                <m:e>
                                  <m:r>
                                    <a:rPr lang="en-US" sz="1050" baseline="0" smtClean="0">
                                      <a:latin typeface="Cambria Math" panose="02040503050406030204" pitchFamily="18" charset="0"/>
                                    </a:rPr>
                                    <m:t>𝛼</m:t>
                                  </m:r>
                                </m:e>
                                <m:sub>
                                  <m:r>
                                    <a:rPr lang="en-US" sz="1050" b="0" baseline="0" smtClean="0">
                                      <a:latin typeface="Cambria Math" panose="02040503050406030204" pitchFamily="18" charset="0"/>
                                    </a:rPr>
                                    <m:t>𝐵</m:t>
                                  </m:r>
                                </m:sub>
                              </m:sSub>
                              <m:r>
                                <a:rPr lang="en-US" sz="1050" b="0" baseline="0" smtClean="0">
                                  <a:latin typeface="Cambria Math" panose="02040503050406030204" pitchFamily="18" charset="0"/>
                                </a:rPr>
                                <m:t>=1</m:t>
                              </m:r>
                            </m:oMath>
                          </a14:m>
                          <a:r>
                            <a:rPr lang="en-US" sz="1050" dirty="0"/>
                            <a:t> be their normalized confidence. Then</a:t>
                          </a:r>
                          <a:r>
                            <a:rPr lang="en-US" sz="1050" baseline="0" dirty="0"/>
                            <a:t> for each token-position j:</a:t>
                          </a:r>
                          <a14:m>
                            <m:oMath xmlns:m="http://schemas.openxmlformats.org/officeDocument/2006/math">
                              <m:sSub>
                                <m:sSubPr>
                                  <m:ctrlPr>
                                    <a:rPr lang="en-US" sz="1050" i="1" smtClean="0">
                                      <a:latin typeface="Cambria Math" panose="02040503050406030204" pitchFamily="18" charset="0"/>
                                    </a:rPr>
                                  </m:ctrlPr>
                                </m:sSubPr>
                                <m:e>
                                  <m:acc>
                                    <m:accPr>
                                      <m:chr m:val="̃"/>
                                      <m:ctrlPr>
                                        <a:rPr lang="en-US" sz="1050" i="1" smtClean="0">
                                          <a:latin typeface="Cambria Math" panose="02040503050406030204" pitchFamily="18" charset="0"/>
                                        </a:rPr>
                                      </m:ctrlPr>
                                    </m:accPr>
                                    <m:e>
                                      <m:r>
                                        <a:rPr lang="en-US" sz="1050" b="0" smtClean="0">
                                          <a:latin typeface="Cambria Math" panose="02040503050406030204" pitchFamily="18" charset="0"/>
                                        </a:rPr>
                                        <m:t>𝑦</m:t>
                                      </m:r>
                                    </m:e>
                                  </m:acc>
                                </m:e>
                                <m:sub>
                                  <m:r>
                                    <a:rPr lang="en-US" sz="1050" b="0" smtClean="0">
                                      <a:latin typeface="Cambria Math" panose="02040503050406030204" pitchFamily="18" charset="0"/>
                                    </a:rPr>
                                    <m:t>𝑗</m:t>
                                  </m:r>
                                </m:sub>
                              </m:sSub>
                              <m:r>
                                <a:rPr lang="en-US" sz="1050" b="0" smtClean="0">
                                  <a:latin typeface="Cambria Math" panose="02040503050406030204" pitchFamily="18" charset="0"/>
                                </a:rPr>
                                <m:t>=</m:t>
                              </m:r>
                              <m:r>
                                <a:rPr lang="en-US" sz="1050" b="0" smtClean="0">
                                  <a:latin typeface="Cambria Math" panose="02040503050406030204" pitchFamily="18" charset="0"/>
                                </a:rPr>
                                <m:t>𝑎𝑟𝑔</m:t>
                              </m:r>
                              <m:func>
                                <m:funcPr>
                                  <m:ctrlPr>
                                    <a:rPr lang="en-US" sz="1050" b="0" i="1" smtClean="0">
                                      <a:latin typeface="Cambria Math" panose="02040503050406030204" pitchFamily="18" charset="0"/>
                                    </a:rPr>
                                  </m:ctrlPr>
                                </m:funcPr>
                                <m:fName>
                                  <m:limLow>
                                    <m:limLowPr>
                                      <m:ctrlPr>
                                        <a:rPr lang="en-US" sz="1050" b="0" i="1" smtClean="0">
                                          <a:latin typeface="Cambria Math" panose="02040503050406030204" pitchFamily="18" charset="0"/>
                                        </a:rPr>
                                      </m:ctrlPr>
                                    </m:limLowPr>
                                    <m:e>
                                      <m:r>
                                        <m:rPr>
                                          <m:sty m:val="p"/>
                                        </m:rPr>
                                        <a:rPr lang="en-US" sz="1050" b="0" smtClean="0">
                                          <a:latin typeface="Cambria Math" panose="02040503050406030204" pitchFamily="18" charset="0"/>
                                        </a:rPr>
                                        <m:t>max</m:t>
                                      </m:r>
                                    </m:e>
                                    <m:lim>
                                      <m:r>
                                        <a:rPr lang="en-US" sz="1050" b="0" smtClean="0">
                                          <a:latin typeface="Cambria Math" panose="02040503050406030204" pitchFamily="18" charset="0"/>
                                        </a:rPr>
                                        <m:t>𝑤</m:t>
                                      </m:r>
                                      <m:r>
                                        <a:rPr lang="en-US" sz="1050" b="0" smtClean="0">
                                          <a:latin typeface="Cambria Math" panose="02040503050406030204" pitchFamily="18" charset="0"/>
                                        </a:rPr>
                                        <m:t>∈</m:t>
                                      </m:r>
                                      <m:r>
                                        <a:rPr lang="en-US" sz="1050" b="0" smtClean="0">
                                          <a:latin typeface="Cambria Math" panose="02040503050406030204" pitchFamily="18" charset="0"/>
                                        </a:rPr>
                                        <m:t>𝑣</m:t>
                                      </m:r>
                                    </m:lim>
                                  </m:limLow>
                                </m:fName>
                                <m:e>
                                  <m:nary>
                                    <m:naryPr>
                                      <m:chr m:val="∑"/>
                                      <m:supHide m:val="on"/>
                                      <m:ctrlPr>
                                        <a:rPr lang="en-US" sz="1050" b="0" i="1" smtClean="0">
                                          <a:latin typeface="Cambria Math" panose="02040503050406030204" pitchFamily="18" charset="0"/>
                                        </a:rPr>
                                      </m:ctrlPr>
                                    </m:naryPr>
                                    <m:sub>
                                      <m:r>
                                        <m:rPr>
                                          <m:brk m:alnAt="7"/>
                                        </m:rPr>
                                        <a:rPr lang="en-US" sz="1050" b="0" smtClean="0">
                                          <a:latin typeface="Cambria Math" panose="02040503050406030204" pitchFamily="18" charset="0"/>
                                        </a:rPr>
                                        <m:t>𝑖</m:t>
                                      </m:r>
                                      <m:r>
                                        <a:rPr lang="en-US" sz="1050" b="0" smtClean="0">
                                          <a:latin typeface="Cambria Math" panose="02040503050406030204" pitchFamily="18" charset="0"/>
                                        </a:rPr>
                                        <m:t>∈{</m:t>
                                      </m:r>
                                      <m:r>
                                        <a:rPr lang="en-US" sz="1050" b="0" smtClean="0">
                                          <a:latin typeface="Cambria Math" panose="02040503050406030204" pitchFamily="18" charset="0"/>
                                        </a:rPr>
                                        <m:t>𝐷𝑉𝐴𝐸</m:t>
                                      </m:r>
                                      <m:r>
                                        <a:rPr lang="en-US" sz="1050" b="0" smtClean="0">
                                          <a:latin typeface="Cambria Math" panose="02040503050406030204" pitchFamily="18" charset="0"/>
                                        </a:rPr>
                                        <m:t>,</m:t>
                                      </m:r>
                                      <m:r>
                                        <a:rPr lang="en-US" sz="1050" b="0" smtClean="0">
                                          <a:latin typeface="Cambria Math" panose="02040503050406030204" pitchFamily="18" charset="0"/>
                                        </a:rPr>
                                        <m:t>𝐴𝑃𝐼</m:t>
                                      </m:r>
                                      <m:r>
                                        <a:rPr lang="en-US" sz="1050" b="0" smtClean="0">
                                          <a:latin typeface="Cambria Math" panose="02040503050406030204" pitchFamily="18" charset="0"/>
                                        </a:rPr>
                                        <m:t>,</m:t>
                                      </m:r>
                                      <m:r>
                                        <a:rPr lang="en-US" sz="1050" b="0" smtClean="0">
                                          <a:latin typeface="Cambria Math" panose="02040503050406030204" pitchFamily="18" charset="0"/>
                                        </a:rPr>
                                        <m:t>𝐵</m:t>
                                      </m:r>
                                      <m:r>
                                        <a:rPr lang="en-US" sz="1050" b="0" smtClean="0">
                                          <a:latin typeface="Cambria Math" panose="02040503050406030204" pitchFamily="18" charset="0"/>
                                        </a:rPr>
                                        <m:t>&amp;</m:t>
                                      </m:r>
                                      <m:r>
                                        <a:rPr lang="en-US" sz="1050" b="0" smtClean="0">
                                          <a:latin typeface="Cambria Math" panose="02040503050406030204" pitchFamily="18" charset="0"/>
                                        </a:rPr>
                                        <m:t>𝑂</m:t>
                                      </m:r>
                                      <m:r>
                                        <a:rPr lang="en-US" sz="1050" b="0" smtClean="0">
                                          <a:latin typeface="Cambria Math" panose="02040503050406030204" pitchFamily="18" charset="0"/>
                                        </a:rPr>
                                        <m:t>}</m:t>
                                      </m:r>
                                    </m:sub>
                                    <m:sup/>
                                    <m:e>
                                      <m:sSub>
                                        <m:sSubPr>
                                          <m:ctrlPr>
                                            <a:rPr lang="en-US" sz="1050" b="0" i="1" smtClean="0">
                                              <a:latin typeface="Cambria Math" panose="02040503050406030204" pitchFamily="18" charset="0"/>
                                            </a:rPr>
                                          </m:ctrlPr>
                                        </m:sSubPr>
                                        <m:e>
                                          <m:r>
                                            <a:rPr lang="en-US" sz="1050" b="0" smtClean="0">
                                              <a:latin typeface="Cambria Math" panose="02040503050406030204" pitchFamily="18" charset="0"/>
                                            </a:rPr>
                                            <m:t>𝛼</m:t>
                                          </m:r>
                                        </m:e>
                                        <m:sub>
                                          <m:r>
                                            <a:rPr lang="en-US" sz="1050" b="0" smtClean="0">
                                              <a:latin typeface="Cambria Math" panose="02040503050406030204" pitchFamily="18" charset="0"/>
                                            </a:rPr>
                                            <m:t>𝑖</m:t>
                                          </m:r>
                                        </m:sub>
                                      </m:sSub>
                                      <m:r>
                                        <a:rPr lang="en-US" sz="1050" b="0" smtClean="0">
                                          <a:latin typeface="Cambria Math" panose="02040503050406030204" pitchFamily="18" charset="0"/>
                                        </a:rPr>
                                        <m:t>1(</m:t>
                                      </m:r>
                                      <m:sSub>
                                        <m:sSubPr>
                                          <m:ctrlPr>
                                            <a:rPr lang="en-US" sz="1050" b="0" i="1" smtClean="0">
                                              <a:latin typeface="Cambria Math" panose="02040503050406030204" pitchFamily="18" charset="0"/>
                                            </a:rPr>
                                          </m:ctrlPr>
                                        </m:sSubPr>
                                        <m:e>
                                          <m:acc>
                                            <m:accPr>
                                              <m:chr m:val="̃"/>
                                              <m:ctrlPr>
                                                <a:rPr lang="en-US" sz="1050" b="0" i="1" smtClean="0">
                                                  <a:latin typeface="Cambria Math" panose="02040503050406030204" pitchFamily="18" charset="0"/>
                                                </a:rPr>
                                              </m:ctrlPr>
                                            </m:accPr>
                                            <m:e>
                                              <m:r>
                                                <a:rPr lang="en-US" sz="1050" b="0" smtClean="0">
                                                  <a:latin typeface="Cambria Math" panose="02040503050406030204" pitchFamily="18" charset="0"/>
                                                </a:rPr>
                                                <m:t>𝑦</m:t>
                                              </m:r>
                                            </m:e>
                                          </m:acc>
                                        </m:e>
                                        <m:sub>
                                          <m:r>
                                            <a:rPr lang="en-US" sz="1050" b="0" smtClean="0">
                                              <a:latin typeface="Cambria Math" panose="02040503050406030204" pitchFamily="18" charset="0"/>
                                            </a:rPr>
                                            <m:t>𝑖</m:t>
                                          </m:r>
                                          <m:r>
                                            <a:rPr lang="en-US" sz="1050" b="0" smtClean="0">
                                              <a:latin typeface="Cambria Math" panose="02040503050406030204" pitchFamily="18" charset="0"/>
                                            </a:rPr>
                                            <m:t>,</m:t>
                                          </m:r>
                                          <m:r>
                                            <a:rPr lang="en-US" sz="1050" b="0" smtClean="0">
                                              <a:latin typeface="Cambria Math" panose="02040503050406030204" pitchFamily="18" charset="0"/>
                                            </a:rPr>
                                            <m:t>𝑗</m:t>
                                          </m:r>
                                        </m:sub>
                                      </m:sSub>
                                      <m:r>
                                        <a:rPr lang="en-US" sz="1050" b="0" smtClean="0">
                                          <a:latin typeface="Cambria Math" panose="02040503050406030204" pitchFamily="18" charset="0"/>
                                        </a:rPr>
                                        <m:t>=</m:t>
                                      </m:r>
                                      <m:r>
                                        <a:rPr lang="en-US" sz="1050" b="0" smtClean="0">
                                          <a:latin typeface="Cambria Math" panose="02040503050406030204" pitchFamily="18" charset="0"/>
                                        </a:rPr>
                                        <m:t>𝑤</m:t>
                                      </m:r>
                                      <m:r>
                                        <a:rPr lang="en-US" sz="1050" b="0" smtClean="0">
                                          <a:latin typeface="Cambria Math" panose="02040503050406030204" pitchFamily="18" charset="0"/>
                                        </a:rPr>
                                        <m:t>)</m:t>
                                      </m:r>
                                    </m:e>
                                  </m:nary>
                                </m:e>
                              </m:func>
                            </m:oMath>
                          </a14:m>
                          <a:r>
                            <a:rPr lang="en-US" sz="1050" dirty="0"/>
                            <a:t>, and the final output is </a:t>
                          </a:r>
                          <a14:m>
                            <m:oMath xmlns:m="http://schemas.openxmlformats.org/officeDocument/2006/math">
                              <m:acc>
                                <m:accPr>
                                  <m:chr m:val="̂"/>
                                  <m:ctrlPr>
                                    <a:rPr lang="en-US" sz="1050" i="1" smtClean="0">
                                      <a:latin typeface="Cambria Math" panose="02040503050406030204" pitchFamily="18" charset="0"/>
                                    </a:rPr>
                                  </m:ctrlPr>
                                </m:accPr>
                                <m:e>
                                  <m:r>
                                    <a:rPr lang="en-US" sz="1050" b="0" smtClean="0">
                                      <a:latin typeface="Cambria Math" panose="02040503050406030204" pitchFamily="18" charset="0"/>
                                    </a:rPr>
                                    <m:t>𝑦</m:t>
                                  </m:r>
                                </m:e>
                              </m:acc>
                              <m:r>
                                <a:rPr lang="en-US" sz="1050" b="0" smtClean="0">
                                  <a:latin typeface="Cambria Math" panose="02040503050406030204" pitchFamily="18" charset="0"/>
                                </a:rPr>
                                <m:t>=(</m:t>
                              </m:r>
                              <m:sSub>
                                <m:sSubPr>
                                  <m:ctrlPr>
                                    <a:rPr lang="en-US" sz="1050" b="0" i="1" smtClean="0">
                                      <a:latin typeface="Cambria Math" panose="02040503050406030204" pitchFamily="18" charset="0"/>
                                    </a:rPr>
                                  </m:ctrlPr>
                                </m:sSubPr>
                                <m:e>
                                  <m:acc>
                                    <m:accPr>
                                      <m:chr m:val="̃"/>
                                      <m:ctrlPr>
                                        <a:rPr lang="en-US" sz="1050" b="0" i="1" smtClean="0">
                                          <a:latin typeface="Cambria Math" panose="02040503050406030204" pitchFamily="18" charset="0"/>
                                        </a:rPr>
                                      </m:ctrlPr>
                                    </m:accPr>
                                    <m:e>
                                      <m:r>
                                        <a:rPr lang="en-US" sz="1050" b="0" smtClean="0">
                                          <a:latin typeface="Cambria Math" panose="02040503050406030204" pitchFamily="18" charset="0"/>
                                        </a:rPr>
                                        <m:t>𝑦</m:t>
                                      </m:r>
                                    </m:e>
                                  </m:acc>
                                </m:e>
                                <m:sub>
                                  <m:r>
                                    <a:rPr lang="en-US" sz="1050" b="0" smtClean="0">
                                      <a:latin typeface="Cambria Math" panose="02040503050406030204" pitchFamily="18" charset="0"/>
                                    </a:rPr>
                                    <m:t>1</m:t>
                                  </m:r>
                                </m:sub>
                              </m:sSub>
                              <m:r>
                                <a:rPr lang="en-US" sz="1050" b="0" smtClean="0">
                                  <a:latin typeface="Cambria Math" panose="02040503050406030204" pitchFamily="18" charset="0"/>
                                </a:rPr>
                                <m:t>…,</m:t>
                              </m:r>
                              <m:sSub>
                                <m:sSubPr>
                                  <m:ctrlPr>
                                    <a:rPr lang="en-US" sz="1050" b="0" i="1" smtClean="0">
                                      <a:latin typeface="Cambria Math" panose="02040503050406030204" pitchFamily="18" charset="0"/>
                                    </a:rPr>
                                  </m:ctrlPr>
                                </m:sSubPr>
                                <m:e>
                                  <m:acc>
                                    <m:accPr>
                                      <m:chr m:val="̃"/>
                                      <m:ctrlPr>
                                        <a:rPr lang="en-US" sz="1050" b="0" i="1" smtClean="0">
                                          <a:latin typeface="Cambria Math" panose="02040503050406030204" pitchFamily="18" charset="0"/>
                                        </a:rPr>
                                      </m:ctrlPr>
                                    </m:accPr>
                                    <m:e>
                                      <m:r>
                                        <a:rPr lang="en-US" sz="1050" b="0" smtClean="0">
                                          <a:latin typeface="Cambria Math" panose="02040503050406030204" pitchFamily="18" charset="0"/>
                                        </a:rPr>
                                        <m:t>𝑦</m:t>
                                      </m:r>
                                    </m:e>
                                  </m:acc>
                                </m:e>
                                <m:sub>
                                  <m:r>
                                    <a:rPr lang="en-US" sz="1050" b="0" smtClean="0">
                                      <a:latin typeface="Cambria Math" panose="02040503050406030204" pitchFamily="18" charset="0"/>
                                    </a:rPr>
                                    <m:t>𝐿</m:t>
                                  </m:r>
                                </m:sub>
                              </m:sSub>
                              <m:r>
                                <a:rPr lang="en-US" sz="1050" b="0" smtClean="0">
                                  <a:latin typeface="Cambria Math" panose="02040503050406030204" pitchFamily="18" charset="0"/>
                                </a:rPr>
                                <m:t>}</m:t>
                              </m:r>
                            </m:oMath>
                          </a14:m>
                          <a:endParaRPr lang="en-US" sz="1050" dirty="0"/>
                        </a:p>
                      </a:txBody>
                      <a:tcPr/>
                    </a:tc>
                    <a:extLst>
                      <a:ext uri="{0D108BD9-81ED-4DB2-BD59-A6C34878D82A}">
                        <a16:rowId xmlns:a16="http://schemas.microsoft.com/office/drawing/2014/main" val="2423746905"/>
                      </a:ext>
                    </a:extLst>
                  </a:tr>
                </a:tbl>
              </a:graphicData>
            </a:graphic>
          </p:graphicFrame>
        </mc:Choice>
        <mc:Fallback xmlns="">
          <p:graphicFrame>
            <p:nvGraphicFramePr>
              <p:cNvPr id="6" name="Table 5">
                <a:extLst>
                  <a:ext uri="{FF2B5EF4-FFF2-40B4-BE49-F238E27FC236}">
                    <a16:creationId xmlns:a16="http://schemas.microsoft.com/office/drawing/2014/main" id="{7B7B1A1D-0E66-1ED4-9C81-B4D2A24AA739}"/>
                  </a:ext>
                </a:extLst>
              </p:cNvPr>
              <p:cNvGraphicFramePr>
                <a:graphicFrameLocks noGrp="1"/>
              </p:cNvGraphicFramePr>
              <p:nvPr>
                <p:extLst>
                  <p:ext uri="{D42A27DB-BD31-4B8C-83A1-F6EECF244321}">
                    <p14:modId xmlns:p14="http://schemas.microsoft.com/office/powerpoint/2010/main" val="1573276753"/>
                  </p:ext>
                </p:extLst>
              </p:nvPr>
            </p:nvGraphicFramePr>
            <p:xfrm>
              <a:off x="1407398" y="2015426"/>
              <a:ext cx="9014894" cy="4304241"/>
            </p:xfrm>
            <a:graphic>
              <a:graphicData uri="http://schemas.openxmlformats.org/drawingml/2006/table">
                <a:tbl>
                  <a:tblPr firstRow="1" bandRow="1">
                    <a:tableStyleId>{D7AC3CCA-C797-4891-BE02-D94E43425B78}</a:tableStyleId>
                  </a:tblPr>
                  <a:tblGrid>
                    <a:gridCol w="1744294">
                      <a:extLst>
                        <a:ext uri="{9D8B030D-6E8A-4147-A177-3AD203B41FA5}">
                          <a16:colId xmlns:a16="http://schemas.microsoft.com/office/drawing/2014/main" val="1701876318"/>
                        </a:ext>
                      </a:extLst>
                    </a:gridCol>
                    <a:gridCol w="3288054">
                      <a:extLst>
                        <a:ext uri="{9D8B030D-6E8A-4147-A177-3AD203B41FA5}">
                          <a16:colId xmlns:a16="http://schemas.microsoft.com/office/drawing/2014/main" val="681599178"/>
                        </a:ext>
                      </a:extLst>
                    </a:gridCol>
                    <a:gridCol w="3982546">
                      <a:extLst>
                        <a:ext uri="{9D8B030D-6E8A-4147-A177-3AD203B41FA5}">
                          <a16:colId xmlns:a16="http://schemas.microsoft.com/office/drawing/2014/main" val="2924486460"/>
                        </a:ext>
                      </a:extLst>
                    </a:gridCol>
                  </a:tblGrid>
                  <a:tr h="459062">
                    <a:tc>
                      <a:txBody>
                        <a:bodyPr/>
                        <a:lstStyle/>
                        <a:p>
                          <a:r>
                            <a:rPr lang="en-US" sz="1400" dirty="0"/>
                            <a:t>Stage</a:t>
                          </a:r>
                        </a:p>
                      </a:txBody>
                      <a:tcPr/>
                    </a:tc>
                    <a:tc>
                      <a:txBody>
                        <a:bodyPr/>
                        <a:lstStyle/>
                        <a:p>
                          <a:r>
                            <a:rPr lang="en-US" sz="1400" dirty="0"/>
                            <a:t>Purpose</a:t>
                          </a:r>
                        </a:p>
                      </a:txBody>
                      <a:tcPr/>
                    </a:tc>
                    <a:tc>
                      <a:txBody>
                        <a:bodyPr/>
                        <a:lstStyle/>
                        <a:p>
                          <a:pPr algn="ctr"/>
                          <a:r>
                            <a:rPr lang="en-US" sz="1400" dirty="0"/>
                            <a:t>Main Functions</a:t>
                          </a:r>
                        </a:p>
                      </a:txBody>
                      <a:tcPr/>
                    </a:tc>
                    <a:extLst>
                      <a:ext uri="{0D108BD9-81ED-4DB2-BD59-A6C34878D82A}">
                        <a16:rowId xmlns:a16="http://schemas.microsoft.com/office/drawing/2014/main" val="2399808471"/>
                      </a:ext>
                    </a:extLst>
                  </a:tr>
                  <a:tr h="1185672">
                    <a:tc>
                      <a:txBody>
                        <a:bodyPr/>
                        <a:lstStyle/>
                        <a:p>
                          <a:r>
                            <a:rPr lang="en-US" sz="1400" b="1" dirty="0"/>
                            <a:t>DVAE Path (with KB Post-Enhancement)</a:t>
                          </a:r>
                        </a:p>
                      </a:txBody>
                      <a:tcPr anchor="ctr"/>
                    </a:tc>
                    <a:tc>
                      <a:txBody>
                        <a:bodyPr/>
                        <a:lstStyle/>
                        <a:p>
                          <a:endParaRPr lang="en-US"/>
                        </a:p>
                      </a:txBody>
                      <a:tcPr anchor="ctr">
                        <a:blipFill>
                          <a:blip r:embed="rId2"/>
                          <a:stretch>
                            <a:fillRect l="-53148" t="-38974" r="-121481" b="-240000"/>
                          </a:stretch>
                        </a:blipFill>
                      </a:tcPr>
                    </a:tc>
                    <a:tc>
                      <a:txBody>
                        <a:bodyPr/>
                        <a:lstStyle/>
                        <a:p>
                          <a:endParaRPr lang="en-US"/>
                        </a:p>
                      </a:txBody>
                      <a:tcPr>
                        <a:blipFill>
                          <a:blip r:embed="rId2"/>
                          <a:stretch>
                            <a:fillRect l="-126453" t="-38974" r="-306" b="-240000"/>
                          </a:stretch>
                        </a:blipFill>
                      </a:tcPr>
                    </a:tc>
                    <a:extLst>
                      <a:ext uri="{0D108BD9-81ED-4DB2-BD59-A6C34878D82A}">
                        <a16:rowId xmlns:a16="http://schemas.microsoft.com/office/drawing/2014/main" val="1812849811"/>
                      </a:ext>
                    </a:extLst>
                  </a:tr>
                  <a:tr h="731520">
                    <a:tc>
                      <a:txBody>
                        <a:bodyPr/>
                        <a:lstStyle/>
                        <a:p>
                          <a:r>
                            <a:rPr lang="en-US" sz="1400" b="1" dirty="0"/>
                            <a:t>API PATH</a:t>
                          </a:r>
                        </a:p>
                      </a:txBody>
                      <a:tcPr anchor="ctr"/>
                    </a:tc>
                    <a:tc>
                      <a:txBody>
                        <a:bodyPr/>
                        <a:lstStyle/>
                        <a:p>
                          <a:pPr algn="just"/>
                          <a:r>
                            <a:rPr lang="en-US" sz="1400" dirty="0">
                              <a:solidFill>
                                <a:srgbClr val="0000FF"/>
                              </a:solidFill>
                            </a:rPr>
                            <a:t>Use the RL‐guided circuit breaker to choose &amp; call GPT (3.5/4) on the noisy text.</a:t>
                          </a:r>
                        </a:p>
                      </a:txBody>
                      <a:tcPr anchor="ctr"/>
                    </a:tc>
                    <a:tc>
                      <a:txBody>
                        <a:bodyPr/>
                        <a:lstStyle/>
                        <a:p>
                          <a:endParaRPr lang="en-US"/>
                        </a:p>
                      </a:txBody>
                      <a:tcPr>
                        <a:blipFill>
                          <a:blip r:embed="rId2"/>
                          <a:stretch>
                            <a:fillRect l="-126453" t="-225833" r="-306" b="-290000"/>
                          </a:stretch>
                        </a:blipFill>
                      </a:tcPr>
                    </a:tc>
                    <a:extLst>
                      <a:ext uri="{0D108BD9-81ED-4DB2-BD59-A6C34878D82A}">
                        <a16:rowId xmlns:a16="http://schemas.microsoft.com/office/drawing/2014/main" val="1877412617"/>
                      </a:ext>
                    </a:extLst>
                  </a:tr>
                  <a:tr h="974344">
                    <a:tc>
                      <a:txBody>
                        <a:bodyPr/>
                        <a:lstStyle/>
                        <a:p>
                          <a:r>
                            <a:rPr lang="en-US" sz="1400" b="1" dirty="0"/>
                            <a:t>Basic &amp; others Reconstruction</a:t>
                          </a:r>
                        </a:p>
                      </a:txBody>
                      <a:tcPr anchor="ctr"/>
                    </a:tc>
                    <a:tc>
                      <a:txBody>
                        <a:bodyPr/>
                        <a:lstStyle/>
                        <a:p>
                          <a:pPr algn="just"/>
                          <a:r>
                            <a:rPr lang="en-US" sz="1400" dirty="0">
                              <a:solidFill>
                                <a:srgbClr val="0000FF"/>
                              </a:solidFill>
                            </a:rPr>
                            <a:t>A purely rule‐based pass that fixes common parliamentary terms and phrase patterns.</a:t>
                          </a:r>
                        </a:p>
                      </a:txBody>
                      <a:tcPr anchor="ctr"/>
                    </a:tc>
                    <a:tc>
                      <a:txBody>
                        <a:bodyPr/>
                        <a:lstStyle/>
                        <a:p>
                          <a:endParaRPr lang="en-US"/>
                        </a:p>
                      </a:txBody>
                      <a:tcPr>
                        <a:blipFill>
                          <a:blip r:embed="rId2"/>
                          <a:stretch>
                            <a:fillRect l="-126453" t="-244375" r="-306" b="-117500"/>
                          </a:stretch>
                        </a:blipFill>
                      </a:tcPr>
                    </a:tc>
                    <a:extLst>
                      <a:ext uri="{0D108BD9-81ED-4DB2-BD59-A6C34878D82A}">
                        <a16:rowId xmlns:a16="http://schemas.microsoft.com/office/drawing/2014/main" val="4175564422"/>
                      </a:ext>
                    </a:extLst>
                  </a:tr>
                  <a:tr h="953643">
                    <a:tc>
                      <a:txBody>
                        <a:bodyPr/>
                        <a:lstStyle/>
                        <a:p>
                          <a:r>
                            <a:rPr lang="en-US" sz="1400" b="1" dirty="0"/>
                            <a:t>Ensemble Voting</a:t>
                          </a:r>
                        </a:p>
                      </a:txBody>
                      <a:tcPr anchor="ctr"/>
                    </a:tc>
                    <a:tc>
                      <a:txBody>
                        <a:bodyPr/>
                        <a:lstStyle/>
                        <a:p>
                          <a:pPr algn="just"/>
                          <a:r>
                            <a:rPr lang="en-US" sz="1400" dirty="0">
                              <a:solidFill>
                                <a:srgbClr val="0000FF"/>
                              </a:solidFill>
                            </a:rPr>
                            <a:t>Fuse the three text candidates via weighted, word-level majority vote.</a:t>
                          </a:r>
                        </a:p>
                      </a:txBody>
                      <a:tcPr anchor="ctr"/>
                    </a:tc>
                    <a:tc>
                      <a:txBody>
                        <a:bodyPr/>
                        <a:lstStyle/>
                        <a:p>
                          <a:endParaRPr lang="en-US"/>
                        </a:p>
                      </a:txBody>
                      <a:tcPr>
                        <a:blipFill>
                          <a:blip r:embed="rId2"/>
                          <a:stretch>
                            <a:fillRect l="-126453" t="-350955" r="-306" b="-19745"/>
                          </a:stretch>
                        </a:blipFill>
                      </a:tcPr>
                    </a:tc>
                    <a:extLst>
                      <a:ext uri="{0D108BD9-81ED-4DB2-BD59-A6C34878D82A}">
                        <a16:rowId xmlns:a16="http://schemas.microsoft.com/office/drawing/2014/main" val="2423746905"/>
                      </a:ext>
                    </a:extLst>
                  </a:tr>
                </a:tbl>
              </a:graphicData>
            </a:graphic>
          </p:graphicFrame>
        </mc:Fallback>
      </mc:AlternateContent>
      <p:sp>
        <p:nvSpPr>
          <p:cNvPr id="2" name="Title 1">
            <a:extLst>
              <a:ext uri="{FF2B5EF4-FFF2-40B4-BE49-F238E27FC236}">
                <a16:creationId xmlns:a16="http://schemas.microsoft.com/office/drawing/2014/main" id="{382902FA-AFB9-B756-B362-06B22151BDD1}"/>
              </a:ext>
            </a:extLst>
          </p:cNvPr>
          <p:cNvSpPr>
            <a:spLocks noGrp="1"/>
          </p:cNvSpPr>
          <p:nvPr>
            <p:ph type="title"/>
          </p:nvPr>
        </p:nvSpPr>
        <p:spPr/>
        <p:txBody>
          <a:bodyPr/>
          <a:lstStyle/>
          <a:p>
            <a:r>
              <a:rPr lang="en-US" sz="1600" dirty="0">
                <a:solidFill>
                  <a:srgbClr val="0000FF"/>
                </a:solidFill>
              </a:rPr>
              <a:t>Appendix (Semantic Decoder Pipeline - 1)  </a:t>
            </a:r>
          </a:p>
        </p:txBody>
      </p:sp>
    </p:spTree>
    <p:extLst>
      <p:ext uri="{BB962C8B-B14F-4D97-AF65-F5344CB8AC3E}">
        <p14:creationId xmlns:p14="http://schemas.microsoft.com/office/powerpoint/2010/main" val="35230411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7FC52F-D0CA-194E-796D-AF2E5E6AE6A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E053A4-B482-8A77-22BD-1CA45EBFD85B}"/>
              </a:ext>
            </a:extLst>
          </p:cNvPr>
          <p:cNvSpPr>
            <a:spLocks noGrp="1"/>
          </p:cNvSpPr>
          <p:nvPr>
            <p:ph idx="1"/>
          </p:nvPr>
        </p:nvSpPr>
        <p:spPr/>
        <p:txBody>
          <a:bodyPr/>
          <a:lstStyle/>
          <a:p>
            <a:pPr lvl="1">
              <a:defRPr/>
            </a:pPr>
            <a:r>
              <a:rPr lang="en-US" sz="1400" b="1" dirty="0"/>
              <a:t>API Path with RL Agent Decision</a:t>
            </a:r>
          </a:p>
          <a:p>
            <a:pPr lvl="2" algn="just"/>
            <a:r>
              <a:rPr lang="en-US" sz="1200" dirty="0"/>
              <a:t>Leverage large language models (LLMs) to reconstruct text directly from noisy input, with an RL agent selecting the optimal model based on context.</a:t>
            </a:r>
          </a:p>
          <a:p>
            <a:pPr lvl="2" algn="just"/>
            <a:r>
              <a:rPr lang="en-US" sz="1200" dirty="0">
                <a:solidFill>
                  <a:srgbClr val="0000FF"/>
                </a:solidFill>
              </a:rPr>
              <a:t>Process Flow:</a:t>
            </a:r>
          </a:p>
          <a:p>
            <a:pPr lvl="3" algn="just"/>
            <a:r>
              <a:rPr lang="en-US" sz="1000" dirty="0">
                <a:solidFill>
                  <a:srgbClr val="0000FF"/>
                </a:solidFill>
              </a:rPr>
              <a:t>Corruption assessment on noisy text</a:t>
            </a:r>
          </a:p>
          <a:p>
            <a:pPr lvl="3" algn="just"/>
            <a:r>
              <a:rPr lang="en-US" sz="1000" dirty="0">
                <a:solidFill>
                  <a:srgbClr val="0000FF"/>
                </a:solidFill>
              </a:rPr>
              <a:t>RL agent decides which model to use (GPT-3.5 or GPT-4)</a:t>
            </a:r>
          </a:p>
          <a:p>
            <a:pPr lvl="3" algn="just"/>
            <a:r>
              <a:rPr lang="en-US" sz="1000" dirty="0">
                <a:solidFill>
                  <a:srgbClr val="0000FF"/>
                </a:solidFill>
              </a:rPr>
              <a:t>API call to the selected model for reconstruction</a:t>
            </a:r>
          </a:p>
          <a:p>
            <a:pPr lvl="3" algn="just"/>
            <a:r>
              <a:rPr lang="en-US" sz="1000" dirty="0">
                <a:solidFill>
                  <a:srgbClr val="0000FF"/>
                </a:solidFill>
              </a:rPr>
              <a:t>Return reconstructed text</a:t>
            </a:r>
          </a:p>
          <a:p>
            <a:pPr>
              <a:defRPr/>
            </a:pPr>
            <a:endParaRPr lang="en-US" sz="1600" dirty="0"/>
          </a:p>
          <a:p>
            <a:pPr>
              <a:defRPr/>
            </a:pPr>
            <a:endParaRPr lang="en-US" altLang="ko-KR" b="1" dirty="0">
              <a:latin typeface="Tahoma" panose="020B0604030504040204" pitchFamily="34" charset="0"/>
              <a:ea typeface="Tahoma" panose="020B0604030504040204" pitchFamily="34" charset="0"/>
              <a:cs typeface="Tahoma" panose="020B0604030504040204" pitchFamily="34" charset="0"/>
            </a:endParaRPr>
          </a:p>
          <a:p>
            <a:pPr marL="457200" lvl="1" indent="0">
              <a:buNone/>
            </a:pPr>
            <a:endParaRPr lang="en-US" altLang="ko-KR" b="1" dirty="0">
              <a:latin typeface="Tahoma" panose="020B0604030504040204" pitchFamily="34" charset="0"/>
              <a:ea typeface="Tahoma" panose="020B0604030504040204" pitchFamily="34" charset="0"/>
              <a:cs typeface="Tahoma" panose="020B0604030504040204" pitchFamily="34" charset="0"/>
            </a:endParaRPr>
          </a:p>
          <a:p>
            <a:pPr lvl="1">
              <a:defRPr/>
            </a:pPr>
            <a:endParaRPr lang="en-US" altLang="ko-KR" b="1" dirty="0">
              <a:latin typeface="Tahoma" panose="020B0604030504040204" pitchFamily="34" charset="0"/>
              <a:ea typeface="Tahoma" panose="020B0604030504040204" pitchFamily="34" charset="0"/>
              <a:cs typeface="Tahoma" panose="020B0604030504040204" pitchFamily="34" charset="0"/>
            </a:endParaRPr>
          </a:p>
          <a:p>
            <a:pPr>
              <a:defRPr/>
            </a:pPr>
            <a:endParaRPr lang="en-US" altLang="ko-KR" b="1" dirty="0">
              <a:latin typeface="Tahoma" panose="020B0604030504040204" pitchFamily="34" charset="0"/>
              <a:ea typeface="Tahoma" panose="020B0604030504040204" pitchFamily="34" charset="0"/>
              <a:cs typeface="Tahoma" panose="020B0604030504040204" pitchFamily="34" charset="0"/>
            </a:endParaRPr>
          </a:p>
          <a:p>
            <a:pPr marL="457200" lvl="1" indent="0">
              <a:buNone/>
              <a:defRPr/>
            </a:pPr>
            <a:endParaRPr lang="it-IT" altLang="ko-KR" b="1" dirty="0">
              <a:latin typeface="Tahoma" panose="020B0604030504040204" pitchFamily="34" charset="0"/>
              <a:ea typeface="Tahoma" panose="020B0604030504040204" pitchFamily="34" charset="0"/>
              <a:cs typeface="Tahoma" panose="020B0604030504040204" pitchFamily="34" charset="0"/>
            </a:endParaRPr>
          </a:p>
          <a:p>
            <a:pPr lvl="1">
              <a:defRPr/>
            </a:pPr>
            <a:endParaRPr lang="en-US" altLang="ko-KR" b="1" dirty="0">
              <a:latin typeface="Tahoma" pitchFamily="34" charset="0"/>
              <a:ea typeface="Tahoma" pitchFamily="34" charset="0"/>
              <a:cs typeface="Tahoma" pitchFamily="34" charset="0"/>
            </a:endParaRPr>
          </a:p>
          <a:p>
            <a:pPr>
              <a:defRPr/>
            </a:pPr>
            <a:endParaRPr lang="en-US" altLang="ko-KR" b="1" dirty="0">
              <a:latin typeface="Tahoma" pitchFamily="34" charset="0"/>
              <a:ea typeface="Tahoma" pitchFamily="34" charset="0"/>
              <a:cs typeface="Tahoma" pitchFamily="34" charset="0"/>
            </a:endParaRPr>
          </a:p>
          <a:p>
            <a:pPr>
              <a:defRPr/>
            </a:pPr>
            <a:endParaRPr lang="it-IT" altLang="ko-KR" b="1" dirty="0">
              <a:latin typeface="Tahoma" panose="020B0604030504040204" pitchFamily="34" charset="0"/>
              <a:ea typeface="Tahoma" panose="020B0604030504040204" pitchFamily="34" charset="0"/>
              <a:cs typeface="Tahoma" panose="020B0604030504040204" pitchFamily="34" charset="0"/>
            </a:endParaRPr>
          </a:p>
          <a:p>
            <a:pPr marL="457200" lvl="1" indent="0">
              <a:buNone/>
              <a:defRPr/>
            </a:pPr>
            <a:endParaRPr lang="en-US" dirty="0"/>
          </a:p>
          <a:p>
            <a:pPr lvl="1">
              <a:defRPr/>
            </a:pPr>
            <a:endParaRPr lang="en-US" dirty="0"/>
          </a:p>
        </p:txBody>
      </p:sp>
      <p:sp>
        <p:nvSpPr>
          <p:cNvPr id="4" name="Footer Placeholder 3">
            <a:extLst>
              <a:ext uri="{FF2B5EF4-FFF2-40B4-BE49-F238E27FC236}">
                <a16:creationId xmlns:a16="http://schemas.microsoft.com/office/drawing/2014/main" id="{1B77C47C-0ABE-B09E-5C4E-0A04B14BE045}"/>
              </a:ext>
            </a:extLst>
          </p:cNvPr>
          <p:cNvSpPr>
            <a:spLocks noGrp="1"/>
          </p:cNvSpPr>
          <p:nvPr>
            <p:ph type="ftr" sz="quarter" idx="10"/>
          </p:nvPr>
        </p:nvSpPr>
        <p:spPr/>
        <p:txBody>
          <a:bodyPr/>
          <a:lstStyle/>
          <a:p>
            <a:pPr>
              <a:defRPr/>
            </a:pPr>
            <a:r>
              <a:rPr lang="en-US" altLang="ko-KR" dirty="0"/>
              <a:t>INHA UNIVERSITY</a:t>
            </a:r>
          </a:p>
          <a:p>
            <a:pPr>
              <a:defRPr/>
            </a:pPr>
            <a:r>
              <a:rPr lang="en-US" altLang="ko-KR" dirty="0"/>
              <a:t>Mobile  Telecommunications  Research  Lab</a:t>
            </a:r>
          </a:p>
          <a:p>
            <a:pPr>
              <a:defRPr/>
            </a:pPr>
            <a:endParaRPr lang="en-US" altLang="ko-KR" dirty="0"/>
          </a:p>
          <a:p>
            <a:pPr>
              <a:defRPr/>
            </a:pPr>
            <a:endParaRPr lang="en-US" altLang="ko-KR" dirty="0"/>
          </a:p>
        </p:txBody>
      </p:sp>
      <p:sp>
        <p:nvSpPr>
          <p:cNvPr id="5" name="Slide Number Placeholder 4">
            <a:extLst>
              <a:ext uri="{FF2B5EF4-FFF2-40B4-BE49-F238E27FC236}">
                <a16:creationId xmlns:a16="http://schemas.microsoft.com/office/drawing/2014/main" id="{E6E2B693-05CF-FB68-CBF1-BC6D00922270}"/>
              </a:ext>
            </a:extLst>
          </p:cNvPr>
          <p:cNvSpPr>
            <a:spLocks noGrp="1"/>
          </p:cNvSpPr>
          <p:nvPr>
            <p:ph type="sldNum" sz="quarter" idx="11"/>
          </p:nvPr>
        </p:nvSpPr>
        <p:spPr/>
        <p:txBody>
          <a:bodyPr/>
          <a:lstStyle/>
          <a:p>
            <a:pPr>
              <a:defRPr/>
            </a:pPr>
            <a:fld id="{06B6D9D2-400B-4F34-9CD7-7185E64E1880}" type="slidenum">
              <a:rPr lang="en-US" altLang="ko-KR" smtClean="0">
                <a:solidFill>
                  <a:srgbClr val="000000"/>
                </a:solidFill>
              </a:rPr>
              <a:pPr>
                <a:defRPr/>
              </a:pPr>
              <a:t>36</a:t>
            </a:fld>
            <a:endParaRPr lang="en-US" altLang="ko-KR">
              <a:solidFill>
                <a:srgbClr val="000000"/>
              </a:solidFill>
            </a:endParaRPr>
          </a:p>
        </p:txBody>
      </p:sp>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6450A85F-08B4-0B30-1A17-673B9C57B0AD}"/>
                  </a:ext>
                </a:extLst>
              </p:cNvPr>
              <p:cNvGraphicFramePr>
                <a:graphicFrameLocks noGrp="1"/>
              </p:cNvGraphicFramePr>
              <p:nvPr>
                <p:extLst>
                  <p:ext uri="{D42A27DB-BD31-4B8C-83A1-F6EECF244321}">
                    <p14:modId xmlns:p14="http://schemas.microsoft.com/office/powerpoint/2010/main" val="2349428443"/>
                  </p:ext>
                </p:extLst>
              </p:nvPr>
            </p:nvGraphicFramePr>
            <p:xfrm>
              <a:off x="1418286" y="2929427"/>
              <a:ext cx="9014894" cy="3159504"/>
            </p:xfrm>
            <a:graphic>
              <a:graphicData uri="http://schemas.openxmlformats.org/drawingml/2006/table">
                <a:tbl>
                  <a:tblPr firstRow="1" bandRow="1">
                    <a:tableStyleId>{D7AC3CCA-C797-4891-BE02-D94E43425B78}</a:tableStyleId>
                  </a:tblPr>
                  <a:tblGrid>
                    <a:gridCol w="1744294">
                      <a:extLst>
                        <a:ext uri="{9D8B030D-6E8A-4147-A177-3AD203B41FA5}">
                          <a16:colId xmlns:a16="http://schemas.microsoft.com/office/drawing/2014/main" val="1701876318"/>
                        </a:ext>
                      </a:extLst>
                    </a:gridCol>
                    <a:gridCol w="7270600">
                      <a:extLst>
                        <a:ext uri="{9D8B030D-6E8A-4147-A177-3AD203B41FA5}">
                          <a16:colId xmlns:a16="http://schemas.microsoft.com/office/drawing/2014/main" val="681599178"/>
                        </a:ext>
                      </a:extLst>
                    </a:gridCol>
                  </a:tblGrid>
                  <a:tr h="459062">
                    <a:tc>
                      <a:txBody>
                        <a:bodyPr/>
                        <a:lstStyle/>
                        <a:p>
                          <a:r>
                            <a:rPr lang="en-US" sz="1400" b="1" dirty="0">
                              <a:solidFill>
                                <a:schemeClr val="tx1"/>
                              </a:solidFill>
                            </a:rPr>
                            <a:t>Component</a:t>
                          </a:r>
                        </a:p>
                      </a:txBody>
                      <a:tcPr/>
                    </a:tc>
                    <a:tc>
                      <a:txBody>
                        <a:bodyPr/>
                        <a:lstStyle/>
                        <a:p>
                          <a:r>
                            <a:rPr lang="en-US" sz="1400" dirty="0"/>
                            <a:t>Description</a:t>
                          </a:r>
                        </a:p>
                      </a:txBody>
                      <a:tcPr/>
                    </a:tc>
                    <a:extLst>
                      <a:ext uri="{0D108BD9-81ED-4DB2-BD59-A6C34878D82A}">
                        <a16:rowId xmlns:a16="http://schemas.microsoft.com/office/drawing/2014/main" val="2399808471"/>
                      </a:ext>
                    </a:extLst>
                  </a:tr>
                  <a:tr h="459062">
                    <a:tc>
                      <a:txBody>
                        <a:bodyPr/>
                        <a:lstStyle/>
                        <a:p>
                          <a:r>
                            <a:rPr lang="en-US" sz="1400" b="1" dirty="0"/>
                            <a:t>State Representation</a:t>
                          </a:r>
                        </a:p>
                      </a:txBody>
                      <a:tcPr anchor="ctr"/>
                    </a:tc>
                    <a:tc>
                      <a:txBody>
                        <a:bodyPr/>
                        <a:lstStyle/>
                        <a:p>
                          <a:r>
                            <a:rPr lang="en-US" sz="1400" dirty="0"/>
                            <a:t>Vector including corruption level, text length, budget remaining, knowledge base confidence, parliamentary features</a:t>
                          </a:r>
                        </a:p>
                      </a:txBody>
                      <a:tcPr anchor="ctr"/>
                    </a:tc>
                    <a:extLst>
                      <a:ext uri="{0D108BD9-81ED-4DB2-BD59-A6C34878D82A}">
                        <a16:rowId xmlns:a16="http://schemas.microsoft.com/office/drawing/2014/main" val="1812849811"/>
                      </a:ext>
                    </a:extLst>
                  </a:tr>
                  <a:tr h="459062">
                    <a:tc>
                      <a:txBody>
                        <a:bodyPr/>
                        <a:lstStyle/>
                        <a:p>
                          <a:r>
                            <a:rPr lang="en-US" sz="1400" b="1" dirty="0"/>
                            <a:t>Action Space</a:t>
                          </a:r>
                        </a:p>
                      </a:txBody>
                      <a:tcPr anchor="ctr"/>
                    </a:tc>
                    <a:tc>
                      <a:txBody>
                        <a:bodyPr/>
                        <a:lstStyle/>
                        <a:p>
                          <a:r>
                            <a:rPr lang="en-US" sz="1400" dirty="0"/>
                            <a:t>Discrete choices: {KB (0), Basic (1), GPT-3.5 (2), GPT-4 (3)}</a:t>
                          </a:r>
                        </a:p>
                      </a:txBody>
                      <a:tcPr anchor="ctr"/>
                    </a:tc>
                    <a:extLst>
                      <a:ext uri="{0D108BD9-81ED-4DB2-BD59-A6C34878D82A}">
                        <a16:rowId xmlns:a16="http://schemas.microsoft.com/office/drawing/2014/main" val="1877412617"/>
                      </a:ext>
                    </a:extLst>
                  </a:tr>
                  <a:tr h="459062">
                    <a:tc>
                      <a:txBody>
                        <a:bodyPr/>
                        <a:lstStyle/>
                        <a:p>
                          <a:r>
                            <a:rPr lang="en-US" sz="1400" b="1" dirty="0"/>
                            <a:t>Policy Network</a:t>
                          </a:r>
                        </a:p>
                      </a:txBody>
                      <a:tcPr anchor="ctr"/>
                    </a:tc>
                    <a:tc>
                      <a:txBody>
                        <a:bodyPr/>
                        <a:lstStyle/>
                        <a:p>
                          <a:r>
                            <a:rPr lang="en-US" sz="1400" dirty="0"/>
                            <a:t>Actor-critic architecture with: </a:t>
                          </a:r>
                        </a:p>
                        <a:p>
                          <a:r>
                            <a:rPr lang="en-US" sz="1400" dirty="0"/>
                            <a:t>Actor: maps state to action probabilities </a:t>
                          </a:r>
                        </a:p>
                        <a:p>
                          <a:r>
                            <a:rPr lang="en-US" sz="1400" dirty="0"/>
                            <a:t>Critic: estimates state value function</a:t>
                          </a:r>
                        </a:p>
                      </a:txBody>
                      <a:tcPr anchor="ctr"/>
                    </a:tc>
                    <a:extLst>
                      <a:ext uri="{0D108BD9-81ED-4DB2-BD59-A6C34878D82A}">
                        <a16:rowId xmlns:a16="http://schemas.microsoft.com/office/drawing/2014/main" val="4175564422"/>
                      </a:ext>
                    </a:extLst>
                  </a:tr>
                  <a:tr h="459062">
                    <a:tc>
                      <a:txBody>
                        <a:bodyPr/>
                        <a:lstStyle/>
                        <a:p>
                          <a:r>
                            <a:rPr lang="en-US" sz="1400" b="1" dirty="0"/>
                            <a:t>Reward Function</a:t>
                          </a:r>
                        </a:p>
                      </a:txBody>
                      <a:tcPr anchor="ctr"/>
                    </a:tc>
                    <a:tc>
                      <a:txBody>
                        <a:bodyPr/>
                        <a:lstStyle/>
                        <a:p>
                          <a:r>
                            <a:rPr lang="en-US" sz="1400" dirty="0"/>
                            <a:t>Quality component, Cost penalty, Final reward</a:t>
                          </a:r>
                        </a:p>
                      </a:txBody>
                      <a:tcPr anchor="ctr"/>
                    </a:tc>
                    <a:extLst>
                      <a:ext uri="{0D108BD9-81ED-4DB2-BD59-A6C34878D82A}">
                        <a16:rowId xmlns:a16="http://schemas.microsoft.com/office/drawing/2014/main" val="2423746905"/>
                      </a:ext>
                    </a:extLst>
                  </a:tr>
                  <a:tr h="459062">
                    <a:tc>
                      <a:txBody>
                        <a:bodyPr/>
                        <a:lstStyle/>
                        <a:p>
                          <a:r>
                            <a:rPr lang="en-US" sz="1400" b="1" dirty="0"/>
                            <a:t>Learning Algorithm</a:t>
                          </a:r>
                        </a:p>
                      </a:txBody>
                      <a:tcPr anchor="ctr"/>
                    </a:tc>
                    <a:tc>
                      <a:txBody>
                        <a:bodyPr/>
                        <a:lstStyle/>
                        <a:p>
                          <a:r>
                            <a:rPr lang="en-US" sz="1400" dirty="0"/>
                            <a:t>PPO (Proximal Policy Optimization) </a:t>
                          </a:r>
                          <a14:m>
                            <m:oMath xmlns:m="http://schemas.openxmlformats.org/officeDocument/2006/math">
                              <m:r>
                                <a:rPr lang="fr-FR" sz="1400" i="1" dirty="0" smtClean="0">
                                  <a:latin typeface="Cambria Math" panose="02040503050406030204" pitchFamily="18" charset="0"/>
                                </a:rPr>
                                <m:t>𝐿</m:t>
                              </m:r>
                              <m:r>
                                <a:rPr lang="fr-FR" sz="1400" i="1" dirty="0" smtClean="0">
                                  <a:latin typeface="Cambria Math" panose="02040503050406030204" pitchFamily="18" charset="0"/>
                                </a:rPr>
                                <m:t>=</m:t>
                              </m:r>
                              <m:r>
                                <m:rPr>
                                  <m:sty m:val="p"/>
                                </m:rPr>
                                <a:rPr lang="fr-FR" sz="1400" i="1" dirty="0" smtClean="0">
                                  <a:latin typeface="Cambria Math" panose="02040503050406030204" pitchFamily="18" charset="0"/>
                                </a:rPr>
                                <m:t>min</m:t>
                              </m:r>
                              <m:r>
                                <a:rPr lang="fr-FR" sz="1400" i="1" dirty="0" smtClean="0">
                                  <a:latin typeface="Cambria Math" panose="02040503050406030204" pitchFamily="18" charset="0"/>
                                </a:rPr>
                                <m:t>⁡(</m:t>
                              </m:r>
                              <m:r>
                                <a:rPr lang="fr-FR" sz="1400" i="1" dirty="0" err="1" smtClean="0">
                                  <a:effectLst/>
                                  <a:latin typeface="Cambria Math" panose="02040503050406030204" pitchFamily="18" charset="0"/>
                                </a:rPr>
                                <m:t>𝑟𝑡</m:t>
                              </m:r>
                              <m:r>
                                <a:rPr lang="fr-FR" sz="1400" i="1" dirty="0" smtClean="0">
                                  <a:latin typeface="Cambria Math" panose="02040503050406030204" pitchFamily="18" charset="0"/>
                                </a:rPr>
                                <m:t>​(</m:t>
                              </m:r>
                              <m:r>
                                <a:rPr lang="fr-FR" sz="1400" i="1" dirty="0" smtClean="0">
                                  <a:effectLst/>
                                  <a:latin typeface="Cambria Math" panose="02040503050406030204" pitchFamily="18" charset="0"/>
                                </a:rPr>
                                <m:t>𝜃</m:t>
                              </m:r>
                              <m:r>
                                <a:rPr lang="fr-FR" sz="1400" i="1" dirty="0" smtClean="0">
                                  <a:latin typeface="Cambria Math" panose="02040503050406030204" pitchFamily="18" charset="0"/>
                                </a:rPr>
                                <m:t>)</m:t>
                              </m:r>
                              <m:sSub>
                                <m:sSubPr>
                                  <m:ctrlPr>
                                    <a:rPr lang="fr-FR" sz="1400" i="1" dirty="0" smtClean="0">
                                      <a:latin typeface="Cambria Math" panose="02040503050406030204" pitchFamily="18" charset="0"/>
                                    </a:rPr>
                                  </m:ctrlPr>
                                </m:sSubPr>
                                <m:e>
                                  <m:acc>
                                    <m:accPr>
                                      <m:chr m:val="̂"/>
                                      <m:ctrlPr>
                                        <a:rPr lang="fr-FR" sz="1400" i="1" dirty="0" smtClean="0">
                                          <a:latin typeface="Cambria Math" panose="02040503050406030204" pitchFamily="18" charset="0"/>
                                        </a:rPr>
                                      </m:ctrlPr>
                                    </m:accPr>
                                    <m:e>
                                      <m:r>
                                        <a:rPr lang="en-US" sz="1400" b="0" i="1" dirty="0" smtClean="0">
                                          <a:latin typeface="Cambria Math" panose="02040503050406030204" pitchFamily="18" charset="0"/>
                                        </a:rPr>
                                        <m:t>𝐴</m:t>
                                      </m:r>
                                    </m:e>
                                  </m:acc>
                                </m:e>
                                <m:sub>
                                  <m:r>
                                    <a:rPr lang="en-US" sz="1400" b="0" i="1" dirty="0" smtClean="0">
                                      <a:latin typeface="Cambria Math" panose="02040503050406030204" pitchFamily="18" charset="0"/>
                                    </a:rPr>
                                    <m:t>𝑡</m:t>
                                  </m:r>
                                </m:sub>
                              </m:sSub>
                              <m:r>
                                <a:rPr lang="fr-FR" sz="1400" i="1" dirty="0" smtClean="0">
                                  <a:latin typeface="Cambria Math" panose="02040503050406030204" pitchFamily="18" charset="0"/>
                                </a:rPr>
                                <m:t>​,</m:t>
                              </m:r>
                              <m:r>
                                <a:rPr lang="fr-FR" sz="1400" i="1" dirty="0" smtClean="0">
                                  <a:latin typeface="Cambria Math" panose="02040503050406030204" pitchFamily="18" charset="0"/>
                                </a:rPr>
                                <m:t>𝑐𝑙𝑖𝑝</m:t>
                              </m:r>
                              <m:r>
                                <a:rPr lang="fr-FR" sz="1400" i="1" dirty="0" smtClean="0">
                                  <a:latin typeface="Cambria Math" panose="02040503050406030204" pitchFamily="18" charset="0"/>
                                </a:rPr>
                                <m:t>(</m:t>
                              </m:r>
                              <m:sSub>
                                <m:sSubPr>
                                  <m:ctrlPr>
                                    <a:rPr lang="fr-FR" sz="1400" i="1" dirty="0" smtClean="0">
                                      <a:latin typeface="Cambria Math" panose="02040503050406030204" pitchFamily="18" charset="0"/>
                                    </a:rPr>
                                  </m:ctrlPr>
                                </m:sSubPr>
                                <m:e>
                                  <m:r>
                                    <a:rPr lang="en-US" sz="1400" b="0" i="1" dirty="0" smtClean="0">
                                      <a:latin typeface="Cambria Math" panose="02040503050406030204" pitchFamily="18" charset="0"/>
                                    </a:rPr>
                                    <m:t>𝑟</m:t>
                                  </m:r>
                                </m:e>
                                <m:sub>
                                  <m:r>
                                    <a:rPr lang="en-US" sz="1400" b="0" i="1" dirty="0" smtClean="0">
                                      <a:latin typeface="Cambria Math" panose="02040503050406030204" pitchFamily="18" charset="0"/>
                                    </a:rPr>
                                    <m:t>𝑡</m:t>
                                  </m:r>
                                </m:sub>
                              </m:sSub>
                              <m:r>
                                <a:rPr lang="fr-FR" sz="1400" i="1" dirty="0" smtClean="0">
                                  <a:latin typeface="Cambria Math" panose="02040503050406030204" pitchFamily="18" charset="0"/>
                                </a:rPr>
                                <m:t>​(</m:t>
                              </m:r>
                              <m:r>
                                <a:rPr lang="fr-FR" sz="1400" i="1" dirty="0" smtClean="0">
                                  <a:effectLst/>
                                  <a:latin typeface="Cambria Math" panose="02040503050406030204" pitchFamily="18" charset="0"/>
                                </a:rPr>
                                <m:t>𝜃</m:t>
                              </m:r>
                              <m:r>
                                <a:rPr lang="fr-FR" sz="1400" i="1" dirty="0" smtClean="0">
                                  <a:latin typeface="Cambria Math" panose="02040503050406030204" pitchFamily="18" charset="0"/>
                                </a:rPr>
                                <m:t>),1−</m:t>
                              </m:r>
                              <m:r>
                                <a:rPr lang="fr-FR" sz="1400" i="1" dirty="0" smtClean="0">
                                  <a:latin typeface="Cambria Math" panose="02040503050406030204" pitchFamily="18" charset="0"/>
                                </a:rPr>
                                <m:t>𝜖</m:t>
                              </m:r>
                              <m:r>
                                <a:rPr lang="fr-FR" sz="1400" i="1" dirty="0" smtClean="0">
                                  <a:latin typeface="Cambria Math" panose="02040503050406030204" pitchFamily="18" charset="0"/>
                                </a:rPr>
                                <m:t>,1+</m:t>
                              </m:r>
                              <m:r>
                                <a:rPr lang="fr-FR" sz="1400" i="1" dirty="0" smtClean="0">
                                  <a:latin typeface="Cambria Math" panose="02040503050406030204" pitchFamily="18" charset="0"/>
                                </a:rPr>
                                <m:t>𝜖</m:t>
                              </m:r>
                              <m:r>
                                <a:rPr lang="fr-FR" sz="1400" i="1" dirty="0" smtClean="0">
                                  <a:latin typeface="Cambria Math" panose="02040503050406030204" pitchFamily="18" charset="0"/>
                                </a:rPr>
                                <m:t>)</m:t>
                              </m:r>
                              <m:sSub>
                                <m:sSubPr>
                                  <m:ctrlPr>
                                    <a:rPr lang="fr-FR" sz="1400" i="1" dirty="0" smtClean="0">
                                      <a:latin typeface="Cambria Math" panose="02040503050406030204" pitchFamily="18" charset="0"/>
                                    </a:rPr>
                                  </m:ctrlPr>
                                </m:sSubPr>
                                <m:e>
                                  <m:acc>
                                    <m:accPr>
                                      <m:chr m:val="̂"/>
                                      <m:ctrlPr>
                                        <a:rPr lang="fr-FR" sz="1400" i="1" dirty="0" smtClean="0">
                                          <a:latin typeface="Cambria Math" panose="02040503050406030204" pitchFamily="18" charset="0"/>
                                        </a:rPr>
                                      </m:ctrlPr>
                                    </m:accPr>
                                    <m:e>
                                      <m:r>
                                        <a:rPr lang="en-US" sz="1400" b="0" i="1" dirty="0" smtClean="0">
                                          <a:latin typeface="Cambria Math" panose="02040503050406030204" pitchFamily="18" charset="0"/>
                                        </a:rPr>
                                        <m:t>𝐴</m:t>
                                      </m:r>
                                    </m:e>
                                  </m:acc>
                                </m:e>
                                <m:sub>
                                  <m:r>
                                    <a:rPr lang="en-US" sz="1400" b="0" i="1" dirty="0" smtClean="0">
                                      <a:latin typeface="Cambria Math" panose="02040503050406030204" pitchFamily="18" charset="0"/>
                                    </a:rPr>
                                    <m:t>𝑡</m:t>
                                  </m:r>
                                </m:sub>
                              </m:sSub>
                              <m:r>
                                <a:rPr lang="fr-FR" sz="1400" i="1" dirty="0" smtClean="0">
                                  <a:latin typeface="Cambria Math" panose="02040503050406030204" pitchFamily="18" charset="0"/>
                                </a:rPr>
                                <m:t>​)</m:t>
                              </m:r>
                            </m:oMath>
                          </a14:m>
                          <a:r>
                            <a:rPr lang="en-US" sz="1400" dirty="0"/>
                            <a:t> where </a:t>
                          </a:r>
                          <a14:m>
                            <m:oMath xmlns:m="http://schemas.openxmlformats.org/officeDocument/2006/math">
                              <m:sSub>
                                <m:sSubPr>
                                  <m:ctrlPr>
                                    <a:rPr lang="fr-FR" sz="1400" i="1" dirty="0" smtClean="0">
                                      <a:latin typeface="Cambria Math" panose="02040503050406030204" pitchFamily="18" charset="0"/>
                                    </a:rPr>
                                  </m:ctrlPr>
                                </m:sSubPr>
                                <m:e>
                                  <m:r>
                                    <a:rPr lang="en-US" sz="1400" b="0" i="1" dirty="0" smtClean="0">
                                      <a:latin typeface="Cambria Math" panose="02040503050406030204" pitchFamily="18" charset="0"/>
                                    </a:rPr>
                                    <m:t>𝑟</m:t>
                                  </m:r>
                                </m:e>
                                <m:sub>
                                  <m:r>
                                    <a:rPr lang="en-US" sz="1400" b="0" i="1" dirty="0" smtClean="0">
                                      <a:latin typeface="Cambria Math" panose="02040503050406030204" pitchFamily="18" charset="0"/>
                                    </a:rPr>
                                    <m:t>𝑡</m:t>
                                  </m:r>
                                </m:sub>
                              </m:sSub>
                              <m:r>
                                <a:rPr lang="fr-FR" sz="1400" i="1" dirty="0" smtClean="0">
                                  <a:latin typeface="Cambria Math" panose="02040503050406030204" pitchFamily="18" charset="0"/>
                                </a:rPr>
                                <m:t>​(</m:t>
                              </m:r>
                              <m:r>
                                <a:rPr lang="fr-FR" sz="1400" i="1" dirty="0" smtClean="0">
                                  <a:effectLst/>
                                  <a:latin typeface="Cambria Math" panose="02040503050406030204" pitchFamily="18" charset="0"/>
                                </a:rPr>
                                <m:t>𝜃</m:t>
                              </m:r>
                              <m:r>
                                <a:rPr lang="fr-FR" sz="1400" i="1" dirty="0" smtClean="0">
                                  <a:latin typeface="Cambria Math" panose="02040503050406030204" pitchFamily="18" charset="0"/>
                                </a:rPr>
                                <m:t>)</m:t>
                              </m:r>
                            </m:oMath>
                          </a14:m>
                          <a:r>
                            <a:rPr lang="en-US" sz="1400" dirty="0"/>
                            <a:t> is probability ratio and </a:t>
                          </a:r>
                          <a14:m>
                            <m:oMath xmlns:m="http://schemas.openxmlformats.org/officeDocument/2006/math">
                              <m:sSub>
                                <m:sSubPr>
                                  <m:ctrlPr>
                                    <a:rPr lang="fr-FR" sz="1400" i="1" dirty="0" smtClean="0">
                                      <a:latin typeface="Cambria Math" panose="02040503050406030204" pitchFamily="18" charset="0"/>
                                    </a:rPr>
                                  </m:ctrlPr>
                                </m:sSubPr>
                                <m:e>
                                  <m:acc>
                                    <m:accPr>
                                      <m:chr m:val="̂"/>
                                      <m:ctrlPr>
                                        <a:rPr lang="fr-FR" sz="1400" i="1" dirty="0" smtClean="0">
                                          <a:latin typeface="Cambria Math" panose="02040503050406030204" pitchFamily="18" charset="0"/>
                                        </a:rPr>
                                      </m:ctrlPr>
                                    </m:accPr>
                                    <m:e>
                                      <m:r>
                                        <a:rPr lang="en-US" sz="1400" b="0" i="1" dirty="0" smtClean="0">
                                          <a:latin typeface="Cambria Math" panose="02040503050406030204" pitchFamily="18" charset="0"/>
                                        </a:rPr>
                                        <m:t>𝐴</m:t>
                                      </m:r>
                                    </m:e>
                                  </m:acc>
                                </m:e>
                                <m:sub>
                                  <m:r>
                                    <a:rPr lang="en-US" sz="1400" b="0" i="1" dirty="0" smtClean="0">
                                      <a:latin typeface="Cambria Math" panose="02040503050406030204" pitchFamily="18" charset="0"/>
                                    </a:rPr>
                                    <m:t>𝑡</m:t>
                                  </m:r>
                                </m:sub>
                              </m:sSub>
                            </m:oMath>
                          </a14:m>
                          <a:r>
                            <a:rPr lang="en-US" sz="1400" dirty="0"/>
                            <a:t>​ is advantage estimate.</a:t>
                          </a:r>
                        </a:p>
                      </a:txBody>
                      <a:tcPr anchor="ctr"/>
                    </a:tc>
                    <a:extLst>
                      <a:ext uri="{0D108BD9-81ED-4DB2-BD59-A6C34878D82A}">
                        <a16:rowId xmlns:a16="http://schemas.microsoft.com/office/drawing/2014/main" val="3964309758"/>
                      </a:ext>
                    </a:extLst>
                  </a:tr>
                </a:tbl>
              </a:graphicData>
            </a:graphic>
          </p:graphicFrame>
        </mc:Choice>
        <mc:Fallback xmlns="">
          <p:graphicFrame>
            <p:nvGraphicFramePr>
              <p:cNvPr id="6" name="Table 5">
                <a:extLst>
                  <a:ext uri="{FF2B5EF4-FFF2-40B4-BE49-F238E27FC236}">
                    <a16:creationId xmlns:a16="http://schemas.microsoft.com/office/drawing/2014/main" id="{6450A85F-08B4-0B30-1A17-673B9C57B0AD}"/>
                  </a:ext>
                </a:extLst>
              </p:cNvPr>
              <p:cNvGraphicFramePr>
                <a:graphicFrameLocks noGrp="1"/>
              </p:cNvGraphicFramePr>
              <p:nvPr>
                <p:extLst>
                  <p:ext uri="{D42A27DB-BD31-4B8C-83A1-F6EECF244321}">
                    <p14:modId xmlns:p14="http://schemas.microsoft.com/office/powerpoint/2010/main" val="2349428443"/>
                  </p:ext>
                </p:extLst>
              </p:nvPr>
            </p:nvGraphicFramePr>
            <p:xfrm>
              <a:off x="1418286" y="2929427"/>
              <a:ext cx="9014894" cy="3159504"/>
            </p:xfrm>
            <a:graphic>
              <a:graphicData uri="http://schemas.openxmlformats.org/drawingml/2006/table">
                <a:tbl>
                  <a:tblPr firstRow="1" bandRow="1">
                    <a:tableStyleId>{D7AC3CCA-C797-4891-BE02-D94E43425B78}</a:tableStyleId>
                  </a:tblPr>
                  <a:tblGrid>
                    <a:gridCol w="1744294">
                      <a:extLst>
                        <a:ext uri="{9D8B030D-6E8A-4147-A177-3AD203B41FA5}">
                          <a16:colId xmlns:a16="http://schemas.microsoft.com/office/drawing/2014/main" val="1701876318"/>
                        </a:ext>
                      </a:extLst>
                    </a:gridCol>
                    <a:gridCol w="7270600">
                      <a:extLst>
                        <a:ext uri="{9D8B030D-6E8A-4147-A177-3AD203B41FA5}">
                          <a16:colId xmlns:a16="http://schemas.microsoft.com/office/drawing/2014/main" val="681599178"/>
                        </a:ext>
                      </a:extLst>
                    </a:gridCol>
                  </a:tblGrid>
                  <a:tr h="459062">
                    <a:tc>
                      <a:txBody>
                        <a:bodyPr/>
                        <a:lstStyle/>
                        <a:p>
                          <a:r>
                            <a:rPr lang="en-US" sz="1400" b="1" dirty="0">
                              <a:solidFill>
                                <a:schemeClr val="tx1"/>
                              </a:solidFill>
                            </a:rPr>
                            <a:t>Component</a:t>
                          </a:r>
                        </a:p>
                      </a:txBody>
                      <a:tcPr/>
                    </a:tc>
                    <a:tc>
                      <a:txBody>
                        <a:bodyPr/>
                        <a:lstStyle/>
                        <a:p>
                          <a:r>
                            <a:rPr lang="en-US" sz="1400" dirty="0"/>
                            <a:t>Description</a:t>
                          </a:r>
                        </a:p>
                      </a:txBody>
                      <a:tcPr/>
                    </a:tc>
                    <a:extLst>
                      <a:ext uri="{0D108BD9-81ED-4DB2-BD59-A6C34878D82A}">
                        <a16:rowId xmlns:a16="http://schemas.microsoft.com/office/drawing/2014/main" val="2399808471"/>
                      </a:ext>
                    </a:extLst>
                  </a:tr>
                  <a:tr h="518160">
                    <a:tc>
                      <a:txBody>
                        <a:bodyPr/>
                        <a:lstStyle/>
                        <a:p>
                          <a:r>
                            <a:rPr lang="en-US" sz="1400" b="1" dirty="0"/>
                            <a:t>State Representation</a:t>
                          </a:r>
                        </a:p>
                      </a:txBody>
                      <a:tcPr anchor="ctr"/>
                    </a:tc>
                    <a:tc>
                      <a:txBody>
                        <a:bodyPr/>
                        <a:lstStyle/>
                        <a:p>
                          <a:r>
                            <a:rPr lang="en-US" sz="1400" dirty="0"/>
                            <a:t>Vector including corruption level, text length, budget remaining, knowledge base confidence, parliamentary features</a:t>
                          </a:r>
                        </a:p>
                      </a:txBody>
                      <a:tcPr anchor="ctr"/>
                    </a:tc>
                    <a:extLst>
                      <a:ext uri="{0D108BD9-81ED-4DB2-BD59-A6C34878D82A}">
                        <a16:rowId xmlns:a16="http://schemas.microsoft.com/office/drawing/2014/main" val="1812849811"/>
                      </a:ext>
                    </a:extLst>
                  </a:tr>
                  <a:tr h="459062">
                    <a:tc>
                      <a:txBody>
                        <a:bodyPr/>
                        <a:lstStyle/>
                        <a:p>
                          <a:r>
                            <a:rPr lang="en-US" sz="1400" b="1" dirty="0"/>
                            <a:t>Action Space</a:t>
                          </a:r>
                        </a:p>
                      </a:txBody>
                      <a:tcPr anchor="ctr"/>
                    </a:tc>
                    <a:tc>
                      <a:txBody>
                        <a:bodyPr/>
                        <a:lstStyle/>
                        <a:p>
                          <a:r>
                            <a:rPr lang="en-US" sz="1400" dirty="0"/>
                            <a:t>Discrete choices: {KB (0), Basic (1), GPT-3.5 (2), GPT-4 (3)}</a:t>
                          </a:r>
                        </a:p>
                      </a:txBody>
                      <a:tcPr anchor="ctr"/>
                    </a:tc>
                    <a:extLst>
                      <a:ext uri="{0D108BD9-81ED-4DB2-BD59-A6C34878D82A}">
                        <a16:rowId xmlns:a16="http://schemas.microsoft.com/office/drawing/2014/main" val="1877412617"/>
                      </a:ext>
                    </a:extLst>
                  </a:tr>
                  <a:tr h="731520">
                    <a:tc>
                      <a:txBody>
                        <a:bodyPr/>
                        <a:lstStyle/>
                        <a:p>
                          <a:r>
                            <a:rPr lang="en-US" sz="1400" b="1" dirty="0"/>
                            <a:t>Policy Network</a:t>
                          </a:r>
                        </a:p>
                      </a:txBody>
                      <a:tcPr anchor="ctr"/>
                    </a:tc>
                    <a:tc>
                      <a:txBody>
                        <a:bodyPr/>
                        <a:lstStyle/>
                        <a:p>
                          <a:r>
                            <a:rPr lang="en-US" sz="1400" dirty="0"/>
                            <a:t>Actor-critic architecture with: </a:t>
                          </a:r>
                        </a:p>
                        <a:p>
                          <a:r>
                            <a:rPr lang="en-US" sz="1400" dirty="0"/>
                            <a:t>Actor: maps state to action probabilities </a:t>
                          </a:r>
                        </a:p>
                        <a:p>
                          <a:r>
                            <a:rPr lang="en-US" sz="1400" dirty="0"/>
                            <a:t>Critic: estimates state value function</a:t>
                          </a:r>
                        </a:p>
                      </a:txBody>
                      <a:tcPr anchor="ctr"/>
                    </a:tc>
                    <a:extLst>
                      <a:ext uri="{0D108BD9-81ED-4DB2-BD59-A6C34878D82A}">
                        <a16:rowId xmlns:a16="http://schemas.microsoft.com/office/drawing/2014/main" val="4175564422"/>
                      </a:ext>
                    </a:extLst>
                  </a:tr>
                  <a:tr h="459062">
                    <a:tc>
                      <a:txBody>
                        <a:bodyPr/>
                        <a:lstStyle/>
                        <a:p>
                          <a:r>
                            <a:rPr lang="en-US" sz="1400" b="1" dirty="0"/>
                            <a:t>Reward Function</a:t>
                          </a:r>
                        </a:p>
                      </a:txBody>
                      <a:tcPr anchor="ctr"/>
                    </a:tc>
                    <a:tc>
                      <a:txBody>
                        <a:bodyPr/>
                        <a:lstStyle/>
                        <a:p>
                          <a:r>
                            <a:rPr lang="en-US" sz="1400" dirty="0"/>
                            <a:t>Quality component, Cost penalty, Final reward</a:t>
                          </a:r>
                        </a:p>
                      </a:txBody>
                      <a:tcPr anchor="ctr"/>
                    </a:tc>
                    <a:extLst>
                      <a:ext uri="{0D108BD9-81ED-4DB2-BD59-A6C34878D82A}">
                        <a16:rowId xmlns:a16="http://schemas.microsoft.com/office/drawing/2014/main" val="2423746905"/>
                      </a:ext>
                    </a:extLst>
                  </a:tr>
                  <a:tr h="532638">
                    <a:tc>
                      <a:txBody>
                        <a:bodyPr/>
                        <a:lstStyle/>
                        <a:p>
                          <a:r>
                            <a:rPr lang="en-US" sz="1400" b="1" dirty="0"/>
                            <a:t>Learning Algorithm</a:t>
                          </a:r>
                        </a:p>
                      </a:txBody>
                      <a:tcPr anchor="ctr"/>
                    </a:tc>
                    <a:tc>
                      <a:txBody>
                        <a:bodyPr/>
                        <a:lstStyle/>
                        <a:p>
                          <a:endParaRPr lang="en-US"/>
                        </a:p>
                      </a:txBody>
                      <a:tcPr anchor="ctr">
                        <a:blipFill>
                          <a:blip r:embed="rId2"/>
                          <a:stretch>
                            <a:fillRect l="-24037" t="-497701" r="-168" b="-11494"/>
                          </a:stretch>
                        </a:blipFill>
                      </a:tcPr>
                    </a:tc>
                    <a:extLst>
                      <a:ext uri="{0D108BD9-81ED-4DB2-BD59-A6C34878D82A}">
                        <a16:rowId xmlns:a16="http://schemas.microsoft.com/office/drawing/2014/main" val="3964309758"/>
                      </a:ext>
                    </a:extLst>
                  </a:tr>
                </a:tbl>
              </a:graphicData>
            </a:graphic>
          </p:graphicFrame>
        </mc:Fallback>
      </mc:AlternateContent>
      <p:sp>
        <p:nvSpPr>
          <p:cNvPr id="2" name="Title 1">
            <a:extLst>
              <a:ext uri="{FF2B5EF4-FFF2-40B4-BE49-F238E27FC236}">
                <a16:creationId xmlns:a16="http://schemas.microsoft.com/office/drawing/2014/main" id="{8C858831-7147-A546-C390-40B80CA73661}"/>
              </a:ext>
            </a:extLst>
          </p:cNvPr>
          <p:cNvSpPr>
            <a:spLocks noGrp="1"/>
          </p:cNvSpPr>
          <p:nvPr>
            <p:ph type="title"/>
          </p:nvPr>
        </p:nvSpPr>
        <p:spPr/>
        <p:txBody>
          <a:bodyPr/>
          <a:lstStyle/>
          <a:p>
            <a:r>
              <a:rPr lang="en-US" sz="1600" dirty="0">
                <a:solidFill>
                  <a:srgbClr val="0000FF"/>
                </a:solidFill>
              </a:rPr>
              <a:t>Appendix (Semantic Decoder Pipeline - 2)  </a:t>
            </a:r>
          </a:p>
        </p:txBody>
      </p:sp>
    </p:spTree>
    <p:extLst>
      <p:ext uri="{BB962C8B-B14F-4D97-AF65-F5344CB8AC3E}">
        <p14:creationId xmlns:p14="http://schemas.microsoft.com/office/powerpoint/2010/main" val="7820422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BB168-D5B1-EC4B-3502-A2D14B833C58}"/>
              </a:ext>
            </a:extLst>
          </p:cNvPr>
          <p:cNvSpPr>
            <a:spLocks noGrp="1"/>
          </p:cNvSpPr>
          <p:nvPr>
            <p:ph type="title"/>
          </p:nvPr>
        </p:nvSpPr>
        <p:spPr/>
        <p:txBody>
          <a:bodyPr/>
          <a:lstStyle/>
          <a:p>
            <a:r>
              <a:rPr lang="en-US" sz="1600" dirty="0">
                <a:solidFill>
                  <a:srgbClr val="0000FF"/>
                </a:solidFill>
              </a:rPr>
              <a:t>Appendix (Semantic Communication Example)  </a:t>
            </a:r>
          </a:p>
        </p:txBody>
      </p:sp>
      <p:sp>
        <p:nvSpPr>
          <p:cNvPr id="3" name="Content Placeholder 2">
            <a:extLst>
              <a:ext uri="{FF2B5EF4-FFF2-40B4-BE49-F238E27FC236}">
                <a16:creationId xmlns:a16="http://schemas.microsoft.com/office/drawing/2014/main" id="{6B18B1C6-1A2A-929F-2017-8047678CE8BD}"/>
              </a:ext>
            </a:extLst>
          </p:cNvPr>
          <p:cNvSpPr>
            <a:spLocks noGrp="1"/>
          </p:cNvSpPr>
          <p:nvPr>
            <p:ph idx="1"/>
          </p:nvPr>
        </p:nvSpPr>
        <p:spPr/>
        <p:txBody>
          <a:bodyPr/>
          <a:lstStyle/>
          <a:p>
            <a:pPr algn="just"/>
            <a:r>
              <a:rPr lang="en-US" sz="1600" dirty="0">
                <a:solidFill>
                  <a:srgbClr val="0000FF"/>
                </a:solidFill>
              </a:rPr>
              <a:t>Page 3</a:t>
            </a:r>
            <a:r>
              <a:rPr lang="en-US" sz="1600" dirty="0"/>
              <a:t> </a:t>
            </a:r>
          </a:p>
          <a:p>
            <a:pPr lvl="1" algn="just"/>
            <a:r>
              <a:rPr lang="en-US" sz="1200" dirty="0"/>
              <a:t>For example, if the message </a:t>
            </a:r>
            <a:r>
              <a:rPr lang="en-US" sz="1200" dirty="0">
                <a:solidFill>
                  <a:srgbClr val="0000FF"/>
                </a:solidFill>
              </a:rPr>
              <a:t>"The Parliament will vote tomorrow" </a:t>
            </a:r>
            <a:r>
              <a:rPr lang="en-US" sz="1200" dirty="0"/>
              <a:t>experiences </a:t>
            </a:r>
            <a:r>
              <a:rPr lang="en-US" sz="1200" dirty="0">
                <a:solidFill>
                  <a:srgbClr val="0000FF"/>
                </a:solidFill>
              </a:rPr>
              <a:t>noise during transmission</a:t>
            </a:r>
            <a:r>
              <a:rPr lang="en-US" sz="1200" dirty="0"/>
              <a:t>, a traditional system might receive it as "The </a:t>
            </a:r>
            <a:r>
              <a:rPr lang="en-US" sz="1200" dirty="0" err="1"/>
              <a:t>Parliamemt</a:t>
            </a:r>
            <a:r>
              <a:rPr lang="en-US" sz="1200" dirty="0"/>
              <a:t> will </a:t>
            </a:r>
            <a:r>
              <a:rPr lang="en-US" sz="1200" b="1" dirty="0" err="1">
                <a:solidFill>
                  <a:srgbClr val="0000FF"/>
                </a:solidFill>
              </a:rPr>
              <a:t>voto</a:t>
            </a:r>
            <a:r>
              <a:rPr lang="en-US" sz="1200" dirty="0"/>
              <a:t> tomorrow" and </a:t>
            </a:r>
            <a:r>
              <a:rPr lang="en-US" sz="1200" dirty="0">
                <a:solidFill>
                  <a:srgbClr val="0000FF"/>
                </a:solidFill>
              </a:rPr>
              <a:t>leave it uncorrected</a:t>
            </a:r>
            <a:r>
              <a:rPr lang="en-US" sz="1200" dirty="0"/>
              <a:t>. A semantic system, however, </a:t>
            </a:r>
            <a:r>
              <a:rPr lang="en-US" sz="1200" b="1" dirty="0">
                <a:solidFill>
                  <a:srgbClr val="0000FF"/>
                </a:solidFill>
              </a:rPr>
              <a:t>would recognize and reconstruct the intended meaning using contextual understanding and domain knowledge</a:t>
            </a:r>
            <a:r>
              <a:rPr lang="en-US" sz="1200" dirty="0"/>
              <a:t>.</a:t>
            </a:r>
          </a:p>
        </p:txBody>
      </p:sp>
      <p:sp>
        <p:nvSpPr>
          <p:cNvPr id="4" name="Footer Placeholder 3">
            <a:extLst>
              <a:ext uri="{FF2B5EF4-FFF2-40B4-BE49-F238E27FC236}">
                <a16:creationId xmlns:a16="http://schemas.microsoft.com/office/drawing/2014/main" id="{9D64C8A2-0D8F-40BA-FA7C-E95998E99C42}"/>
              </a:ext>
            </a:extLst>
          </p:cNvPr>
          <p:cNvSpPr>
            <a:spLocks noGrp="1"/>
          </p:cNvSpPr>
          <p:nvPr>
            <p:ph type="ftr" sz="quarter" idx="10"/>
          </p:nvPr>
        </p:nvSpPr>
        <p:spPr/>
        <p:txBody>
          <a:bodyPr/>
          <a:lstStyle/>
          <a:p>
            <a:pPr>
              <a:defRPr/>
            </a:pPr>
            <a:r>
              <a:rPr lang="en-US" altLang="ko-KR"/>
              <a:t>INHA UNIVERSITY</a:t>
            </a:r>
          </a:p>
          <a:p>
            <a:pPr>
              <a:defRPr/>
            </a:pPr>
            <a:r>
              <a:rPr lang="en-US" altLang="ko-KR"/>
              <a:t>Mobile  Telecommunications  Research  Lab</a:t>
            </a:r>
          </a:p>
        </p:txBody>
      </p:sp>
      <p:sp>
        <p:nvSpPr>
          <p:cNvPr id="5" name="Slide Number Placeholder 4">
            <a:extLst>
              <a:ext uri="{FF2B5EF4-FFF2-40B4-BE49-F238E27FC236}">
                <a16:creationId xmlns:a16="http://schemas.microsoft.com/office/drawing/2014/main" id="{3B3A0FE5-EFA7-86C1-F4A5-C56A7E81AFAF}"/>
              </a:ext>
            </a:extLst>
          </p:cNvPr>
          <p:cNvSpPr>
            <a:spLocks noGrp="1"/>
          </p:cNvSpPr>
          <p:nvPr>
            <p:ph type="sldNum" sz="quarter" idx="11"/>
          </p:nvPr>
        </p:nvSpPr>
        <p:spPr/>
        <p:txBody>
          <a:bodyPr/>
          <a:lstStyle/>
          <a:p>
            <a:pPr>
              <a:defRPr/>
            </a:pPr>
            <a:fld id="{06B6D9D2-400B-4F34-9CD7-7185E64E1880}" type="slidenum">
              <a:rPr lang="en-US" altLang="ko-KR" smtClean="0">
                <a:solidFill>
                  <a:srgbClr val="000000"/>
                </a:solidFill>
              </a:rPr>
              <a:pPr>
                <a:defRPr/>
              </a:pPr>
              <a:t>37</a:t>
            </a:fld>
            <a:endParaRPr lang="en-US" altLang="ko-KR">
              <a:solidFill>
                <a:srgbClr val="000000"/>
              </a:solidFill>
            </a:endParaRPr>
          </a:p>
        </p:txBody>
      </p:sp>
    </p:spTree>
    <p:extLst>
      <p:ext uri="{BB962C8B-B14F-4D97-AF65-F5344CB8AC3E}">
        <p14:creationId xmlns:p14="http://schemas.microsoft.com/office/powerpoint/2010/main" val="14488876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D339F-20DB-FF07-EACA-4CC739FD777C}"/>
              </a:ext>
            </a:extLst>
          </p:cNvPr>
          <p:cNvSpPr>
            <a:spLocks noGrp="1"/>
          </p:cNvSpPr>
          <p:nvPr>
            <p:ph type="title"/>
          </p:nvPr>
        </p:nvSpPr>
        <p:spPr/>
        <p:txBody>
          <a:bodyPr/>
          <a:lstStyle/>
          <a:p>
            <a:r>
              <a:rPr lang="en-US" sz="1600" dirty="0">
                <a:solidFill>
                  <a:srgbClr val="0000FF"/>
                </a:solidFill>
              </a:rPr>
              <a:t>Appendix  (Proposed Content-Adaptive UEP Calculation)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9EDF178-19F1-1332-1155-FBD6B5EBBFE0}"/>
                  </a:ext>
                </a:extLst>
              </p:cNvPr>
              <p:cNvSpPr>
                <a:spLocks noGrp="1"/>
              </p:cNvSpPr>
              <p:nvPr>
                <p:ph idx="1"/>
              </p:nvPr>
            </p:nvSpPr>
            <p:spPr/>
            <p:txBody>
              <a:bodyPr/>
              <a:lstStyle/>
              <a:p>
                <a:r>
                  <a:rPr lang="en-US" sz="1200" b="1" dirty="0"/>
                  <a:t>Semantic Classification</a:t>
                </a:r>
              </a:p>
              <a:p>
                <a:pPr lvl="1"/>
                <a:r>
                  <a:rPr lang="en-US" sz="1100" dirty="0"/>
                  <a:t>We feed the compressed latent symbol vector z into our trained content classifier f</a:t>
                </a:r>
                <a:r>
                  <a:rPr lang="el-GR" sz="1100" dirty="0"/>
                  <a:t>φ​, </a:t>
                </a:r>
                <a:r>
                  <a:rPr lang="en-US" sz="1100" dirty="0"/>
                  <a:t>which outputs a probability distribution over C semantic classes:</a:t>
                </a:r>
              </a:p>
              <a:p>
                <a:pPr marL="914400" lvl="2" indent="0">
                  <a:buNone/>
                </a:pPr>
                <a14:m>
                  <m:oMathPara xmlns:m="http://schemas.openxmlformats.org/officeDocument/2006/math">
                    <m:oMathParaPr>
                      <m:jc m:val="centerGroup"/>
                    </m:oMathParaPr>
                    <m:oMath xmlns:m="http://schemas.openxmlformats.org/officeDocument/2006/math">
                      <m:r>
                        <a:rPr lang="en-US" sz="1100" b="0" i="1" smtClean="0">
                          <a:latin typeface="Cambria Math" panose="02040503050406030204" pitchFamily="18" charset="0"/>
                        </a:rPr>
                        <m:t>𝑃</m:t>
                      </m:r>
                      <m:r>
                        <a:rPr lang="en-US" sz="1100" b="0" i="1" smtClean="0">
                          <a:latin typeface="Cambria Math" panose="02040503050406030204" pitchFamily="18" charset="0"/>
                        </a:rPr>
                        <m:t>=</m:t>
                      </m:r>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𝑓</m:t>
                          </m:r>
                        </m:e>
                        <m:sub>
                          <m:r>
                            <a:rPr lang="en-US" sz="1100" b="0" i="1" smtClean="0">
                              <a:latin typeface="Cambria Math" panose="02040503050406030204" pitchFamily="18" charset="0"/>
                              <a:ea typeface="Cambria Math" panose="02040503050406030204" pitchFamily="18" charset="0"/>
                            </a:rPr>
                            <m:t>𝜑</m:t>
                          </m:r>
                        </m:sub>
                      </m:sSub>
                      <m:d>
                        <m:dPr>
                          <m:ctrlPr>
                            <a:rPr lang="en-US" sz="1100" b="0" i="1" smtClean="0">
                              <a:latin typeface="Cambria Math" panose="02040503050406030204" pitchFamily="18" charset="0"/>
                            </a:rPr>
                          </m:ctrlPr>
                        </m:dPr>
                        <m:e>
                          <m:r>
                            <a:rPr lang="en-US" sz="1100" b="0" i="1" smtClean="0">
                              <a:latin typeface="Cambria Math" panose="02040503050406030204" pitchFamily="18" charset="0"/>
                            </a:rPr>
                            <m:t>𝑧</m:t>
                          </m:r>
                        </m:e>
                      </m:d>
                      <m:r>
                        <a:rPr lang="en-US" sz="1100" b="0" i="1" smtClean="0">
                          <a:latin typeface="Cambria Math" panose="02040503050406030204" pitchFamily="18" charset="0"/>
                        </a:rPr>
                        <m:t>=</m:t>
                      </m:r>
                      <m:d>
                        <m:dPr>
                          <m:begChr m:val="["/>
                          <m:endChr m:val="]"/>
                          <m:ctrlPr>
                            <a:rPr lang="en-US" sz="1100" b="0" i="1" smtClean="0">
                              <a:latin typeface="Cambria Math" panose="02040503050406030204" pitchFamily="18" charset="0"/>
                            </a:rPr>
                          </m:ctrlPr>
                        </m:dPr>
                        <m:e>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𝑃</m:t>
                              </m:r>
                            </m:e>
                            <m:sub>
                              <m:r>
                                <a:rPr lang="en-US" sz="1100" b="0" i="1" smtClean="0">
                                  <a:latin typeface="Cambria Math" panose="02040503050406030204" pitchFamily="18" charset="0"/>
                                </a:rPr>
                                <m:t>1</m:t>
                              </m:r>
                            </m:sub>
                          </m:sSub>
                          <m:r>
                            <a:rPr lang="en-US" sz="1100" b="0" i="1" smtClean="0">
                              <a:latin typeface="Cambria Math" panose="02040503050406030204" pitchFamily="18" charset="0"/>
                            </a:rPr>
                            <m:t>,</m:t>
                          </m:r>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𝑃</m:t>
                              </m:r>
                            </m:e>
                            <m:sub>
                              <m:r>
                                <a:rPr lang="en-US" sz="1100" b="0" i="1" smtClean="0">
                                  <a:latin typeface="Cambria Math" panose="02040503050406030204" pitchFamily="18" charset="0"/>
                                </a:rPr>
                                <m:t>2</m:t>
                              </m:r>
                            </m:sub>
                          </m:sSub>
                          <m:r>
                            <a:rPr lang="en-US" sz="1100" b="0" i="1" smtClean="0">
                              <a:latin typeface="Cambria Math" panose="02040503050406030204" pitchFamily="18" charset="0"/>
                            </a:rPr>
                            <m:t>,…,</m:t>
                          </m:r>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𝑃</m:t>
                              </m:r>
                            </m:e>
                            <m:sub>
                              <m:r>
                                <a:rPr lang="en-US" sz="1100" b="0" i="1" smtClean="0">
                                  <a:latin typeface="Cambria Math" panose="02040503050406030204" pitchFamily="18" charset="0"/>
                                </a:rPr>
                                <m:t>𝐶</m:t>
                              </m:r>
                            </m:sub>
                          </m:sSub>
                        </m:e>
                      </m:d>
                    </m:oMath>
                  </m:oMathPara>
                </a14:m>
                <a:endParaRPr lang="en-US" sz="800" dirty="0">
                  <a:solidFill>
                    <a:srgbClr val="0000FF"/>
                  </a:solidFill>
                </a:endParaRPr>
              </a:p>
              <a:p>
                <a:pPr marL="914400" lvl="2" indent="1371600">
                  <a:buNone/>
                </a:pPr>
                <a:r>
                  <a:rPr lang="en-US" sz="800" dirty="0">
                    <a:solidFill>
                      <a:srgbClr val="0000FF"/>
                    </a:solidFill>
                  </a:rPr>
                  <a:t>Procedural</a:t>
                </a:r>
                <a:r>
                  <a:rPr lang="en-US" sz="800" dirty="0"/>
                  <a:t> -&gt; Text describing how the Parliament operates—its rules, agendas, sessions, and motions.</a:t>
                </a:r>
              </a:p>
              <a:p>
                <a:pPr marL="914400" lvl="2" indent="1371600">
                  <a:buNone/>
                </a:pPr>
                <a:r>
                  <a:rPr lang="en-US" sz="800" dirty="0">
                    <a:solidFill>
                      <a:srgbClr val="0000FF"/>
                    </a:solidFill>
                  </a:rPr>
                  <a:t>Legislative</a:t>
                </a:r>
                <a:r>
                  <a:rPr lang="en-US" sz="800" dirty="0"/>
                  <a:t> -&gt;  Text about laws, directives, amendments and formal proposals under consideration.</a:t>
                </a:r>
              </a:p>
              <a:p>
                <a:pPr marL="914400" lvl="2" indent="1371600">
                  <a:buNone/>
                </a:pPr>
                <a:r>
                  <a:rPr lang="en-US" sz="800" dirty="0">
                    <a:solidFill>
                      <a:srgbClr val="0000FF"/>
                    </a:solidFill>
                  </a:rPr>
                  <a:t>Factual</a:t>
                </a:r>
                <a:r>
                  <a:rPr lang="en-US" sz="800" dirty="0"/>
                  <a:t> -&gt; Statements of data, reports, statistics or findings—used when conveying evidence or analysis.</a:t>
                </a:r>
              </a:p>
              <a:p>
                <a:pPr marL="914400" lvl="2" indent="1371600">
                  <a:buNone/>
                </a:pPr>
                <a:r>
                  <a:rPr lang="en-US" sz="800" dirty="0">
                    <a:solidFill>
                      <a:srgbClr val="0000FF"/>
                    </a:solidFill>
                  </a:rPr>
                  <a:t>Argumentative</a:t>
                </a:r>
                <a:r>
                  <a:rPr lang="en-US" sz="800" dirty="0"/>
                  <a:t>-&gt; Language used to express opinions, debate positions, or persuade—often with contrastive or evaluative phrases</a:t>
                </a:r>
              </a:p>
              <a:p>
                <a:pPr marL="914400" lvl="2" indent="1371600">
                  <a:buNone/>
                </a:pPr>
                <a:endParaRPr lang="en-US" sz="800" b="0" dirty="0"/>
              </a:p>
              <a:p>
                <a:pPr marL="914400" lvl="2" indent="0">
                  <a:buNone/>
                </a:pPr>
                <a:r>
                  <a:rPr lang="en-US" sz="1100" b="1" dirty="0">
                    <a:solidFill>
                      <a:srgbClr val="0000FF"/>
                    </a:solidFill>
                  </a:rPr>
                  <a:t>	Example: P=[0.1, 0.2, 0.5, 0.2] for classes {Procedural, Legislative, Factual, Argumentative}.</a:t>
                </a:r>
                <a:endParaRPr lang="en-US" sz="1000" b="1" dirty="0">
                  <a:solidFill>
                    <a:srgbClr val="0000FF"/>
                  </a:solidFill>
                </a:endParaRPr>
              </a:p>
              <a:p>
                <a:r>
                  <a:rPr lang="en-US" sz="1200" b="1" dirty="0"/>
                  <a:t>Importance Scoring</a:t>
                </a:r>
                <a:endParaRPr lang="en-US" sz="1100" b="1" dirty="0"/>
              </a:p>
              <a:p>
                <a:pPr lvl="1"/>
                <a:r>
                  <a:rPr lang="en-US" sz="1100" dirty="0"/>
                  <a:t>Each class </a:t>
                </a:r>
                <a14:m>
                  <m:oMath xmlns:m="http://schemas.openxmlformats.org/officeDocument/2006/math">
                    <m:r>
                      <a:rPr lang="en-US" sz="1200" i="1" dirty="0" smtClean="0">
                        <a:latin typeface="Cambria Math" panose="02040503050406030204" pitchFamily="18" charset="0"/>
                      </a:rPr>
                      <m:t>𝑐</m:t>
                    </m:r>
                  </m:oMath>
                </a14:m>
                <a:r>
                  <a:rPr lang="en-US" sz="1100" dirty="0"/>
                  <a:t> has an expert-tuned weight </a:t>
                </a:r>
                <a14:m>
                  <m:oMath xmlns:m="http://schemas.openxmlformats.org/officeDocument/2006/math">
                    <m:sSub>
                      <m:sSubPr>
                        <m:ctrlPr>
                          <a:rPr lang="en-US" sz="1100" i="1" smtClean="0">
                            <a:latin typeface="Cambria Math" panose="02040503050406030204" pitchFamily="18" charset="0"/>
                          </a:rPr>
                        </m:ctrlPr>
                      </m:sSubPr>
                      <m:e>
                        <m:r>
                          <a:rPr lang="en-US" sz="1100" b="0" i="1" smtClean="0">
                            <a:latin typeface="Cambria Math" panose="02040503050406030204" pitchFamily="18" charset="0"/>
                          </a:rPr>
                          <m:t>𝑤</m:t>
                        </m:r>
                      </m:e>
                      <m:sub>
                        <m:r>
                          <a:rPr lang="en-US" sz="1100" b="0" i="1" smtClean="0">
                            <a:latin typeface="Cambria Math" panose="02040503050406030204" pitchFamily="18" charset="0"/>
                          </a:rPr>
                          <m:t>𝑐</m:t>
                        </m:r>
                      </m:sub>
                    </m:sSub>
                  </m:oMath>
                </a14:m>
                <a:r>
                  <a:rPr lang="en-US" sz="1100" dirty="0"/>
                  <a:t>∈[0,1] reflecting its criticality (</a:t>
                </a:r>
                <a:r>
                  <a:rPr lang="en-US" sz="1100" dirty="0" err="1"/>
                  <a:t>e.g</a:t>
                </a:r>
                <a:r>
                  <a:rPr lang="en-US" sz="1100" dirty="0"/>
                  <a:t> </a:t>
                </a:r>
                <a14:m>
                  <m:oMath xmlns:m="http://schemas.openxmlformats.org/officeDocument/2006/math">
                    <m:sSub>
                      <m:sSubPr>
                        <m:ctrlPr>
                          <a:rPr lang="en-US" sz="1100" i="1" smtClean="0">
                            <a:latin typeface="Cambria Math" panose="02040503050406030204" pitchFamily="18" charset="0"/>
                          </a:rPr>
                        </m:ctrlPr>
                      </m:sSubPr>
                      <m:e>
                        <m:r>
                          <a:rPr lang="en-US" sz="1100" b="0" i="1" smtClean="0">
                            <a:latin typeface="Cambria Math" panose="02040503050406030204" pitchFamily="18" charset="0"/>
                          </a:rPr>
                          <m:t>𝑤</m:t>
                        </m:r>
                      </m:e>
                      <m:sub>
                        <m:r>
                          <a:rPr lang="en-US" sz="1100" b="0" i="1" smtClean="0">
                            <a:latin typeface="Cambria Math" panose="02040503050406030204" pitchFamily="18" charset="0"/>
                          </a:rPr>
                          <m:t>𝑓𝑎𝑐𝑡𝑢𝑎𝑙</m:t>
                        </m:r>
                      </m:sub>
                    </m:sSub>
                  </m:oMath>
                </a14:m>
                <a:r>
                  <a:rPr lang="en-US" sz="1100" dirty="0"/>
                  <a:t>​=1.0, </a:t>
                </a:r>
                <a14:m>
                  <m:oMath xmlns:m="http://schemas.openxmlformats.org/officeDocument/2006/math">
                    <m:sSub>
                      <m:sSubPr>
                        <m:ctrlPr>
                          <a:rPr lang="en-US" sz="1100" i="1">
                            <a:latin typeface="Cambria Math" panose="02040503050406030204" pitchFamily="18" charset="0"/>
                          </a:rPr>
                        </m:ctrlPr>
                      </m:sSubPr>
                      <m:e>
                        <m:r>
                          <a:rPr lang="en-US" sz="1100" i="1">
                            <a:latin typeface="Cambria Math" panose="02040503050406030204" pitchFamily="18" charset="0"/>
                          </a:rPr>
                          <m:t>𝑤</m:t>
                        </m:r>
                      </m:e>
                      <m:sub>
                        <m:r>
                          <a:rPr lang="en-US" sz="1100" b="0" i="1" smtClean="0">
                            <a:latin typeface="Cambria Math" panose="02040503050406030204" pitchFamily="18" charset="0"/>
                          </a:rPr>
                          <m:t>𝑃𝑟𝑜𝑐𝑒𝑑𝑢𝑟𝑎𝑙</m:t>
                        </m:r>
                      </m:sub>
                    </m:sSub>
                  </m:oMath>
                </a14:m>
                <a:r>
                  <a:rPr lang="en-US" sz="1100" dirty="0"/>
                  <a:t>​=4.0).</a:t>
                </a:r>
              </a:p>
              <a:p>
                <a:pPr marL="914400" lvl="2" indent="0">
                  <a:buNone/>
                </a:pPr>
                <a:r>
                  <a:rPr lang="en-US" sz="1050" dirty="0"/>
                  <a:t>				</a:t>
                </a:r>
                <a14:m>
                  <m:oMath xmlns:m="http://schemas.openxmlformats.org/officeDocument/2006/math">
                    <m:r>
                      <a:rPr lang="en-US" sz="1200" b="0" i="1" smtClean="0">
                        <a:latin typeface="Cambria Math" panose="02040503050406030204" pitchFamily="18" charset="0"/>
                      </a:rPr>
                      <m:t>𝐼</m:t>
                    </m:r>
                    <m:r>
                      <a:rPr lang="en-US" sz="1200" b="0" i="1" smtClean="0">
                        <a:latin typeface="Cambria Math" panose="02040503050406030204" pitchFamily="18" charset="0"/>
                      </a:rPr>
                      <m:t>=</m:t>
                    </m:r>
                    <m:nary>
                      <m:naryPr>
                        <m:chr m:val="∑"/>
                        <m:ctrlPr>
                          <a:rPr lang="en-US" sz="1200" b="0" i="1" smtClean="0">
                            <a:latin typeface="Cambria Math" panose="02040503050406030204" pitchFamily="18" charset="0"/>
                          </a:rPr>
                        </m:ctrlPr>
                      </m:naryPr>
                      <m:sub>
                        <m:r>
                          <m:rPr>
                            <m:brk m:alnAt="23"/>
                          </m:rPr>
                          <a:rPr lang="en-US" sz="1200" b="0" i="1" smtClean="0">
                            <a:latin typeface="Cambria Math" panose="02040503050406030204" pitchFamily="18" charset="0"/>
                          </a:rPr>
                          <m:t>𝑐</m:t>
                        </m:r>
                        <m:r>
                          <a:rPr lang="en-US" sz="1200" b="0" i="1" smtClean="0">
                            <a:latin typeface="Cambria Math" panose="02040503050406030204" pitchFamily="18" charset="0"/>
                          </a:rPr>
                          <m:t>=1</m:t>
                        </m:r>
                      </m:sub>
                      <m:sup>
                        <m:r>
                          <a:rPr lang="en-US" sz="1200" b="0" i="1" smtClean="0">
                            <a:latin typeface="Cambria Math" panose="02040503050406030204" pitchFamily="18" charset="0"/>
                          </a:rPr>
                          <m:t>𝐶</m:t>
                        </m:r>
                      </m:sup>
                      <m:e>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𝑃</m:t>
                            </m:r>
                          </m:e>
                          <m:sub>
                            <m:r>
                              <a:rPr lang="en-US" sz="1200" b="0" i="1" smtClean="0">
                                <a:latin typeface="Cambria Math" panose="02040503050406030204" pitchFamily="18" charset="0"/>
                              </a:rPr>
                              <m:t>𝑐</m:t>
                            </m:r>
                          </m:sub>
                        </m:sSub>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𝑤</m:t>
                            </m:r>
                          </m:e>
                          <m:sub>
                            <m:r>
                              <a:rPr lang="en-US" sz="1200" b="0" i="1" smtClean="0">
                                <a:latin typeface="Cambria Math" panose="02040503050406030204" pitchFamily="18" charset="0"/>
                              </a:rPr>
                              <m:t>𝑐</m:t>
                            </m:r>
                          </m:sub>
                        </m:sSub>
                      </m:e>
                    </m:nary>
                  </m:oMath>
                </a14:m>
                <a:endParaRPr lang="en-US" sz="1050" dirty="0"/>
              </a:p>
              <a:p>
                <a:pPr marL="514350" lvl="1" indent="0">
                  <a:buNone/>
                </a:pPr>
                <a:r>
                  <a:rPr lang="en-US" sz="1100" dirty="0">
                    <a:solidFill>
                      <a:srgbClr val="0000FF"/>
                    </a:solidFill>
                  </a:rPr>
                  <a:t>We compute a </a:t>
                </a:r>
                <a:r>
                  <a:rPr lang="en-US" sz="1100" b="1" dirty="0">
                    <a:solidFill>
                      <a:srgbClr val="0000FF"/>
                    </a:solidFill>
                  </a:rPr>
                  <a:t>soft importance factor</a:t>
                </a:r>
                <a:r>
                  <a:rPr lang="en-US" sz="1100" dirty="0">
                    <a:solidFill>
                      <a:srgbClr val="0000FF"/>
                    </a:solidFill>
                  </a:rPr>
                  <a:t> III by a weighted sum: </a:t>
                </a:r>
                <a14:m>
                  <m:oMath xmlns:m="http://schemas.openxmlformats.org/officeDocument/2006/math">
                    <m:r>
                      <a:rPr lang="nn-NO" sz="1100" i="1" dirty="0" smtClean="0">
                        <a:solidFill>
                          <a:srgbClr val="0000FF"/>
                        </a:solidFill>
                        <a:latin typeface="Cambria Math" panose="02040503050406030204" pitchFamily="18" charset="0"/>
                      </a:rPr>
                      <m:t>𝐼</m:t>
                    </m:r>
                    <m:r>
                      <a:rPr lang="nn-NO" sz="1100" i="1" dirty="0" smtClean="0">
                        <a:solidFill>
                          <a:srgbClr val="0000FF"/>
                        </a:solidFill>
                        <a:latin typeface="Cambria Math" panose="02040503050406030204" pitchFamily="18" charset="0"/>
                      </a:rPr>
                      <m:t>=0.1⋅0.4+0.2⋅0.6+0.5⋅1.0+0.2⋅0.8=0.82.</m:t>
                    </m:r>
                  </m:oMath>
                </a14:m>
                <a:endParaRPr lang="en-US" sz="800" dirty="0"/>
              </a:p>
              <a:p>
                <a:r>
                  <a:rPr lang="en-US" sz="1200" b="1" dirty="0"/>
                  <a:t>UEP Parameter Mapping</a:t>
                </a:r>
              </a:p>
              <a:p>
                <a:pPr lvl="1"/>
                <a:r>
                  <a:rPr lang="en-US" sz="1100" dirty="0"/>
                  <a:t>We pre-define ranges for key channel-coding parameters:</a:t>
                </a:r>
                <a:r>
                  <a:rPr lang="en-US" sz="1100" b="1" dirty="0"/>
                  <a:t> </a:t>
                </a:r>
                <a14:m>
                  <m:oMath xmlns:m="http://schemas.openxmlformats.org/officeDocument/2006/math">
                    <m:r>
                      <a:rPr lang="en-US" sz="1100" b="1" i="1" smtClean="0">
                        <a:latin typeface="Cambria Math" panose="02040503050406030204" pitchFamily="18" charset="0"/>
                      </a:rPr>
                      <m:t>𝒓</m:t>
                    </m:r>
                    <m:r>
                      <a:rPr lang="en-US" sz="1100" b="1" i="1" smtClean="0">
                        <a:latin typeface="Cambria Math" panose="02040503050406030204" pitchFamily="18" charset="0"/>
                        <a:ea typeface="Cambria Math" panose="02040503050406030204" pitchFamily="18" charset="0"/>
                      </a:rPr>
                      <m:t>∈</m:t>
                    </m:r>
                    <m:d>
                      <m:dPr>
                        <m:begChr m:val="["/>
                        <m:endChr m:val="]"/>
                        <m:ctrlPr>
                          <a:rPr lang="en-US" sz="1100" b="1" i="1" smtClean="0">
                            <a:latin typeface="Cambria Math" panose="02040503050406030204" pitchFamily="18" charset="0"/>
                            <a:ea typeface="Cambria Math" panose="02040503050406030204" pitchFamily="18" charset="0"/>
                          </a:rPr>
                        </m:ctrlPr>
                      </m:dPr>
                      <m:e>
                        <m:sSub>
                          <m:sSubPr>
                            <m:ctrlPr>
                              <a:rPr lang="en-US" sz="1100" b="1" i="1" smtClean="0">
                                <a:latin typeface="Cambria Math" panose="02040503050406030204" pitchFamily="18" charset="0"/>
                                <a:ea typeface="Cambria Math" panose="02040503050406030204" pitchFamily="18" charset="0"/>
                              </a:rPr>
                            </m:ctrlPr>
                          </m:sSubPr>
                          <m:e>
                            <m:r>
                              <a:rPr lang="en-US" sz="1100" b="1" i="1" smtClean="0">
                                <a:latin typeface="Cambria Math" panose="02040503050406030204" pitchFamily="18" charset="0"/>
                                <a:ea typeface="Cambria Math" panose="02040503050406030204" pitchFamily="18" charset="0"/>
                              </a:rPr>
                              <m:t>𝒓</m:t>
                            </m:r>
                          </m:e>
                          <m:sub>
                            <m:r>
                              <a:rPr lang="en-US" sz="1100" b="1" i="1" smtClean="0">
                                <a:latin typeface="Cambria Math" panose="02040503050406030204" pitchFamily="18" charset="0"/>
                                <a:ea typeface="Cambria Math" panose="02040503050406030204" pitchFamily="18" charset="0"/>
                              </a:rPr>
                              <m:t>𝒎𝒂𝒙</m:t>
                            </m:r>
                          </m:sub>
                        </m:sSub>
                        <m:r>
                          <a:rPr lang="en-US" sz="1100" b="1" i="1" smtClean="0">
                            <a:latin typeface="Cambria Math" panose="02040503050406030204" pitchFamily="18" charset="0"/>
                            <a:ea typeface="Cambria Math" panose="02040503050406030204" pitchFamily="18" charset="0"/>
                          </a:rPr>
                          <m:t>,</m:t>
                        </m:r>
                        <m:sSub>
                          <m:sSubPr>
                            <m:ctrlPr>
                              <a:rPr lang="en-US" sz="1050" b="1" i="1">
                                <a:latin typeface="Cambria Math" panose="02040503050406030204" pitchFamily="18" charset="0"/>
                                <a:ea typeface="Cambria Math" panose="02040503050406030204" pitchFamily="18" charset="0"/>
                              </a:rPr>
                            </m:ctrlPr>
                          </m:sSubPr>
                          <m:e>
                            <m:r>
                              <a:rPr lang="en-US" sz="1050" b="1" i="1">
                                <a:latin typeface="Cambria Math" panose="02040503050406030204" pitchFamily="18" charset="0"/>
                                <a:ea typeface="Cambria Math" panose="02040503050406030204" pitchFamily="18" charset="0"/>
                              </a:rPr>
                              <m:t>𝒓</m:t>
                            </m:r>
                          </m:e>
                          <m:sub>
                            <m:r>
                              <a:rPr lang="en-US" sz="1050" b="1" i="1">
                                <a:latin typeface="Cambria Math" panose="02040503050406030204" pitchFamily="18" charset="0"/>
                                <a:ea typeface="Cambria Math" panose="02040503050406030204" pitchFamily="18" charset="0"/>
                              </a:rPr>
                              <m:t>𝒎</m:t>
                            </m:r>
                            <m:r>
                              <a:rPr lang="en-US" sz="1050" b="1" i="1" smtClean="0">
                                <a:latin typeface="Cambria Math" panose="02040503050406030204" pitchFamily="18" charset="0"/>
                                <a:ea typeface="Cambria Math" panose="02040503050406030204" pitchFamily="18" charset="0"/>
                              </a:rPr>
                              <m:t>𝒊𝒏</m:t>
                            </m:r>
                          </m:sub>
                        </m:sSub>
                      </m:e>
                    </m:d>
                    <m:r>
                      <a:rPr lang="en-US" sz="1050" b="1" i="1" smtClean="0">
                        <a:latin typeface="Cambria Math" panose="02040503050406030204" pitchFamily="18" charset="0"/>
                        <a:ea typeface="Cambria Math" panose="02040503050406030204" pitchFamily="18" charset="0"/>
                      </a:rPr>
                      <m:t>,</m:t>
                    </m:r>
                    <m:r>
                      <a:rPr lang="en-US" sz="1050" b="1" i="1" smtClean="0">
                        <a:latin typeface="Cambria Math" panose="02040503050406030204" pitchFamily="18" charset="0"/>
                        <a:ea typeface="Cambria Math" panose="02040503050406030204" pitchFamily="18" charset="0"/>
                      </a:rPr>
                      <m:t>𝒅</m:t>
                    </m:r>
                    <m:r>
                      <a:rPr lang="en-US" sz="1050" b="1" i="1" smtClean="0">
                        <a:latin typeface="Cambria Math" panose="02040503050406030204" pitchFamily="18" charset="0"/>
                        <a:ea typeface="Cambria Math" panose="02040503050406030204" pitchFamily="18" charset="0"/>
                      </a:rPr>
                      <m:t>∈[</m:t>
                    </m:r>
                    <m:sSub>
                      <m:sSubPr>
                        <m:ctrlPr>
                          <a:rPr lang="en-US" sz="1050" b="1" i="1">
                            <a:latin typeface="Cambria Math" panose="02040503050406030204" pitchFamily="18" charset="0"/>
                            <a:ea typeface="Cambria Math" panose="02040503050406030204" pitchFamily="18" charset="0"/>
                          </a:rPr>
                        </m:ctrlPr>
                      </m:sSubPr>
                      <m:e>
                        <m:r>
                          <a:rPr lang="en-US" sz="1050" b="1" i="1" smtClean="0">
                            <a:latin typeface="Cambria Math" panose="02040503050406030204" pitchFamily="18" charset="0"/>
                            <a:ea typeface="Cambria Math" panose="02040503050406030204" pitchFamily="18" charset="0"/>
                          </a:rPr>
                          <m:t>𝒅</m:t>
                        </m:r>
                      </m:e>
                      <m:sub>
                        <m:r>
                          <a:rPr lang="en-US" sz="1050" b="1" i="1">
                            <a:latin typeface="Cambria Math" panose="02040503050406030204" pitchFamily="18" charset="0"/>
                            <a:ea typeface="Cambria Math" panose="02040503050406030204" pitchFamily="18" charset="0"/>
                          </a:rPr>
                          <m:t>𝒎𝒂𝒙</m:t>
                        </m:r>
                      </m:sub>
                    </m:sSub>
                    <m:r>
                      <a:rPr lang="en-US" sz="1050" b="1" i="1" smtClean="0">
                        <a:latin typeface="Cambria Math" panose="02040503050406030204" pitchFamily="18" charset="0"/>
                        <a:ea typeface="Cambria Math" panose="02040503050406030204" pitchFamily="18" charset="0"/>
                      </a:rPr>
                      <m:t>,</m:t>
                    </m:r>
                    <m:sSub>
                      <m:sSubPr>
                        <m:ctrlPr>
                          <a:rPr lang="en-US" sz="1050" b="1" i="1">
                            <a:latin typeface="Cambria Math" panose="02040503050406030204" pitchFamily="18" charset="0"/>
                            <a:ea typeface="Cambria Math" panose="02040503050406030204" pitchFamily="18" charset="0"/>
                          </a:rPr>
                        </m:ctrlPr>
                      </m:sSubPr>
                      <m:e>
                        <m:r>
                          <a:rPr lang="en-US" sz="1050" b="1" i="1" smtClean="0">
                            <a:latin typeface="Cambria Math" panose="02040503050406030204" pitchFamily="18" charset="0"/>
                            <a:ea typeface="Cambria Math" panose="02040503050406030204" pitchFamily="18" charset="0"/>
                          </a:rPr>
                          <m:t>𝒅</m:t>
                        </m:r>
                      </m:e>
                      <m:sub>
                        <m:r>
                          <a:rPr lang="en-US" sz="1050" b="1" i="1" smtClean="0">
                            <a:latin typeface="Cambria Math" panose="02040503050406030204" pitchFamily="18" charset="0"/>
                            <a:ea typeface="Cambria Math" panose="02040503050406030204" pitchFamily="18" charset="0"/>
                          </a:rPr>
                          <m:t>𝒎𝒊𝒏</m:t>
                        </m:r>
                      </m:sub>
                    </m:sSub>
                    <m:r>
                      <a:rPr lang="en-US" sz="1050" b="1" i="1" smtClean="0">
                        <a:latin typeface="Cambria Math" panose="02040503050406030204" pitchFamily="18" charset="0"/>
                        <a:ea typeface="Cambria Math" panose="02040503050406030204" pitchFamily="18" charset="0"/>
                      </a:rPr>
                      <m:t>]</m:t>
                    </m:r>
                  </m:oMath>
                </a14:m>
                <a:r>
                  <a:rPr lang="en-US" sz="1050" b="1" dirty="0"/>
                  <a:t>, </a:t>
                </a:r>
                <a14:m>
                  <m:oMath xmlns:m="http://schemas.openxmlformats.org/officeDocument/2006/math">
                    <m:r>
                      <a:rPr lang="en-US" sz="1050" b="1" i="1" dirty="0" smtClean="0">
                        <a:latin typeface="Cambria Math" panose="02040503050406030204" pitchFamily="18" charset="0"/>
                      </a:rPr>
                      <m:t>𝒈</m:t>
                    </m:r>
                    <m:r>
                      <a:rPr lang="en-US" sz="1050" b="1" i="1" dirty="0" smtClean="0">
                        <a:latin typeface="Cambria Math" panose="02040503050406030204" pitchFamily="18" charset="0"/>
                        <a:ea typeface="Cambria Math" panose="02040503050406030204" pitchFamily="18" charset="0"/>
                      </a:rPr>
                      <m:t>∈[</m:t>
                    </m:r>
                    <m:sSub>
                      <m:sSubPr>
                        <m:ctrlPr>
                          <a:rPr lang="en-US" sz="1050" b="1" i="1">
                            <a:latin typeface="Cambria Math" panose="02040503050406030204" pitchFamily="18" charset="0"/>
                            <a:ea typeface="Cambria Math" panose="02040503050406030204" pitchFamily="18" charset="0"/>
                          </a:rPr>
                        </m:ctrlPr>
                      </m:sSubPr>
                      <m:e>
                        <m:r>
                          <a:rPr lang="en-US" sz="1050" b="1" i="1" smtClean="0">
                            <a:latin typeface="Cambria Math" panose="02040503050406030204" pitchFamily="18" charset="0"/>
                            <a:ea typeface="Cambria Math" panose="02040503050406030204" pitchFamily="18" charset="0"/>
                          </a:rPr>
                          <m:t>𝒈</m:t>
                        </m:r>
                      </m:e>
                      <m:sub>
                        <m:r>
                          <a:rPr lang="en-US" sz="1050" b="1" i="1">
                            <a:latin typeface="Cambria Math" panose="02040503050406030204" pitchFamily="18" charset="0"/>
                            <a:ea typeface="Cambria Math" panose="02040503050406030204" pitchFamily="18" charset="0"/>
                          </a:rPr>
                          <m:t>𝒎𝒂𝒙</m:t>
                        </m:r>
                      </m:sub>
                    </m:sSub>
                    <m:r>
                      <a:rPr lang="en-US" sz="1050" b="1" i="1" smtClean="0">
                        <a:latin typeface="Cambria Math" panose="02040503050406030204" pitchFamily="18" charset="0"/>
                        <a:ea typeface="Cambria Math" panose="02040503050406030204" pitchFamily="18" charset="0"/>
                      </a:rPr>
                      <m:t>,</m:t>
                    </m:r>
                    <m:sSub>
                      <m:sSubPr>
                        <m:ctrlPr>
                          <a:rPr lang="en-US" sz="1050" b="1" i="1">
                            <a:latin typeface="Cambria Math" panose="02040503050406030204" pitchFamily="18" charset="0"/>
                            <a:ea typeface="Cambria Math" panose="02040503050406030204" pitchFamily="18" charset="0"/>
                          </a:rPr>
                        </m:ctrlPr>
                      </m:sSubPr>
                      <m:e>
                        <m:r>
                          <a:rPr lang="en-US" sz="1050" b="1" i="1" smtClean="0">
                            <a:latin typeface="Cambria Math" panose="02040503050406030204" pitchFamily="18" charset="0"/>
                            <a:ea typeface="Cambria Math" panose="02040503050406030204" pitchFamily="18" charset="0"/>
                          </a:rPr>
                          <m:t>𝒈</m:t>
                        </m:r>
                      </m:e>
                      <m:sub>
                        <m:r>
                          <a:rPr lang="en-US" sz="1050" b="1" i="1" smtClean="0">
                            <a:latin typeface="Cambria Math" panose="02040503050406030204" pitchFamily="18" charset="0"/>
                            <a:ea typeface="Cambria Math" panose="02040503050406030204" pitchFamily="18" charset="0"/>
                          </a:rPr>
                          <m:t>𝒎𝒊𝒏</m:t>
                        </m:r>
                      </m:sub>
                    </m:sSub>
                    <m:r>
                      <a:rPr lang="en-US" sz="1050" b="1" i="1" smtClean="0">
                        <a:latin typeface="Cambria Math" panose="02040503050406030204" pitchFamily="18" charset="0"/>
                        <a:ea typeface="Cambria Math" panose="02040503050406030204" pitchFamily="18" charset="0"/>
                      </a:rPr>
                      <m:t>]</m:t>
                    </m:r>
                  </m:oMath>
                </a14:m>
                <a:endParaRPr lang="en-US" sz="1050" b="1" dirty="0"/>
              </a:p>
              <a:p>
                <a:pPr lvl="1"/>
                <a:r>
                  <a:rPr lang="en-US" sz="1100" dirty="0"/>
                  <a:t>We then </a:t>
                </a:r>
                <a:r>
                  <a:rPr lang="en-US" sz="1100" b="1" dirty="0"/>
                  <a:t>interpolate</a:t>
                </a:r>
                <a:r>
                  <a:rPr lang="en-US" sz="1100" dirty="0"/>
                  <a:t> each parameter linearly in proportion to </a:t>
                </a:r>
                <a14:m>
                  <m:oMath xmlns:m="http://schemas.openxmlformats.org/officeDocument/2006/math">
                    <m:r>
                      <a:rPr lang="en-US" sz="1100" i="1" dirty="0" smtClean="0">
                        <a:latin typeface="Cambria Math" panose="02040503050406030204" pitchFamily="18" charset="0"/>
                      </a:rPr>
                      <m:t>𝐼</m:t>
                    </m:r>
                    <m:r>
                      <a:rPr lang="en-US" sz="1100" b="0" i="1" dirty="0" smtClean="0">
                        <a:latin typeface="Cambria Math" panose="02040503050406030204" pitchFamily="18" charset="0"/>
                      </a:rPr>
                      <m:t>: </m:t>
                    </m:r>
                  </m:oMath>
                </a14:m>
                <a:r>
                  <a:rPr lang="en-US" sz="1050" b="1" dirty="0"/>
                  <a:t> </a:t>
                </a:r>
              </a:p>
              <a:p>
                <a:pPr marL="514350" lvl="1" indent="0">
                  <a:buNone/>
                </a:pPr>
                <a:r>
                  <a:rPr lang="en-US" sz="1050" b="1" dirty="0"/>
                  <a:t>				</a:t>
                </a:r>
                <a14:m>
                  <m:oMath xmlns:m="http://schemas.openxmlformats.org/officeDocument/2006/math">
                    <m:r>
                      <a:rPr lang="en-US" sz="1050" b="1" i="1" dirty="0" smtClean="0">
                        <a:latin typeface="Cambria Math" panose="02040503050406030204" pitchFamily="18" charset="0"/>
                      </a:rPr>
                      <m:t>𝒓</m:t>
                    </m:r>
                    <m:r>
                      <a:rPr lang="en-US" sz="1050" b="1" i="1" dirty="0" smtClean="0">
                        <a:latin typeface="Cambria Math" panose="02040503050406030204" pitchFamily="18" charset="0"/>
                      </a:rPr>
                      <m:t>=</m:t>
                    </m:r>
                    <m:sSub>
                      <m:sSubPr>
                        <m:ctrlPr>
                          <a:rPr lang="en-US" sz="1050" b="1" i="1">
                            <a:latin typeface="Cambria Math" panose="02040503050406030204" pitchFamily="18" charset="0"/>
                            <a:ea typeface="Cambria Math" panose="02040503050406030204" pitchFamily="18" charset="0"/>
                          </a:rPr>
                        </m:ctrlPr>
                      </m:sSubPr>
                      <m:e>
                        <m:r>
                          <a:rPr lang="en-US" sz="1050" b="1" i="1">
                            <a:latin typeface="Cambria Math" panose="02040503050406030204" pitchFamily="18" charset="0"/>
                            <a:ea typeface="Cambria Math" panose="02040503050406030204" pitchFamily="18" charset="0"/>
                          </a:rPr>
                          <m:t>𝒓</m:t>
                        </m:r>
                      </m:e>
                      <m:sub>
                        <m:r>
                          <a:rPr lang="en-US" sz="1050" b="1" i="1">
                            <a:latin typeface="Cambria Math" panose="02040503050406030204" pitchFamily="18" charset="0"/>
                            <a:ea typeface="Cambria Math" panose="02040503050406030204" pitchFamily="18" charset="0"/>
                          </a:rPr>
                          <m:t>𝒎𝒂𝒙</m:t>
                        </m:r>
                      </m:sub>
                    </m:sSub>
                    <m:r>
                      <a:rPr lang="en-US" sz="1050" b="1" i="1" smtClean="0">
                        <a:latin typeface="Cambria Math" panose="02040503050406030204" pitchFamily="18" charset="0"/>
                        <a:ea typeface="Cambria Math" panose="02040503050406030204" pitchFamily="18" charset="0"/>
                      </a:rPr>
                      <m:t>−</m:t>
                    </m:r>
                    <m:r>
                      <a:rPr lang="en-US" sz="1050" b="1" i="1" smtClean="0">
                        <a:latin typeface="Cambria Math" panose="02040503050406030204" pitchFamily="18" charset="0"/>
                        <a:ea typeface="Cambria Math" panose="02040503050406030204" pitchFamily="18" charset="0"/>
                      </a:rPr>
                      <m:t>𝑰</m:t>
                    </m:r>
                    <m:d>
                      <m:dPr>
                        <m:ctrlPr>
                          <a:rPr lang="en-US" sz="1050" b="1" i="1" smtClean="0">
                            <a:latin typeface="Cambria Math" panose="02040503050406030204" pitchFamily="18" charset="0"/>
                            <a:ea typeface="Cambria Math" panose="02040503050406030204" pitchFamily="18" charset="0"/>
                          </a:rPr>
                        </m:ctrlPr>
                      </m:dPr>
                      <m:e>
                        <m:sSub>
                          <m:sSubPr>
                            <m:ctrlPr>
                              <a:rPr lang="en-US" sz="1050" b="1" i="1">
                                <a:latin typeface="Cambria Math" panose="02040503050406030204" pitchFamily="18" charset="0"/>
                                <a:ea typeface="Cambria Math" panose="02040503050406030204" pitchFamily="18" charset="0"/>
                              </a:rPr>
                            </m:ctrlPr>
                          </m:sSubPr>
                          <m:e>
                            <m:r>
                              <a:rPr lang="en-US" sz="1050" b="1" i="1">
                                <a:latin typeface="Cambria Math" panose="02040503050406030204" pitchFamily="18" charset="0"/>
                                <a:ea typeface="Cambria Math" panose="02040503050406030204" pitchFamily="18" charset="0"/>
                              </a:rPr>
                              <m:t>𝒓</m:t>
                            </m:r>
                          </m:e>
                          <m:sub>
                            <m:r>
                              <a:rPr lang="en-US" sz="1050" b="1" i="1">
                                <a:latin typeface="Cambria Math" panose="02040503050406030204" pitchFamily="18" charset="0"/>
                                <a:ea typeface="Cambria Math" panose="02040503050406030204" pitchFamily="18" charset="0"/>
                              </a:rPr>
                              <m:t>𝒎𝒂𝒙</m:t>
                            </m:r>
                          </m:sub>
                        </m:sSub>
                        <m:r>
                          <a:rPr lang="en-US" sz="1050" b="1" i="1" smtClean="0">
                            <a:latin typeface="Cambria Math" panose="02040503050406030204" pitchFamily="18" charset="0"/>
                            <a:ea typeface="Cambria Math" panose="02040503050406030204" pitchFamily="18" charset="0"/>
                          </a:rPr>
                          <m:t>−</m:t>
                        </m:r>
                        <m:sSub>
                          <m:sSubPr>
                            <m:ctrlPr>
                              <a:rPr lang="en-US" sz="1000" b="1" i="1">
                                <a:latin typeface="Cambria Math" panose="02040503050406030204" pitchFamily="18" charset="0"/>
                                <a:ea typeface="Cambria Math" panose="02040503050406030204" pitchFamily="18" charset="0"/>
                              </a:rPr>
                            </m:ctrlPr>
                          </m:sSubPr>
                          <m:e>
                            <m:r>
                              <a:rPr lang="en-US" sz="1000" b="1" i="1">
                                <a:latin typeface="Cambria Math" panose="02040503050406030204" pitchFamily="18" charset="0"/>
                                <a:ea typeface="Cambria Math" panose="02040503050406030204" pitchFamily="18" charset="0"/>
                              </a:rPr>
                              <m:t>𝒓</m:t>
                            </m:r>
                          </m:e>
                          <m:sub>
                            <m:r>
                              <a:rPr lang="en-US" sz="1000" b="1" i="1">
                                <a:latin typeface="Cambria Math" panose="02040503050406030204" pitchFamily="18" charset="0"/>
                                <a:ea typeface="Cambria Math" panose="02040503050406030204" pitchFamily="18" charset="0"/>
                              </a:rPr>
                              <m:t>𝒎𝒊𝒏</m:t>
                            </m:r>
                          </m:sub>
                        </m:sSub>
                      </m:e>
                    </m:d>
                  </m:oMath>
                </a14:m>
                <a:r>
                  <a:rPr lang="en-US" sz="1050" b="1" dirty="0"/>
                  <a:t>,</a:t>
                </a:r>
              </a:p>
              <a:p>
                <a:pPr marL="514350" lvl="1" indent="0">
                  <a:buNone/>
                </a:pPr>
                <a:r>
                  <a:rPr lang="en-US" sz="1050" b="1" dirty="0"/>
                  <a:t>				</a:t>
                </a:r>
                <a14:m>
                  <m:oMath xmlns:m="http://schemas.openxmlformats.org/officeDocument/2006/math">
                    <m:r>
                      <a:rPr lang="en-US" sz="1050" b="1" i="0" dirty="0" smtClean="0">
                        <a:latin typeface="Cambria Math" panose="02040503050406030204" pitchFamily="18" charset="0"/>
                      </a:rPr>
                      <m:t>𝐝</m:t>
                    </m:r>
                    <m:r>
                      <a:rPr lang="en-US" sz="1050" b="1" i="1" dirty="0" smtClean="0">
                        <a:latin typeface="Cambria Math" panose="02040503050406030204" pitchFamily="18" charset="0"/>
                      </a:rPr>
                      <m:t>=</m:t>
                    </m:r>
                    <m:sSub>
                      <m:sSubPr>
                        <m:ctrlPr>
                          <a:rPr lang="en-US" sz="1050" b="1" i="1">
                            <a:latin typeface="Cambria Math" panose="02040503050406030204" pitchFamily="18" charset="0"/>
                            <a:ea typeface="Cambria Math" panose="02040503050406030204" pitchFamily="18" charset="0"/>
                          </a:rPr>
                        </m:ctrlPr>
                      </m:sSubPr>
                      <m:e>
                        <m:r>
                          <a:rPr lang="en-US" sz="1050" b="1" i="1" smtClean="0">
                            <a:latin typeface="Cambria Math" panose="02040503050406030204" pitchFamily="18" charset="0"/>
                            <a:ea typeface="Cambria Math" panose="02040503050406030204" pitchFamily="18" charset="0"/>
                          </a:rPr>
                          <m:t>𝒅</m:t>
                        </m:r>
                      </m:e>
                      <m:sub>
                        <m:r>
                          <a:rPr lang="en-US" sz="1050" b="1" i="1">
                            <a:latin typeface="Cambria Math" panose="02040503050406030204" pitchFamily="18" charset="0"/>
                            <a:ea typeface="Cambria Math" panose="02040503050406030204" pitchFamily="18" charset="0"/>
                          </a:rPr>
                          <m:t>𝒎</m:t>
                        </m:r>
                        <m:r>
                          <a:rPr lang="en-US" sz="1050" b="1" i="1" smtClean="0">
                            <a:latin typeface="Cambria Math" panose="02040503050406030204" pitchFamily="18" charset="0"/>
                            <a:ea typeface="Cambria Math" panose="02040503050406030204" pitchFamily="18" charset="0"/>
                          </a:rPr>
                          <m:t>𝒊𝒏</m:t>
                        </m:r>
                      </m:sub>
                    </m:sSub>
                    <m:r>
                      <a:rPr lang="en-US" sz="1050" b="1" i="1" smtClean="0">
                        <a:latin typeface="Cambria Math" panose="02040503050406030204" pitchFamily="18" charset="0"/>
                        <a:ea typeface="Cambria Math" panose="02040503050406030204" pitchFamily="18" charset="0"/>
                      </a:rPr>
                      <m:t>−</m:t>
                    </m:r>
                    <m:r>
                      <a:rPr lang="en-US" sz="1050" b="1" i="1" smtClean="0">
                        <a:latin typeface="Cambria Math" panose="02040503050406030204" pitchFamily="18" charset="0"/>
                        <a:ea typeface="Cambria Math" panose="02040503050406030204" pitchFamily="18" charset="0"/>
                      </a:rPr>
                      <m:t>𝑰</m:t>
                    </m:r>
                    <m:d>
                      <m:dPr>
                        <m:ctrlPr>
                          <a:rPr lang="en-US" sz="1050" b="1" i="1" smtClean="0">
                            <a:latin typeface="Cambria Math" panose="02040503050406030204" pitchFamily="18" charset="0"/>
                            <a:ea typeface="Cambria Math" panose="02040503050406030204" pitchFamily="18" charset="0"/>
                          </a:rPr>
                        </m:ctrlPr>
                      </m:dPr>
                      <m:e>
                        <m:sSub>
                          <m:sSubPr>
                            <m:ctrlPr>
                              <a:rPr lang="en-US" sz="1050" b="1" i="1">
                                <a:latin typeface="Cambria Math" panose="02040503050406030204" pitchFamily="18" charset="0"/>
                                <a:ea typeface="Cambria Math" panose="02040503050406030204" pitchFamily="18" charset="0"/>
                              </a:rPr>
                            </m:ctrlPr>
                          </m:sSubPr>
                          <m:e>
                            <m:r>
                              <a:rPr lang="en-US" sz="1050" b="1" i="1" smtClean="0">
                                <a:latin typeface="Cambria Math" panose="02040503050406030204" pitchFamily="18" charset="0"/>
                                <a:ea typeface="Cambria Math" panose="02040503050406030204" pitchFamily="18" charset="0"/>
                              </a:rPr>
                              <m:t>𝒅</m:t>
                            </m:r>
                          </m:e>
                          <m:sub>
                            <m:r>
                              <a:rPr lang="en-US" sz="1050" b="1" i="1">
                                <a:latin typeface="Cambria Math" panose="02040503050406030204" pitchFamily="18" charset="0"/>
                                <a:ea typeface="Cambria Math" panose="02040503050406030204" pitchFamily="18" charset="0"/>
                              </a:rPr>
                              <m:t>𝒎𝒂𝒙</m:t>
                            </m:r>
                          </m:sub>
                        </m:sSub>
                        <m:r>
                          <a:rPr lang="en-US" sz="1050" b="1" i="1" smtClean="0">
                            <a:latin typeface="Cambria Math" panose="02040503050406030204" pitchFamily="18" charset="0"/>
                            <a:ea typeface="Cambria Math" panose="02040503050406030204" pitchFamily="18" charset="0"/>
                          </a:rPr>
                          <m:t>−</m:t>
                        </m:r>
                        <m:sSub>
                          <m:sSubPr>
                            <m:ctrlPr>
                              <a:rPr lang="en-US" sz="1000" b="1" i="1">
                                <a:latin typeface="Cambria Math" panose="02040503050406030204" pitchFamily="18" charset="0"/>
                                <a:ea typeface="Cambria Math" panose="02040503050406030204" pitchFamily="18" charset="0"/>
                              </a:rPr>
                            </m:ctrlPr>
                          </m:sSubPr>
                          <m:e>
                            <m:r>
                              <a:rPr lang="en-US" sz="1000" b="1" i="1" smtClean="0">
                                <a:latin typeface="Cambria Math" panose="02040503050406030204" pitchFamily="18" charset="0"/>
                                <a:ea typeface="Cambria Math" panose="02040503050406030204" pitchFamily="18" charset="0"/>
                              </a:rPr>
                              <m:t>𝒅</m:t>
                            </m:r>
                          </m:e>
                          <m:sub>
                            <m:r>
                              <a:rPr lang="en-US" sz="1000" b="1" i="1">
                                <a:latin typeface="Cambria Math" panose="02040503050406030204" pitchFamily="18" charset="0"/>
                                <a:ea typeface="Cambria Math" panose="02040503050406030204" pitchFamily="18" charset="0"/>
                              </a:rPr>
                              <m:t>𝒎𝒊𝒏</m:t>
                            </m:r>
                          </m:sub>
                        </m:sSub>
                      </m:e>
                    </m:d>
                  </m:oMath>
                </a14:m>
                <a:r>
                  <a:rPr lang="en-US" sz="1050" b="1" dirty="0"/>
                  <a:t>,</a:t>
                </a:r>
              </a:p>
              <a:p>
                <a:pPr marL="514350" lvl="1" indent="0">
                  <a:buNone/>
                </a:pPr>
                <a:r>
                  <a:rPr lang="en-US" sz="1050" b="1" dirty="0"/>
                  <a:t>				 </a:t>
                </a:r>
                <a14:m>
                  <m:oMath xmlns:m="http://schemas.openxmlformats.org/officeDocument/2006/math">
                    <m:r>
                      <a:rPr lang="en-US" sz="1050" b="1" i="0" dirty="0" smtClean="0">
                        <a:latin typeface="Cambria Math" panose="02040503050406030204" pitchFamily="18" charset="0"/>
                      </a:rPr>
                      <m:t>𝐠</m:t>
                    </m:r>
                    <m:r>
                      <a:rPr lang="en-US" sz="1050" b="1" i="1" dirty="0" smtClean="0">
                        <a:latin typeface="Cambria Math" panose="02040503050406030204" pitchFamily="18" charset="0"/>
                      </a:rPr>
                      <m:t>=</m:t>
                    </m:r>
                    <m:sSub>
                      <m:sSubPr>
                        <m:ctrlPr>
                          <a:rPr lang="en-US" sz="1050" b="1" i="1">
                            <a:latin typeface="Cambria Math" panose="02040503050406030204" pitchFamily="18" charset="0"/>
                            <a:ea typeface="Cambria Math" panose="02040503050406030204" pitchFamily="18" charset="0"/>
                          </a:rPr>
                        </m:ctrlPr>
                      </m:sSubPr>
                      <m:e>
                        <m:r>
                          <a:rPr lang="en-US" sz="1050" b="1" i="1" smtClean="0">
                            <a:latin typeface="Cambria Math" panose="02040503050406030204" pitchFamily="18" charset="0"/>
                            <a:ea typeface="Cambria Math" panose="02040503050406030204" pitchFamily="18" charset="0"/>
                          </a:rPr>
                          <m:t>𝒈</m:t>
                        </m:r>
                      </m:e>
                      <m:sub>
                        <m:r>
                          <a:rPr lang="en-US" sz="1050" b="1" i="1">
                            <a:latin typeface="Cambria Math" panose="02040503050406030204" pitchFamily="18" charset="0"/>
                            <a:ea typeface="Cambria Math" panose="02040503050406030204" pitchFamily="18" charset="0"/>
                          </a:rPr>
                          <m:t>𝒎</m:t>
                        </m:r>
                        <m:r>
                          <a:rPr lang="en-US" sz="1050" b="1" i="1" smtClean="0">
                            <a:latin typeface="Cambria Math" panose="02040503050406030204" pitchFamily="18" charset="0"/>
                            <a:ea typeface="Cambria Math" panose="02040503050406030204" pitchFamily="18" charset="0"/>
                          </a:rPr>
                          <m:t>𝒊𝒏</m:t>
                        </m:r>
                      </m:sub>
                    </m:sSub>
                    <m:r>
                      <a:rPr lang="en-US" sz="1050" b="1" i="1" smtClean="0">
                        <a:latin typeface="Cambria Math" panose="02040503050406030204" pitchFamily="18" charset="0"/>
                        <a:ea typeface="Cambria Math" panose="02040503050406030204" pitchFamily="18" charset="0"/>
                      </a:rPr>
                      <m:t>−</m:t>
                    </m:r>
                    <m:r>
                      <a:rPr lang="en-US" sz="1050" b="1" i="1" smtClean="0">
                        <a:latin typeface="Cambria Math" panose="02040503050406030204" pitchFamily="18" charset="0"/>
                        <a:ea typeface="Cambria Math" panose="02040503050406030204" pitchFamily="18" charset="0"/>
                      </a:rPr>
                      <m:t>𝑰</m:t>
                    </m:r>
                    <m:d>
                      <m:dPr>
                        <m:ctrlPr>
                          <a:rPr lang="en-US" sz="1050" b="1" i="1" smtClean="0">
                            <a:latin typeface="Cambria Math" panose="02040503050406030204" pitchFamily="18" charset="0"/>
                            <a:ea typeface="Cambria Math" panose="02040503050406030204" pitchFamily="18" charset="0"/>
                          </a:rPr>
                        </m:ctrlPr>
                      </m:dPr>
                      <m:e>
                        <m:sSub>
                          <m:sSubPr>
                            <m:ctrlPr>
                              <a:rPr lang="en-US" sz="1050" b="1" i="1">
                                <a:latin typeface="Cambria Math" panose="02040503050406030204" pitchFamily="18" charset="0"/>
                                <a:ea typeface="Cambria Math" panose="02040503050406030204" pitchFamily="18" charset="0"/>
                              </a:rPr>
                            </m:ctrlPr>
                          </m:sSubPr>
                          <m:e>
                            <m:r>
                              <a:rPr lang="en-US" sz="1050" b="1" i="1" smtClean="0">
                                <a:latin typeface="Cambria Math" panose="02040503050406030204" pitchFamily="18" charset="0"/>
                                <a:ea typeface="Cambria Math" panose="02040503050406030204" pitchFamily="18" charset="0"/>
                              </a:rPr>
                              <m:t>𝒈</m:t>
                            </m:r>
                          </m:e>
                          <m:sub>
                            <m:r>
                              <a:rPr lang="en-US" sz="1050" b="1" i="1">
                                <a:latin typeface="Cambria Math" panose="02040503050406030204" pitchFamily="18" charset="0"/>
                                <a:ea typeface="Cambria Math" panose="02040503050406030204" pitchFamily="18" charset="0"/>
                              </a:rPr>
                              <m:t>𝒎𝒂𝒙</m:t>
                            </m:r>
                          </m:sub>
                        </m:sSub>
                        <m:r>
                          <a:rPr lang="en-US" sz="1050" b="1" i="1" smtClean="0">
                            <a:latin typeface="Cambria Math" panose="02040503050406030204" pitchFamily="18" charset="0"/>
                            <a:ea typeface="Cambria Math" panose="02040503050406030204" pitchFamily="18" charset="0"/>
                          </a:rPr>
                          <m:t>−</m:t>
                        </m:r>
                        <m:sSub>
                          <m:sSubPr>
                            <m:ctrlPr>
                              <a:rPr lang="en-US" sz="1000" b="1" i="1">
                                <a:latin typeface="Cambria Math" panose="02040503050406030204" pitchFamily="18" charset="0"/>
                                <a:ea typeface="Cambria Math" panose="02040503050406030204" pitchFamily="18" charset="0"/>
                              </a:rPr>
                            </m:ctrlPr>
                          </m:sSubPr>
                          <m:e>
                            <m:r>
                              <a:rPr lang="en-US" sz="1000" b="1" i="1" smtClean="0">
                                <a:latin typeface="Cambria Math" panose="02040503050406030204" pitchFamily="18" charset="0"/>
                                <a:ea typeface="Cambria Math" panose="02040503050406030204" pitchFamily="18" charset="0"/>
                              </a:rPr>
                              <m:t>𝒈</m:t>
                            </m:r>
                          </m:e>
                          <m:sub>
                            <m:r>
                              <a:rPr lang="en-US" sz="1000" b="1" i="1">
                                <a:latin typeface="Cambria Math" panose="02040503050406030204" pitchFamily="18" charset="0"/>
                                <a:ea typeface="Cambria Math" panose="02040503050406030204" pitchFamily="18" charset="0"/>
                              </a:rPr>
                              <m:t>𝒎𝒊𝒏</m:t>
                            </m:r>
                          </m:sub>
                        </m:sSub>
                      </m:e>
                    </m:d>
                  </m:oMath>
                </a14:m>
                <a:endParaRPr lang="en-US" sz="1050" b="1" dirty="0"/>
              </a:p>
              <a:p>
                <a:pPr lvl="1"/>
                <a:r>
                  <a:rPr lang="en-US" sz="1100" b="1" dirty="0">
                    <a:solidFill>
                      <a:srgbClr val="0000FF"/>
                    </a:solidFill>
                  </a:rPr>
                  <a:t>Continuing our example with </a:t>
                </a:r>
                <a14:m>
                  <m:oMath xmlns:m="http://schemas.openxmlformats.org/officeDocument/2006/math">
                    <m:d>
                      <m:dPr>
                        <m:begChr m:val="["/>
                        <m:endChr m:val="]"/>
                        <m:ctrlPr>
                          <a:rPr lang="en-US" sz="1100" b="1" i="1" smtClean="0">
                            <a:solidFill>
                              <a:srgbClr val="0000FF"/>
                            </a:solidFill>
                            <a:latin typeface="Cambria Math" panose="02040503050406030204" pitchFamily="18" charset="0"/>
                            <a:ea typeface="Cambria Math" panose="02040503050406030204" pitchFamily="18" charset="0"/>
                          </a:rPr>
                        </m:ctrlPr>
                      </m:dPr>
                      <m:e>
                        <m:sSub>
                          <m:sSubPr>
                            <m:ctrlPr>
                              <a:rPr lang="en-US" sz="1050" b="1" i="1">
                                <a:solidFill>
                                  <a:srgbClr val="0000FF"/>
                                </a:solidFill>
                                <a:latin typeface="Cambria Math" panose="02040503050406030204" pitchFamily="18" charset="0"/>
                                <a:ea typeface="Cambria Math" panose="02040503050406030204" pitchFamily="18" charset="0"/>
                              </a:rPr>
                            </m:ctrlPr>
                          </m:sSubPr>
                          <m:e>
                            <m:r>
                              <a:rPr lang="en-US" sz="1050" b="1" i="1">
                                <a:solidFill>
                                  <a:srgbClr val="0000FF"/>
                                </a:solidFill>
                                <a:latin typeface="Cambria Math" panose="02040503050406030204" pitchFamily="18" charset="0"/>
                                <a:ea typeface="Cambria Math" panose="02040503050406030204" pitchFamily="18" charset="0"/>
                              </a:rPr>
                              <m:t>𝒓</m:t>
                            </m:r>
                          </m:e>
                          <m:sub>
                            <m:r>
                              <a:rPr lang="en-US" sz="1050" b="1" i="1">
                                <a:solidFill>
                                  <a:srgbClr val="0000FF"/>
                                </a:solidFill>
                                <a:latin typeface="Cambria Math" panose="02040503050406030204" pitchFamily="18" charset="0"/>
                                <a:ea typeface="Cambria Math" panose="02040503050406030204" pitchFamily="18" charset="0"/>
                              </a:rPr>
                              <m:t>𝒎</m:t>
                            </m:r>
                            <m:r>
                              <a:rPr lang="en-US" sz="1050" b="1" i="1" smtClean="0">
                                <a:solidFill>
                                  <a:srgbClr val="0000FF"/>
                                </a:solidFill>
                                <a:latin typeface="Cambria Math" panose="02040503050406030204" pitchFamily="18" charset="0"/>
                                <a:ea typeface="Cambria Math" panose="02040503050406030204" pitchFamily="18" charset="0"/>
                              </a:rPr>
                              <m:t>𝒊𝒏</m:t>
                            </m:r>
                          </m:sub>
                        </m:sSub>
                        <m:r>
                          <a:rPr lang="en-US" sz="1050" b="1" i="1" smtClean="0">
                            <a:solidFill>
                              <a:srgbClr val="0000FF"/>
                            </a:solidFill>
                            <a:latin typeface="Cambria Math" panose="02040503050406030204" pitchFamily="18" charset="0"/>
                            <a:ea typeface="Cambria Math" panose="02040503050406030204" pitchFamily="18" charset="0"/>
                          </a:rPr>
                          <m:t>=</m:t>
                        </m:r>
                        <m:r>
                          <a:rPr lang="en-US" sz="1050" b="1" i="1" smtClean="0">
                            <a:solidFill>
                              <a:srgbClr val="0000FF"/>
                            </a:solidFill>
                            <a:latin typeface="Cambria Math" panose="02040503050406030204" pitchFamily="18" charset="0"/>
                            <a:ea typeface="Cambria Math" panose="02040503050406030204" pitchFamily="18" charset="0"/>
                          </a:rPr>
                          <m:t>𝟎</m:t>
                        </m:r>
                        <m:r>
                          <a:rPr lang="en-US" sz="1050" b="1" i="1" smtClean="0">
                            <a:solidFill>
                              <a:srgbClr val="0000FF"/>
                            </a:solidFill>
                            <a:latin typeface="Cambria Math" panose="02040503050406030204" pitchFamily="18" charset="0"/>
                            <a:ea typeface="Cambria Math" panose="02040503050406030204" pitchFamily="18" charset="0"/>
                          </a:rPr>
                          <m:t>.</m:t>
                        </m:r>
                        <m:r>
                          <a:rPr lang="en-US" sz="1050" b="1" i="1" smtClean="0">
                            <a:solidFill>
                              <a:srgbClr val="0000FF"/>
                            </a:solidFill>
                            <a:latin typeface="Cambria Math" panose="02040503050406030204" pitchFamily="18" charset="0"/>
                            <a:ea typeface="Cambria Math" panose="02040503050406030204" pitchFamily="18" charset="0"/>
                          </a:rPr>
                          <m:t>𝟓</m:t>
                        </m:r>
                        <m:r>
                          <a:rPr lang="en-US" sz="1050" b="1" i="1" smtClean="0">
                            <a:solidFill>
                              <a:srgbClr val="0000FF"/>
                            </a:solidFill>
                            <a:latin typeface="Cambria Math" panose="02040503050406030204" pitchFamily="18" charset="0"/>
                            <a:ea typeface="Cambria Math" panose="02040503050406030204" pitchFamily="18" charset="0"/>
                          </a:rPr>
                          <m:t>,</m:t>
                        </m:r>
                        <m:sSub>
                          <m:sSubPr>
                            <m:ctrlPr>
                              <a:rPr lang="en-US" sz="1050" b="1" i="1">
                                <a:solidFill>
                                  <a:srgbClr val="0000FF"/>
                                </a:solidFill>
                                <a:latin typeface="Cambria Math" panose="02040503050406030204" pitchFamily="18" charset="0"/>
                                <a:ea typeface="Cambria Math" panose="02040503050406030204" pitchFamily="18" charset="0"/>
                              </a:rPr>
                            </m:ctrlPr>
                          </m:sSubPr>
                          <m:e>
                            <m:r>
                              <a:rPr lang="en-US" sz="1050" b="1" i="1">
                                <a:solidFill>
                                  <a:srgbClr val="0000FF"/>
                                </a:solidFill>
                                <a:latin typeface="Cambria Math" panose="02040503050406030204" pitchFamily="18" charset="0"/>
                                <a:ea typeface="Cambria Math" panose="02040503050406030204" pitchFamily="18" charset="0"/>
                              </a:rPr>
                              <m:t>𝒓</m:t>
                            </m:r>
                          </m:e>
                          <m:sub>
                            <m:r>
                              <a:rPr lang="en-US" sz="1050" b="1" i="1">
                                <a:solidFill>
                                  <a:srgbClr val="0000FF"/>
                                </a:solidFill>
                                <a:latin typeface="Cambria Math" panose="02040503050406030204" pitchFamily="18" charset="0"/>
                                <a:ea typeface="Cambria Math" panose="02040503050406030204" pitchFamily="18" charset="0"/>
                              </a:rPr>
                              <m:t>𝒎𝒂𝒙</m:t>
                            </m:r>
                          </m:sub>
                        </m:sSub>
                        <m:r>
                          <a:rPr lang="en-US" sz="1050" b="1" i="1" smtClean="0">
                            <a:solidFill>
                              <a:srgbClr val="0000FF"/>
                            </a:solidFill>
                            <a:latin typeface="Cambria Math" panose="02040503050406030204" pitchFamily="18" charset="0"/>
                            <a:ea typeface="Cambria Math" panose="02040503050406030204" pitchFamily="18" charset="0"/>
                          </a:rPr>
                          <m:t>=</m:t>
                        </m:r>
                        <m:r>
                          <a:rPr lang="en-US" sz="1050" b="1" i="1" smtClean="0">
                            <a:solidFill>
                              <a:srgbClr val="0000FF"/>
                            </a:solidFill>
                            <a:latin typeface="Cambria Math" panose="02040503050406030204" pitchFamily="18" charset="0"/>
                            <a:ea typeface="Cambria Math" panose="02040503050406030204" pitchFamily="18" charset="0"/>
                          </a:rPr>
                          <m:t>𝟎</m:t>
                        </m:r>
                        <m:r>
                          <a:rPr lang="en-US" sz="1050" b="1" i="1" smtClean="0">
                            <a:solidFill>
                              <a:srgbClr val="0000FF"/>
                            </a:solidFill>
                            <a:latin typeface="Cambria Math" panose="02040503050406030204" pitchFamily="18" charset="0"/>
                            <a:ea typeface="Cambria Math" panose="02040503050406030204" pitchFamily="18" charset="0"/>
                          </a:rPr>
                          <m:t>.</m:t>
                        </m:r>
                        <m:r>
                          <a:rPr lang="en-US" sz="1050" b="1" i="1" smtClean="0">
                            <a:solidFill>
                              <a:srgbClr val="0000FF"/>
                            </a:solidFill>
                            <a:latin typeface="Cambria Math" panose="02040503050406030204" pitchFamily="18" charset="0"/>
                            <a:ea typeface="Cambria Math" panose="02040503050406030204" pitchFamily="18" charset="0"/>
                          </a:rPr>
                          <m:t>𝟗</m:t>
                        </m:r>
                      </m:e>
                    </m:d>
                    <m:r>
                      <a:rPr lang="en-US" sz="1050" b="1" i="1" smtClean="0">
                        <a:solidFill>
                          <a:srgbClr val="0000FF"/>
                        </a:solidFill>
                        <a:latin typeface="Cambria Math" panose="02040503050406030204" pitchFamily="18" charset="0"/>
                        <a:ea typeface="Cambria Math" panose="02040503050406030204" pitchFamily="18" charset="0"/>
                      </a:rPr>
                      <m:t>,</m:t>
                    </m:r>
                    <m:d>
                      <m:dPr>
                        <m:begChr m:val="["/>
                        <m:endChr m:val="]"/>
                        <m:ctrlPr>
                          <a:rPr lang="en-US" sz="1100" b="1" i="1">
                            <a:solidFill>
                              <a:srgbClr val="0000FF"/>
                            </a:solidFill>
                            <a:latin typeface="Cambria Math" panose="02040503050406030204" pitchFamily="18" charset="0"/>
                            <a:ea typeface="Cambria Math" panose="02040503050406030204" pitchFamily="18" charset="0"/>
                          </a:rPr>
                        </m:ctrlPr>
                      </m:dPr>
                      <m:e>
                        <m:sSub>
                          <m:sSubPr>
                            <m:ctrlPr>
                              <a:rPr lang="en-US" sz="1050" b="1" i="1">
                                <a:solidFill>
                                  <a:srgbClr val="0000FF"/>
                                </a:solidFill>
                                <a:latin typeface="Cambria Math" panose="02040503050406030204" pitchFamily="18" charset="0"/>
                                <a:ea typeface="Cambria Math" panose="02040503050406030204" pitchFamily="18" charset="0"/>
                              </a:rPr>
                            </m:ctrlPr>
                          </m:sSubPr>
                          <m:e>
                            <m:r>
                              <a:rPr lang="en-US" sz="1050" b="1" i="1" smtClean="0">
                                <a:solidFill>
                                  <a:srgbClr val="0000FF"/>
                                </a:solidFill>
                                <a:latin typeface="Cambria Math" panose="02040503050406030204" pitchFamily="18" charset="0"/>
                                <a:ea typeface="Cambria Math" panose="02040503050406030204" pitchFamily="18" charset="0"/>
                              </a:rPr>
                              <m:t>𝒅</m:t>
                            </m:r>
                          </m:e>
                          <m:sub>
                            <m:r>
                              <a:rPr lang="en-US" sz="1050" b="1" i="1">
                                <a:solidFill>
                                  <a:srgbClr val="0000FF"/>
                                </a:solidFill>
                                <a:latin typeface="Cambria Math" panose="02040503050406030204" pitchFamily="18" charset="0"/>
                                <a:ea typeface="Cambria Math" panose="02040503050406030204" pitchFamily="18" charset="0"/>
                              </a:rPr>
                              <m:t>𝒎𝒊𝒏</m:t>
                            </m:r>
                          </m:sub>
                        </m:sSub>
                        <m:r>
                          <a:rPr lang="en-US" sz="1050" b="1" i="1">
                            <a:solidFill>
                              <a:srgbClr val="0000FF"/>
                            </a:solidFill>
                            <a:latin typeface="Cambria Math" panose="02040503050406030204" pitchFamily="18" charset="0"/>
                            <a:ea typeface="Cambria Math" panose="02040503050406030204" pitchFamily="18" charset="0"/>
                          </a:rPr>
                          <m:t>=</m:t>
                        </m:r>
                        <m:r>
                          <a:rPr lang="en-US" sz="1050" b="1" i="1" smtClean="0">
                            <a:solidFill>
                              <a:srgbClr val="0000FF"/>
                            </a:solidFill>
                            <a:latin typeface="Cambria Math" panose="02040503050406030204" pitchFamily="18" charset="0"/>
                            <a:ea typeface="Cambria Math" panose="02040503050406030204" pitchFamily="18" charset="0"/>
                          </a:rPr>
                          <m:t>𝟏𝟔</m:t>
                        </m:r>
                        <m:r>
                          <a:rPr lang="en-US" sz="1050" b="1" i="1">
                            <a:solidFill>
                              <a:srgbClr val="0000FF"/>
                            </a:solidFill>
                            <a:latin typeface="Cambria Math" panose="02040503050406030204" pitchFamily="18" charset="0"/>
                            <a:ea typeface="Cambria Math" panose="02040503050406030204" pitchFamily="18" charset="0"/>
                          </a:rPr>
                          <m:t>,</m:t>
                        </m:r>
                        <m:sSub>
                          <m:sSubPr>
                            <m:ctrlPr>
                              <a:rPr lang="en-US" sz="1050" b="1" i="1">
                                <a:solidFill>
                                  <a:srgbClr val="0000FF"/>
                                </a:solidFill>
                                <a:latin typeface="Cambria Math" panose="02040503050406030204" pitchFamily="18" charset="0"/>
                                <a:ea typeface="Cambria Math" panose="02040503050406030204" pitchFamily="18" charset="0"/>
                              </a:rPr>
                            </m:ctrlPr>
                          </m:sSubPr>
                          <m:e>
                            <m:r>
                              <a:rPr lang="en-US" sz="1050" b="1" i="1" smtClean="0">
                                <a:solidFill>
                                  <a:srgbClr val="0000FF"/>
                                </a:solidFill>
                                <a:latin typeface="Cambria Math" panose="02040503050406030204" pitchFamily="18" charset="0"/>
                                <a:ea typeface="Cambria Math" panose="02040503050406030204" pitchFamily="18" charset="0"/>
                              </a:rPr>
                              <m:t>𝒅</m:t>
                            </m:r>
                          </m:e>
                          <m:sub>
                            <m:r>
                              <a:rPr lang="en-US" sz="1050" b="1" i="1">
                                <a:solidFill>
                                  <a:srgbClr val="0000FF"/>
                                </a:solidFill>
                                <a:latin typeface="Cambria Math" panose="02040503050406030204" pitchFamily="18" charset="0"/>
                                <a:ea typeface="Cambria Math" panose="02040503050406030204" pitchFamily="18" charset="0"/>
                              </a:rPr>
                              <m:t>𝒎𝒂𝒙</m:t>
                            </m:r>
                          </m:sub>
                        </m:sSub>
                        <m:r>
                          <a:rPr lang="en-US" sz="1050" b="1" i="1">
                            <a:solidFill>
                              <a:srgbClr val="0000FF"/>
                            </a:solidFill>
                            <a:latin typeface="Cambria Math" panose="02040503050406030204" pitchFamily="18" charset="0"/>
                            <a:ea typeface="Cambria Math" panose="02040503050406030204" pitchFamily="18" charset="0"/>
                          </a:rPr>
                          <m:t>=</m:t>
                        </m:r>
                        <m:r>
                          <a:rPr lang="en-US" sz="1050" b="1" i="1" smtClean="0">
                            <a:solidFill>
                              <a:srgbClr val="0000FF"/>
                            </a:solidFill>
                            <a:latin typeface="Cambria Math" panose="02040503050406030204" pitchFamily="18" charset="0"/>
                            <a:ea typeface="Cambria Math" panose="02040503050406030204" pitchFamily="18" charset="0"/>
                          </a:rPr>
                          <m:t>𝟔𝟒</m:t>
                        </m:r>
                      </m:e>
                    </m:d>
                  </m:oMath>
                </a14:m>
                <a:r>
                  <a:rPr lang="en-US" sz="1100" b="1" dirty="0">
                    <a:solidFill>
                      <a:srgbClr val="0000FF"/>
                    </a:solidFill>
                  </a:rPr>
                  <a:t>, </a:t>
                </a:r>
                <a14:m>
                  <m:oMath xmlns:m="http://schemas.openxmlformats.org/officeDocument/2006/math">
                    <m:d>
                      <m:dPr>
                        <m:begChr m:val="["/>
                        <m:endChr m:val="]"/>
                        <m:ctrlPr>
                          <a:rPr lang="en-US" sz="1100" b="1" i="1">
                            <a:solidFill>
                              <a:srgbClr val="0000FF"/>
                            </a:solidFill>
                            <a:latin typeface="Cambria Math" panose="02040503050406030204" pitchFamily="18" charset="0"/>
                            <a:ea typeface="Cambria Math" panose="02040503050406030204" pitchFamily="18" charset="0"/>
                          </a:rPr>
                        </m:ctrlPr>
                      </m:dPr>
                      <m:e>
                        <m:sSub>
                          <m:sSubPr>
                            <m:ctrlPr>
                              <a:rPr lang="en-US" sz="1100" b="1" i="1">
                                <a:solidFill>
                                  <a:srgbClr val="0000FF"/>
                                </a:solidFill>
                                <a:latin typeface="Cambria Math" panose="02040503050406030204" pitchFamily="18" charset="0"/>
                                <a:ea typeface="Cambria Math" panose="02040503050406030204" pitchFamily="18" charset="0"/>
                              </a:rPr>
                            </m:ctrlPr>
                          </m:sSubPr>
                          <m:e>
                            <m:r>
                              <a:rPr lang="en-US" sz="1100" b="1" i="1" smtClean="0">
                                <a:solidFill>
                                  <a:srgbClr val="0000FF"/>
                                </a:solidFill>
                                <a:latin typeface="Cambria Math" panose="02040503050406030204" pitchFamily="18" charset="0"/>
                                <a:ea typeface="Cambria Math" panose="02040503050406030204" pitchFamily="18" charset="0"/>
                              </a:rPr>
                              <m:t>𝒈</m:t>
                            </m:r>
                          </m:e>
                          <m:sub>
                            <m:r>
                              <a:rPr lang="en-US" sz="1100" b="1" i="1">
                                <a:solidFill>
                                  <a:srgbClr val="0000FF"/>
                                </a:solidFill>
                                <a:latin typeface="Cambria Math" panose="02040503050406030204" pitchFamily="18" charset="0"/>
                                <a:ea typeface="Cambria Math" panose="02040503050406030204" pitchFamily="18" charset="0"/>
                              </a:rPr>
                              <m:t>𝒎𝒊𝒏</m:t>
                            </m:r>
                          </m:sub>
                        </m:sSub>
                        <m:r>
                          <a:rPr lang="en-US" sz="1100" b="1" i="1">
                            <a:solidFill>
                              <a:srgbClr val="0000FF"/>
                            </a:solidFill>
                            <a:latin typeface="Cambria Math" panose="02040503050406030204" pitchFamily="18" charset="0"/>
                            <a:ea typeface="Cambria Math" panose="02040503050406030204" pitchFamily="18" charset="0"/>
                          </a:rPr>
                          <m:t>=</m:t>
                        </m:r>
                        <m:r>
                          <a:rPr lang="en-US" sz="1100" b="1" i="1">
                            <a:solidFill>
                              <a:srgbClr val="0000FF"/>
                            </a:solidFill>
                            <a:latin typeface="Cambria Math" panose="02040503050406030204" pitchFamily="18" charset="0"/>
                            <a:ea typeface="Cambria Math" panose="02040503050406030204" pitchFamily="18" charset="0"/>
                          </a:rPr>
                          <m:t>𝟎</m:t>
                        </m:r>
                        <m:r>
                          <a:rPr lang="en-US" sz="1100" b="1" i="1">
                            <a:solidFill>
                              <a:srgbClr val="0000FF"/>
                            </a:solidFill>
                            <a:latin typeface="Cambria Math" panose="02040503050406030204" pitchFamily="18" charset="0"/>
                            <a:ea typeface="Cambria Math" panose="02040503050406030204" pitchFamily="18" charset="0"/>
                          </a:rPr>
                          <m:t>,</m:t>
                        </m:r>
                        <m:sSub>
                          <m:sSubPr>
                            <m:ctrlPr>
                              <a:rPr lang="en-US" sz="1100" b="1" i="1">
                                <a:solidFill>
                                  <a:srgbClr val="0000FF"/>
                                </a:solidFill>
                                <a:latin typeface="Cambria Math" panose="02040503050406030204" pitchFamily="18" charset="0"/>
                                <a:ea typeface="Cambria Math" panose="02040503050406030204" pitchFamily="18" charset="0"/>
                              </a:rPr>
                            </m:ctrlPr>
                          </m:sSubPr>
                          <m:e>
                            <m:r>
                              <a:rPr lang="en-US" sz="1100" b="1" i="1" smtClean="0">
                                <a:solidFill>
                                  <a:srgbClr val="0000FF"/>
                                </a:solidFill>
                                <a:latin typeface="Cambria Math" panose="02040503050406030204" pitchFamily="18" charset="0"/>
                                <a:ea typeface="Cambria Math" panose="02040503050406030204" pitchFamily="18" charset="0"/>
                              </a:rPr>
                              <m:t>𝒈</m:t>
                            </m:r>
                          </m:e>
                          <m:sub>
                            <m:r>
                              <a:rPr lang="en-US" sz="1100" b="1" i="1">
                                <a:solidFill>
                                  <a:srgbClr val="0000FF"/>
                                </a:solidFill>
                                <a:latin typeface="Cambria Math" panose="02040503050406030204" pitchFamily="18" charset="0"/>
                                <a:ea typeface="Cambria Math" panose="02040503050406030204" pitchFamily="18" charset="0"/>
                              </a:rPr>
                              <m:t>𝒎𝒂𝒙</m:t>
                            </m:r>
                          </m:sub>
                        </m:sSub>
                        <m:r>
                          <a:rPr lang="en-US" sz="1100" b="1" i="1">
                            <a:solidFill>
                              <a:srgbClr val="0000FF"/>
                            </a:solidFill>
                            <a:latin typeface="Cambria Math" panose="02040503050406030204" pitchFamily="18" charset="0"/>
                            <a:ea typeface="Cambria Math" panose="02040503050406030204" pitchFamily="18" charset="0"/>
                          </a:rPr>
                          <m:t>=</m:t>
                        </m:r>
                        <m:r>
                          <a:rPr lang="en-US" sz="1100" b="1" i="1" smtClean="0">
                            <a:solidFill>
                              <a:srgbClr val="0000FF"/>
                            </a:solidFill>
                            <a:latin typeface="Cambria Math" panose="02040503050406030204" pitchFamily="18" charset="0"/>
                            <a:ea typeface="Cambria Math" panose="02040503050406030204" pitchFamily="18" charset="0"/>
                          </a:rPr>
                          <m:t>𝟑</m:t>
                        </m:r>
                        <m:r>
                          <a:rPr lang="en-US" sz="1100" b="1" i="1" smtClean="0">
                            <a:solidFill>
                              <a:srgbClr val="0000FF"/>
                            </a:solidFill>
                            <a:latin typeface="Cambria Math" panose="02040503050406030204" pitchFamily="18" charset="0"/>
                            <a:ea typeface="Cambria Math" panose="02040503050406030204" pitchFamily="18" charset="0"/>
                          </a:rPr>
                          <m:t> </m:t>
                        </m:r>
                        <m:r>
                          <a:rPr lang="en-US" sz="1100" b="1" i="1" smtClean="0">
                            <a:solidFill>
                              <a:srgbClr val="0000FF"/>
                            </a:solidFill>
                            <a:latin typeface="Cambria Math" panose="02040503050406030204" pitchFamily="18" charset="0"/>
                            <a:ea typeface="Cambria Math" panose="02040503050406030204" pitchFamily="18" charset="0"/>
                          </a:rPr>
                          <m:t>𝒅𝒃</m:t>
                        </m:r>
                      </m:e>
                    </m:d>
                  </m:oMath>
                </a14:m>
                <a:endParaRPr lang="en-US" sz="1100" b="1" dirty="0"/>
              </a:p>
              <a:p>
                <a:pPr marL="514350" lvl="1" indent="0">
                  <a:buNone/>
                </a:pPr>
                <a:r>
                  <a:rPr lang="en-US" sz="1100" dirty="0"/>
                  <a:t>		r≈0.9−0.82×0.4=0.57,</a:t>
                </a:r>
              </a:p>
              <a:p>
                <a:pPr marL="514350" lvl="1" indent="0">
                  <a:buNone/>
                </a:pPr>
                <a:r>
                  <a:rPr lang="en-US" sz="1100" dirty="0"/>
                  <a:t>		d≈16+0.82×48=55,</a:t>
                </a:r>
              </a:p>
              <a:p>
                <a:pPr marL="514350" lvl="1" indent="0">
                  <a:buNone/>
                </a:pPr>
                <a:r>
                  <a:rPr lang="en-US" sz="1100" dirty="0"/>
                  <a:t>		g≈0+0.82×3=2.46dB.​</a:t>
                </a:r>
                <a:endParaRPr lang="en-US" sz="1100" b="1" dirty="0"/>
              </a:p>
              <a:p>
                <a:pPr lvl="1"/>
                <a:r>
                  <a:rPr lang="en-US" sz="1100" b="1" dirty="0"/>
                  <a:t>Terminology &amp; Abbreviations</a:t>
                </a:r>
              </a:p>
              <a:p>
                <a:pPr lvl="2"/>
                <a:r>
                  <a:rPr lang="en-US" sz="1000" b="1" dirty="0"/>
                  <a:t>UEP</a:t>
                </a:r>
                <a:r>
                  <a:rPr lang="en-US" sz="1000" dirty="0"/>
                  <a:t>: Unequal Error Protection</a:t>
                </a:r>
              </a:p>
              <a:p>
                <a:pPr lvl="2"/>
                <a:r>
                  <a:rPr lang="en-US" sz="1050" b="1" dirty="0"/>
                  <a:t>FEC rate</a:t>
                </a:r>
                <a:r>
                  <a:rPr lang="en-US" sz="1050" dirty="0"/>
                  <a:t> r: fraction of data bits vs. parity bits (lower </a:t>
                </a:r>
                <a:r>
                  <a:rPr lang="en-US" sz="1050" dirty="0" err="1"/>
                  <a:t>rrr</a:t>
                </a:r>
                <a:r>
                  <a:rPr lang="en-US" sz="1050" dirty="0"/>
                  <a:t> ⇒ stronger protection)</a:t>
                </a:r>
              </a:p>
              <a:p>
                <a:pPr lvl="2"/>
                <a:r>
                  <a:rPr lang="en-US" sz="1050" b="1" dirty="0" err="1"/>
                  <a:t>Interleaver</a:t>
                </a:r>
                <a:r>
                  <a:rPr lang="en-US" sz="1050" b="1" dirty="0"/>
                  <a:t> depth</a:t>
                </a:r>
                <a:r>
                  <a:rPr lang="en-US" sz="1050" dirty="0"/>
                  <a:t> d: number of symbols over which bits are spread to combat burst errors</a:t>
                </a:r>
              </a:p>
              <a:p>
                <a:pPr lvl="2"/>
                <a:r>
                  <a:rPr lang="en-US" sz="1050" b="1" dirty="0"/>
                  <a:t>Power gain</a:t>
                </a:r>
                <a:r>
                  <a:rPr lang="en-US" sz="1050" dirty="0"/>
                  <a:t> g: additional transmit power (in dB) allocated to high-importance data</a:t>
                </a:r>
              </a:p>
              <a:p>
                <a:pPr marL="914400" lvl="2" indent="0">
                  <a:buNone/>
                </a:pPr>
                <a:endParaRPr lang="en-US" sz="900" b="1" dirty="0"/>
              </a:p>
            </p:txBody>
          </p:sp>
        </mc:Choice>
        <mc:Fallback xmlns="">
          <p:sp>
            <p:nvSpPr>
              <p:cNvPr id="3" name="Content Placeholder 2">
                <a:extLst>
                  <a:ext uri="{FF2B5EF4-FFF2-40B4-BE49-F238E27FC236}">
                    <a16:creationId xmlns:a16="http://schemas.microsoft.com/office/drawing/2014/main" id="{79EDF178-19F1-1332-1155-FBD6B5EBBFE0}"/>
                  </a:ext>
                </a:extLst>
              </p:cNvPr>
              <p:cNvSpPr>
                <a:spLocks noGrp="1" noRot="1" noChangeAspect="1" noMove="1" noResize="1" noEditPoints="1" noAdjustHandles="1" noChangeArrowheads="1" noChangeShapeType="1" noTextEdit="1"/>
              </p:cNvSpPr>
              <p:nvPr>
                <p:ph idx="1"/>
              </p:nvPr>
            </p:nvSpPr>
            <p:spPr>
              <a:blipFill>
                <a:blip r:embed="rId2"/>
                <a:stretch>
                  <a:fillRect t="-113" b="-1016"/>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68E628E3-8FD4-09C9-F779-781E9D7C9B39}"/>
              </a:ext>
            </a:extLst>
          </p:cNvPr>
          <p:cNvSpPr>
            <a:spLocks noGrp="1"/>
          </p:cNvSpPr>
          <p:nvPr>
            <p:ph type="ftr" sz="quarter" idx="10"/>
          </p:nvPr>
        </p:nvSpPr>
        <p:spPr/>
        <p:txBody>
          <a:bodyPr/>
          <a:lstStyle/>
          <a:p>
            <a:pPr>
              <a:defRPr/>
            </a:pPr>
            <a:r>
              <a:rPr lang="en-US" altLang="ko-KR" dirty="0"/>
              <a:t>INHA UNIVERSITY</a:t>
            </a:r>
          </a:p>
          <a:p>
            <a:pPr>
              <a:defRPr/>
            </a:pPr>
            <a:r>
              <a:rPr lang="en-US" altLang="ko-KR" dirty="0"/>
              <a:t>Mobile  Telecommunications  Research  Lab</a:t>
            </a:r>
          </a:p>
        </p:txBody>
      </p:sp>
      <p:sp>
        <p:nvSpPr>
          <p:cNvPr id="5" name="Slide Number Placeholder 4">
            <a:extLst>
              <a:ext uri="{FF2B5EF4-FFF2-40B4-BE49-F238E27FC236}">
                <a16:creationId xmlns:a16="http://schemas.microsoft.com/office/drawing/2014/main" id="{3272057C-B223-1F0C-CAA9-E49407CCA213}"/>
              </a:ext>
            </a:extLst>
          </p:cNvPr>
          <p:cNvSpPr>
            <a:spLocks noGrp="1"/>
          </p:cNvSpPr>
          <p:nvPr>
            <p:ph type="sldNum" sz="quarter" idx="11"/>
          </p:nvPr>
        </p:nvSpPr>
        <p:spPr/>
        <p:txBody>
          <a:bodyPr/>
          <a:lstStyle/>
          <a:p>
            <a:pPr>
              <a:defRPr/>
            </a:pPr>
            <a:fld id="{06B6D9D2-400B-4F34-9CD7-7185E64E1880}" type="slidenum">
              <a:rPr lang="en-US" altLang="ko-KR" smtClean="0">
                <a:solidFill>
                  <a:srgbClr val="000000"/>
                </a:solidFill>
              </a:rPr>
              <a:pPr>
                <a:defRPr/>
              </a:pPr>
              <a:t>38</a:t>
            </a:fld>
            <a:endParaRPr lang="en-US" altLang="ko-KR">
              <a:solidFill>
                <a:srgbClr val="000000"/>
              </a:solidFill>
            </a:endParaRPr>
          </a:p>
        </p:txBody>
      </p:sp>
    </p:spTree>
    <p:extLst>
      <p:ext uri="{BB962C8B-B14F-4D97-AF65-F5344CB8AC3E}">
        <p14:creationId xmlns:p14="http://schemas.microsoft.com/office/powerpoint/2010/main" val="27537432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51F05-088E-B0B6-E26F-59B331CDDEA0}"/>
              </a:ext>
            </a:extLst>
          </p:cNvPr>
          <p:cNvSpPr>
            <a:spLocks noGrp="1"/>
          </p:cNvSpPr>
          <p:nvPr>
            <p:ph type="title"/>
          </p:nvPr>
        </p:nvSpPr>
        <p:spPr/>
        <p:txBody>
          <a:bodyPr/>
          <a:lstStyle/>
          <a:p>
            <a:r>
              <a:rPr lang="en-US" sz="1600" dirty="0">
                <a:solidFill>
                  <a:srgbClr val="0000FF"/>
                </a:solidFill>
              </a:rPr>
              <a:t>Appendix (Reconstruction Selection Criteria)   </a:t>
            </a:r>
          </a:p>
        </p:txBody>
      </p:sp>
      <p:sp>
        <p:nvSpPr>
          <p:cNvPr id="3" name="Content Placeholder 2">
            <a:extLst>
              <a:ext uri="{FF2B5EF4-FFF2-40B4-BE49-F238E27FC236}">
                <a16:creationId xmlns:a16="http://schemas.microsoft.com/office/drawing/2014/main" id="{087E0543-5E3A-0B17-7820-95C03746B06A}"/>
              </a:ext>
            </a:extLst>
          </p:cNvPr>
          <p:cNvSpPr>
            <a:spLocks noGrp="1"/>
          </p:cNvSpPr>
          <p:nvPr>
            <p:ph idx="1"/>
          </p:nvPr>
        </p:nvSpPr>
        <p:spPr>
          <a:xfrm>
            <a:off x="527051" y="981076"/>
            <a:ext cx="6024669" cy="5521324"/>
          </a:xfrm>
        </p:spPr>
        <p:txBody>
          <a:bodyPr/>
          <a:lstStyle/>
          <a:p>
            <a:r>
              <a:rPr lang="en-US" sz="1200" dirty="0">
                <a:solidFill>
                  <a:srgbClr val="0000FF"/>
                </a:solidFill>
              </a:rPr>
              <a:t>Page 9,32 </a:t>
            </a:r>
            <a:r>
              <a:rPr lang="en-US" sz="1200" dirty="0"/>
              <a:t>[Reconstruction Selection Criteria </a:t>
            </a:r>
            <a:r>
              <a:rPr lang="en-US" sz="1400" b="0" dirty="0"/>
              <a:t>(</a:t>
            </a:r>
            <a:r>
              <a:rPr lang="en-US" sz="1200" b="0" dirty="0"/>
              <a:t>Exact Selection Thresholds)]</a:t>
            </a:r>
          </a:p>
          <a:p>
            <a:pPr lvl="1"/>
            <a:r>
              <a:rPr lang="en-US" sz="1100" b="1" dirty="0"/>
              <a:t>Knowledge Base (KB) Selection</a:t>
            </a:r>
          </a:p>
          <a:p>
            <a:pPr lvl="2"/>
            <a:r>
              <a:rPr lang="en-US" sz="1050" b="1" dirty="0"/>
              <a:t>Force KB use if</a:t>
            </a:r>
            <a:r>
              <a:rPr lang="en-US" sz="1050" dirty="0"/>
              <a:t>: KB confidence &gt; 0.65</a:t>
            </a:r>
          </a:p>
          <a:p>
            <a:pPr lvl="2"/>
            <a:r>
              <a:rPr lang="en-US" sz="1050" b="1" dirty="0"/>
              <a:t>Select KB if</a:t>
            </a:r>
            <a:r>
              <a:rPr lang="en-US" sz="1050" dirty="0"/>
              <a:t>: KB quality ≥ 0.75 (for parliamentary text) or ≥ 0.7 (general text)</a:t>
            </a:r>
          </a:p>
          <a:p>
            <a:pPr lvl="1"/>
            <a:r>
              <a:rPr lang="en-US" sz="1100" b="1" dirty="0"/>
              <a:t>Basic Reconstruction Selection</a:t>
            </a:r>
          </a:p>
          <a:p>
            <a:pPr lvl="2"/>
            <a:r>
              <a:rPr lang="en-US" sz="1050" b="1" dirty="0"/>
              <a:t>Force Basic if: Budget remaining &lt; 0.12</a:t>
            </a:r>
          </a:p>
          <a:p>
            <a:pPr lvl="2"/>
            <a:r>
              <a:rPr lang="en-US" sz="1050" b="1" dirty="0"/>
              <a:t>Select Basic if: Basic quality ≥ 0.75 (parliamentary) or ≥ 0.7 (general)</a:t>
            </a:r>
          </a:p>
          <a:p>
            <a:pPr lvl="1"/>
            <a:r>
              <a:rPr lang="en-US" sz="1100" b="1" dirty="0">
                <a:cs typeface="Tahoma" pitchFamily="34" charset="0"/>
              </a:rPr>
              <a:t>API Selection Rules</a:t>
            </a:r>
          </a:p>
          <a:p>
            <a:pPr lvl="2"/>
            <a:r>
              <a:rPr lang="en-US" sz="1050" b="1" dirty="0"/>
              <a:t>GPT-3.5 Turbo: Default API model</a:t>
            </a:r>
          </a:p>
          <a:p>
            <a:pPr lvl="2"/>
            <a:r>
              <a:rPr lang="en-US" sz="1050" b="1" dirty="0"/>
              <a:t>GPT-4 Turbo if: </a:t>
            </a:r>
          </a:p>
          <a:p>
            <a:pPr lvl="3"/>
            <a:r>
              <a:rPr lang="en-US" sz="900" dirty="0"/>
              <a:t>Corruption level &gt; 0.6 AND parliamentary terms AND budget &gt; 0.5</a:t>
            </a:r>
          </a:p>
          <a:p>
            <a:pPr lvl="3"/>
            <a:r>
              <a:rPr lang="en-US" sz="900" dirty="0"/>
              <a:t>OR corruption level &gt; 0.7 AND budget &gt; 0.6</a:t>
            </a:r>
          </a:p>
          <a:p>
            <a:pPr lvl="2"/>
            <a:r>
              <a:rPr lang="en-US" sz="1200" b="1" dirty="0">
                <a:cs typeface="Tahoma" pitchFamily="34" charset="0"/>
              </a:rPr>
              <a:t>Downgrade to GPT-3.5 if: Budget &lt; 0.35</a:t>
            </a:r>
          </a:p>
          <a:p>
            <a:pPr lvl="1"/>
            <a:r>
              <a:rPr lang="en-US" sz="1100" b="1" dirty="0"/>
              <a:t>Budget Constraints</a:t>
            </a:r>
          </a:p>
          <a:p>
            <a:pPr lvl="2"/>
            <a:r>
              <a:rPr lang="en-US" sz="1050" b="1" dirty="0"/>
              <a:t>Budget &lt; 0.3: Prefer KB (80%) or Basic (20%)</a:t>
            </a:r>
          </a:p>
          <a:p>
            <a:pPr lvl="2"/>
            <a:r>
              <a:rPr lang="en-US" sz="1050" b="1" dirty="0"/>
              <a:t>Budget &lt; 0.12: Force Basic method only</a:t>
            </a:r>
          </a:p>
          <a:p>
            <a:pPr lvl="1"/>
            <a:r>
              <a:rPr lang="en-US" sz="1100" b="1" dirty="0"/>
              <a:t>Parliamentary Content Rules</a:t>
            </a:r>
          </a:p>
          <a:p>
            <a:pPr lvl="2"/>
            <a:r>
              <a:rPr lang="en-US" sz="1050" b="1" dirty="0"/>
              <a:t>Detected parliamentary terms: </a:t>
            </a:r>
            <a:r>
              <a:rPr lang="en-US" sz="1050" dirty="0"/>
              <a:t>Increase quality threshold from 0.7 to 0.75</a:t>
            </a:r>
          </a:p>
          <a:p>
            <a:pPr lvl="2"/>
            <a:r>
              <a:rPr lang="en-US" sz="1050" b="1" dirty="0"/>
              <a:t>Corruption &lt; 0.2: </a:t>
            </a:r>
            <a:r>
              <a:rPr lang="en-US" sz="1050" dirty="0"/>
              <a:t>Limit to KB/Basic (action ≤ 1)</a:t>
            </a:r>
          </a:p>
          <a:p>
            <a:pPr lvl="2"/>
            <a:r>
              <a:rPr lang="en-US" sz="1050" b="1" dirty="0"/>
              <a:t>Corruption &lt; 0.35: </a:t>
            </a:r>
            <a:r>
              <a:rPr lang="en-US" sz="1050" dirty="0"/>
              <a:t>Limit to KB/Basic/GPT-3.5 (action ≤ 2)</a:t>
            </a:r>
          </a:p>
          <a:p>
            <a:pPr lvl="2"/>
            <a:r>
              <a:rPr lang="en-US" sz="1050" b="1" dirty="0"/>
              <a:t>Corruption &lt; 0.5: </a:t>
            </a:r>
            <a:r>
              <a:rPr lang="en-US" sz="1050" dirty="0"/>
              <a:t>At least Basic, at most GPT-3.5 (1 ≤ action ≤ 2)</a:t>
            </a:r>
          </a:p>
          <a:p>
            <a:pPr lvl="2"/>
            <a:r>
              <a:rPr lang="en-US" sz="1050" b="1" dirty="0"/>
              <a:t>Corruption &gt; 0.5 + Budget &gt; 0.4: </a:t>
            </a:r>
            <a:r>
              <a:rPr lang="en-US" sz="1050" dirty="0"/>
              <a:t>At least GPT-3.5 (action ≥ 2)</a:t>
            </a:r>
          </a:p>
          <a:p>
            <a:pPr lvl="2"/>
            <a:r>
              <a:rPr lang="en-US" sz="1050" b="1" dirty="0"/>
              <a:t>Corruption &gt; 0.7 + Budget &gt; 0.6: </a:t>
            </a:r>
            <a:r>
              <a:rPr lang="en-US" sz="1050" dirty="0"/>
              <a:t>Use GPT-4 (action = 3)</a:t>
            </a:r>
          </a:p>
          <a:p>
            <a:pPr lvl="1"/>
            <a:r>
              <a:rPr lang="en-US" sz="1100" b="1" dirty="0"/>
              <a:t>Exploration Rate </a:t>
            </a:r>
            <a:r>
              <a:rPr lang="en-US" sz="1100" dirty="0">
                <a:solidFill>
                  <a:srgbClr val="0000FF"/>
                </a:solidFill>
              </a:rPr>
              <a:t>(The exploration rate controls how often the agent tries random actions instead of following its learned policy)</a:t>
            </a:r>
          </a:p>
          <a:p>
            <a:pPr lvl="2"/>
            <a:r>
              <a:rPr lang="en-US" sz="1050" b="1" dirty="0"/>
              <a:t>Random exploration: </a:t>
            </a:r>
            <a:r>
              <a:rPr lang="en-US" sz="1050" dirty="0"/>
              <a:t>8% probability (0.08) </a:t>
            </a:r>
            <a:r>
              <a:rPr lang="en-US" sz="1050" b="1" dirty="0">
                <a:solidFill>
                  <a:srgbClr val="0000FF"/>
                </a:solidFill>
              </a:rPr>
              <a:t>[</a:t>
            </a:r>
            <a:r>
              <a:rPr lang="en-US" sz="1100" b="1" dirty="0">
                <a:solidFill>
                  <a:srgbClr val="0000FF"/>
                </a:solidFill>
              </a:rPr>
              <a:t>the agent will ignore quality scores and try a random action]</a:t>
            </a:r>
            <a:endParaRPr lang="en-US" sz="1050" b="1" dirty="0">
              <a:solidFill>
                <a:srgbClr val="0000FF"/>
              </a:solidFill>
            </a:endParaRPr>
          </a:p>
          <a:p>
            <a:pPr lvl="2"/>
            <a:r>
              <a:rPr lang="en-US" sz="1050" b="1" dirty="0"/>
              <a:t>With good budget</a:t>
            </a:r>
            <a:r>
              <a:rPr lang="en-US" sz="1050" dirty="0"/>
              <a:t> (&gt; 0.6): Choose KB/Basic/GPT-3.5/GPT-4 with weights [0.3, 0.3, 0.3, 0.1]</a:t>
            </a:r>
          </a:p>
          <a:p>
            <a:pPr lvl="2"/>
            <a:r>
              <a:rPr lang="en-US" sz="900" b="1" dirty="0"/>
              <a:t>With limited budget</a:t>
            </a:r>
            <a:r>
              <a:rPr lang="en-US" sz="900" dirty="0"/>
              <a:t> (≤ 0.6): Choose only KB or Basic</a:t>
            </a:r>
          </a:p>
          <a:p>
            <a:pPr lvl="1"/>
            <a:endParaRPr lang="en-US" sz="900" dirty="0"/>
          </a:p>
        </p:txBody>
      </p:sp>
      <p:sp>
        <p:nvSpPr>
          <p:cNvPr id="4" name="Footer Placeholder 3">
            <a:extLst>
              <a:ext uri="{FF2B5EF4-FFF2-40B4-BE49-F238E27FC236}">
                <a16:creationId xmlns:a16="http://schemas.microsoft.com/office/drawing/2014/main" id="{8C2F042E-85FD-57CA-1E97-B1575B5B85D1}"/>
              </a:ext>
            </a:extLst>
          </p:cNvPr>
          <p:cNvSpPr>
            <a:spLocks noGrp="1"/>
          </p:cNvSpPr>
          <p:nvPr>
            <p:ph type="ftr" sz="quarter" idx="10"/>
          </p:nvPr>
        </p:nvSpPr>
        <p:spPr/>
        <p:txBody>
          <a:bodyPr/>
          <a:lstStyle/>
          <a:p>
            <a:pPr>
              <a:defRPr/>
            </a:pPr>
            <a:r>
              <a:rPr lang="en-US" altLang="ko-KR" dirty="0"/>
              <a:t>INHA UNIVERSITY</a:t>
            </a:r>
          </a:p>
          <a:p>
            <a:pPr>
              <a:defRPr/>
            </a:pPr>
            <a:r>
              <a:rPr lang="en-US" altLang="ko-KR" dirty="0"/>
              <a:t>Mobile  Telecommunications  Research  Lab</a:t>
            </a:r>
          </a:p>
        </p:txBody>
      </p:sp>
      <p:sp>
        <p:nvSpPr>
          <p:cNvPr id="5" name="Slide Number Placeholder 4">
            <a:extLst>
              <a:ext uri="{FF2B5EF4-FFF2-40B4-BE49-F238E27FC236}">
                <a16:creationId xmlns:a16="http://schemas.microsoft.com/office/drawing/2014/main" id="{C68B8BB5-0A95-AB33-AADD-C546B45A25C8}"/>
              </a:ext>
            </a:extLst>
          </p:cNvPr>
          <p:cNvSpPr>
            <a:spLocks noGrp="1"/>
          </p:cNvSpPr>
          <p:nvPr>
            <p:ph type="sldNum" sz="quarter" idx="11"/>
          </p:nvPr>
        </p:nvSpPr>
        <p:spPr/>
        <p:txBody>
          <a:bodyPr/>
          <a:lstStyle/>
          <a:p>
            <a:pPr>
              <a:defRPr/>
            </a:pPr>
            <a:fld id="{06B6D9D2-400B-4F34-9CD7-7185E64E1880}" type="slidenum">
              <a:rPr lang="en-US" altLang="ko-KR" smtClean="0">
                <a:solidFill>
                  <a:srgbClr val="000000"/>
                </a:solidFill>
              </a:rPr>
              <a:pPr>
                <a:defRPr/>
              </a:pPr>
              <a:t>39</a:t>
            </a:fld>
            <a:endParaRPr lang="en-US" altLang="ko-KR">
              <a:solidFill>
                <a:srgbClr val="000000"/>
              </a:solidFill>
            </a:endParaRPr>
          </a:p>
        </p:txBody>
      </p:sp>
      <p:sp>
        <p:nvSpPr>
          <p:cNvPr id="6" name="Content Placeholder 2">
            <a:extLst>
              <a:ext uri="{FF2B5EF4-FFF2-40B4-BE49-F238E27FC236}">
                <a16:creationId xmlns:a16="http://schemas.microsoft.com/office/drawing/2014/main" id="{1DC44F02-3BB9-B95D-A011-F8E808E8C4EE}"/>
              </a:ext>
            </a:extLst>
          </p:cNvPr>
          <p:cNvSpPr txBox="1">
            <a:spLocks/>
          </p:cNvSpPr>
          <p:nvPr/>
        </p:nvSpPr>
        <p:spPr bwMode="auto">
          <a:xfrm>
            <a:off x="6551720" y="882814"/>
            <a:ext cx="5184774" cy="5521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latinLnBrk="0" hangingPunct="0">
              <a:spcBef>
                <a:spcPct val="20000"/>
              </a:spcBef>
              <a:spcAft>
                <a:spcPct val="0"/>
              </a:spcAft>
              <a:buFont typeface="Wingdings" panose="05000000000000000000" pitchFamily="2" charset="2"/>
              <a:buBlip>
                <a:blip r:embed="rId3"/>
              </a:buBlip>
              <a:defRPr kumimoji="1" sz="2000" b="1">
                <a:solidFill>
                  <a:schemeClr val="tx1"/>
                </a:solidFill>
                <a:latin typeface="+mn-lt"/>
                <a:ea typeface="+mn-ea"/>
                <a:cs typeface="+mn-cs"/>
              </a:defRPr>
            </a:lvl1pPr>
            <a:lvl2pPr marL="742950" indent="-285750" algn="l" rtl="0" eaLnBrk="0" fontAlgn="base" latinLnBrk="0" hangingPunct="0">
              <a:spcBef>
                <a:spcPct val="20000"/>
              </a:spcBef>
              <a:spcAft>
                <a:spcPct val="0"/>
              </a:spcAft>
              <a:buBlip>
                <a:blip r:embed="rId4"/>
              </a:buBlip>
              <a:defRPr kumimoji="1" sz="1800">
                <a:solidFill>
                  <a:schemeClr val="tx1"/>
                </a:solidFill>
                <a:latin typeface="+mn-lt"/>
                <a:ea typeface="+mn-ea"/>
                <a:cs typeface="Tahoma" pitchFamily="34" charset="0"/>
              </a:defRPr>
            </a:lvl2pPr>
            <a:lvl3pPr marL="1143000" indent="-228600" algn="l" rtl="0" eaLnBrk="0" fontAlgn="base" latinLnBrk="0" hangingPunct="0">
              <a:spcBef>
                <a:spcPct val="20000"/>
              </a:spcBef>
              <a:spcAft>
                <a:spcPct val="0"/>
              </a:spcAft>
              <a:buBlip>
                <a:blip r:embed="rId5"/>
              </a:buBlip>
              <a:defRPr kumimoji="1" sz="1600">
                <a:solidFill>
                  <a:schemeClr val="tx1"/>
                </a:solidFill>
                <a:latin typeface="+mn-lt"/>
                <a:ea typeface="+mn-ea"/>
                <a:cs typeface="Tahoma" pitchFamily="34" charset="0"/>
              </a:defRPr>
            </a:lvl3pPr>
            <a:lvl4pPr marL="1600200" indent="-228600" algn="l" rtl="0" eaLnBrk="0" fontAlgn="base" latinLnBrk="0" hangingPunct="0">
              <a:spcBef>
                <a:spcPct val="20000"/>
              </a:spcBef>
              <a:spcAft>
                <a:spcPct val="0"/>
              </a:spcAft>
              <a:buBlip>
                <a:blip r:embed="rId6"/>
              </a:buBlip>
              <a:defRPr kumimoji="1" sz="1400">
                <a:solidFill>
                  <a:schemeClr val="tx1"/>
                </a:solidFill>
                <a:latin typeface="+mn-lt"/>
                <a:ea typeface="+mn-ea"/>
                <a:cs typeface="Tahoma" pitchFamily="34" charset="0"/>
              </a:defRPr>
            </a:lvl4pPr>
            <a:lvl5pPr marL="2057400" indent="-228600" algn="l" rtl="0" eaLnBrk="0" fontAlgn="base" latinLnBrk="0" hangingPunct="0">
              <a:spcBef>
                <a:spcPct val="20000"/>
              </a:spcBef>
              <a:spcAft>
                <a:spcPct val="0"/>
              </a:spcAft>
              <a:buChar char="»"/>
              <a:defRPr kumimoji="1" sz="1200">
                <a:solidFill>
                  <a:schemeClr val="tx1"/>
                </a:solidFill>
                <a:latin typeface="+mn-lt"/>
                <a:ea typeface="+mn-ea"/>
                <a:cs typeface="Tahoma" pitchFamily="34" charset="0"/>
              </a:defRPr>
            </a:lvl5pPr>
            <a:lvl6pPr marL="2514600" indent="-228600" algn="l" rtl="0" fontAlgn="base" latinLnBrk="1">
              <a:spcBef>
                <a:spcPct val="20000"/>
              </a:spcBef>
              <a:spcAft>
                <a:spcPct val="0"/>
              </a:spcAft>
              <a:buChar char="»"/>
              <a:defRPr kumimoji="1" sz="1200">
                <a:solidFill>
                  <a:schemeClr val="tx1"/>
                </a:solidFill>
                <a:latin typeface="+mn-lt"/>
                <a:ea typeface="+mn-ea"/>
              </a:defRPr>
            </a:lvl6pPr>
            <a:lvl7pPr marL="2971800" indent="-228600" algn="l" rtl="0" fontAlgn="base" latinLnBrk="1">
              <a:spcBef>
                <a:spcPct val="20000"/>
              </a:spcBef>
              <a:spcAft>
                <a:spcPct val="0"/>
              </a:spcAft>
              <a:buChar char="»"/>
              <a:defRPr kumimoji="1" sz="1200">
                <a:solidFill>
                  <a:schemeClr val="tx1"/>
                </a:solidFill>
                <a:latin typeface="+mn-lt"/>
                <a:ea typeface="+mn-ea"/>
              </a:defRPr>
            </a:lvl7pPr>
            <a:lvl8pPr marL="3429000" indent="-228600" algn="l" rtl="0" fontAlgn="base" latinLnBrk="1">
              <a:spcBef>
                <a:spcPct val="20000"/>
              </a:spcBef>
              <a:spcAft>
                <a:spcPct val="0"/>
              </a:spcAft>
              <a:buChar char="»"/>
              <a:defRPr kumimoji="1" sz="1200">
                <a:solidFill>
                  <a:schemeClr val="tx1"/>
                </a:solidFill>
                <a:latin typeface="+mn-lt"/>
                <a:ea typeface="+mn-ea"/>
              </a:defRPr>
            </a:lvl8pPr>
            <a:lvl9pPr marL="3886200" indent="-228600" algn="l" rtl="0" fontAlgn="base" latinLnBrk="1">
              <a:spcBef>
                <a:spcPct val="20000"/>
              </a:spcBef>
              <a:spcAft>
                <a:spcPct val="0"/>
              </a:spcAft>
              <a:buChar char="»"/>
              <a:defRPr kumimoji="1" sz="1200">
                <a:solidFill>
                  <a:schemeClr val="tx1"/>
                </a:solidFill>
                <a:latin typeface="+mn-lt"/>
                <a:ea typeface="+mn-ea"/>
              </a:defRPr>
            </a:lvl9pPr>
          </a:lstStyle>
          <a:p>
            <a:r>
              <a:rPr lang="en-US" sz="1100" dirty="0"/>
              <a:t>Example 1: Choosing GPT-4 for Important Parliamentary Content</a:t>
            </a:r>
          </a:p>
          <a:p>
            <a:pPr lvl="1"/>
            <a:r>
              <a:rPr lang="en-US" sz="900" dirty="0"/>
              <a:t>KB reconstruction quality: 0.40 </a:t>
            </a:r>
          </a:p>
          <a:p>
            <a:pPr lvl="1"/>
            <a:r>
              <a:rPr lang="en-US" sz="900" dirty="0"/>
              <a:t>Basic reconstruction quality: 0.72 </a:t>
            </a:r>
          </a:p>
          <a:p>
            <a:pPr lvl="1"/>
            <a:r>
              <a:rPr lang="en-US" sz="900" dirty="0"/>
              <a:t>Important parliamentary term 'Rule' present, increasing quality threshold</a:t>
            </a:r>
          </a:p>
          <a:p>
            <a:pPr lvl="1"/>
            <a:r>
              <a:rPr lang="en-US" sz="900" b="1" dirty="0">
                <a:solidFill>
                  <a:srgbClr val="0000FF"/>
                </a:solidFill>
              </a:rPr>
              <a:t>RL agent selected GPT-4 Turbo</a:t>
            </a:r>
            <a:endParaRPr lang="en-US" sz="900" b="1" kern="0" dirty="0">
              <a:solidFill>
                <a:srgbClr val="0000FF"/>
              </a:solidFill>
            </a:endParaRPr>
          </a:p>
          <a:p>
            <a:pPr lvl="1"/>
            <a:r>
              <a:rPr lang="en-US" sz="900" dirty="0"/>
              <a:t>In this case:</a:t>
            </a:r>
          </a:p>
          <a:p>
            <a:pPr lvl="2"/>
            <a:r>
              <a:rPr lang="en-US" sz="900" dirty="0"/>
              <a:t>Parliamentary term "Rule" was detected, raising quality threshold to 0.75</a:t>
            </a:r>
          </a:p>
          <a:p>
            <a:pPr lvl="2"/>
            <a:r>
              <a:rPr lang="en-US" sz="900" dirty="0"/>
              <a:t>KB quality (0.40) was below threshold</a:t>
            </a:r>
          </a:p>
          <a:p>
            <a:pPr lvl="2"/>
            <a:r>
              <a:rPr lang="en-US" sz="900" dirty="0"/>
              <a:t>Basic quality (0.72) was below the parliamentary threshold of 0.75</a:t>
            </a:r>
          </a:p>
          <a:p>
            <a:pPr lvl="2"/>
            <a:r>
              <a:rPr lang="en-US" sz="900" dirty="0"/>
              <a:t>The system detected significant corruption with important parliamentary content</a:t>
            </a:r>
          </a:p>
          <a:p>
            <a:pPr lvl="2"/>
            <a:r>
              <a:rPr lang="en-US" sz="900" b="1" dirty="0">
                <a:solidFill>
                  <a:srgbClr val="0000FF"/>
                </a:solidFill>
              </a:rPr>
              <a:t>Budget was sufficient (&gt; 0.5), so it selected GPT-4 Turbo</a:t>
            </a:r>
          </a:p>
          <a:p>
            <a:r>
              <a:rPr lang="en-US" sz="1050" dirty="0"/>
              <a:t>Example 2: Choosing KB When High Quality</a:t>
            </a:r>
            <a:endParaRPr lang="en-US" sz="1050" dirty="0">
              <a:solidFill>
                <a:srgbClr val="0000FF"/>
              </a:solidFill>
            </a:endParaRPr>
          </a:p>
          <a:p>
            <a:pPr lvl="1"/>
            <a:r>
              <a:rPr lang="en-US" sz="900" dirty="0"/>
              <a:t>KB reconstruction quality: 0.77 </a:t>
            </a:r>
          </a:p>
          <a:p>
            <a:pPr lvl="1"/>
            <a:r>
              <a:rPr lang="en-US" sz="900" dirty="0"/>
              <a:t>Basic reconstruction quality: 0.72 </a:t>
            </a:r>
          </a:p>
          <a:p>
            <a:pPr lvl="1"/>
            <a:r>
              <a:rPr lang="en-US" sz="900" dirty="0"/>
              <a:t>Important parliamentary term 'Rule' present, increasing quality threshold</a:t>
            </a:r>
          </a:p>
          <a:p>
            <a:pPr lvl="1"/>
            <a:r>
              <a:rPr lang="en-US" sz="900" b="1" dirty="0">
                <a:solidFill>
                  <a:srgbClr val="0000FF"/>
                </a:solidFill>
              </a:rPr>
              <a:t>RL agent selected KB reconstruction</a:t>
            </a:r>
          </a:p>
          <a:p>
            <a:pPr lvl="1"/>
            <a:r>
              <a:rPr lang="en-US" sz="900" dirty="0">
                <a:cs typeface="Tahoma" pitchFamily="34" charset="0"/>
              </a:rPr>
              <a:t>In this case:</a:t>
            </a:r>
          </a:p>
          <a:p>
            <a:pPr lvl="2"/>
            <a:r>
              <a:rPr lang="en-US" sz="900" dirty="0"/>
              <a:t>KB quality (0.77) exceeded the parliamentary threshold (0.75)</a:t>
            </a:r>
          </a:p>
          <a:p>
            <a:pPr lvl="2"/>
            <a:r>
              <a:rPr lang="en-US" sz="900" dirty="0"/>
              <a:t>Basic quality (0.72) was below threshold</a:t>
            </a:r>
          </a:p>
          <a:p>
            <a:pPr lvl="2"/>
            <a:r>
              <a:rPr lang="en-US" sz="900" b="1" dirty="0">
                <a:solidFill>
                  <a:srgbClr val="0000FF"/>
                </a:solidFill>
                <a:cs typeface="Tahoma" pitchFamily="34" charset="0"/>
              </a:rPr>
              <a:t>KB was selected as it provided the highest quality above threshold</a:t>
            </a:r>
          </a:p>
          <a:p>
            <a:r>
              <a:rPr lang="en-US" sz="1050" dirty="0"/>
              <a:t>Example 3: Budget Constraint Forces Basic</a:t>
            </a:r>
          </a:p>
          <a:p>
            <a:pPr lvl="1"/>
            <a:r>
              <a:rPr lang="en-US" sz="900" dirty="0"/>
              <a:t>KB reconstruction quality: 0.60 </a:t>
            </a:r>
          </a:p>
          <a:p>
            <a:pPr lvl="1"/>
            <a:r>
              <a:rPr lang="en-US" sz="900" dirty="0"/>
              <a:t>Basic reconstruction quality: 0.65 </a:t>
            </a:r>
          </a:p>
          <a:p>
            <a:pPr lvl="1"/>
            <a:r>
              <a:rPr lang="en-US" sz="900" dirty="0"/>
              <a:t>Budget remaining: 0.10 </a:t>
            </a:r>
          </a:p>
          <a:p>
            <a:pPr lvl="1"/>
            <a:r>
              <a:rPr lang="en-US" sz="900" dirty="0"/>
              <a:t>RL agent selected Basic reconstruction</a:t>
            </a:r>
          </a:p>
          <a:p>
            <a:pPr lvl="1"/>
            <a:r>
              <a:rPr lang="en-US" sz="900" b="1" dirty="0">
                <a:solidFill>
                  <a:srgbClr val="0000FF"/>
                </a:solidFill>
              </a:rPr>
              <a:t>Here, despite both methods being below ideal quality, budget constraint (&lt; 0.12) forces Basic reconstruction regardless of quality.</a:t>
            </a:r>
          </a:p>
          <a:p>
            <a:r>
              <a:rPr lang="en-US" sz="1000" dirty="0"/>
              <a:t>Example 4: High Corruption with Limited Budget</a:t>
            </a:r>
            <a:endParaRPr lang="en-US" sz="1000" dirty="0">
              <a:solidFill>
                <a:srgbClr val="0000FF"/>
              </a:solidFill>
            </a:endParaRPr>
          </a:p>
          <a:p>
            <a:pPr lvl="1"/>
            <a:r>
              <a:rPr lang="en-US" sz="900" dirty="0"/>
              <a:t>KB reconstruction quality: 0.40 </a:t>
            </a:r>
          </a:p>
          <a:p>
            <a:pPr lvl="1"/>
            <a:r>
              <a:rPr lang="en-US" sz="900" dirty="0"/>
              <a:t>Basic reconstruction quality: 0.50 </a:t>
            </a:r>
          </a:p>
          <a:p>
            <a:pPr lvl="1"/>
            <a:r>
              <a:rPr lang="en-US" sz="900" dirty="0"/>
              <a:t>Corruption level: 0.80 Budget remaining: 0.30 </a:t>
            </a:r>
          </a:p>
          <a:p>
            <a:pPr lvl="1"/>
            <a:r>
              <a:rPr lang="en-US" sz="900" dirty="0"/>
              <a:t>RL agent selected GPT-3.5 Turbo</a:t>
            </a:r>
          </a:p>
          <a:p>
            <a:pPr lvl="1"/>
            <a:r>
              <a:rPr lang="en-US" sz="900" dirty="0"/>
              <a:t>In this scenario, high corruption would normally warrant GPT-4, but limited budget (&lt; 0.35) causes a downgrade to GPT-3.5.</a:t>
            </a:r>
            <a:endParaRPr lang="en-US" sz="850" b="1" dirty="0">
              <a:solidFill>
                <a:srgbClr val="0000FF"/>
              </a:solidFill>
            </a:endParaRPr>
          </a:p>
          <a:p>
            <a:pPr lvl="2"/>
            <a:endParaRPr lang="en-US" sz="700" b="1" kern="0" dirty="0">
              <a:solidFill>
                <a:srgbClr val="0000FF"/>
              </a:solidFill>
            </a:endParaRPr>
          </a:p>
        </p:txBody>
      </p:sp>
    </p:spTree>
    <p:extLst>
      <p:ext uri="{BB962C8B-B14F-4D97-AF65-F5344CB8AC3E}">
        <p14:creationId xmlns:p14="http://schemas.microsoft.com/office/powerpoint/2010/main" val="4021705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994F67-F840-6E5F-04AC-14A616CE6CA0}"/>
            </a:ext>
          </a:extLst>
        </p:cNvPr>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907E46E-578D-E080-FCB9-4E4D991B8610}"/>
                  </a:ext>
                </a:extLst>
              </p:cNvPr>
              <p:cNvSpPr>
                <a:spLocks noGrp="1"/>
              </p:cNvSpPr>
              <p:nvPr>
                <p:ph idx="1"/>
              </p:nvPr>
            </p:nvSpPr>
            <p:spPr/>
            <p:txBody>
              <a:bodyPr/>
              <a:lstStyle/>
              <a:p>
                <a:pPr algn="just">
                  <a:defRPr/>
                </a:pPr>
                <a:r>
                  <a:rPr lang="en-US" sz="1400" dirty="0"/>
                  <a:t>Proposal</a:t>
                </a:r>
              </a:p>
              <a:p>
                <a:pPr lvl="1" algn="just">
                  <a:defRPr/>
                </a:pPr>
                <a:r>
                  <a:rPr lang="en-US" sz="1200" b="1" dirty="0"/>
                  <a:t>Variational Compression with Domain‐Knowledge Enhancement</a:t>
                </a:r>
              </a:p>
              <a:p>
                <a:pPr lvl="2" algn="just">
                  <a:defRPr/>
                </a:pPr>
                <a:r>
                  <a:rPr lang="en-US" sz="1050" dirty="0"/>
                  <a:t>We compress </a:t>
                </a:r>
                <a:r>
                  <a:rPr lang="en-US" sz="1050" dirty="0">
                    <a:solidFill>
                      <a:srgbClr val="0000FF"/>
                    </a:solidFill>
                  </a:rPr>
                  <a:t>768-dimension BERT embeddings down to ∼460 dimension via a VAE</a:t>
                </a:r>
                <a:r>
                  <a:rPr lang="en-US" sz="1050" dirty="0"/>
                  <a:t>, </a:t>
                </a:r>
                <a:r>
                  <a:rPr lang="en-US" sz="1050" b="1" dirty="0"/>
                  <a:t>augmented</a:t>
                </a:r>
                <a:r>
                  <a:rPr lang="en-US" sz="1050" dirty="0"/>
                  <a:t> by a Domain-Specific Knowledge Base (DSKB) that nudges embeddings toward correct jargon and terminology before compression.</a:t>
                </a:r>
              </a:p>
              <a:p>
                <a:pPr lvl="3" algn="just">
                  <a:defRPr/>
                </a:pPr>
                <a:r>
                  <a:rPr lang="en-US" sz="1050" dirty="0">
                    <a:solidFill>
                      <a:srgbClr val="0000FF"/>
                    </a:solidFill>
                  </a:rPr>
                  <a:t>Sample Example: </a:t>
                </a:r>
                <a:r>
                  <a:rPr lang="en-US" sz="1050" dirty="0"/>
                  <a:t>We embed each sentence into a 768-dim BERT vector, then inject domain knowledge from our </a:t>
                </a:r>
                <a:r>
                  <a:rPr lang="en-US" sz="1050" b="1" dirty="0"/>
                  <a:t>DSKB</a:t>
                </a:r>
                <a:r>
                  <a:rPr lang="en-US" sz="1050" dirty="0"/>
                  <a:t> (Domain-Specific Knowledge Base) and compress to an 8-dim </a:t>
                </a:r>
                <a:r>
                  <a:rPr lang="en-US" sz="1050" b="1" dirty="0"/>
                  <a:t>latent symbol vector z</a:t>
                </a:r>
                <a:r>
                  <a:rPr lang="en-US" sz="1050" dirty="0"/>
                  <a:t> via a </a:t>
                </a:r>
                <a:r>
                  <a:rPr lang="en-US" sz="1050" b="1" dirty="0"/>
                  <a:t>VAE</a:t>
                </a:r>
                <a:r>
                  <a:rPr lang="en-US" sz="1050" dirty="0"/>
                  <a:t> (Variational Autoencoder): </a:t>
                </a:r>
              </a:p>
              <a:p>
                <a:pPr marL="1828800" lvl="4" indent="0" algn="just">
                  <a:buNone/>
                  <a:defRPr/>
                </a:pPr>
                <a:r>
                  <a:rPr lang="en-US" sz="1000" b="1" dirty="0"/>
                  <a:t>			</a:t>
                </a:r>
                <a14:m>
                  <m:oMath xmlns:m="http://schemas.openxmlformats.org/officeDocument/2006/math">
                    <m:r>
                      <a:rPr lang="en-US" sz="1000" b="1" i="1" smtClean="0">
                        <a:latin typeface="Cambria Math" panose="02040503050406030204" pitchFamily="18" charset="0"/>
                      </a:rPr>
                      <m:t>𝒛</m:t>
                    </m:r>
                    <m:r>
                      <a:rPr lang="en-US" sz="1000" b="1" i="1" smtClean="0">
                        <a:latin typeface="Cambria Math" panose="02040503050406030204" pitchFamily="18" charset="0"/>
                        <a:ea typeface="Cambria Math" panose="02040503050406030204" pitchFamily="18" charset="0"/>
                      </a:rPr>
                      <m:t>∈</m:t>
                    </m:r>
                    <m:sSup>
                      <m:sSupPr>
                        <m:ctrlPr>
                          <a:rPr lang="en-US" sz="1000" b="1" i="1" smtClean="0">
                            <a:latin typeface="Cambria Math" panose="02040503050406030204" pitchFamily="18" charset="0"/>
                            <a:ea typeface="Cambria Math" panose="02040503050406030204" pitchFamily="18" charset="0"/>
                          </a:rPr>
                        </m:ctrlPr>
                      </m:sSupPr>
                      <m:e>
                        <m:r>
                          <a:rPr lang="en-US" sz="1000" b="1" i="1" smtClean="0">
                            <a:latin typeface="Cambria Math" panose="02040503050406030204" pitchFamily="18" charset="0"/>
                            <a:ea typeface="Cambria Math" panose="02040503050406030204" pitchFamily="18" charset="0"/>
                          </a:rPr>
                          <m:t>ℝ</m:t>
                        </m:r>
                      </m:e>
                      <m:sup>
                        <m:r>
                          <a:rPr lang="en-US" sz="1000" b="1" i="1" smtClean="0">
                            <a:latin typeface="Cambria Math" panose="02040503050406030204" pitchFamily="18" charset="0"/>
                            <a:ea typeface="Cambria Math" panose="02040503050406030204" pitchFamily="18" charset="0"/>
                          </a:rPr>
                          <m:t>𝟖</m:t>
                        </m:r>
                      </m:sup>
                    </m:sSup>
                    <m:r>
                      <a:rPr lang="en-US" sz="1000" b="1" i="1" smtClean="0">
                        <a:latin typeface="Cambria Math" panose="02040503050406030204" pitchFamily="18" charset="0"/>
                        <a:ea typeface="Cambria Math" panose="02040503050406030204" pitchFamily="18" charset="0"/>
                      </a:rPr>
                      <m:t>=</m:t>
                    </m:r>
                    <m:r>
                      <m:rPr>
                        <m:nor/>
                      </m:rPr>
                      <a:rPr lang="en-US" sz="900" b="1"/>
                      <m:t>[0.8,−0.2,0.5,−0.1,0.3,0.6,−0.4,0.2]</m:t>
                    </m:r>
                  </m:oMath>
                </a14:m>
                <a:endParaRPr lang="en-US" dirty="0"/>
              </a:p>
              <a:p>
                <a:pPr lvl="1" algn="just">
                  <a:defRPr/>
                </a:pPr>
                <a:r>
                  <a:rPr lang="fr-FR" sz="1200" b="1" dirty="0"/>
                  <a:t>Content-Adaptive </a:t>
                </a:r>
                <a:r>
                  <a:rPr lang="fr-FR" sz="1200" b="1" dirty="0" err="1"/>
                  <a:t>Unequal</a:t>
                </a:r>
                <a:r>
                  <a:rPr lang="fr-FR" sz="1200" b="1" dirty="0"/>
                  <a:t> </a:t>
                </a:r>
                <a:r>
                  <a:rPr lang="fr-FR" sz="1200" b="1" dirty="0" err="1"/>
                  <a:t>Error</a:t>
                </a:r>
                <a:r>
                  <a:rPr lang="fr-FR" sz="1200" b="1" dirty="0"/>
                  <a:t> Protection (UEP)</a:t>
                </a:r>
              </a:p>
              <a:p>
                <a:pPr lvl="2" algn="just">
                  <a:defRPr/>
                </a:pPr>
                <a:r>
                  <a:rPr lang="en-US" sz="1050" b="1" dirty="0"/>
                  <a:t>Unlike fixed‐rate JSCC </a:t>
                </a:r>
                <a:r>
                  <a:rPr lang="en-US" sz="1050" b="1" dirty="0">
                    <a:solidFill>
                      <a:srgbClr val="0000FF"/>
                    </a:solidFill>
                  </a:rPr>
                  <a:t>(Joint source channel coding-other terminology)</a:t>
                </a:r>
                <a:r>
                  <a:rPr lang="en-US" sz="1050" b="1" dirty="0"/>
                  <a:t> schemes</a:t>
                </a:r>
                <a:r>
                  <a:rPr lang="en-US" sz="1050" dirty="0"/>
                  <a:t>, we classify each sample into </a:t>
                </a:r>
                <a:r>
                  <a:rPr lang="en-US" sz="1050" b="1" dirty="0"/>
                  <a:t>semantic categories (procedural,</a:t>
                </a:r>
                <a:r>
                  <a:rPr lang="en-US" sz="1100" dirty="0"/>
                  <a:t> </a:t>
                </a:r>
                <a:r>
                  <a:rPr lang="en-US" sz="1100" b="1" dirty="0"/>
                  <a:t>Legislative</a:t>
                </a:r>
                <a:r>
                  <a:rPr lang="en-US" sz="1100" dirty="0"/>
                  <a:t>,</a:t>
                </a:r>
                <a:r>
                  <a:rPr lang="en-US" sz="1050" b="1" dirty="0"/>
                  <a:t> factual, </a:t>
                </a:r>
                <a:r>
                  <a:rPr lang="en-US" sz="1100" b="1" dirty="0"/>
                  <a:t>Argumentative</a:t>
                </a:r>
                <a:r>
                  <a:rPr lang="en-US" sz="1050" b="1" dirty="0"/>
                  <a:t>) </a:t>
                </a:r>
                <a:r>
                  <a:rPr lang="en-US" sz="1050" dirty="0"/>
                  <a:t>and map a </a:t>
                </a:r>
                <a:r>
                  <a:rPr lang="en-US" sz="1050" b="1" dirty="0"/>
                  <a:t>soft importance score</a:t>
                </a:r>
                <a:r>
                  <a:rPr lang="en-US" sz="1050" dirty="0"/>
                  <a:t> → adaptive FEC rate, </a:t>
                </a:r>
                <a:r>
                  <a:rPr lang="en-US" sz="1050" dirty="0" err="1"/>
                  <a:t>interleaver</a:t>
                </a:r>
                <a:r>
                  <a:rPr lang="en-US" sz="1050" dirty="0"/>
                  <a:t> depth, and subcarrier power, maximizing reliability for critical information. </a:t>
                </a:r>
                <a:r>
                  <a:rPr lang="en-US" sz="1050" dirty="0">
                    <a:solidFill>
                      <a:srgbClr val="0000FF"/>
                    </a:solidFill>
                  </a:rPr>
                  <a:t>[Calculations in Appendix p. 38]</a:t>
                </a:r>
              </a:p>
              <a:p>
                <a:pPr marL="914400" lvl="2" indent="0" algn="just">
                  <a:buNone/>
                  <a:defRPr/>
                </a:pPr>
                <a:endParaRPr lang="en-US" sz="1050" dirty="0"/>
              </a:p>
              <a:p>
                <a:pPr lvl="1" algn="just">
                  <a:defRPr/>
                </a:pPr>
                <a:r>
                  <a:rPr lang="en-US" sz="1200" b="1" dirty="0"/>
                  <a:t>Denoising VAE (DVAE) with Semantic-Perceptual Loss</a:t>
                </a:r>
              </a:p>
              <a:p>
                <a:pPr lvl="2" algn="just">
                  <a:defRPr/>
                </a:pPr>
                <a:r>
                  <a:rPr lang="en-US" sz="1050" dirty="0"/>
                  <a:t>Beyond standard </a:t>
                </a:r>
                <a:r>
                  <a:rPr lang="en-US" sz="1050" b="1" dirty="0">
                    <a:solidFill>
                      <a:srgbClr val="0000FF"/>
                    </a:solidFill>
                  </a:rPr>
                  <a:t>JSCC </a:t>
                </a:r>
                <a:r>
                  <a:rPr lang="en-US" sz="1050" dirty="0"/>
                  <a:t>decoders, our </a:t>
                </a:r>
                <a:r>
                  <a:rPr lang="en-US" sz="1050" dirty="0">
                    <a:solidFill>
                      <a:srgbClr val="0000FF"/>
                    </a:solidFill>
                  </a:rPr>
                  <a:t>DVAE combines MSE with a cosine-similarity “semantic‐perceptual” term</a:t>
                </a:r>
                <a:r>
                  <a:rPr lang="en-US" sz="1050" dirty="0"/>
                  <a:t>, explicitly training to </a:t>
                </a:r>
                <a:r>
                  <a:rPr lang="en-US" sz="1050" dirty="0">
                    <a:solidFill>
                      <a:srgbClr val="0000FF"/>
                    </a:solidFill>
                  </a:rPr>
                  <a:t>correct embedding-level distortions while preserving meaning</a:t>
                </a:r>
                <a:r>
                  <a:rPr lang="en-US" sz="1050" b="1" dirty="0">
                    <a:solidFill>
                      <a:srgbClr val="0000FF"/>
                    </a:solidFill>
                  </a:rPr>
                  <a:t>.</a:t>
                </a:r>
              </a:p>
              <a:p>
                <a:pPr lvl="3">
                  <a:defRPr/>
                </a:pPr>
                <a:r>
                  <a:rPr lang="en-US" sz="1050" dirty="0">
                    <a:solidFill>
                      <a:srgbClr val="0000FF"/>
                    </a:solidFill>
                  </a:rPr>
                  <a:t>Sample Example : </a:t>
                </a:r>
                <a:r>
                  <a:rPr lang="en-US" sz="1050" dirty="0"/>
                  <a:t>The </a:t>
                </a:r>
                <a:r>
                  <a:rPr lang="en-US" sz="1050" b="1" dirty="0"/>
                  <a:t>DVAE</a:t>
                </a:r>
                <a:r>
                  <a:rPr lang="en-US" sz="1050" dirty="0"/>
                  <a:t> (Denoising VAE) refines the noisy latent </a:t>
                </a:r>
                <a14:m>
                  <m:oMath xmlns:m="http://schemas.openxmlformats.org/officeDocument/2006/math">
                    <m:sSub>
                      <m:sSubPr>
                        <m:ctrlPr>
                          <a:rPr lang="en-US" sz="1050" i="1" smtClean="0">
                            <a:latin typeface="Cambria Math" panose="02040503050406030204" pitchFamily="18" charset="0"/>
                          </a:rPr>
                        </m:ctrlPr>
                      </m:sSubPr>
                      <m:e>
                        <m:r>
                          <a:rPr lang="en-US" sz="1050" b="0" i="1" smtClean="0">
                            <a:latin typeface="Cambria Math" panose="02040503050406030204" pitchFamily="18" charset="0"/>
                          </a:rPr>
                          <m:t>𝑍</m:t>
                        </m:r>
                      </m:e>
                      <m:sub>
                        <m:r>
                          <a:rPr lang="en-US" sz="1050" b="0" i="1" smtClean="0">
                            <a:latin typeface="Cambria Math" panose="02040503050406030204" pitchFamily="18" charset="0"/>
                          </a:rPr>
                          <m:t>𝑑𝑒𝑐</m:t>
                        </m:r>
                      </m:sub>
                    </m:sSub>
                  </m:oMath>
                </a14:m>
                <a:r>
                  <a:rPr lang="en-US" sz="1050" dirty="0"/>
                  <a:t>​ by minimizing </a:t>
                </a:r>
                <a14:m>
                  <m:oMath xmlns:m="http://schemas.openxmlformats.org/officeDocument/2006/math">
                    <m:sSup>
                      <m:sSupPr>
                        <m:ctrlPr>
                          <a:rPr lang="en-US" sz="1050" i="1" smtClean="0">
                            <a:latin typeface="Cambria Math" panose="02040503050406030204" pitchFamily="18" charset="0"/>
                          </a:rPr>
                        </m:ctrlPr>
                      </m:sSupPr>
                      <m:e>
                        <m:r>
                          <a:rPr lang="en-US" sz="1050" b="0" i="1" smtClean="0">
                            <a:latin typeface="Cambria Math" panose="02040503050406030204" pitchFamily="18" charset="0"/>
                          </a:rPr>
                          <m:t>|</m:t>
                        </m:r>
                        <m:d>
                          <m:dPr>
                            <m:begChr m:val="|"/>
                            <m:endChr m:val="|"/>
                            <m:ctrlPr>
                              <a:rPr lang="en-US" sz="1050" b="0" i="1" smtClean="0">
                                <a:latin typeface="Cambria Math" panose="02040503050406030204" pitchFamily="18" charset="0"/>
                              </a:rPr>
                            </m:ctrlPr>
                          </m:dPr>
                          <m:e>
                            <m:r>
                              <a:rPr lang="en-US" sz="1050" b="0" i="1" smtClean="0">
                                <a:latin typeface="Cambria Math" panose="02040503050406030204" pitchFamily="18" charset="0"/>
                              </a:rPr>
                              <m:t>𝑍</m:t>
                            </m:r>
                            <m:r>
                              <a:rPr lang="en-US" sz="1050" b="0" i="1" smtClean="0">
                                <a:latin typeface="Cambria Math" panose="02040503050406030204" pitchFamily="18" charset="0"/>
                              </a:rPr>
                              <m:t>−</m:t>
                            </m:r>
                            <m:acc>
                              <m:accPr>
                                <m:chr m:val="̂"/>
                                <m:ctrlPr>
                                  <a:rPr lang="en-US" sz="1050" b="0" i="1" smtClean="0">
                                    <a:latin typeface="Cambria Math" panose="02040503050406030204" pitchFamily="18" charset="0"/>
                                  </a:rPr>
                                </m:ctrlPr>
                              </m:accPr>
                              <m:e>
                                <m:r>
                                  <a:rPr lang="en-US" sz="1050" b="0" i="1" smtClean="0">
                                    <a:latin typeface="Cambria Math" panose="02040503050406030204" pitchFamily="18" charset="0"/>
                                  </a:rPr>
                                  <m:t>𝑍</m:t>
                                </m:r>
                              </m:e>
                            </m:acc>
                          </m:e>
                        </m:d>
                        <m:r>
                          <a:rPr lang="en-US" sz="1050" b="0" i="1" smtClean="0">
                            <a:latin typeface="Cambria Math" panose="02040503050406030204" pitchFamily="18" charset="0"/>
                          </a:rPr>
                          <m:t>|</m:t>
                        </m:r>
                      </m:e>
                      <m:sup>
                        <m:r>
                          <a:rPr lang="en-US" sz="1050" b="0" i="1" smtClean="0">
                            <a:latin typeface="Cambria Math" panose="02040503050406030204" pitchFamily="18" charset="0"/>
                          </a:rPr>
                          <m:t>2</m:t>
                        </m:r>
                      </m:sup>
                    </m:sSup>
                    <m:r>
                      <a:rPr lang="en-US" sz="1050" b="0" i="1" smtClean="0">
                        <a:latin typeface="Cambria Math" panose="02040503050406030204" pitchFamily="18" charset="0"/>
                      </a:rPr>
                      <m:t>+</m:t>
                    </m:r>
                    <m:r>
                      <a:rPr lang="en-US" sz="850" b="1" i="0" dirty="0" smtClean="0">
                        <a:solidFill>
                          <a:schemeClr val="tx1"/>
                        </a:solidFill>
                        <a:latin typeface="Cambria Math" panose="02040503050406030204" pitchFamily="18" charset="0"/>
                      </a:rPr>
                      <m:t>𝜆</m:t>
                    </m:r>
                    <m:r>
                      <a:rPr lang="en-US" sz="850" b="1" i="0" dirty="0" smtClean="0">
                        <a:solidFill>
                          <a:schemeClr val="tx1"/>
                        </a:solidFill>
                        <a:latin typeface="Cambria Math" panose="02040503050406030204" pitchFamily="18" charset="0"/>
                      </a:rPr>
                      <m:t>[</m:t>
                    </m:r>
                    <m:r>
                      <a:rPr lang="en-US" sz="850" b="1" i="0" dirty="0" smtClean="0">
                        <a:solidFill>
                          <a:schemeClr val="tx1"/>
                        </a:solidFill>
                        <a:latin typeface="Cambria Math" panose="02040503050406030204" pitchFamily="18" charset="0"/>
                      </a:rPr>
                      <m:t>𝟏</m:t>
                    </m:r>
                    <m:r>
                      <a:rPr lang="en-US" sz="850" b="1" i="0" dirty="0" smtClean="0">
                        <a:solidFill>
                          <a:schemeClr val="tx1"/>
                        </a:solidFill>
                        <a:latin typeface="Cambria Math" panose="02040503050406030204" pitchFamily="18" charset="0"/>
                      </a:rPr>
                      <m:t>−</m:t>
                    </m:r>
                    <m:r>
                      <a:rPr lang="en-US" sz="850" b="1" i="0" dirty="0" smtClean="0">
                        <a:solidFill>
                          <a:schemeClr val="tx1"/>
                        </a:solidFill>
                        <a:latin typeface="Cambria Math" panose="02040503050406030204" pitchFamily="18" charset="0"/>
                      </a:rPr>
                      <m:t>𝐜𝐨𝐬</m:t>
                    </m:r>
                    <m:d>
                      <m:dPr>
                        <m:ctrlPr>
                          <a:rPr lang="en-US" sz="850" b="1" i="1" dirty="0" smtClean="0">
                            <a:solidFill>
                              <a:schemeClr val="tx1"/>
                            </a:solidFill>
                            <a:latin typeface="Cambria Math" panose="02040503050406030204" pitchFamily="18" charset="0"/>
                          </a:rPr>
                        </m:ctrlPr>
                      </m:dPr>
                      <m:e>
                        <m:r>
                          <a:rPr lang="en-US" sz="850" b="1" i="0" dirty="0" smtClean="0">
                            <a:solidFill>
                              <a:schemeClr val="tx1"/>
                            </a:solidFill>
                            <a:latin typeface="Cambria Math" panose="02040503050406030204" pitchFamily="18" charset="0"/>
                          </a:rPr>
                          <m:t>𝐙</m:t>
                        </m:r>
                        <m:r>
                          <a:rPr lang="en-US" sz="850" b="1" i="0" dirty="0" smtClean="0">
                            <a:solidFill>
                              <a:schemeClr val="tx1"/>
                            </a:solidFill>
                            <a:latin typeface="Cambria Math" panose="02040503050406030204" pitchFamily="18" charset="0"/>
                          </a:rPr>
                          <m:t>,</m:t>
                        </m:r>
                        <m:acc>
                          <m:accPr>
                            <m:chr m:val="̂"/>
                            <m:ctrlPr>
                              <a:rPr lang="en-US" sz="850" b="1" i="1" dirty="0" smtClean="0">
                                <a:solidFill>
                                  <a:schemeClr val="tx1"/>
                                </a:solidFill>
                                <a:latin typeface="Cambria Math" panose="02040503050406030204" pitchFamily="18" charset="0"/>
                              </a:rPr>
                            </m:ctrlPr>
                          </m:accPr>
                          <m:e>
                            <m:r>
                              <a:rPr lang="en-US" sz="850" b="0" i="1" dirty="0" smtClean="0">
                                <a:solidFill>
                                  <a:schemeClr val="tx1"/>
                                </a:solidFill>
                                <a:latin typeface="Cambria Math" panose="02040503050406030204" pitchFamily="18" charset="0"/>
                              </a:rPr>
                              <m:t>𝑍</m:t>
                            </m:r>
                          </m:e>
                        </m:acc>
                      </m:e>
                    </m:d>
                    <m:r>
                      <a:rPr lang="en-US" sz="1050" b="0" i="1" smtClean="0">
                        <a:solidFill>
                          <a:schemeClr val="tx1"/>
                        </a:solidFill>
                        <a:latin typeface="Cambria Math" panose="02040503050406030204" pitchFamily="18" charset="0"/>
                      </a:rPr>
                      <m:t>]</m:t>
                    </m:r>
                  </m:oMath>
                </a14:m>
                <a:r>
                  <a:rPr lang="en-US" sz="850" b="1" dirty="0">
                    <a:solidFill>
                      <a:srgbClr val="0000FF"/>
                    </a:solidFill>
                  </a:rPr>
                  <a:t>, </a:t>
                </a:r>
                <a:r>
                  <a:rPr lang="en-US" sz="900" dirty="0"/>
                  <a:t>restoring </a:t>
                </a:r>
                <a14:m>
                  <m:oMath xmlns:m="http://schemas.openxmlformats.org/officeDocument/2006/math">
                    <m:acc>
                      <m:accPr>
                        <m:chr m:val="̂"/>
                        <m:ctrlPr>
                          <a:rPr lang="en-US" sz="900" b="1" i="1" smtClean="0">
                            <a:solidFill>
                              <a:srgbClr val="0000FF"/>
                            </a:solidFill>
                            <a:latin typeface="Cambria Math" panose="02040503050406030204" pitchFamily="18" charset="0"/>
                          </a:rPr>
                        </m:ctrlPr>
                      </m:accPr>
                      <m:e>
                        <m:r>
                          <a:rPr lang="en-US" sz="900" b="1" i="1" smtClean="0">
                            <a:solidFill>
                              <a:srgbClr val="0000FF"/>
                            </a:solidFill>
                            <a:latin typeface="Cambria Math" panose="02040503050406030204" pitchFamily="18" charset="0"/>
                          </a:rPr>
                          <m:t>𝒁</m:t>
                        </m:r>
                      </m:e>
                    </m:acc>
                  </m:oMath>
                </a14:m>
                <a:r>
                  <a:rPr lang="en-US" sz="900" b="1" dirty="0">
                    <a:solidFill>
                      <a:srgbClr val="0000FF"/>
                    </a:solidFill>
                  </a:rPr>
                  <a:t>=[0.80,−0.20,0.50,−0.10,0.30,0.60,−0.40,0.20]. </a:t>
                </a:r>
                <a:r>
                  <a:rPr lang="en-US" sz="900" dirty="0"/>
                  <a:t>This combines generative denoising with a </a:t>
                </a:r>
                <a:r>
                  <a:rPr lang="en-US" sz="900" b="1" dirty="0"/>
                  <a:t>semantic‐perceptual</a:t>
                </a:r>
                <a:r>
                  <a:rPr lang="en-US" sz="900" dirty="0"/>
                  <a:t> term—</a:t>
                </a:r>
                <a:r>
                  <a:rPr lang="en-US" sz="900" b="1" dirty="0">
                    <a:solidFill>
                      <a:srgbClr val="0000FF"/>
                    </a:solidFill>
                  </a:rPr>
                  <a:t>going beyond pure JSCC or VQ-VAE </a:t>
                </a:r>
                <a:r>
                  <a:rPr lang="en-US" sz="1000" b="1" dirty="0">
                    <a:solidFill>
                      <a:srgbClr val="0000FF"/>
                    </a:solidFill>
                  </a:rPr>
                  <a:t>(Vector Quantized Variational Autoencoder) </a:t>
                </a:r>
                <a:r>
                  <a:rPr lang="en-US" sz="900" b="1" dirty="0">
                    <a:solidFill>
                      <a:srgbClr val="0000FF"/>
                    </a:solidFill>
                  </a:rPr>
                  <a:t>approaches</a:t>
                </a:r>
                <a:r>
                  <a:rPr lang="en-US" sz="900" dirty="0"/>
                  <a:t>.</a:t>
                </a:r>
                <a:endParaRPr lang="en-US" sz="850" b="1" dirty="0">
                  <a:solidFill>
                    <a:srgbClr val="0000FF"/>
                  </a:solidFill>
                </a:endParaRPr>
              </a:p>
              <a:p>
                <a:pPr marL="914400" lvl="2" indent="0" algn="just">
                  <a:buNone/>
                  <a:defRPr/>
                </a:pPr>
                <a:endParaRPr lang="en-US" sz="1050" b="1" dirty="0">
                  <a:solidFill>
                    <a:srgbClr val="0000FF"/>
                  </a:solidFill>
                </a:endParaRPr>
              </a:p>
              <a:p>
                <a:pPr lvl="1" algn="just">
                  <a:defRPr/>
                </a:pPr>
                <a:r>
                  <a:rPr lang="en-US" sz="1200" b="1" dirty="0"/>
                  <a:t>Reinforcement-Learning Path Selection</a:t>
                </a:r>
                <a:endParaRPr lang="en-US" sz="1200" b="1" dirty="0">
                  <a:solidFill>
                    <a:srgbClr val="0000FF"/>
                  </a:solidFill>
                </a:endParaRPr>
              </a:p>
              <a:p>
                <a:pPr lvl="2" algn="just">
                  <a:defRPr/>
                </a:pPr>
                <a:r>
                  <a:rPr lang="en-US" sz="1050" dirty="0"/>
                  <a:t>We frame the choice between </a:t>
                </a:r>
                <a:r>
                  <a:rPr lang="en-US" sz="1050" dirty="0">
                    <a:solidFill>
                      <a:srgbClr val="0000FF"/>
                    </a:solidFill>
                  </a:rPr>
                  <a:t>DVAE, LLM-API, or pattern-matcher reconstruction as a small </a:t>
                </a:r>
                <a:r>
                  <a:rPr lang="en-US" sz="1050" b="1" dirty="0">
                    <a:solidFill>
                      <a:srgbClr val="0000FF"/>
                    </a:solidFill>
                  </a:rPr>
                  <a:t>PPO agent</a:t>
                </a:r>
                <a:r>
                  <a:rPr lang="en-US" sz="1050" dirty="0">
                    <a:solidFill>
                      <a:srgbClr val="0000FF"/>
                    </a:solidFill>
                  </a:rPr>
                  <a:t> decision problem</a:t>
                </a:r>
                <a:r>
                  <a:rPr lang="en-US" sz="1050" dirty="0"/>
                  <a:t>, learning a policy over state features (MSE, cosine-sim, LLM confidence, SNR) to </a:t>
                </a:r>
                <a:r>
                  <a:rPr lang="en-US" sz="1050" dirty="0">
                    <a:solidFill>
                      <a:srgbClr val="0000FF"/>
                    </a:solidFill>
                  </a:rPr>
                  <a:t>maximize end-to-end semantic reward </a:t>
                </a:r>
              </a:p>
              <a:p>
                <a:pPr lvl="3" algn="just">
                  <a:defRPr/>
                </a:pPr>
                <a:r>
                  <a:rPr lang="en-US" sz="1050" dirty="0">
                    <a:solidFill>
                      <a:srgbClr val="0000FF"/>
                    </a:solidFill>
                  </a:rPr>
                  <a:t>Sample Example: We frame reconstruction as a 3-action RL choice</a:t>
                </a:r>
                <a:r>
                  <a:rPr lang="en-US" sz="1050" dirty="0"/>
                  <a:t>—</a:t>
                </a:r>
                <a:r>
                  <a:rPr lang="en-US" sz="1050" b="1" dirty="0"/>
                  <a:t>DVAE</a:t>
                </a:r>
                <a:r>
                  <a:rPr lang="en-US" sz="1050" dirty="0"/>
                  <a:t>, </a:t>
                </a:r>
                <a:r>
                  <a:rPr lang="en-US" sz="1050" b="1" dirty="0"/>
                  <a:t>API</a:t>
                </a:r>
                <a:r>
                  <a:rPr lang="en-US" sz="1050" dirty="0"/>
                  <a:t>, or </a:t>
                </a:r>
                <a:r>
                  <a:rPr lang="en-US" sz="1050" b="1" dirty="0"/>
                  <a:t>Basic</a:t>
                </a:r>
                <a:r>
                  <a:rPr lang="en-US" sz="1050" dirty="0"/>
                  <a:t>—using a </a:t>
                </a:r>
                <a:r>
                  <a:rPr lang="en-US" sz="1050" b="1" dirty="0"/>
                  <a:t>PPO</a:t>
                </a:r>
                <a:r>
                  <a:rPr lang="en-US" sz="1050" dirty="0"/>
                  <a:t> (Proximal Policy Optimization) agent. Given state:</a:t>
                </a:r>
                <a:r>
                  <a:rPr lang="pt-BR" sz="1050" dirty="0"/>
                  <a:t>s=[MSE=0.01,cos−sim=0.99,…],</a:t>
                </a:r>
                <a:r>
                  <a:rPr lang="en-US" sz="1050" dirty="0"/>
                  <a:t> the policy </a:t>
                </a:r>
                <a14:m>
                  <m:oMath xmlns:m="http://schemas.openxmlformats.org/officeDocument/2006/math">
                    <m:sSub>
                      <m:sSubPr>
                        <m:ctrlPr>
                          <a:rPr lang="en-US" sz="1050" i="1" smtClean="0">
                            <a:latin typeface="Cambria Math" panose="02040503050406030204" pitchFamily="18" charset="0"/>
                          </a:rPr>
                        </m:ctrlPr>
                      </m:sSubPr>
                      <m:e>
                        <m:r>
                          <a:rPr lang="en-US" sz="1050" i="1">
                            <a:latin typeface="Cambria Math" panose="02040503050406030204" pitchFamily="18" charset="0"/>
                          </a:rPr>
                          <m:t>𝜋</m:t>
                        </m:r>
                      </m:e>
                      <m:sub>
                        <m:r>
                          <a:rPr lang="en-US" sz="1050" i="1" smtClean="0">
                            <a:latin typeface="Cambria Math" panose="02040503050406030204" pitchFamily="18" charset="0"/>
                            <a:ea typeface="Cambria Math" panose="02040503050406030204" pitchFamily="18" charset="0"/>
                          </a:rPr>
                          <m:t>𝜃</m:t>
                        </m:r>
                      </m:sub>
                    </m:sSub>
                    <m:r>
                      <a:rPr lang="en-US" sz="1050" b="0" i="1" smtClean="0">
                        <a:latin typeface="Cambria Math" panose="02040503050406030204" pitchFamily="18" charset="0"/>
                      </a:rPr>
                      <m:t>(</m:t>
                    </m:r>
                    <m:r>
                      <a:rPr lang="en-US" sz="1050" b="0" i="1" smtClean="0">
                        <a:latin typeface="Cambria Math" panose="02040503050406030204" pitchFamily="18" charset="0"/>
                      </a:rPr>
                      <m:t>𝑠</m:t>
                    </m:r>
                    <m:r>
                      <a:rPr lang="en-US" sz="1050" b="0" i="1" smtClean="0">
                        <a:latin typeface="Cambria Math" panose="02040503050406030204" pitchFamily="18" charset="0"/>
                      </a:rPr>
                      <m:t>)</m:t>
                    </m:r>
                  </m:oMath>
                </a14:m>
                <a:r>
                  <a:rPr lang="en-US" sz="1050" dirty="0"/>
                  <a:t>=[0.8,0.15,0.05] ⇒ </a:t>
                </a:r>
                <a:r>
                  <a:rPr lang="en-US" sz="1050" dirty="0">
                    <a:solidFill>
                      <a:srgbClr val="0000FF"/>
                    </a:solidFill>
                  </a:rPr>
                  <a:t>choose action 0 (DVAE).</a:t>
                </a:r>
                <a:endParaRPr lang="en-US" sz="850" dirty="0">
                  <a:solidFill>
                    <a:srgbClr val="0000FF"/>
                  </a:solidFill>
                </a:endParaRPr>
              </a:p>
              <a:p>
                <a:pPr marL="457200" lvl="1" indent="0" algn="just">
                  <a:buNone/>
                  <a:defRPr/>
                </a:pPr>
                <a:endParaRPr lang="en-US" sz="1200" b="1" dirty="0"/>
              </a:p>
              <a:p>
                <a:pPr lvl="1" algn="just">
                  <a:defRPr/>
                </a:pPr>
                <a:r>
                  <a:rPr lang="en-US" sz="1200" b="1" dirty="0"/>
                  <a:t>Ensemble Voting for Final Reconstruction</a:t>
                </a:r>
              </a:p>
              <a:p>
                <a:pPr lvl="2" algn="just">
                  <a:defRPr/>
                </a:pPr>
                <a:r>
                  <a:rPr lang="en-US" sz="1050" b="1" dirty="0">
                    <a:solidFill>
                      <a:srgbClr val="0000FF"/>
                    </a:solidFill>
                  </a:rPr>
                  <a:t>Rather than trusting a single decoder</a:t>
                </a:r>
                <a:r>
                  <a:rPr lang="en-US" sz="1050" dirty="0"/>
                  <a:t>, we fuse DVAE, API, and pattern outputs via </a:t>
                </a:r>
                <a:r>
                  <a:rPr lang="en-US" sz="1050" b="1" dirty="0"/>
                  <a:t>confidence-weighted token voting</a:t>
                </a:r>
                <a:r>
                  <a:rPr lang="en-US" sz="1050" dirty="0"/>
                  <a:t>, yielding robust text even under severe channel or semantic noise.</a:t>
                </a:r>
              </a:p>
              <a:p>
                <a:pPr lvl="3" algn="just">
                  <a:defRPr/>
                </a:pPr>
                <a:r>
                  <a:rPr lang="en-US" sz="1000" dirty="0">
                    <a:solidFill>
                      <a:srgbClr val="0000FF"/>
                    </a:solidFill>
                  </a:rPr>
                  <a:t>Sample Example : </a:t>
                </a:r>
                <a:r>
                  <a:rPr lang="en-US" sz="1000" dirty="0"/>
                  <a:t>After all three paths propose sentences—DVAE’s “The cat sat on the mat.” (conf 0.95), API’s “The cat is sitting on the mat.” (conf 0.85), Basic’s “Cat – sit – mat” (conf 0.70)—we fuse at the </a:t>
                </a:r>
                <a:r>
                  <a:rPr lang="en-US" sz="1000" b="1" dirty="0"/>
                  <a:t>token level</a:t>
                </a:r>
                <a:r>
                  <a:rPr lang="en-US" sz="1000" dirty="0"/>
                  <a:t> via weighted majority: </a:t>
                </a:r>
                <a:r>
                  <a:rPr lang="en-US" sz="1000" dirty="0">
                    <a:solidFill>
                      <a:srgbClr val="0000FF"/>
                    </a:solidFill>
                  </a:rPr>
                  <a:t>the final output remains “The cat sat on the mat.”</a:t>
                </a:r>
                <a:endParaRPr lang="en-US" sz="800" b="1" dirty="0">
                  <a:solidFill>
                    <a:srgbClr val="0000FF"/>
                  </a:solidFill>
                </a:endParaRPr>
              </a:p>
              <a:p>
                <a:pPr lvl="3" algn="just"/>
                <a:endParaRPr lang="en-US" sz="1200" b="1" dirty="0">
                  <a:solidFill>
                    <a:srgbClr val="0000FF"/>
                  </a:solidFill>
                </a:endParaRPr>
              </a:p>
              <a:p>
                <a:pPr lvl="1" algn="just">
                  <a:defRPr/>
                </a:pPr>
                <a:endParaRPr lang="en-US" sz="1400" b="1" dirty="0"/>
              </a:p>
              <a:p>
                <a:pPr lvl="2" algn="just">
                  <a:defRPr/>
                </a:pPr>
                <a:endParaRPr lang="en-US" sz="1050" dirty="0">
                  <a:solidFill>
                    <a:srgbClr val="0000FF"/>
                  </a:solidFill>
                </a:endParaRPr>
              </a:p>
              <a:p>
                <a:pPr lvl="1" algn="just">
                  <a:defRPr/>
                </a:pPr>
                <a:endParaRPr lang="en-US" sz="1400" b="1" dirty="0"/>
              </a:p>
              <a:p>
                <a:pPr algn="just">
                  <a:defRPr/>
                </a:pPr>
                <a:endParaRPr lang="en-US" altLang="ko-KR" sz="1600" b="1" dirty="0">
                  <a:latin typeface="Tahoma" panose="020B0604030504040204" pitchFamily="34" charset="0"/>
                  <a:ea typeface="Tahoma" panose="020B0604030504040204" pitchFamily="34" charset="0"/>
                  <a:cs typeface="Tahoma" panose="020B0604030504040204" pitchFamily="34" charset="0"/>
                </a:endParaRPr>
              </a:p>
              <a:p>
                <a:pPr marL="457200" lvl="1" indent="0" algn="just">
                  <a:buNone/>
                </a:pPr>
                <a:endParaRPr lang="en-US" altLang="ko-KR" b="1" dirty="0">
                  <a:latin typeface="Tahoma" panose="020B0604030504040204" pitchFamily="34" charset="0"/>
                  <a:ea typeface="Tahoma" panose="020B0604030504040204" pitchFamily="34" charset="0"/>
                  <a:cs typeface="Tahoma" panose="020B0604030504040204" pitchFamily="34" charset="0"/>
                </a:endParaRPr>
              </a:p>
              <a:p>
                <a:pPr lvl="1" algn="just">
                  <a:defRPr/>
                </a:pPr>
                <a:endParaRPr lang="en-US" altLang="ko-KR" b="1" dirty="0">
                  <a:latin typeface="Tahoma" panose="020B0604030504040204" pitchFamily="34" charset="0"/>
                  <a:ea typeface="Tahoma" panose="020B0604030504040204" pitchFamily="34" charset="0"/>
                  <a:cs typeface="Tahoma" panose="020B0604030504040204" pitchFamily="34" charset="0"/>
                </a:endParaRPr>
              </a:p>
              <a:p>
                <a:pPr algn="just">
                  <a:defRPr/>
                </a:pPr>
                <a:endParaRPr lang="en-US" altLang="ko-KR" b="1" dirty="0">
                  <a:latin typeface="Tahoma" panose="020B0604030504040204" pitchFamily="34" charset="0"/>
                  <a:ea typeface="Tahoma" panose="020B0604030504040204" pitchFamily="34" charset="0"/>
                  <a:cs typeface="Tahoma" panose="020B0604030504040204" pitchFamily="34" charset="0"/>
                </a:endParaRPr>
              </a:p>
              <a:p>
                <a:pPr marL="457200" lvl="1" indent="0" algn="just">
                  <a:buNone/>
                  <a:defRPr/>
                </a:pPr>
                <a:endParaRPr lang="it-IT" altLang="ko-KR" b="1" dirty="0">
                  <a:latin typeface="Tahoma" panose="020B0604030504040204" pitchFamily="34" charset="0"/>
                  <a:ea typeface="Tahoma" panose="020B0604030504040204" pitchFamily="34" charset="0"/>
                  <a:cs typeface="Tahoma" panose="020B0604030504040204" pitchFamily="34" charset="0"/>
                </a:endParaRPr>
              </a:p>
              <a:p>
                <a:pPr lvl="1" algn="just">
                  <a:defRPr/>
                </a:pPr>
                <a:endParaRPr lang="en-US" altLang="ko-KR" b="1" dirty="0">
                  <a:latin typeface="Tahoma" pitchFamily="34" charset="0"/>
                  <a:ea typeface="Tahoma" pitchFamily="34" charset="0"/>
                  <a:cs typeface="Tahoma" pitchFamily="34" charset="0"/>
                </a:endParaRPr>
              </a:p>
              <a:p>
                <a:pPr algn="just">
                  <a:defRPr/>
                </a:pPr>
                <a:endParaRPr lang="en-US" altLang="ko-KR" b="1" dirty="0">
                  <a:latin typeface="Tahoma" pitchFamily="34" charset="0"/>
                  <a:ea typeface="Tahoma" pitchFamily="34" charset="0"/>
                  <a:cs typeface="Tahoma" pitchFamily="34" charset="0"/>
                </a:endParaRPr>
              </a:p>
              <a:p>
                <a:pPr algn="just">
                  <a:defRPr/>
                </a:pPr>
                <a:endParaRPr lang="it-IT" altLang="ko-KR" b="1" dirty="0">
                  <a:latin typeface="Tahoma" panose="020B0604030504040204" pitchFamily="34" charset="0"/>
                  <a:ea typeface="Tahoma" panose="020B0604030504040204" pitchFamily="34" charset="0"/>
                  <a:cs typeface="Tahoma" panose="020B0604030504040204" pitchFamily="34" charset="0"/>
                </a:endParaRPr>
              </a:p>
              <a:p>
                <a:pPr marL="457200" lvl="1" indent="0" algn="just">
                  <a:buNone/>
                  <a:defRPr/>
                </a:pPr>
                <a:endParaRPr lang="en-US" dirty="0"/>
              </a:p>
              <a:p>
                <a:pPr lvl="1" algn="just">
                  <a:defRPr/>
                </a:pPr>
                <a:endParaRPr lang="en-US" dirty="0"/>
              </a:p>
            </p:txBody>
          </p:sp>
        </mc:Choice>
        <mc:Fallback>
          <p:sp>
            <p:nvSpPr>
              <p:cNvPr id="3" name="Content Placeholder 2">
                <a:extLst>
                  <a:ext uri="{FF2B5EF4-FFF2-40B4-BE49-F238E27FC236}">
                    <a16:creationId xmlns:a16="http://schemas.microsoft.com/office/drawing/2014/main" id="{E907E46E-578D-E080-FCB9-4E4D991B8610}"/>
                  </a:ext>
                </a:extLst>
              </p:cNvPr>
              <p:cNvSpPr>
                <a:spLocks noGrp="1" noRot="1" noChangeAspect="1" noMove="1" noResize="1" noEditPoints="1" noAdjustHandles="1" noChangeArrowheads="1" noChangeShapeType="1" noTextEdit="1"/>
              </p:cNvSpPr>
              <p:nvPr>
                <p:ph idx="1"/>
              </p:nvPr>
            </p:nvSpPr>
            <p:spPr>
              <a:blipFill>
                <a:blip r:embed="rId3"/>
                <a:stretch>
                  <a:fillRect t="-226" b="-5869"/>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EA264E9D-670E-D90F-4205-2AC3477CEEC7}"/>
              </a:ext>
            </a:extLst>
          </p:cNvPr>
          <p:cNvSpPr>
            <a:spLocks noGrp="1"/>
          </p:cNvSpPr>
          <p:nvPr>
            <p:ph type="ftr" sz="quarter" idx="10"/>
          </p:nvPr>
        </p:nvSpPr>
        <p:spPr/>
        <p:txBody>
          <a:bodyPr/>
          <a:lstStyle/>
          <a:p>
            <a:pPr>
              <a:defRPr/>
            </a:pPr>
            <a:r>
              <a:rPr lang="en-US" altLang="ko-KR" dirty="0"/>
              <a:t>INHA UNIVERSITY</a:t>
            </a:r>
          </a:p>
          <a:p>
            <a:pPr>
              <a:defRPr/>
            </a:pPr>
            <a:r>
              <a:rPr lang="en-US" altLang="ko-KR" dirty="0"/>
              <a:t>Mobile  Telecommunications  Research  Lab</a:t>
            </a:r>
          </a:p>
          <a:p>
            <a:pPr>
              <a:defRPr/>
            </a:pPr>
            <a:endParaRPr lang="en-US" altLang="ko-KR" dirty="0"/>
          </a:p>
          <a:p>
            <a:pPr>
              <a:defRPr/>
            </a:pPr>
            <a:endParaRPr lang="en-US" altLang="ko-KR" dirty="0"/>
          </a:p>
        </p:txBody>
      </p:sp>
      <p:sp>
        <p:nvSpPr>
          <p:cNvPr id="5" name="Slide Number Placeholder 4">
            <a:extLst>
              <a:ext uri="{FF2B5EF4-FFF2-40B4-BE49-F238E27FC236}">
                <a16:creationId xmlns:a16="http://schemas.microsoft.com/office/drawing/2014/main" id="{7A482561-4DF8-2378-FC07-AB323F6DD109}"/>
              </a:ext>
            </a:extLst>
          </p:cNvPr>
          <p:cNvSpPr>
            <a:spLocks noGrp="1"/>
          </p:cNvSpPr>
          <p:nvPr>
            <p:ph type="sldNum" sz="quarter" idx="11"/>
          </p:nvPr>
        </p:nvSpPr>
        <p:spPr/>
        <p:txBody>
          <a:bodyPr/>
          <a:lstStyle/>
          <a:p>
            <a:pPr>
              <a:defRPr/>
            </a:pPr>
            <a:fld id="{06B6D9D2-400B-4F34-9CD7-7185E64E1880}" type="slidenum">
              <a:rPr lang="en-US" altLang="ko-KR" smtClean="0">
                <a:solidFill>
                  <a:srgbClr val="000000"/>
                </a:solidFill>
              </a:rPr>
              <a:pPr>
                <a:defRPr/>
              </a:pPr>
              <a:t>4</a:t>
            </a:fld>
            <a:endParaRPr lang="en-US" altLang="ko-KR">
              <a:solidFill>
                <a:srgbClr val="000000"/>
              </a:solidFill>
            </a:endParaRPr>
          </a:p>
        </p:txBody>
      </p:sp>
      <p:sp>
        <p:nvSpPr>
          <p:cNvPr id="7" name="Title 5">
            <a:extLst>
              <a:ext uri="{FF2B5EF4-FFF2-40B4-BE49-F238E27FC236}">
                <a16:creationId xmlns:a16="http://schemas.microsoft.com/office/drawing/2014/main" id="{CBAE26F7-CA79-592B-9AA0-680964E452D2}"/>
              </a:ext>
            </a:extLst>
          </p:cNvPr>
          <p:cNvSpPr>
            <a:spLocks noGrp="1"/>
          </p:cNvSpPr>
          <p:nvPr>
            <p:ph type="title"/>
          </p:nvPr>
        </p:nvSpPr>
        <p:spPr>
          <a:xfrm>
            <a:off x="527050" y="298450"/>
            <a:ext cx="10369550" cy="490538"/>
          </a:xfrm>
        </p:spPr>
        <p:txBody>
          <a:bodyPr/>
          <a:lstStyle/>
          <a:p>
            <a:r>
              <a:rPr lang="en-US" sz="1600" dirty="0">
                <a:solidFill>
                  <a:srgbClr val="0000FF"/>
                </a:solidFill>
              </a:rPr>
              <a:t>Our Contributions   </a:t>
            </a:r>
          </a:p>
        </p:txBody>
      </p:sp>
    </p:spTree>
    <p:extLst>
      <p:ext uri="{BB962C8B-B14F-4D97-AF65-F5344CB8AC3E}">
        <p14:creationId xmlns:p14="http://schemas.microsoft.com/office/powerpoint/2010/main" val="41752876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60284-3979-74BF-BDD4-CF094FDACDFC}"/>
              </a:ext>
            </a:extLst>
          </p:cNvPr>
          <p:cNvSpPr>
            <a:spLocks noGrp="1"/>
          </p:cNvSpPr>
          <p:nvPr>
            <p:ph type="title"/>
          </p:nvPr>
        </p:nvSpPr>
        <p:spPr/>
        <p:txBody>
          <a:bodyPr/>
          <a:lstStyle/>
          <a:p>
            <a:r>
              <a:rPr lang="en-US" sz="1600" dirty="0">
                <a:solidFill>
                  <a:srgbClr val="0000FF"/>
                </a:solidFill>
              </a:rPr>
              <a:t>Appendix (Physical Channel Environment parameter)   </a:t>
            </a:r>
            <a:endParaRPr lang="en-US" sz="1600" dirty="0"/>
          </a:p>
        </p:txBody>
      </p:sp>
      <p:sp>
        <p:nvSpPr>
          <p:cNvPr id="3" name="Content Placeholder 2">
            <a:extLst>
              <a:ext uri="{FF2B5EF4-FFF2-40B4-BE49-F238E27FC236}">
                <a16:creationId xmlns:a16="http://schemas.microsoft.com/office/drawing/2014/main" id="{C2A79206-356E-99D0-411B-FAAA0A49DCE2}"/>
              </a:ext>
            </a:extLst>
          </p:cNvPr>
          <p:cNvSpPr>
            <a:spLocks noGrp="1"/>
          </p:cNvSpPr>
          <p:nvPr>
            <p:ph idx="1"/>
          </p:nvPr>
        </p:nvSpPr>
        <p:spPr/>
        <p:txBody>
          <a:bodyPr/>
          <a:lstStyle/>
          <a:p>
            <a:pPr marL="0" indent="0">
              <a:buNone/>
            </a:pPr>
            <a:endParaRPr lang="en-US" sz="1400" dirty="0"/>
          </a:p>
          <a:p>
            <a:pPr lvl="1"/>
            <a:endParaRPr lang="en-US" sz="1200" dirty="0"/>
          </a:p>
        </p:txBody>
      </p:sp>
      <p:sp>
        <p:nvSpPr>
          <p:cNvPr id="4" name="Footer Placeholder 3">
            <a:extLst>
              <a:ext uri="{FF2B5EF4-FFF2-40B4-BE49-F238E27FC236}">
                <a16:creationId xmlns:a16="http://schemas.microsoft.com/office/drawing/2014/main" id="{E254F01C-470B-3FB7-123C-1FD4F1267BC8}"/>
              </a:ext>
            </a:extLst>
          </p:cNvPr>
          <p:cNvSpPr>
            <a:spLocks noGrp="1"/>
          </p:cNvSpPr>
          <p:nvPr>
            <p:ph type="ftr" sz="quarter" idx="10"/>
          </p:nvPr>
        </p:nvSpPr>
        <p:spPr/>
        <p:txBody>
          <a:bodyPr/>
          <a:lstStyle/>
          <a:p>
            <a:pPr>
              <a:defRPr/>
            </a:pPr>
            <a:r>
              <a:rPr lang="en-US" altLang="ko-KR"/>
              <a:t>INHA UNIVERSITY</a:t>
            </a:r>
          </a:p>
          <a:p>
            <a:pPr>
              <a:defRPr/>
            </a:pPr>
            <a:r>
              <a:rPr lang="en-US" altLang="ko-KR"/>
              <a:t>Mobile  Telecommunications  Research  Lab</a:t>
            </a:r>
          </a:p>
        </p:txBody>
      </p:sp>
      <p:sp>
        <p:nvSpPr>
          <p:cNvPr id="5" name="Slide Number Placeholder 4">
            <a:extLst>
              <a:ext uri="{FF2B5EF4-FFF2-40B4-BE49-F238E27FC236}">
                <a16:creationId xmlns:a16="http://schemas.microsoft.com/office/drawing/2014/main" id="{D6197D9A-9DC0-0070-CA7B-8034D371372E}"/>
              </a:ext>
            </a:extLst>
          </p:cNvPr>
          <p:cNvSpPr>
            <a:spLocks noGrp="1"/>
          </p:cNvSpPr>
          <p:nvPr>
            <p:ph type="sldNum" sz="quarter" idx="11"/>
          </p:nvPr>
        </p:nvSpPr>
        <p:spPr/>
        <p:txBody>
          <a:bodyPr/>
          <a:lstStyle/>
          <a:p>
            <a:pPr>
              <a:defRPr/>
            </a:pPr>
            <a:fld id="{06B6D9D2-400B-4F34-9CD7-7185E64E1880}" type="slidenum">
              <a:rPr lang="en-US" altLang="ko-KR" smtClean="0">
                <a:solidFill>
                  <a:srgbClr val="000000"/>
                </a:solidFill>
              </a:rPr>
              <a:pPr>
                <a:defRPr/>
              </a:pPr>
              <a:t>40</a:t>
            </a:fld>
            <a:endParaRPr lang="en-US" altLang="ko-KR">
              <a:solidFill>
                <a:srgbClr val="000000"/>
              </a:solidFill>
            </a:endParaRPr>
          </a:p>
        </p:txBody>
      </p:sp>
      <mc:AlternateContent xmlns:mc="http://schemas.openxmlformats.org/markup-compatibility/2006">
        <mc:Choice xmlns:a14="http://schemas.microsoft.com/office/drawing/2010/main" Requires="a14">
          <p:graphicFrame>
            <p:nvGraphicFramePr>
              <p:cNvPr id="6" name="Table 5">
                <a:extLst>
                  <a:ext uri="{FF2B5EF4-FFF2-40B4-BE49-F238E27FC236}">
                    <a16:creationId xmlns:a16="http://schemas.microsoft.com/office/drawing/2014/main" id="{33088CF2-66B4-4341-4FF6-B74F5AE287D7}"/>
                  </a:ext>
                </a:extLst>
              </p:cNvPr>
              <p:cNvGraphicFramePr>
                <a:graphicFrameLocks noGrp="1"/>
              </p:cNvGraphicFramePr>
              <p:nvPr>
                <p:extLst>
                  <p:ext uri="{D42A27DB-BD31-4B8C-83A1-F6EECF244321}">
                    <p14:modId xmlns:p14="http://schemas.microsoft.com/office/powerpoint/2010/main" val="3109982469"/>
                  </p:ext>
                </p:extLst>
              </p:nvPr>
            </p:nvGraphicFramePr>
            <p:xfrm>
              <a:off x="1029811" y="1078231"/>
              <a:ext cx="9750373" cy="5354320"/>
            </p:xfrm>
            <a:graphic>
              <a:graphicData uri="http://schemas.openxmlformats.org/drawingml/2006/table">
                <a:tbl>
                  <a:tblPr firstRow="1" bandRow="1">
                    <a:tableStyleId>{D7AC3CCA-C797-4891-BE02-D94E43425B78}</a:tableStyleId>
                  </a:tblPr>
                  <a:tblGrid>
                    <a:gridCol w="1713390">
                      <a:extLst>
                        <a:ext uri="{9D8B030D-6E8A-4147-A177-3AD203B41FA5}">
                          <a16:colId xmlns:a16="http://schemas.microsoft.com/office/drawing/2014/main" val="1902534523"/>
                        </a:ext>
                      </a:extLst>
                    </a:gridCol>
                    <a:gridCol w="3755254">
                      <a:extLst>
                        <a:ext uri="{9D8B030D-6E8A-4147-A177-3AD203B41FA5}">
                          <a16:colId xmlns:a16="http://schemas.microsoft.com/office/drawing/2014/main" val="3184430539"/>
                        </a:ext>
                      </a:extLst>
                    </a:gridCol>
                    <a:gridCol w="4281729">
                      <a:extLst>
                        <a:ext uri="{9D8B030D-6E8A-4147-A177-3AD203B41FA5}">
                          <a16:colId xmlns:a16="http://schemas.microsoft.com/office/drawing/2014/main" val="3331741364"/>
                        </a:ext>
                      </a:extLst>
                    </a:gridCol>
                  </a:tblGrid>
                  <a:tr h="370840">
                    <a:tc>
                      <a:txBody>
                        <a:bodyPr/>
                        <a:lstStyle/>
                        <a:p>
                          <a:pPr algn="ctr"/>
                          <a:r>
                            <a:rPr lang="en-US" sz="1200" b="1" dirty="0"/>
                            <a:t>Parameter Category</a:t>
                          </a:r>
                        </a:p>
                      </a:txBody>
                      <a:tcPr anchor="ctr"/>
                    </a:tc>
                    <a:tc>
                      <a:txBody>
                        <a:bodyPr/>
                        <a:lstStyle/>
                        <a:p>
                          <a:pPr algn="ctr"/>
                          <a:r>
                            <a:rPr lang="en-US" sz="1200" b="1" dirty="0"/>
                            <a:t>Description</a:t>
                          </a:r>
                        </a:p>
                      </a:txBody>
                      <a:tcPr anchor="ctr"/>
                    </a:tc>
                    <a:tc>
                      <a:txBody>
                        <a:bodyPr/>
                        <a:lstStyle/>
                        <a:p>
                          <a:pPr algn="ctr"/>
                          <a:r>
                            <a:rPr lang="en-US" sz="1200" b="1" dirty="0"/>
                            <a:t>Example Models / Values</a:t>
                          </a:r>
                        </a:p>
                      </a:txBody>
                      <a:tcPr anchor="ctr"/>
                    </a:tc>
                    <a:extLst>
                      <a:ext uri="{0D108BD9-81ED-4DB2-BD59-A6C34878D82A}">
                        <a16:rowId xmlns:a16="http://schemas.microsoft.com/office/drawing/2014/main" val="110594483"/>
                      </a:ext>
                    </a:extLst>
                  </a:tr>
                  <a:tr h="370840">
                    <a:tc>
                      <a:txBody>
                        <a:bodyPr/>
                        <a:lstStyle/>
                        <a:p>
                          <a:r>
                            <a:rPr lang="en-US" sz="1000" b="1" dirty="0"/>
                            <a:t>Channel Type</a:t>
                          </a:r>
                        </a:p>
                      </a:txBody>
                      <a:tcPr/>
                    </a:tc>
                    <a:tc>
                      <a:txBody>
                        <a:bodyPr/>
                        <a:lstStyle/>
                        <a:p>
                          <a:r>
                            <a:rPr lang="en-US" sz="1000" dirty="0"/>
                            <a:t>Overall fading model</a:t>
                          </a:r>
                        </a:p>
                      </a:txBody>
                      <a:tcPr/>
                    </a:tc>
                    <a:tc>
                      <a:txBody>
                        <a:bodyPr/>
                        <a:lstStyle/>
                        <a:p>
                          <a:r>
                            <a:rPr lang="en-US" sz="1000" dirty="0"/>
                            <a:t>AWGN, flat-fading, Frequency Selective, Tapped delay</a:t>
                          </a:r>
                        </a:p>
                      </a:txBody>
                      <a:tcPr/>
                    </a:tc>
                    <a:extLst>
                      <a:ext uri="{0D108BD9-81ED-4DB2-BD59-A6C34878D82A}">
                        <a16:rowId xmlns:a16="http://schemas.microsoft.com/office/drawing/2014/main" val="729697610"/>
                      </a:ext>
                    </a:extLst>
                  </a:tr>
                  <a:tr h="370840">
                    <a:tc>
                      <a:txBody>
                        <a:bodyPr/>
                        <a:lstStyle/>
                        <a:p>
                          <a:r>
                            <a:rPr lang="en-US" sz="1000" b="1" dirty="0"/>
                            <a:t>Path Loss &amp; Shadowing</a:t>
                          </a:r>
                        </a:p>
                      </a:txBody>
                      <a:tcPr/>
                    </a:tc>
                    <a:tc>
                      <a:txBody>
                        <a:bodyPr/>
                        <a:lstStyle/>
                        <a:p>
                          <a:r>
                            <a:rPr lang="en-US" sz="1000" dirty="0"/>
                            <a:t>Large‐scale loss vs. distance + log‐normal fluctuations</a:t>
                          </a:r>
                        </a:p>
                      </a:txBody>
                      <a:tcPr/>
                    </a:tc>
                    <a:tc>
                      <a:txBody>
                        <a:bodyPr/>
                        <a:lstStyle/>
                        <a:p>
                          <a:r>
                            <a:rPr lang="en-US" sz="1000" dirty="0"/>
                            <a:t>Free‐space / log‐distance + log‐normal shadowing (σ=4–12 dB)</a:t>
                          </a:r>
                        </a:p>
                      </a:txBody>
                      <a:tcPr/>
                    </a:tc>
                    <a:extLst>
                      <a:ext uri="{0D108BD9-81ED-4DB2-BD59-A6C34878D82A}">
                        <a16:rowId xmlns:a16="http://schemas.microsoft.com/office/drawing/2014/main" val="2842805237"/>
                      </a:ext>
                    </a:extLst>
                  </a:tr>
                  <a:tr h="370840">
                    <a:tc>
                      <a:txBody>
                        <a:bodyPr/>
                        <a:lstStyle/>
                        <a:p>
                          <a:r>
                            <a:rPr lang="en-US" sz="1000" b="1" dirty="0"/>
                            <a:t>Delay Spread Profile</a:t>
                          </a:r>
                        </a:p>
                      </a:txBody>
                      <a:tcPr/>
                    </a:tc>
                    <a:tc>
                      <a:txBody>
                        <a:bodyPr/>
                        <a:lstStyle/>
                        <a:p>
                          <a:r>
                            <a:rPr lang="en-US" sz="1000" dirty="0"/>
                            <a:t>Multipath tap delays &amp; relative powers</a:t>
                          </a:r>
                        </a:p>
                      </a:txBody>
                      <a:tcPr/>
                    </a:tc>
                    <a:tc>
                      <a:txBody>
                        <a:bodyPr/>
                        <a:lstStyle/>
                        <a:p>
                          <a:r>
                            <a:rPr lang="en-US" sz="1000" dirty="0"/>
                            <a:t>Vehicular-A: </a:t>
                          </a:r>
                          <a:r>
                            <a:rPr lang="el-GR" sz="1000" dirty="0"/>
                            <a:t>τ =[0, 0.2, 0.5, 1.6, 2.3] µ</a:t>
                          </a:r>
                          <a:r>
                            <a:rPr lang="en-US" sz="1000" dirty="0"/>
                            <a:t>s; P =[0, –2, –4, –8, –17] dB</a:t>
                          </a:r>
                        </a:p>
                      </a:txBody>
                      <a:tcPr/>
                    </a:tc>
                    <a:extLst>
                      <a:ext uri="{0D108BD9-81ED-4DB2-BD59-A6C34878D82A}">
                        <a16:rowId xmlns:a16="http://schemas.microsoft.com/office/drawing/2014/main" val="2415091864"/>
                      </a:ext>
                    </a:extLst>
                  </a:tr>
                  <a:tr h="370840">
                    <a:tc>
                      <a:txBody>
                        <a:bodyPr/>
                        <a:lstStyle/>
                        <a:p>
                          <a:r>
                            <a:rPr lang="en-US" sz="1000" b="1" dirty="0"/>
                            <a:t>Doppler / Mobility</a:t>
                          </a:r>
                        </a:p>
                      </a:txBody>
                      <a:tcPr/>
                    </a:tc>
                    <a:tc>
                      <a:txBody>
                        <a:bodyPr/>
                        <a:lstStyle/>
                        <a:p>
                          <a:r>
                            <a:rPr lang="en-US" sz="1000" dirty="0"/>
                            <a:t>Time‐variation via user speed &amp; carrier frequency</a:t>
                          </a:r>
                        </a:p>
                      </a:txBody>
                      <a:tcPr/>
                    </a:tc>
                    <a:tc>
                      <a:txBody>
                        <a:bodyPr/>
                        <a:lstStyle/>
                        <a:p>
                          <a:r>
                            <a:rPr lang="en-US" sz="1000" dirty="0"/>
                            <a:t>speed = 3 m/s (pedestrian) → </a:t>
                          </a:r>
                          <a14:m>
                            <m:oMath xmlns:m="http://schemas.openxmlformats.org/officeDocument/2006/math">
                              <m:sSub>
                                <m:sSubPr>
                                  <m:ctrlPr>
                                    <a:rPr lang="en-US" sz="1000" i="1" smtClean="0">
                                      <a:latin typeface="Cambria Math" panose="02040503050406030204" pitchFamily="18" charset="0"/>
                                    </a:rPr>
                                  </m:ctrlPr>
                                </m:sSubPr>
                                <m:e>
                                  <m:r>
                                    <a:rPr lang="en-US" sz="1000" b="0" i="1" smtClean="0">
                                      <a:latin typeface="Cambria Math" panose="02040503050406030204" pitchFamily="18" charset="0"/>
                                    </a:rPr>
                                    <m:t>𝑓</m:t>
                                  </m:r>
                                </m:e>
                                <m:sub>
                                  <m:r>
                                    <a:rPr lang="en-US" sz="1000" b="0" i="1" smtClean="0">
                                      <a:latin typeface="Cambria Math" panose="02040503050406030204" pitchFamily="18" charset="0"/>
                                    </a:rPr>
                                    <m:t>𝑑</m:t>
                                  </m:r>
                                </m:sub>
                              </m:sSub>
                            </m:oMath>
                          </a14:m>
                          <a:r>
                            <a:rPr lang="en-US" sz="1000" dirty="0"/>
                            <a:t> ≈ 35 Hz; or 50 km/h → </a:t>
                          </a:r>
                          <a14:m>
                            <m:oMath xmlns:m="http://schemas.openxmlformats.org/officeDocument/2006/math">
                              <m:sSub>
                                <m:sSubPr>
                                  <m:ctrlPr>
                                    <a:rPr lang="en-US" sz="1000" i="1" smtClean="0">
                                      <a:latin typeface="Cambria Math" panose="02040503050406030204" pitchFamily="18" charset="0"/>
                                    </a:rPr>
                                  </m:ctrlPr>
                                </m:sSubPr>
                                <m:e>
                                  <m:r>
                                    <a:rPr lang="en-US" sz="1000" b="0" i="1" smtClean="0">
                                      <a:latin typeface="Cambria Math" panose="02040503050406030204" pitchFamily="18" charset="0"/>
                                    </a:rPr>
                                    <m:t>𝑓</m:t>
                                  </m:r>
                                </m:e>
                                <m:sub>
                                  <m:r>
                                    <a:rPr lang="en-US" sz="1000" b="0" i="1" smtClean="0">
                                      <a:latin typeface="Cambria Math" panose="02040503050406030204" pitchFamily="18" charset="0"/>
                                    </a:rPr>
                                    <m:t>𝑑</m:t>
                                  </m:r>
                                </m:sub>
                              </m:sSub>
                            </m:oMath>
                          </a14:m>
                          <a:r>
                            <a:rPr lang="en-US" sz="1000" dirty="0"/>
                            <a:t> ≈ 162 Hz at 3.5 GHz</a:t>
                          </a:r>
                        </a:p>
                      </a:txBody>
                      <a:tcPr/>
                    </a:tc>
                    <a:extLst>
                      <a:ext uri="{0D108BD9-81ED-4DB2-BD59-A6C34878D82A}">
                        <a16:rowId xmlns:a16="http://schemas.microsoft.com/office/drawing/2014/main" val="877685919"/>
                      </a:ext>
                    </a:extLst>
                  </a:tr>
                  <a:tr h="370840">
                    <a:tc>
                      <a:txBody>
                        <a:bodyPr/>
                        <a:lstStyle/>
                        <a:p>
                          <a:r>
                            <a:rPr lang="en-US" sz="1000" b="1" dirty="0"/>
                            <a:t>Fading Distribution</a:t>
                          </a:r>
                        </a:p>
                      </a:txBody>
                      <a:tcPr/>
                    </a:tc>
                    <a:tc>
                      <a:txBody>
                        <a:bodyPr/>
                        <a:lstStyle/>
                        <a:p>
                          <a:r>
                            <a:rPr lang="en-US" sz="1000" dirty="0"/>
                            <a:t>Small‐scale amplitude modeling</a:t>
                          </a:r>
                        </a:p>
                      </a:txBody>
                      <a:tcPr/>
                    </a:tc>
                    <a:tc>
                      <a:txBody>
                        <a:bodyPr/>
                        <a:lstStyle/>
                        <a:p>
                          <a:r>
                            <a:rPr lang="es-ES" sz="1000" dirty="0"/>
                            <a:t>Rayleigh (NLOS), </a:t>
                          </a:r>
                          <a:r>
                            <a:rPr lang="es-ES" sz="1000" dirty="0" err="1"/>
                            <a:t>Rician</a:t>
                          </a:r>
                          <a:r>
                            <a:rPr lang="es-ES" sz="1000" dirty="0"/>
                            <a:t> (LOS, K = 6 dB)</a:t>
                          </a:r>
                          <a:endParaRPr lang="en-US" sz="1000" dirty="0"/>
                        </a:p>
                      </a:txBody>
                      <a:tcPr/>
                    </a:tc>
                    <a:extLst>
                      <a:ext uri="{0D108BD9-81ED-4DB2-BD59-A6C34878D82A}">
                        <a16:rowId xmlns:a16="http://schemas.microsoft.com/office/drawing/2014/main" val="2038872578"/>
                      </a:ext>
                    </a:extLst>
                  </a:tr>
                  <a:tr h="370840">
                    <a:tc>
                      <a:txBody>
                        <a:bodyPr/>
                        <a:lstStyle/>
                        <a:p>
                          <a:r>
                            <a:rPr lang="en-US" sz="1000" b="1" dirty="0"/>
                            <a:t>Noise Model</a:t>
                          </a:r>
                        </a:p>
                      </a:txBody>
                      <a:tcPr/>
                    </a:tc>
                    <a:tc>
                      <a:txBody>
                        <a:bodyPr/>
                        <a:lstStyle/>
                        <a:p>
                          <a:r>
                            <a:rPr lang="en-US" sz="1000" dirty="0"/>
                            <a:t>Thermal noise + optional interference</a:t>
                          </a:r>
                        </a:p>
                      </a:txBody>
                      <a:tcPr/>
                    </a:tc>
                    <a:tc>
                      <a:txBody>
                        <a:bodyPr/>
                        <a:lstStyle/>
                        <a:p>
                          <a:r>
                            <a:rPr lang="en-US" sz="1000" dirty="0"/>
                            <a:t>AWGN with σ² set for SNR range [0,5,…,20] dB; co-channel interferers model</a:t>
                          </a:r>
                        </a:p>
                      </a:txBody>
                      <a:tcPr/>
                    </a:tc>
                    <a:extLst>
                      <a:ext uri="{0D108BD9-81ED-4DB2-BD59-A6C34878D82A}">
                        <a16:rowId xmlns:a16="http://schemas.microsoft.com/office/drawing/2014/main" val="1602847842"/>
                      </a:ext>
                    </a:extLst>
                  </a:tr>
                  <a:tr h="370840">
                    <a:tc>
                      <a:txBody>
                        <a:bodyPr/>
                        <a:lstStyle/>
                        <a:p>
                          <a:r>
                            <a:rPr lang="en-US" sz="1000" b="1" dirty="0"/>
                            <a:t>OFDM / Multicarrier</a:t>
                          </a:r>
                        </a:p>
                      </a:txBody>
                      <a:tcPr/>
                    </a:tc>
                    <a:tc>
                      <a:txBody>
                        <a:bodyPr/>
                        <a:lstStyle/>
                        <a:p>
                          <a:r>
                            <a:rPr lang="en-US" sz="1000" dirty="0"/>
                            <a:t>Subcarrier structure—including FFT/IFFT size, CP, pilot layout</a:t>
                          </a:r>
                        </a:p>
                      </a:txBody>
                      <a:tcPr/>
                    </a:tc>
                    <a:tc>
                      <a:txBody>
                        <a:bodyPr/>
                        <a:lstStyle/>
                        <a:p>
                          <a:r>
                            <a:rPr lang="en-US" sz="1000" dirty="0"/>
                            <a:t>N = 1024, </a:t>
                          </a:r>
                          <a:r>
                            <a:rPr lang="en-US" sz="1000" dirty="0" err="1"/>
                            <a:t>Δf</a:t>
                          </a:r>
                          <a:r>
                            <a:rPr lang="en-US" sz="1000" dirty="0"/>
                            <a:t> = 15 kHz, CP = 72 samples, pilots every 8 subcarriers</a:t>
                          </a:r>
                        </a:p>
                      </a:txBody>
                      <a:tcPr/>
                    </a:tc>
                    <a:extLst>
                      <a:ext uri="{0D108BD9-81ED-4DB2-BD59-A6C34878D82A}">
                        <a16:rowId xmlns:a16="http://schemas.microsoft.com/office/drawing/2014/main" val="1264734962"/>
                      </a:ext>
                    </a:extLst>
                  </a:tr>
                  <a:tr h="370840">
                    <a:tc>
                      <a:txBody>
                        <a:bodyPr/>
                        <a:lstStyle/>
                        <a:p>
                          <a:r>
                            <a:rPr lang="en-US" sz="1000" b="1" dirty="0"/>
                            <a:t>MIMO Configuration</a:t>
                          </a:r>
                        </a:p>
                      </a:txBody>
                      <a:tcPr/>
                    </a:tc>
                    <a:tc>
                      <a:txBody>
                        <a:bodyPr/>
                        <a:lstStyle/>
                        <a:p>
                          <a:r>
                            <a:rPr lang="en-US" sz="1000" dirty="0"/>
                            <a:t>Number of transmit/receive antennas + spatial correlation</a:t>
                          </a:r>
                        </a:p>
                      </a:txBody>
                      <a:tcPr/>
                    </a:tc>
                    <a:tc>
                      <a:txBody>
                        <a:bodyPr/>
                        <a:lstStyle/>
                        <a:p>
                          <a:r>
                            <a:rPr lang="en-US" sz="1000" dirty="0" err="1"/>
                            <a:t>Nt</a:t>
                          </a:r>
                          <a:r>
                            <a:rPr lang="en-US" sz="1000" dirty="0"/>
                            <a:t>=2, Nr=2, correlation matrix or Kronecker model</a:t>
                          </a:r>
                        </a:p>
                      </a:txBody>
                      <a:tcPr/>
                    </a:tc>
                    <a:extLst>
                      <a:ext uri="{0D108BD9-81ED-4DB2-BD59-A6C34878D82A}">
                        <a16:rowId xmlns:a16="http://schemas.microsoft.com/office/drawing/2014/main" val="533607344"/>
                      </a:ext>
                    </a:extLst>
                  </a:tr>
                  <a:tr h="370840">
                    <a:tc>
                      <a:txBody>
                        <a:bodyPr/>
                        <a:lstStyle/>
                        <a:p>
                          <a:r>
                            <a:rPr lang="en-US" sz="1000" b="1" dirty="0"/>
                            <a:t>Channel Estimation</a:t>
                          </a:r>
                        </a:p>
                      </a:txBody>
                      <a:tcPr/>
                    </a:tc>
                    <a:tc>
                      <a:txBody>
                        <a:bodyPr/>
                        <a:lstStyle/>
                        <a:p>
                          <a:r>
                            <a:rPr lang="en-US" sz="1000" dirty="0"/>
                            <a:t>Pilot‐based or blind; estimation algorithm</a:t>
                          </a:r>
                        </a:p>
                      </a:txBody>
                      <a:tcPr/>
                    </a:tc>
                    <a:tc>
                      <a:txBody>
                        <a:bodyPr/>
                        <a:lstStyle/>
                        <a:p>
                          <a:r>
                            <a:rPr lang="en-US" sz="1000" dirty="0"/>
                            <a:t>LS, MMSE, DFT‐interpolate, Kalman filter</a:t>
                          </a:r>
                        </a:p>
                      </a:txBody>
                      <a:tcPr/>
                    </a:tc>
                    <a:extLst>
                      <a:ext uri="{0D108BD9-81ED-4DB2-BD59-A6C34878D82A}">
                        <a16:rowId xmlns:a16="http://schemas.microsoft.com/office/drawing/2014/main" val="1519938507"/>
                      </a:ext>
                    </a:extLst>
                  </a:tr>
                  <a:tr h="370840">
                    <a:tc>
                      <a:txBody>
                        <a:bodyPr/>
                        <a:lstStyle/>
                        <a:p>
                          <a:r>
                            <a:rPr lang="en-US" sz="1000" b="1" dirty="0"/>
                            <a:t>Equalization</a:t>
                          </a:r>
                        </a:p>
                      </a:txBody>
                      <a:tcPr/>
                    </a:tc>
                    <a:tc>
                      <a:txBody>
                        <a:bodyPr/>
                        <a:lstStyle/>
                        <a:p>
                          <a:r>
                            <a:rPr lang="en-US" sz="1000" dirty="0"/>
                            <a:t>Linear or non‐linear per‐subcarrier equalizer</a:t>
                          </a:r>
                        </a:p>
                      </a:txBody>
                      <a:tcPr/>
                    </a:tc>
                    <a:tc>
                      <a:txBody>
                        <a:bodyPr/>
                        <a:lstStyle/>
                        <a:p>
                          <a:r>
                            <a:rPr lang="en-US" sz="1000" dirty="0"/>
                            <a:t>ZF, MMSE, DFE</a:t>
                          </a:r>
                        </a:p>
                      </a:txBody>
                      <a:tcPr/>
                    </a:tc>
                    <a:extLst>
                      <a:ext uri="{0D108BD9-81ED-4DB2-BD59-A6C34878D82A}">
                        <a16:rowId xmlns:a16="http://schemas.microsoft.com/office/drawing/2014/main" val="1895194706"/>
                      </a:ext>
                    </a:extLst>
                  </a:tr>
                  <a:tr h="370840">
                    <a:tc>
                      <a:txBody>
                        <a:bodyPr/>
                        <a:lstStyle/>
                        <a:p>
                          <a:r>
                            <a:rPr lang="en-US" sz="1000" b="1" dirty="0"/>
                            <a:t>Coding &amp; Modulation</a:t>
                          </a:r>
                        </a:p>
                      </a:txBody>
                      <a:tcPr/>
                    </a:tc>
                    <a:tc>
                      <a:txBody>
                        <a:bodyPr/>
                        <a:lstStyle/>
                        <a:p>
                          <a:r>
                            <a:rPr lang="en-US" sz="1000" dirty="0"/>
                            <a:t>FEC + modulation order</a:t>
                          </a:r>
                        </a:p>
                      </a:txBody>
                      <a:tcPr/>
                    </a:tc>
                    <a:tc>
                      <a:txBody>
                        <a:bodyPr/>
                        <a:lstStyle/>
                        <a:p>
                          <a:r>
                            <a:rPr lang="en-US" sz="1000" dirty="0"/>
                            <a:t>Convolutional (½–7/8 via UEP), Turbo, LDPC; BPSK/QPSK/16-QAM/64-QAM</a:t>
                          </a:r>
                        </a:p>
                      </a:txBody>
                      <a:tcPr/>
                    </a:tc>
                    <a:extLst>
                      <a:ext uri="{0D108BD9-81ED-4DB2-BD59-A6C34878D82A}">
                        <a16:rowId xmlns:a16="http://schemas.microsoft.com/office/drawing/2014/main" val="2585887845"/>
                      </a:ext>
                    </a:extLst>
                  </a:tr>
                  <a:tr h="370840">
                    <a:tc>
                      <a:txBody>
                        <a:bodyPr/>
                        <a:lstStyle/>
                        <a:p>
                          <a:r>
                            <a:rPr lang="en-US" sz="1000" b="1" dirty="0"/>
                            <a:t>Interleaving</a:t>
                          </a:r>
                        </a:p>
                      </a:txBody>
                      <a:tcPr/>
                    </a:tc>
                    <a:tc>
                      <a:txBody>
                        <a:bodyPr/>
                        <a:lstStyle/>
                        <a:p>
                          <a:r>
                            <a:rPr lang="en-US" sz="1000" dirty="0"/>
                            <a:t>Temporal and/or frequency </a:t>
                          </a:r>
                          <a:r>
                            <a:rPr lang="en-US" sz="1000" dirty="0" err="1"/>
                            <a:t>interleaver</a:t>
                          </a:r>
                          <a:r>
                            <a:rPr lang="en-US" sz="1000" dirty="0"/>
                            <a:t> depths</a:t>
                          </a:r>
                        </a:p>
                      </a:txBody>
                      <a:tcPr/>
                    </a:tc>
                    <a:tc>
                      <a:txBody>
                        <a:bodyPr/>
                        <a:lstStyle/>
                        <a:p>
                          <a:r>
                            <a:rPr lang="en-US" sz="1000" dirty="0"/>
                            <a:t>Block depth = 16–64 symbols</a:t>
                          </a:r>
                        </a:p>
                      </a:txBody>
                      <a:tcPr/>
                    </a:tc>
                    <a:extLst>
                      <a:ext uri="{0D108BD9-81ED-4DB2-BD59-A6C34878D82A}">
                        <a16:rowId xmlns:a16="http://schemas.microsoft.com/office/drawing/2014/main" val="1233790603"/>
                      </a:ext>
                    </a:extLst>
                  </a:tr>
                  <a:tr h="370840">
                    <a:tc>
                      <a:txBody>
                        <a:bodyPr/>
                        <a:lstStyle/>
                        <a:p>
                          <a:r>
                            <a:rPr lang="en-US" sz="1000" b="1" dirty="0"/>
                            <a:t>Simulation Params</a:t>
                          </a:r>
                        </a:p>
                      </a:txBody>
                      <a:tcPr/>
                    </a:tc>
                    <a:tc>
                      <a:txBody>
                        <a:bodyPr/>
                        <a:lstStyle/>
                        <a:p>
                          <a:r>
                            <a:rPr lang="en-US" sz="1000" dirty="0"/>
                            <a:t>Monte-Carlo runs, SNR sweep, random seeds</a:t>
                          </a:r>
                        </a:p>
                      </a:txBody>
                      <a:tcPr/>
                    </a:tc>
                    <a:tc>
                      <a:txBody>
                        <a:bodyPr/>
                        <a:lstStyle/>
                        <a:p>
                          <a:r>
                            <a:rPr lang="en-US" sz="1000" dirty="0"/>
                            <a:t>runs=1000 per SNR; SNR=[0,5,10,15,20] dB; seed=42</a:t>
                          </a:r>
                        </a:p>
                      </a:txBody>
                      <a:tcPr/>
                    </a:tc>
                    <a:extLst>
                      <a:ext uri="{0D108BD9-81ED-4DB2-BD59-A6C34878D82A}">
                        <a16:rowId xmlns:a16="http://schemas.microsoft.com/office/drawing/2014/main" val="3623827390"/>
                      </a:ext>
                    </a:extLst>
                  </a:tr>
                </a:tbl>
              </a:graphicData>
            </a:graphic>
          </p:graphicFrame>
        </mc:Choice>
        <mc:Fallback>
          <p:graphicFrame>
            <p:nvGraphicFramePr>
              <p:cNvPr id="6" name="Table 5">
                <a:extLst>
                  <a:ext uri="{FF2B5EF4-FFF2-40B4-BE49-F238E27FC236}">
                    <a16:creationId xmlns:a16="http://schemas.microsoft.com/office/drawing/2014/main" id="{33088CF2-66B4-4341-4FF6-B74F5AE287D7}"/>
                  </a:ext>
                </a:extLst>
              </p:cNvPr>
              <p:cNvGraphicFramePr>
                <a:graphicFrameLocks noGrp="1"/>
              </p:cNvGraphicFramePr>
              <p:nvPr>
                <p:extLst>
                  <p:ext uri="{D42A27DB-BD31-4B8C-83A1-F6EECF244321}">
                    <p14:modId xmlns:p14="http://schemas.microsoft.com/office/powerpoint/2010/main" val="3109982469"/>
                  </p:ext>
                </p:extLst>
              </p:nvPr>
            </p:nvGraphicFramePr>
            <p:xfrm>
              <a:off x="1029811" y="1078231"/>
              <a:ext cx="9750373" cy="5354320"/>
            </p:xfrm>
            <a:graphic>
              <a:graphicData uri="http://schemas.openxmlformats.org/drawingml/2006/table">
                <a:tbl>
                  <a:tblPr firstRow="1" bandRow="1">
                    <a:tableStyleId>{D7AC3CCA-C797-4891-BE02-D94E43425B78}</a:tableStyleId>
                  </a:tblPr>
                  <a:tblGrid>
                    <a:gridCol w="1713390">
                      <a:extLst>
                        <a:ext uri="{9D8B030D-6E8A-4147-A177-3AD203B41FA5}">
                          <a16:colId xmlns:a16="http://schemas.microsoft.com/office/drawing/2014/main" val="1902534523"/>
                        </a:ext>
                      </a:extLst>
                    </a:gridCol>
                    <a:gridCol w="3755254">
                      <a:extLst>
                        <a:ext uri="{9D8B030D-6E8A-4147-A177-3AD203B41FA5}">
                          <a16:colId xmlns:a16="http://schemas.microsoft.com/office/drawing/2014/main" val="3184430539"/>
                        </a:ext>
                      </a:extLst>
                    </a:gridCol>
                    <a:gridCol w="4281729">
                      <a:extLst>
                        <a:ext uri="{9D8B030D-6E8A-4147-A177-3AD203B41FA5}">
                          <a16:colId xmlns:a16="http://schemas.microsoft.com/office/drawing/2014/main" val="3331741364"/>
                        </a:ext>
                      </a:extLst>
                    </a:gridCol>
                  </a:tblGrid>
                  <a:tr h="457200">
                    <a:tc>
                      <a:txBody>
                        <a:bodyPr/>
                        <a:lstStyle/>
                        <a:p>
                          <a:pPr algn="ctr"/>
                          <a:r>
                            <a:rPr lang="en-US" sz="1200" b="1" dirty="0"/>
                            <a:t>Parameter Category</a:t>
                          </a:r>
                        </a:p>
                      </a:txBody>
                      <a:tcPr anchor="ctr"/>
                    </a:tc>
                    <a:tc>
                      <a:txBody>
                        <a:bodyPr/>
                        <a:lstStyle/>
                        <a:p>
                          <a:pPr algn="ctr"/>
                          <a:r>
                            <a:rPr lang="en-US" sz="1200" b="1" dirty="0"/>
                            <a:t>Description</a:t>
                          </a:r>
                        </a:p>
                      </a:txBody>
                      <a:tcPr anchor="ctr"/>
                    </a:tc>
                    <a:tc>
                      <a:txBody>
                        <a:bodyPr/>
                        <a:lstStyle/>
                        <a:p>
                          <a:pPr algn="ctr"/>
                          <a:r>
                            <a:rPr lang="en-US" sz="1200" b="1" dirty="0"/>
                            <a:t>Example Models / Values</a:t>
                          </a:r>
                        </a:p>
                      </a:txBody>
                      <a:tcPr anchor="ctr"/>
                    </a:tc>
                    <a:extLst>
                      <a:ext uri="{0D108BD9-81ED-4DB2-BD59-A6C34878D82A}">
                        <a16:rowId xmlns:a16="http://schemas.microsoft.com/office/drawing/2014/main" val="110594483"/>
                      </a:ext>
                    </a:extLst>
                  </a:tr>
                  <a:tr h="370840">
                    <a:tc>
                      <a:txBody>
                        <a:bodyPr/>
                        <a:lstStyle/>
                        <a:p>
                          <a:r>
                            <a:rPr lang="en-US" sz="1000" b="1" dirty="0"/>
                            <a:t>Channel Type</a:t>
                          </a:r>
                        </a:p>
                      </a:txBody>
                      <a:tcPr/>
                    </a:tc>
                    <a:tc>
                      <a:txBody>
                        <a:bodyPr/>
                        <a:lstStyle/>
                        <a:p>
                          <a:r>
                            <a:rPr lang="en-US" sz="1000" dirty="0"/>
                            <a:t>Overall fading model</a:t>
                          </a:r>
                        </a:p>
                      </a:txBody>
                      <a:tcPr/>
                    </a:tc>
                    <a:tc>
                      <a:txBody>
                        <a:bodyPr/>
                        <a:lstStyle/>
                        <a:p>
                          <a:r>
                            <a:rPr lang="en-US" sz="1000" dirty="0"/>
                            <a:t>AWGN, flat-fading, Frequency Selective, Tapped delay</a:t>
                          </a:r>
                        </a:p>
                      </a:txBody>
                      <a:tcPr/>
                    </a:tc>
                    <a:extLst>
                      <a:ext uri="{0D108BD9-81ED-4DB2-BD59-A6C34878D82A}">
                        <a16:rowId xmlns:a16="http://schemas.microsoft.com/office/drawing/2014/main" val="729697610"/>
                      </a:ext>
                    </a:extLst>
                  </a:tr>
                  <a:tr h="370840">
                    <a:tc>
                      <a:txBody>
                        <a:bodyPr/>
                        <a:lstStyle/>
                        <a:p>
                          <a:r>
                            <a:rPr lang="en-US" sz="1000" b="1" dirty="0"/>
                            <a:t>Path Loss &amp; Shadowing</a:t>
                          </a:r>
                        </a:p>
                      </a:txBody>
                      <a:tcPr/>
                    </a:tc>
                    <a:tc>
                      <a:txBody>
                        <a:bodyPr/>
                        <a:lstStyle/>
                        <a:p>
                          <a:r>
                            <a:rPr lang="en-US" sz="1000" dirty="0"/>
                            <a:t>Large‐scale loss vs. distance + log‐normal fluctuations</a:t>
                          </a:r>
                        </a:p>
                      </a:txBody>
                      <a:tcPr/>
                    </a:tc>
                    <a:tc>
                      <a:txBody>
                        <a:bodyPr/>
                        <a:lstStyle/>
                        <a:p>
                          <a:r>
                            <a:rPr lang="en-US" sz="1000" dirty="0"/>
                            <a:t>Free‐space / log‐distance + log‐normal shadowing (σ=4–12 dB)</a:t>
                          </a:r>
                        </a:p>
                      </a:txBody>
                      <a:tcPr/>
                    </a:tc>
                    <a:extLst>
                      <a:ext uri="{0D108BD9-81ED-4DB2-BD59-A6C34878D82A}">
                        <a16:rowId xmlns:a16="http://schemas.microsoft.com/office/drawing/2014/main" val="2842805237"/>
                      </a:ext>
                    </a:extLst>
                  </a:tr>
                  <a:tr h="370840">
                    <a:tc>
                      <a:txBody>
                        <a:bodyPr/>
                        <a:lstStyle/>
                        <a:p>
                          <a:r>
                            <a:rPr lang="en-US" sz="1000" b="1" dirty="0"/>
                            <a:t>Delay Spread Profile</a:t>
                          </a:r>
                        </a:p>
                      </a:txBody>
                      <a:tcPr/>
                    </a:tc>
                    <a:tc>
                      <a:txBody>
                        <a:bodyPr/>
                        <a:lstStyle/>
                        <a:p>
                          <a:r>
                            <a:rPr lang="en-US" sz="1000" dirty="0"/>
                            <a:t>Multipath tap delays &amp; relative powers</a:t>
                          </a:r>
                        </a:p>
                      </a:txBody>
                      <a:tcPr/>
                    </a:tc>
                    <a:tc>
                      <a:txBody>
                        <a:bodyPr/>
                        <a:lstStyle/>
                        <a:p>
                          <a:r>
                            <a:rPr lang="en-US" sz="1000" dirty="0"/>
                            <a:t>Vehicular-A: </a:t>
                          </a:r>
                          <a:r>
                            <a:rPr lang="el-GR" sz="1000" dirty="0"/>
                            <a:t>τ =[0, 0.2, 0.5, 1.6, 2.3] µ</a:t>
                          </a:r>
                          <a:r>
                            <a:rPr lang="en-US" sz="1000" dirty="0"/>
                            <a:t>s; P =[0, –2, –4, –8, –17] dB</a:t>
                          </a:r>
                        </a:p>
                      </a:txBody>
                      <a:tcPr/>
                    </a:tc>
                    <a:extLst>
                      <a:ext uri="{0D108BD9-81ED-4DB2-BD59-A6C34878D82A}">
                        <a16:rowId xmlns:a16="http://schemas.microsoft.com/office/drawing/2014/main" val="2415091864"/>
                      </a:ext>
                    </a:extLst>
                  </a:tr>
                  <a:tr h="396240">
                    <a:tc>
                      <a:txBody>
                        <a:bodyPr/>
                        <a:lstStyle/>
                        <a:p>
                          <a:r>
                            <a:rPr lang="en-US" sz="1000" b="1" dirty="0"/>
                            <a:t>Doppler / Mobility</a:t>
                          </a:r>
                        </a:p>
                      </a:txBody>
                      <a:tcPr/>
                    </a:tc>
                    <a:tc>
                      <a:txBody>
                        <a:bodyPr/>
                        <a:lstStyle/>
                        <a:p>
                          <a:r>
                            <a:rPr lang="en-US" sz="1000" dirty="0"/>
                            <a:t>Time‐variation via user speed &amp; carrier frequency</a:t>
                          </a:r>
                        </a:p>
                      </a:txBody>
                      <a:tcPr/>
                    </a:tc>
                    <a:tc>
                      <a:txBody>
                        <a:bodyPr/>
                        <a:lstStyle/>
                        <a:p>
                          <a:endParaRPr lang="en-US"/>
                        </a:p>
                      </a:txBody>
                      <a:tcPr>
                        <a:blipFill>
                          <a:blip r:embed="rId2"/>
                          <a:stretch>
                            <a:fillRect l="-127881" t="-398462" r="-284" b="-860000"/>
                          </a:stretch>
                        </a:blipFill>
                      </a:tcPr>
                    </a:tc>
                    <a:extLst>
                      <a:ext uri="{0D108BD9-81ED-4DB2-BD59-A6C34878D82A}">
                        <a16:rowId xmlns:a16="http://schemas.microsoft.com/office/drawing/2014/main" val="877685919"/>
                      </a:ext>
                    </a:extLst>
                  </a:tr>
                  <a:tr h="370840">
                    <a:tc>
                      <a:txBody>
                        <a:bodyPr/>
                        <a:lstStyle/>
                        <a:p>
                          <a:r>
                            <a:rPr lang="en-US" sz="1000" b="1" dirty="0"/>
                            <a:t>Fading Distribution</a:t>
                          </a:r>
                        </a:p>
                      </a:txBody>
                      <a:tcPr/>
                    </a:tc>
                    <a:tc>
                      <a:txBody>
                        <a:bodyPr/>
                        <a:lstStyle/>
                        <a:p>
                          <a:r>
                            <a:rPr lang="en-US" sz="1000" dirty="0"/>
                            <a:t>Small‐scale amplitude modeling</a:t>
                          </a:r>
                        </a:p>
                      </a:txBody>
                      <a:tcPr/>
                    </a:tc>
                    <a:tc>
                      <a:txBody>
                        <a:bodyPr/>
                        <a:lstStyle/>
                        <a:p>
                          <a:r>
                            <a:rPr lang="es-ES" sz="1000" dirty="0"/>
                            <a:t>Rayleigh (NLOS), </a:t>
                          </a:r>
                          <a:r>
                            <a:rPr lang="es-ES" sz="1000" dirty="0" err="1"/>
                            <a:t>Rician</a:t>
                          </a:r>
                          <a:r>
                            <a:rPr lang="es-ES" sz="1000" dirty="0"/>
                            <a:t> (LOS, K = 6 dB)</a:t>
                          </a:r>
                          <a:endParaRPr lang="en-US" sz="1000" dirty="0"/>
                        </a:p>
                      </a:txBody>
                      <a:tcPr/>
                    </a:tc>
                    <a:extLst>
                      <a:ext uri="{0D108BD9-81ED-4DB2-BD59-A6C34878D82A}">
                        <a16:rowId xmlns:a16="http://schemas.microsoft.com/office/drawing/2014/main" val="2038872578"/>
                      </a:ext>
                    </a:extLst>
                  </a:tr>
                  <a:tr h="396240">
                    <a:tc>
                      <a:txBody>
                        <a:bodyPr/>
                        <a:lstStyle/>
                        <a:p>
                          <a:r>
                            <a:rPr lang="en-US" sz="1000" b="1" dirty="0"/>
                            <a:t>Noise Model</a:t>
                          </a:r>
                        </a:p>
                      </a:txBody>
                      <a:tcPr/>
                    </a:tc>
                    <a:tc>
                      <a:txBody>
                        <a:bodyPr/>
                        <a:lstStyle/>
                        <a:p>
                          <a:r>
                            <a:rPr lang="en-US" sz="1000" dirty="0"/>
                            <a:t>Thermal noise + optional interference</a:t>
                          </a:r>
                        </a:p>
                      </a:txBody>
                      <a:tcPr/>
                    </a:tc>
                    <a:tc>
                      <a:txBody>
                        <a:bodyPr/>
                        <a:lstStyle/>
                        <a:p>
                          <a:r>
                            <a:rPr lang="en-US" sz="1000" dirty="0"/>
                            <a:t>AWGN with σ² set for SNR range [0,5,…,20] dB; co-channel interferers model</a:t>
                          </a:r>
                        </a:p>
                      </a:txBody>
                      <a:tcPr/>
                    </a:tc>
                    <a:extLst>
                      <a:ext uri="{0D108BD9-81ED-4DB2-BD59-A6C34878D82A}">
                        <a16:rowId xmlns:a16="http://schemas.microsoft.com/office/drawing/2014/main" val="1602847842"/>
                      </a:ext>
                    </a:extLst>
                  </a:tr>
                  <a:tr h="370840">
                    <a:tc>
                      <a:txBody>
                        <a:bodyPr/>
                        <a:lstStyle/>
                        <a:p>
                          <a:r>
                            <a:rPr lang="en-US" sz="1000" b="1" dirty="0"/>
                            <a:t>OFDM / Multicarrier</a:t>
                          </a:r>
                        </a:p>
                      </a:txBody>
                      <a:tcPr/>
                    </a:tc>
                    <a:tc>
                      <a:txBody>
                        <a:bodyPr/>
                        <a:lstStyle/>
                        <a:p>
                          <a:r>
                            <a:rPr lang="en-US" sz="1000" dirty="0"/>
                            <a:t>Subcarrier structure—including FFT/IFFT size, CP, pilot layout</a:t>
                          </a:r>
                        </a:p>
                      </a:txBody>
                      <a:tcPr/>
                    </a:tc>
                    <a:tc>
                      <a:txBody>
                        <a:bodyPr/>
                        <a:lstStyle/>
                        <a:p>
                          <a:r>
                            <a:rPr lang="en-US" sz="1000" dirty="0"/>
                            <a:t>N = 1024, </a:t>
                          </a:r>
                          <a:r>
                            <a:rPr lang="en-US" sz="1000" dirty="0" err="1"/>
                            <a:t>Δf</a:t>
                          </a:r>
                          <a:r>
                            <a:rPr lang="en-US" sz="1000" dirty="0"/>
                            <a:t> = 15 kHz, CP = 72 samples, pilots every 8 subcarriers</a:t>
                          </a:r>
                        </a:p>
                      </a:txBody>
                      <a:tcPr/>
                    </a:tc>
                    <a:extLst>
                      <a:ext uri="{0D108BD9-81ED-4DB2-BD59-A6C34878D82A}">
                        <a16:rowId xmlns:a16="http://schemas.microsoft.com/office/drawing/2014/main" val="1264734962"/>
                      </a:ext>
                    </a:extLst>
                  </a:tr>
                  <a:tr h="370840">
                    <a:tc>
                      <a:txBody>
                        <a:bodyPr/>
                        <a:lstStyle/>
                        <a:p>
                          <a:r>
                            <a:rPr lang="en-US" sz="1000" b="1" dirty="0"/>
                            <a:t>MIMO Configuration</a:t>
                          </a:r>
                        </a:p>
                      </a:txBody>
                      <a:tcPr/>
                    </a:tc>
                    <a:tc>
                      <a:txBody>
                        <a:bodyPr/>
                        <a:lstStyle/>
                        <a:p>
                          <a:r>
                            <a:rPr lang="en-US" sz="1000" dirty="0"/>
                            <a:t>Number of transmit/receive antennas + spatial correlation</a:t>
                          </a:r>
                        </a:p>
                      </a:txBody>
                      <a:tcPr/>
                    </a:tc>
                    <a:tc>
                      <a:txBody>
                        <a:bodyPr/>
                        <a:lstStyle/>
                        <a:p>
                          <a:r>
                            <a:rPr lang="en-US" sz="1000" dirty="0" err="1"/>
                            <a:t>Nt</a:t>
                          </a:r>
                          <a:r>
                            <a:rPr lang="en-US" sz="1000" dirty="0"/>
                            <a:t>=2, Nr=2, correlation matrix or Kronecker model</a:t>
                          </a:r>
                        </a:p>
                      </a:txBody>
                      <a:tcPr/>
                    </a:tc>
                    <a:extLst>
                      <a:ext uri="{0D108BD9-81ED-4DB2-BD59-A6C34878D82A}">
                        <a16:rowId xmlns:a16="http://schemas.microsoft.com/office/drawing/2014/main" val="533607344"/>
                      </a:ext>
                    </a:extLst>
                  </a:tr>
                  <a:tr h="370840">
                    <a:tc>
                      <a:txBody>
                        <a:bodyPr/>
                        <a:lstStyle/>
                        <a:p>
                          <a:r>
                            <a:rPr lang="en-US" sz="1000" b="1" dirty="0"/>
                            <a:t>Channel Estimation</a:t>
                          </a:r>
                        </a:p>
                      </a:txBody>
                      <a:tcPr/>
                    </a:tc>
                    <a:tc>
                      <a:txBody>
                        <a:bodyPr/>
                        <a:lstStyle/>
                        <a:p>
                          <a:r>
                            <a:rPr lang="en-US" sz="1000" dirty="0"/>
                            <a:t>Pilot‐based or blind; estimation algorithm</a:t>
                          </a:r>
                        </a:p>
                      </a:txBody>
                      <a:tcPr/>
                    </a:tc>
                    <a:tc>
                      <a:txBody>
                        <a:bodyPr/>
                        <a:lstStyle/>
                        <a:p>
                          <a:r>
                            <a:rPr lang="en-US" sz="1000" dirty="0"/>
                            <a:t>LS, MMSE, DFT‐interpolate, Kalman filter</a:t>
                          </a:r>
                        </a:p>
                      </a:txBody>
                      <a:tcPr/>
                    </a:tc>
                    <a:extLst>
                      <a:ext uri="{0D108BD9-81ED-4DB2-BD59-A6C34878D82A}">
                        <a16:rowId xmlns:a16="http://schemas.microsoft.com/office/drawing/2014/main" val="1519938507"/>
                      </a:ext>
                    </a:extLst>
                  </a:tr>
                  <a:tr h="370840">
                    <a:tc>
                      <a:txBody>
                        <a:bodyPr/>
                        <a:lstStyle/>
                        <a:p>
                          <a:r>
                            <a:rPr lang="en-US" sz="1000" b="1" dirty="0"/>
                            <a:t>Equalization</a:t>
                          </a:r>
                        </a:p>
                      </a:txBody>
                      <a:tcPr/>
                    </a:tc>
                    <a:tc>
                      <a:txBody>
                        <a:bodyPr/>
                        <a:lstStyle/>
                        <a:p>
                          <a:r>
                            <a:rPr lang="en-US" sz="1000" dirty="0"/>
                            <a:t>Linear or non‐linear per‐subcarrier equalizer</a:t>
                          </a:r>
                        </a:p>
                      </a:txBody>
                      <a:tcPr/>
                    </a:tc>
                    <a:tc>
                      <a:txBody>
                        <a:bodyPr/>
                        <a:lstStyle/>
                        <a:p>
                          <a:r>
                            <a:rPr lang="en-US" sz="1000" dirty="0"/>
                            <a:t>ZF, MMSE, DFE</a:t>
                          </a:r>
                        </a:p>
                      </a:txBody>
                      <a:tcPr/>
                    </a:tc>
                    <a:extLst>
                      <a:ext uri="{0D108BD9-81ED-4DB2-BD59-A6C34878D82A}">
                        <a16:rowId xmlns:a16="http://schemas.microsoft.com/office/drawing/2014/main" val="1895194706"/>
                      </a:ext>
                    </a:extLst>
                  </a:tr>
                  <a:tr h="396240">
                    <a:tc>
                      <a:txBody>
                        <a:bodyPr/>
                        <a:lstStyle/>
                        <a:p>
                          <a:r>
                            <a:rPr lang="en-US" sz="1000" b="1" dirty="0"/>
                            <a:t>Coding &amp; Modulation</a:t>
                          </a:r>
                        </a:p>
                      </a:txBody>
                      <a:tcPr/>
                    </a:tc>
                    <a:tc>
                      <a:txBody>
                        <a:bodyPr/>
                        <a:lstStyle/>
                        <a:p>
                          <a:r>
                            <a:rPr lang="en-US" sz="1000" dirty="0"/>
                            <a:t>FEC + modulation order</a:t>
                          </a:r>
                        </a:p>
                      </a:txBody>
                      <a:tcPr/>
                    </a:tc>
                    <a:tc>
                      <a:txBody>
                        <a:bodyPr/>
                        <a:lstStyle/>
                        <a:p>
                          <a:r>
                            <a:rPr lang="en-US" sz="1000" dirty="0"/>
                            <a:t>Convolutional (½–7/8 via UEP), Turbo, LDPC; BPSK/QPSK/16-QAM/64-QAM</a:t>
                          </a:r>
                        </a:p>
                      </a:txBody>
                      <a:tcPr/>
                    </a:tc>
                    <a:extLst>
                      <a:ext uri="{0D108BD9-81ED-4DB2-BD59-A6C34878D82A}">
                        <a16:rowId xmlns:a16="http://schemas.microsoft.com/office/drawing/2014/main" val="2585887845"/>
                      </a:ext>
                    </a:extLst>
                  </a:tr>
                  <a:tr h="370840">
                    <a:tc>
                      <a:txBody>
                        <a:bodyPr/>
                        <a:lstStyle/>
                        <a:p>
                          <a:r>
                            <a:rPr lang="en-US" sz="1000" b="1" dirty="0"/>
                            <a:t>Interleaving</a:t>
                          </a:r>
                        </a:p>
                      </a:txBody>
                      <a:tcPr/>
                    </a:tc>
                    <a:tc>
                      <a:txBody>
                        <a:bodyPr/>
                        <a:lstStyle/>
                        <a:p>
                          <a:r>
                            <a:rPr lang="en-US" sz="1000" dirty="0"/>
                            <a:t>Temporal and/or frequency </a:t>
                          </a:r>
                          <a:r>
                            <a:rPr lang="en-US" sz="1000" dirty="0" err="1"/>
                            <a:t>interleaver</a:t>
                          </a:r>
                          <a:r>
                            <a:rPr lang="en-US" sz="1000" dirty="0"/>
                            <a:t> depths</a:t>
                          </a:r>
                        </a:p>
                      </a:txBody>
                      <a:tcPr/>
                    </a:tc>
                    <a:tc>
                      <a:txBody>
                        <a:bodyPr/>
                        <a:lstStyle/>
                        <a:p>
                          <a:r>
                            <a:rPr lang="en-US" sz="1000" dirty="0"/>
                            <a:t>Block depth = 16–64 symbols</a:t>
                          </a:r>
                        </a:p>
                      </a:txBody>
                      <a:tcPr/>
                    </a:tc>
                    <a:extLst>
                      <a:ext uri="{0D108BD9-81ED-4DB2-BD59-A6C34878D82A}">
                        <a16:rowId xmlns:a16="http://schemas.microsoft.com/office/drawing/2014/main" val="1233790603"/>
                      </a:ext>
                    </a:extLst>
                  </a:tr>
                  <a:tr h="370840">
                    <a:tc>
                      <a:txBody>
                        <a:bodyPr/>
                        <a:lstStyle/>
                        <a:p>
                          <a:r>
                            <a:rPr lang="en-US" sz="1000" b="1" dirty="0"/>
                            <a:t>Simulation Params</a:t>
                          </a:r>
                        </a:p>
                      </a:txBody>
                      <a:tcPr/>
                    </a:tc>
                    <a:tc>
                      <a:txBody>
                        <a:bodyPr/>
                        <a:lstStyle/>
                        <a:p>
                          <a:r>
                            <a:rPr lang="en-US" sz="1000" dirty="0"/>
                            <a:t>Monte-Carlo runs, SNR sweep, random seeds</a:t>
                          </a:r>
                        </a:p>
                      </a:txBody>
                      <a:tcPr/>
                    </a:tc>
                    <a:tc>
                      <a:txBody>
                        <a:bodyPr/>
                        <a:lstStyle/>
                        <a:p>
                          <a:r>
                            <a:rPr lang="en-US" sz="1000" dirty="0"/>
                            <a:t>runs=1000 per SNR; SNR=[0,5,10,15,20] dB; seed=42</a:t>
                          </a:r>
                        </a:p>
                      </a:txBody>
                      <a:tcPr/>
                    </a:tc>
                    <a:extLst>
                      <a:ext uri="{0D108BD9-81ED-4DB2-BD59-A6C34878D82A}">
                        <a16:rowId xmlns:a16="http://schemas.microsoft.com/office/drawing/2014/main" val="3623827390"/>
                      </a:ext>
                    </a:extLst>
                  </a:tr>
                </a:tbl>
              </a:graphicData>
            </a:graphic>
          </p:graphicFrame>
        </mc:Fallback>
      </mc:AlternateContent>
    </p:spTree>
    <p:extLst>
      <p:ext uri="{BB962C8B-B14F-4D97-AF65-F5344CB8AC3E}">
        <p14:creationId xmlns:p14="http://schemas.microsoft.com/office/powerpoint/2010/main" val="2497893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994F67-F840-6E5F-04AC-14A616CE6CA0}"/>
            </a:ext>
          </a:extLst>
        </p:cNvPr>
        <p:cNvGrpSpPr/>
        <p:nvPr/>
      </p:nvGrpSpPr>
      <p:grpSpPr>
        <a:xfrm>
          <a:off x="0" y="0"/>
          <a:ext cx="0" cy="0"/>
          <a:chOff x="0" y="0"/>
          <a:chExt cx="0" cy="0"/>
        </a:xfrm>
      </p:grpSpPr>
      <p:sp>
        <p:nvSpPr>
          <p:cNvPr id="4" name="Footer Placeholder 3">
            <a:extLst>
              <a:ext uri="{FF2B5EF4-FFF2-40B4-BE49-F238E27FC236}">
                <a16:creationId xmlns:a16="http://schemas.microsoft.com/office/drawing/2014/main" id="{EA264E9D-670E-D90F-4205-2AC3477CEEC7}"/>
              </a:ext>
            </a:extLst>
          </p:cNvPr>
          <p:cNvSpPr>
            <a:spLocks noGrp="1"/>
          </p:cNvSpPr>
          <p:nvPr>
            <p:ph type="ftr" sz="quarter" idx="10"/>
          </p:nvPr>
        </p:nvSpPr>
        <p:spPr/>
        <p:txBody>
          <a:bodyPr/>
          <a:lstStyle/>
          <a:p>
            <a:pPr>
              <a:defRPr/>
            </a:pPr>
            <a:r>
              <a:rPr lang="en-US" altLang="ko-KR" dirty="0"/>
              <a:t>INHA UNIVERSITY</a:t>
            </a:r>
          </a:p>
          <a:p>
            <a:pPr>
              <a:defRPr/>
            </a:pPr>
            <a:r>
              <a:rPr lang="en-US" altLang="ko-KR" dirty="0"/>
              <a:t>Mobile  Telecommunications  Research  Lab</a:t>
            </a:r>
          </a:p>
          <a:p>
            <a:pPr>
              <a:defRPr/>
            </a:pPr>
            <a:endParaRPr lang="en-US" altLang="ko-KR" dirty="0"/>
          </a:p>
          <a:p>
            <a:pPr>
              <a:defRPr/>
            </a:pPr>
            <a:endParaRPr lang="en-US" altLang="ko-KR" dirty="0"/>
          </a:p>
        </p:txBody>
      </p:sp>
      <p:sp>
        <p:nvSpPr>
          <p:cNvPr id="5" name="Slide Number Placeholder 4">
            <a:extLst>
              <a:ext uri="{FF2B5EF4-FFF2-40B4-BE49-F238E27FC236}">
                <a16:creationId xmlns:a16="http://schemas.microsoft.com/office/drawing/2014/main" id="{7A482561-4DF8-2378-FC07-AB323F6DD109}"/>
              </a:ext>
            </a:extLst>
          </p:cNvPr>
          <p:cNvSpPr>
            <a:spLocks noGrp="1"/>
          </p:cNvSpPr>
          <p:nvPr>
            <p:ph type="sldNum" sz="quarter" idx="11"/>
          </p:nvPr>
        </p:nvSpPr>
        <p:spPr/>
        <p:txBody>
          <a:bodyPr/>
          <a:lstStyle/>
          <a:p>
            <a:pPr>
              <a:defRPr/>
            </a:pPr>
            <a:fld id="{06B6D9D2-400B-4F34-9CD7-7185E64E1880}" type="slidenum">
              <a:rPr lang="en-US" altLang="ko-KR" smtClean="0">
                <a:solidFill>
                  <a:srgbClr val="000000"/>
                </a:solidFill>
              </a:rPr>
              <a:pPr>
                <a:defRPr/>
              </a:pPr>
              <a:t>5</a:t>
            </a:fld>
            <a:endParaRPr lang="en-US" altLang="ko-KR">
              <a:solidFill>
                <a:srgbClr val="000000"/>
              </a:solidFill>
            </a:endParaRPr>
          </a:p>
        </p:txBody>
      </p:sp>
      <p:sp>
        <p:nvSpPr>
          <p:cNvPr id="7" name="Title 5">
            <a:extLst>
              <a:ext uri="{FF2B5EF4-FFF2-40B4-BE49-F238E27FC236}">
                <a16:creationId xmlns:a16="http://schemas.microsoft.com/office/drawing/2014/main" id="{CBAE26F7-CA79-592B-9AA0-680964E452D2}"/>
              </a:ext>
            </a:extLst>
          </p:cNvPr>
          <p:cNvSpPr>
            <a:spLocks noGrp="1"/>
          </p:cNvSpPr>
          <p:nvPr>
            <p:ph type="title"/>
          </p:nvPr>
        </p:nvSpPr>
        <p:spPr>
          <a:xfrm>
            <a:off x="527050" y="298450"/>
            <a:ext cx="10369550" cy="490538"/>
          </a:xfrm>
        </p:spPr>
        <p:txBody>
          <a:bodyPr/>
          <a:lstStyle/>
          <a:p>
            <a:r>
              <a:rPr lang="en-US" sz="1600" dirty="0">
                <a:solidFill>
                  <a:srgbClr val="0000FF"/>
                </a:solidFill>
              </a:rPr>
              <a:t>Previous Proposed Architecture   </a:t>
            </a:r>
          </a:p>
        </p:txBody>
      </p:sp>
      <p:sp>
        <p:nvSpPr>
          <p:cNvPr id="8" name="Content Placeholder 2">
            <a:extLst>
              <a:ext uri="{FF2B5EF4-FFF2-40B4-BE49-F238E27FC236}">
                <a16:creationId xmlns:a16="http://schemas.microsoft.com/office/drawing/2014/main" id="{E907E46E-578D-E080-FCB9-4E4D991B8610}"/>
              </a:ext>
            </a:extLst>
          </p:cNvPr>
          <p:cNvSpPr>
            <a:spLocks noGrp="1"/>
          </p:cNvSpPr>
          <p:nvPr>
            <p:ph idx="1"/>
          </p:nvPr>
        </p:nvSpPr>
        <p:spPr>
          <a:xfrm>
            <a:off x="527051" y="981076"/>
            <a:ext cx="11040533" cy="5400675"/>
          </a:xfrm>
        </p:spPr>
        <p:txBody>
          <a:bodyPr/>
          <a:lstStyle/>
          <a:p>
            <a:pPr algn="just">
              <a:defRPr/>
            </a:pPr>
            <a:r>
              <a:rPr lang="en-US" sz="1400" dirty="0"/>
              <a:t>Proposed DSKB based SC Text Reconstruction Architecture </a:t>
            </a:r>
            <a:r>
              <a:rPr lang="en-US" sz="1400" dirty="0">
                <a:solidFill>
                  <a:srgbClr val="0000FF"/>
                </a:solidFill>
              </a:rPr>
              <a:t>[ OLD Architecture]</a:t>
            </a:r>
            <a:endParaRPr lang="en-US" sz="1100" b="1" dirty="0">
              <a:solidFill>
                <a:srgbClr val="0000FF"/>
              </a:solidFill>
            </a:endParaRPr>
          </a:p>
          <a:p>
            <a:pPr lvl="3" algn="just"/>
            <a:endParaRPr lang="en-US" sz="1050" b="1" dirty="0">
              <a:solidFill>
                <a:srgbClr val="0000FF"/>
              </a:solidFill>
            </a:endParaRPr>
          </a:p>
          <a:p>
            <a:pPr lvl="1" algn="just">
              <a:defRPr/>
            </a:pPr>
            <a:endParaRPr lang="en-US" sz="1100" b="1" dirty="0"/>
          </a:p>
          <a:p>
            <a:pPr lvl="2" algn="just">
              <a:defRPr/>
            </a:pPr>
            <a:endParaRPr lang="en-US" sz="900" dirty="0">
              <a:solidFill>
                <a:srgbClr val="0000FF"/>
              </a:solidFill>
            </a:endParaRPr>
          </a:p>
          <a:p>
            <a:pPr lvl="1" algn="just">
              <a:defRPr/>
            </a:pPr>
            <a:endParaRPr lang="en-US" sz="1100" b="1" dirty="0"/>
          </a:p>
          <a:p>
            <a:pPr algn="just">
              <a:defRPr/>
            </a:pPr>
            <a:endParaRPr lang="en-US" altLang="ko-KR" sz="1200" b="1" dirty="0">
              <a:latin typeface="Tahoma" panose="020B0604030504040204" pitchFamily="34" charset="0"/>
              <a:ea typeface="Tahoma" panose="020B0604030504040204" pitchFamily="34" charset="0"/>
              <a:cs typeface="Tahoma" panose="020B0604030504040204" pitchFamily="34" charset="0"/>
            </a:endParaRPr>
          </a:p>
          <a:p>
            <a:pPr marL="457200" lvl="1" indent="0" algn="just">
              <a:buNone/>
            </a:pPr>
            <a:endParaRPr lang="en-US" altLang="ko-KR" sz="1400" b="1" dirty="0">
              <a:latin typeface="Tahoma" panose="020B0604030504040204" pitchFamily="34" charset="0"/>
              <a:ea typeface="Tahoma" panose="020B0604030504040204" pitchFamily="34" charset="0"/>
              <a:cs typeface="Tahoma" panose="020B0604030504040204" pitchFamily="34" charset="0"/>
            </a:endParaRPr>
          </a:p>
          <a:p>
            <a:pPr lvl="1" algn="just">
              <a:defRPr/>
            </a:pPr>
            <a:endParaRPr lang="en-US" altLang="ko-KR" sz="1400" b="1" dirty="0">
              <a:latin typeface="Tahoma" panose="020B0604030504040204" pitchFamily="34" charset="0"/>
              <a:ea typeface="Tahoma" panose="020B0604030504040204" pitchFamily="34" charset="0"/>
              <a:cs typeface="Tahoma" panose="020B0604030504040204" pitchFamily="34" charset="0"/>
            </a:endParaRPr>
          </a:p>
          <a:p>
            <a:pPr algn="just">
              <a:defRPr/>
            </a:pPr>
            <a:endParaRPr lang="en-US" altLang="ko-KR" sz="1600" b="1" dirty="0">
              <a:latin typeface="Tahoma" panose="020B0604030504040204" pitchFamily="34" charset="0"/>
              <a:ea typeface="Tahoma" panose="020B0604030504040204" pitchFamily="34" charset="0"/>
              <a:cs typeface="Tahoma" panose="020B0604030504040204" pitchFamily="34" charset="0"/>
            </a:endParaRPr>
          </a:p>
          <a:p>
            <a:pPr marL="457200" lvl="1" indent="0" algn="just">
              <a:buNone/>
              <a:defRPr/>
            </a:pPr>
            <a:endParaRPr lang="it-IT" altLang="ko-KR" sz="1400" b="1" dirty="0">
              <a:latin typeface="Tahoma" panose="020B0604030504040204" pitchFamily="34" charset="0"/>
              <a:ea typeface="Tahoma" panose="020B0604030504040204" pitchFamily="34" charset="0"/>
              <a:cs typeface="Tahoma" panose="020B0604030504040204" pitchFamily="34" charset="0"/>
            </a:endParaRPr>
          </a:p>
          <a:p>
            <a:pPr lvl="1" algn="just">
              <a:defRPr/>
            </a:pPr>
            <a:endParaRPr lang="en-US" altLang="ko-KR" sz="1400" b="1" dirty="0">
              <a:latin typeface="Tahoma" pitchFamily="34" charset="0"/>
              <a:ea typeface="Tahoma" pitchFamily="34" charset="0"/>
              <a:cs typeface="Tahoma" pitchFamily="34" charset="0"/>
            </a:endParaRPr>
          </a:p>
          <a:p>
            <a:pPr algn="just">
              <a:defRPr/>
            </a:pPr>
            <a:endParaRPr lang="en-US" altLang="ko-KR" sz="1600" b="1" dirty="0">
              <a:latin typeface="Tahoma" pitchFamily="34" charset="0"/>
              <a:ea typeface="Tahoma" pitchFamily="34" charset="0"/>
              <a:cs typeface="Tahoma" pitchFamily="34" charset="0"/>
            </a:endParaRPr>
          </a:p>
          <a:p>
            <a:pPr algn="just">
              <a:defRPr/>
            </a:pPr>
            <a:endParaRPr lang="it-IT" altLang="ko-KR" sz="1600" b="1" dirty="0">
              <a:latin typeface="Tahoma" panose="020B0604030504040204" pitchFamily="34" charset="0"/>
              <a:ea typeface="Tahoma" panose="020B0604030504040204" pitchFamily="34" charset="0"/>
              <a:cs typeface="Tahoma" panose="020B0604030504040204" pitchFamily="34" charset="0"/>
            </a:endParaRPr>
          </a:p>
          <a:p>
            <a:pPr marL="457200" lvl="1" indent="0" algn="just">
              <a:buNone/>
              <a:defRPr/>
            </a:pPr>
            <a:endParaRPr lang="en-US" sz="1400" dirty="0"/>
          </a:p>
          <a:p>
            <a:pPr lvl="1" algn="just">
              <a:defRPr/>
            </a:pPr>
            <a:endParaRPr lang="en-US" sz="1400" dirty="0"/>
          </a:p>
        </p:txBody>
      </p:sp>
      <p:pic>
        <p:nvPicPr>
          <p:cNvPr id="2" name="Picture 1">
            <a:extLst>
              <a:ext uri="{FF2B5EF4-FFF2-40B4-BE49-F238E27FC236}">
                <a16:creationId xmlns:a16="http://schemas.microsoft.com/office/drawing/2014/main" id="{02909FC5-330A-FC0B-5F49-C5EF5035056C}"/>
              </a:ext>
            </a:extLst>
          </p:cNvPr>
          <p:cNvPicPr>
            <a:picLocks noChangeAspect="1"/>
          </p:cNvPicPr>
          <p:nvPr/>
        </p:nvPicPr>
        <p:blipFill>
          <a:blip r:embed="rId3"/>
          <a:stretch>
            <a:fillRect/>
          </a:stretch>
        </p:blipFill>
        <p:spPr>
          <a:xfrm>
            <a:off x="2462813" y="1891361"/>
            <a:ext cx="7266373" cy="4087335"/>
          </a:xfrm>
          <a:prstGeom prst="rect">
            <a:avLst/>
          </a:prstGeom>
        </p:spPr>
      </p:pic>
    </p:spTree>
    <p:extLst>
      <p:ext uri="{BB962C8B-B14F-4D97-AF65-F5344CB8AC3E}">
        <p14:creationId xmlns:p14="http://schemas.microsoft.com/office/powerpoint/2010/main" val="3462851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7C4E45A-9B9F-3083-37F3-899690D0587B}"/>
              </a:ext>
            </a:extLst>
          </p:cNvPr>
          <p:cNvSpPr>
            <a:spLocks noGrp="1"/>
          </p:cNvSpPr>
          <p:nvPr>
            <p:ph type="ftr" sz="quarter" idx="10"/>
          </p:nvPr>
        </p:nvSpPr>
        <p:spPr/>
        <p:txBody>
          <a:bodyPr/>
          <a:lstStyle/>
          <a:p>
            <a:pPr>
              <a:defRPr/>
            </a:pPr>
            <a:r>
              <a:rPr lang="en-US" altLang="ko-KR"/>
              <a:t>INHA UNIVERSITY</a:t>
            </a:r>
          </a:p>
          <a:p>
            <a:pPr>
              <a:defRPr/>
            </a:pPr>
            <a:r>
              <a:rPr lang="en-US" altLang="ko-KR"/>
              <a:t>Mobile  Telecommunications  Research  Lab</a:t>
            </a:r>
          </a:p>
        </p:txBody>
      </p:sp>
      <p:sp>
        <p:nvSpPr>
          <p:cNvPr id="5" name="Slide Number Placeholder 4">
            <a:extLst>
              <a:ext uri="{FF2B5EF4-FFF2-40B4-BE49-F238E27FC236}">
                <a16:creationId xmlns:a16="http://schemas.microsoft.com/office/drawing/2014/main" id="{7BC9CF59-B598-AC11-C50C-F380DDFD9FEB}"/>
              </a:ext>
            </a:extLst>
          </p:cNvPr>
          <p:cNvSpPr>
            <a:spLocks noGrp="1"/>
          </p:cNvSpPr>
          <p:nvPr>
            <p:ph type="sldNum" sz="quarter" idx="11"/>
          </p:nvPr>
        </p:nvSpPr>
        <p:spPr/>
        <p:txBody>
          <a:bodyPr/>
          <a:lstStyle/>
          <a:p>
            <a:pPr>
              <a:defRPr/>
            </a:pPr>
            <a:fld id="{06B6D9D2-400B-4F34-9CD7-7185E64E1880}" type="slidenum">
              <a:rPr lang="en-US" altLang="ko-KR" smtClean="0">
                <a:solidFill>
                  <a:srgbClr val="000000"/>
                </a:solidFill>
              </a:rPr>
              <a:pPr>
                <a:defRPr/>
              </a:pPr>
              <a:t>6</a:t>
            </a:fld>
            <a:endParaRPr lang="en-US" altLang="ko-KR">
              <a:solidFill>
                <a:srgbClr val="000000"/>
              </a:solidFill>
            </a:endParaRPr>
          </a:p>
        </p:txBody>
      </p:sp>
      <p:graphicFrame>
        <p:nvGraphicFramePr>
          <p:cNvPr id="6" name="Table 5">
            <a:extLst>
              <a:ext uri="{FF2B5EF4-FFF2-40B4-BE49-F238E27FC236}">
                <a16:creationId xmlns:a16="http://schemas.microsoft.com/office/drawing/2014/main" id="{D5A571E4-8454-4402-1755-1A4A11DFC118}"/>
              </a:ext>
            </a:extLst>
          </p:cNvPr>
          <p:cNvGraphicFramePr>
            <a:graphicFrameLocks noGrp="1"/>
          </p:cNvGraphicFramePr>
          <p:nvPr>
            <p:extLst>
              <p:ext uri="{D42A27DB-BD31-4B8C-83A1-F6EECF244321}">
                <p14:modId xmlns:p14="http://schemas.microsoft.com/office/powerpoint/2010/main" val="3873889432"/>
              </p:ext>
            </p:extLst>
          </p:nvPr>
        </p:nvGraphicFramePr>
        <p:xfrm>
          <a:off x="459729" y="975738"/>
          <a:ext cx="11241025" cy="5511800"/>
        </p:xfrm>
        <a:graphic>
          <a:graphicData uri="http://schemas.openxmlformats.org/drawingml/2006/table">
            <a:tbl>
              <a:tblPr firstRow="1" bandRow="1">
                <a:tableStyleId>{D7AC3CCA-C797-4891-BE02-D94E43425B78}</a:tableStyleId>
              </a:tblPr>
              <a:tblGrid>
                <a:gridCol w="387337">
                  <a:extLst>
                    <a:ext uri="{9D8B030D-6E8A-4147-A177-3AD203B41FA5}">
                      <a16:colId xmlns:a16="http://schemas.microsoft.com/office/drawing/2014/main" val="1163806506"/>
                    </a:ext>
                  </a:extLst>
                </a:gridCol>
                <a:gridCol w="1265820">
                  <a:extLst>
                    <a:ext uri="{9D8B030D-6E8A-4147-A177-3AD203B41FA5}">
                      <a16:colId xmlns:a16="http://schemas.microsoft.com/office/drawing/2014/main" val="3234599142"/>
                    </a:ext>
                  </a:extLst>
                </a:gridCol>
                <a:gridCol w="2246050">
                  <a:extLst>
                    <a:ext uri="{9D8B030D-6E8A-4147-A177-3AD203B41FA5}">
                      <a16:colId xmlns:a16="http://schemas.microsoft.com/office/drawing/2014/main" val="3265621446"/>
                    </a:ext>
                  </a:extLst>
                </a:gridCol>
                <a:gridCol w="4580879">
                  <a:extLst>
                    <a:ext uri="{9D8B030D-6E8A-4147-A177-3AD203B41FA5}">
                      <a16:colId xmlns:a16="http://schemas.microsoft.com/office/drawing/2014/main" val="3639439675"/>
                    </a:ext>
                  </a:extLst>
                </a:gridCol>
                <a:gridCol w="2760939">
                  <a:extLst>
                    <a:ext uri="{9D8B030D-6E8A-4147-A177-3AD203B41FA5}">
                      <a16:colId xmlns:a16="http://schemas.microsoft.com/office/drawing/2014/main" val="429875362"/>
                    </a:ext>
                  </a:extLst>
                </a:gridCol>
              </a:tblGrid>
              <a:tr h="370840">
                <a:tc>
                  <a:txBody>
                    <a:bodyPr/>
                    <a:lstStyle/>
                    <a:p>
                      <a:pPr algn="ctr"/>
                      <a:r>
                        <a:rPr lang="en-US" sz="900" dirty="0"/>
                        <a:t>Nr.</a:t>
                      </a:r>
                    </a:p>
                  </a:txBody>
                  <a:tcPr anchor="ctr"/>
                </a:tc>
                <a:tc>
                  <a:txBody>
                    <a:bodyPr/>
                    <a:lstStyle/>
                    <a:p>
                      <a:pPr algn="ctr"/>
                      <a:r>
                        <a:rPr lang="en-US" sz="900" dirty="0"/>
                        <a:t>Aspect</a:t>
                      </a:r>
                    </a:p>
                  </a:txBody>
                  <a:tcPr anchor="ctr"/>
                </a:tc>
                <a:tc>
                  <a:txBody>
                    <a:bodyPr/>
                    <a:lstStyle/>
                    <a:p>
                      <a:pPr algn="ctr"/>
                      <a:r>
                        <a:rPr lang="en-US" sz="900" dirty="0"/>
                        <a:t>Previous Deck</a:t>
                      </a:r>
                    </a:p>
                  </a:txBody>
                  <a:tcPr anchor="ctr"/>
                </a:tc>
                <a:tc>
                  <a:txBody>
                    <a:bodyPr/>
                    <a:lstStyle/>
                    <a:p>
                      <a:pPr algn="ctr"/>
                      <a:r>
                        <a:rPr lang="en-US" sz="900" dirty="0"/>
                        <a:t>Updated Deck</a:t>
                      </a:r>
                    </a:p>
                  </a:txBody>
                  <a:tcPr anchor="ctr"/>
                </a:tc>
                <a:tc>
                  <a:txBody>
                    <a:bodyPr/>
                    <a:lstStyle/>
                    <a:p>
                      <a:pPr algn="ctr"/>
                      <a:r>
                        <a:rPr lang="en-US" sz="900" dirty="0"/>
                        <a:t>Remarks / Improvements</a:t>
                      </a:r>
                    </a:p>
                  </a:txBody>
                  <a:tcPr anchor="ctr"/>
                </a:tc>
                <a:extLst>
                  <a:ext uri="{0D108BD9-81ED-4DB2-BD59-A6C34878D82A}">
                    <a16:rowId xmlns:a16="http://schemas.microsoft.com/office/drawing/2014/main" val="3561085770"/>
                  </a:ext>
                </a:extLst>
              </a:tr>
              <a:tr h="370840">
                <a:tc>
                  <a:txBody>
                    <a:bodyPr/>
                    <a:lstStyle/>
                    <a:p>
                      <a:pPr algn="ctr"/>
                      <a:r>
                        <a:rPr lang="en-US" sz="900" dirty="0"/>
                        <a:t>1</a:t>
                      </a:r>
                    </a:p>
                  </a:txBody>
                  <a:tcPr anchor="ctr"/>
                </a:tc>
                <a:tc>
                  <a:txBody>
                    <a:bodyPr/>
                    <a:lstStyle/>
                    <a:p>
                      <a:pPr algn="ctr"/>
                      <a:r>
                        <a:rPr lang="en-US" sz="900" b="1" dirty="0"/>
                        <a:t>Overall Architecture</a:t>
                      </a:r>
                    </a:p>
                  </a:txBody>
                  <a:tcPr anchor="ctr"/>
                </a:tc>
                <a:tc>
                  <a:txBody>
                    <a:bodyPr/>
                    <a:lstStyle/>
                    <a:p>
                      <a:pPr algn="l"/>
                      <a:r>
                        <a:rPr lang="en-US" sz="900" b="1" dirty="0"/>
                        <a:t>High-level two-block diagram</a:t>
                      </a:r>
                      <a:r>
                        <a:rPr lang="en-US" sz="900" dirty="0"/>
                        <a:t>: "Semantic Encoder → Physical Channel → Semantic Decoder" with minimal detail on submodules.</a:t>
                      </a:r>
                    </a:p>
                  </a:txBody>
                  <a:tcPr anchor="ctr"/>
                </a:tc>
                <a:tc>
                  <a:txBody>
                    <a:bodyPr/>
                    <a:lstStyle/>
                    <a:p>
                      <a:r>
                        <a:rPr lang="en-US" sz="900" b="1" dirty="0">
                          <a:solidFill>
                            <a:srgbClr val="0000FF"/>
                          </a:solidFill>
                        </a:rPr>
                        <a:t>Detailed multi-stage block diagram</a:t>
                      </a:r>
                      <a:r>
                        <a:rPr lang="en-US" sz="900" dirty="0"/>
                        <a:t>:</a:t>
                      </a:r>
                    </a:p>
                    <a:p>
                      <a:r>
                        <a:rPr lang="en-US" sz="900" dirty="0"/>
                        <a:t>– Semantic Encoder (BERT→KB→VAE)</a:t>
                      </a:r>
                    </a:p>
                    <a:p>
                      <a:r>
                        <a:rPr lang="en-US" sz="900" dirty="0"/>
                        <a:t>– Content-Adaptive Channel (classification → coding → OFDM)</a:t>
                      </a:r>
                    </a:p>
                    <a:p>
                      <a:r>
                        <a:rPr lang="en-US" sz="900" dirty="0"/>
                        <a:t>– Physical Layer (AWGN/Rayleigh/ freq-selective)</a:t>
                      </a:r>
                    </a:p>
                    <a:p>
                      <a:r>
                        <a:rPr lang="en-US" sz="900" dirty="0"/>
                        <a:t>– Channel decoder (Recovery with error)</a:t>
                      </a:r>
                    </a:p>
                    <a:p>
                      <a:r>
                        <a:rPr lang="en-US" sz="900" dirty="0"/>
                        <a:t>– Semantic Decoder (DVAE, API, pattern, </a:t>
                      </a:r>
                      <a:r>
                        <a:rPr lang="en-US" sz="900" dirty="0" err="1"/>
                        <a:t>RL+voting</a:t>
                      </a:r>
                      <a:r>
                        <a:rPr lang="en-US" sz="900" dirty="0"/>
                        <a:t>)</a:t>
                      </a:r>
                    </a:p>
                  </a:txBody>
                  <a:tcPr/>
                </a:tc>
                <a:tc>
                  <a:txBody>
                    <a:bodyPr/>
                    <a:lstStyle/>
                    <a:p>
                      <a:pPr marL="0" algn="l" defTabSz="914400" rtl="0" eaLnBrk="1" latinLnBrk="0" hangingPunct="1"/>
                      <a:r>
                        <a:rPr lang="en-US" sz="900" kern="1200" dirty="0">
                          <a:solidFill>
                            <a:schemeClr val="dk1"/>
                          </a:solidFill>
                          <a:latin typeface="+mn-lt"/>
                          <a:ea typeface="+mn-ea"/>
                          <a:cs typeface="+mn-cs"/>
                        </a:rPr>
                        <a:t>Makes dataflows explicit; </a:t>
                      </a:r>
                    </a:p>
                    <a:p>
                      <a:pPr marL="0" algn="l" defTabSz="914400" rtl="0" eaLnBrk="1" latinLnBrk="0" hangingPunct="1"/>
                      <a:r>
                        <a:rPr lang="en-US" sz="900" kern="1200" dirty="0">
                          <a:solidFill>
                            <a:schemeClr val="dk1"/>
                          </a:solidFill>
                          <a:latin typeface="+mn-lt"/>
                          <a:ea typeface="+mn-ea"/>
                          <a:cs typeface="+mn-cs"/>
                        </a:rPr>
                        <a:t>clarifies where each noise/model sits.</a:t>
                      </a:r>
                    </a:p>
                  </a:txBody>
                  <a:tcPr anchor="ctr"/>
                </a:tc>
                <a:extLst>
                  <a:ext uri="{0D108BD9-81ED-4DB2-BD59-A6C34878D82A}">
                    <a16:rowId xmlns:a16="http://schemas.microsoft.com/office/drawing/2014/main" val="1761365630"/>
                  </a:ext>
                </a:extLst>
              </a:tr>
              <a:tr h="370840">
                <a:tc>
                  <a:txBody>
                    <a:bodyPr/>
                    <a:lstStyle/>
                    <a:p>
                      <a:pPr algn="ctr"/>
                      <a:r>
                        <a:rPr lang="en-US" sz="900" dirty="0"/>
                        <a:t>2</a:t>
                      </a:r>
                    </a:p>
                  </a:txBody>
                  <a:tcPr anchor="ctr"/>
                </a:tc>
                <a:tc>
                  <a:txBody>
                    <a:bodyPr/>
                    <a:lstStyle/>
                    <a:p>
                      <a:pPr algn="ctr"/>
                      <a:r>
                        <a:rPr lang="en-US" sz="900" b="1" dirty="0"/>
                        <a:t>Knowledge-Base Integration</a:t>
                      </a:r>
                    </a:p>
                  </a:txBody>
                  <a:tcPr anchor="ctr"/>
                </a:tc>
                <a:tc>
                  <a:txBody>
                    <a:bodyPr/>
                    <a:lstStyle/>
                    <a:p>
                      <a:pPr algn="l"/>
                      <a:r>
                        <a:rPr lang="en-US" sz="900" dirty="0"/>
                        <a:t>Mentioned "KB block" but </a:t>
                      </a:r>
                      <a:r>
                        <a:rPr lang="en-US" sz="900" dirty="0">
                          <a:solidFill>
                            <a:srgbClr val="0000FF"/>
                          </a:solidFill>
                        </a:rPr>
                        <a:t>without contents or sync mechanism</a:t>
                      </a:r>
                      <a:r>
                        <a:rPr lang="en-US" sz="900" dirty="0"/>
                        <a:t>.</a:t>
                      </a:r>
                    </a:p>
                  </a:txBody>
                  <a:tcPr anchor="ctr"/>
                </a:tc>
                <a:tc>
                  <a:txBody>
                    <a:bodyPr/>
                    <a:lstStyle/>
                    <a:p>
                      <a:r>
                        <a:rPr lang="en-US" sz="900" b="1" dirty="0">
                          <a:solidFill>
                            <a:srgbClr val="0000FF"/>
                          </a:solidFill>
                        </a:rPr>
                        <a:t>Expanded DSKB contents</a:t>
                      </a:r>
                      <a:r>
                        <a:rPr lang="en-US" sz="900" dirty="0"/>
                        <a:t>: term dictionaries, context rules, phrase patterns, semantic relations; showed TX/RX KB update loop.</a:t>
                      </a:r>
                    </a:p>
                  </a:txBody>
                  <a:tcPr/>
                </a:tc>
                <a:tc>
                  <a:txBody>
                    <a:bodyPr/>
                    <a:lstStyle/>
                    <a:p>
                      <a:r>
                        <a:rPr lang="en-US" sz="900" dirty="0"/>
                        <a:t>Highlights domain specificity; </a:t>
                      </a:r>
                      <a:r>
                        <a:rPr lang="en-US" sz="900" dirty="0">
                          <a:solidFill>
                            <a:srgbClr val="0000FF"/>
                          </a:solidFill>
                        </a:rPr>
                        <a:t>enables online updates (</a:t>
                      </a:r>
                      <a:r>
                        <a:rPr lang="en-US" sz="800" b="1" dirty="0">
                          <a:solidFill>
                            <a:srgbClr val="0000FF"/>
                          </a:solidFill>
                        </a:rPr>
                        <a:t>dynamically modified at runtime</a:t>
                      </a:r>
                      <a:r>
                        <a:rPr lang="en-US" sz="900" dirty="0"/>
                        <a:t>)</a:t>
                      </a:r>
                      <a:r>
                        <a:rPr lang="en-US" sz="900" dirty="0">
                          <a:solidFill>
                            <a:srgbClr val="0000FF"/>
                          </a:solidFill>
                        </a:rPr>
                        <a:t>.</a:t>
                      </a:r>
                    </a:p>
                  </a:txBody>
                  <a:tcPr anchor="ctr"/>
                </a:tc>
                <a:extLst>
                  <a:ext uri="{0D108BD9-81ED-4DB2-BD59-A6C34878D82A}">
                    <a16:rowId xmlns:a16="http://schemas.microsoft.com/office/drawing/2014/main" val="2043919422"/>
                  </a:ext>
                </a:extLst>
              </a:tr>
              <a:tr h="370840">
                <a:tc>
                  <a:txBody>
                    <a:bodyPr/>
                    <a:lstStyle/>
                    <a:p>
                      <a:pPr algn="ctr"/>
                      <a:r>
                        <a:rPr lang="en-US" sz="900" dirty="0"/>
                        <a:t>3</a:t>
                      </a:r>
                    </a:p>
                  </a:txBody>
                  <a:tcPr anchor="ctr"/>
                </a:tc>
                <a:tc>
                  <a:txBody>
                    <a:bodyPr/>
                    <a:lstStyle/>
                    <a:p>
                      <a:pPr algn="ctr"/>
                      <a:r>
                        <a:rPr lang="en-US" sz="900" b="1" dirty="0"/>
                        <a:t>Noise Modeling</a:t>
                      </a:r>
                    </a:p>
                  </a:txBody>
                  <a:tcPr anchor="ctr"/>
                </a:tc>
                <a:tc>
                  <a:txBody>
                    <a:bodyPr/>
                    <a:lstStyle/>
                    <a:p>
                      <a:pPr algn="l"/>
                      <a:r>
                        <a:rPr lang="en-US" sz="900" dirty="0"/>
                        <a:t>Only </a:t>
                      </a:r>
                      <a:r>
                        <a:rPr lang="en-US" sz="900" dirty="0">
                          <a:solidFill>
                            <a:srgbClr val="0000FF"/>
                          </a:solidFill>
                        </a:rPr>
                        <a:t>Gaussian semantic noise </a:t>
                      </a:r>
                      <a:r>
                        <a:rPr lang="en-US" sz="900" dirty="0"/>
                        <a:t>briefly noted; physical channel abstracted as "noise."</a:t>
                      </a:r>
                    </a:p>
                  </a:txBody>
                  <a:tcPr anchor="ctr"/>
                </a:tc>
                <a:tc>
                  <a:txBody>
                    <a:bodyPr/>
                    <a:lstStyle/>
                    <a:p>
                      <a:r>
                        <a:rPr lang="en-US" sz="900" dirty="0"/>
                        <a:t>Three semantic noise types:</a:t>
                      </a:r>
                    </a:p>
                    <a:p>
                      <a:pPr marL="228600" indent="-228600">
                        <a:buAutoNum type="arabicPeriod"/>
                      </a:pPr>
                      <a:r>
                        <a:rPr lang="en-US" sz="900" dirty="0"/>
                        <a:t>Literal (typos/word drops)</a:t>
                      </a:r>
                    </a:p>
                    <a:p>
                      <a:pPr marL="228600" indent="-228600">
                        <a:buAutoNum type="arabicPeriod"/>
                      </a:pPr>
                      <a:r>
                        <a:rPr lang="en-US" sz="900" dirty="0"/>
                        <a:t>Embedding-level (Gaussian jitter, dropout)</a:t>
                      </a:r>
                    </a:p>
                    <a:p>
                      <a:pPr marL="228600" indent="-228600">
                        <a:buAutoNum type="arabicPeriod"/>
                      </a:pPr>
                      <a:r>
                        <a:rPr lang="en-US" sz="900" dirty="0"/>
                        <a:t>Adversarial (gradient-based attacks)</a:t>
                      </a:r>
                    </a:p>
                    <a:p>
                      <a:pPr marL="228600" indent="-228600">
                        <a:buAutoNum type="arabicPeriod"/>
                      </a:pPr>
                      <a:r>
                        <a:rPr lang="en-US" sz="900" dirty="0"/>
                        <a:t>Plus, full physical channel model ( ex: OFDM channel with pilot-based estimation)</a:t>
                      </a:r>
                    </a:p>
                  </a:txBody>
                  <a:tcPr/>
                </a:tc>
                <a:tc>
                  <a:txBody>
                    <a:bodyPr/>
                    <a:lstStyle/>
                    <a:p>
                      <a:r>
                        <a:rPr lang="en-US" sz="900" dirty="0"/>
                        <a:t>Provides richer, more realistic error scenarios.</a:t>
                      </a:r>
                    </a:p>
                  </a:txBody>
                  <a:tcPr anchor="ctr"/>
                </a:tc>
                <a:extLst>
                  <a:ext uri="{0D108BD9-81ED-4DB2-BD59-A6C34878D82A}">
                    <a16:rowId xmlns:a16="http://schemas.microsoft.com/office/drawing/2014/main" val="4030259923"/>
                  </a:ext>
                </a:extLst>
              </a:tr>
              <a:tr h="370840">
                <a:tc>
                  <a:txBody>
                    <a:bodyPr/>
                    <a:lstStyle/>
                    <a:p>
                      <a:pPr algn="ctr"/>
                      <a:r>
                        <a:rPr lang="en-US" sz="900" dirty="0"/>
                        <a:t>4</a:t>
                      </a:r>
                    </a:p>
                  </a:txBody>
                  <a:tcPr anchor="ctr"/>
                </a:tc>
                <a:tc>
                  <a:txBody>
                    <a:bodyPr/>
                    <a:lstStyle/>
                    <a:p>
                      <a:pPr algn="ctr"/>
                      <a:r>
                        <a:rPr lang="en-US" sz="900" b="1" dirty="0"/>
                        <a:t>Content-Adaptive Coding</a:t>
                      </a:r>
                    </a:p>
                  </a:txBody>
                  <a:tcPr anchor="ctr"/>
                </a:tc>
                <a:tc>
                  <a:txBody>
                    <a:bodyPr/>
                    <a:lstStyle/>
                    <a:p>
                      <a:pPr algn="l"/>
                      <a:r>
                        <a:rPr lang="en-US" sz="900" dirty="0"/>
                        <a:t>Single "Channel Encoder" block with no classification detail.</a:t>
                      </a:r>
                    </a:p>
                  </a:txBody>
                  <a:tcPr anchor="ctr"/>
                </a:tc>
                <a:tc>
                  <a:txBody>
                    <a:bodyPr/>
                    <a:lstStyle/>
                    <a:p>
                      <a:r>
                        <a:rPr lang="en-US" sz="900" dirty="0"/>
                        <a:t>Showed EnhancedContentClassifier (factual vs. procedural), importance-weighting profiles, etc.</a:t>
                      </a:r>
                    </a:p>
                  </a:txBody>
                  <a:tcPr/>
                </a:tc>
                <a:tc>
                  <a:txBody>
                    <a:bodyPr/>
                    <a:lstStyle/>
                    <a:p>
                      <a:r>
                        <a:rPr lang="en-US" sz="900" dirty="0"/>
                        <a:t>Improves </a:t>
                      </a:r>
                      <a:r>
                        <a:rPr lang="en-US" sz="900" dirty="0">
                          <a:solidFill>
                            <a:srgbClr val="0000FF"/>
                          </a:solidFill>
                        </a:rPr>
                        <a:t>UEP</a:t>
                      </a:r>
                      <a:r>
                        <a:rPr lang="en-US" sz="900" dirty="0"/>
                        <a:t> (Unequal error protection) and links semantic importance to PHY.</a:t>
                      </a:r>
                    </a:p>
                  </a:txBody>
                  <a:tcPr anchor="ctr"/>
                </a:tc>
                <a:extLst>
                  <a:ext uri="{0D108BD9-81ED-4DB2-BD59-A6C34878D82A}">
                    <a16:rowId xmlns:a16="http://schemas.microsoft.com/office/drawing/2014/main" val="2979607004"/>
                  </a:ext>
                </a:extLst>
              </a:tr>
              <a:tr h="370840">
                <a:tc>
                  <a:txBody>
                    <a:bodyPr/>
                    <a:lstStyle/>
                    <a:p>
                      <a:pPr algn="ctr"/>
                      <a:r>
                        <a:rPr lang="en-US" sz="900" dirty="0"/>
                        <a:t>5</a:t>
                      </a:r>
                    </a:p>
                  </a:txBody>
                  <a:tcPr anchor="ctr"/>
                </a:tc>
                <a:tc>
                  <a:txBody>
                    <a:bodyPr/>
                    <a:lstStyle/>
                    <a:p>
                      <a:pPr algn="ctr"/>
                      <a:r>
                        <a:rPr lang="en-US" sz="900" b="1" dirty="0"/>
                        <a:t>Compression &amp; Denoising</a:t>
                      </a:r>
                    </a:p>
                  </a:txBody>
                  <a:tcPr anchor="ctr"/>
                </a:tc>
                <a:tc>
                  <a:txBody>
                    <a:bodyPr/>
                    <a:lstStyle/>
                    <a:p>
                      <a:pPr algn="l"/>
                      <a:r>
                        <a:rPr lang="en-US" sz="900" dirty="0"/>
                        <a:t>Listed "VAE" and "DVAE" but no hyperparameters or training flow.</a:t>
                      </a:r>
                    </a:p>
                  </a:txBody>
                  <a:tcPr anchor="ctr"/>
                </a:tc>
                <a:tc>
                  <a:txBody>
                    <a:bodyPr/>
                    <a:lstStyle/>
                    <a:p>
                      <a:r>
                        <a:rPr lang="en-US" sz="900" dirty="0"/>
                        <a:t>Specified compressor dimension (768→∼460), KL/reconstruction loss; DVAE's semantic-perceptual loss; </a:t>
                      </a:r>
                      <a:r>
                        <a:rPr lang="en-US" sz="900" dirty="0" err="1"/>
                        <a:t>blockwise</a:t>
                      </a:r>
                      <a:r>
                        <a:rPr lang="en-US" sz="900" dirty="0"/>
                        <a:t> training order.</a:t>
                      </a:r>
                    </a:p>
                  </a:txBody>
                  <a:tcPr/>
                </a:tc>
                <a:tc>
                  <a:txBody>
                    <a:bodyPr/>
                    <a:lstStyle/>
                    <a:p>
                      <a:r>
                        <a:rPr lang="en-US" sz="900" dirty="0"/>
                        <a:t>Clarifies training loops and loss functions.</a:t>
                      </a:r>
                    </a:p>
                  </a:txBody>
                  <a:tcPr anchor="ctr"/>
                </a:tc>
                <a:extLst>
                  <a:ext uri="{0D108BD9-81ED-4DB2-BD59-A6C34878D82A}">
                    <a16:rowId xmlns:a16="http://schemas.microsoft.com/office/drawing/2014/main" val="2948590390"/>
                  </a:ext>
                </a:extLst>
              </a:tr>
              <a:tr h="370840">
                <a:tc>
                  <a:txBody>
                    <a:bodyPr/>
                    <a:lstStyle/>
                    <a:p>
                      <a:pPr algn="ctr"/>
                      <a:r>
                        <a:rPr lang="en-US" sz="900" dirty="0"/>
                        <a:t>6</a:t>
                      </a:r>
                    </a:p>
                  </a:txBody>
                  <a:tcPr anchor="ctr"/>
                </a:tc>
                <a:tc>
                  <a:txBody>
                    <a:bodyPr/>
                    <a:lstStyle/>
                    <a:p>
                      <a:pPr algn="ctr"/>
                      <a:r>
                        <a:rPr lang="en-US" sz="900" b="1" dirty="0"/>
                        <a:t>Channel Details</a:t>
                      </a:r>
                    </a:p>
                  </a:txBody>
                  <a:tcPr anchor="ctr"/>
                </a:tc>
                <a:tc>
                  <a:txBody>
                    <a:bodyPr/>
                    <a:lstStyle/>
                    <a:p>
                      <a:pPr algn="l"/>
                      <a:r>
                        <a:rPr lang="en-US" sz="900" dirty="0"/>
                        <a:t>Generic "semantic channel" label; </a:t>
                      </a:r>
                    </a:p>
                    <a:p>
                      <a:pPr algn="l"/>
                      <a:r>
                        <a:rPr lang="en-US" sz="900" dirty="0"/>
                        <a:t>no Physical channel considerations.</a:t>
                      </a:r>
                    </a:p>
                  </a:txBody>
                  <a:tcPr anchor="ctr"/>
                </a:tc>
                <a:tc>
                  <a:txBody>
                    <a:bodyPr/>
                    <a:lstStyle/>
                    <a:p>
                      <a:pPr algn="just"/>
                      <a:r>
                        <a:rPr lang="en-US" sz="900" dirty="0">
                          <a:solidFill>
                            <a:srgbClr val="0000FF"/>
                          </a:solidFill>
                        </a:rPr>
                        <a:t>Fully parameterizable semantic channel with physical channel: </a:t>
                      </a:r>
                      <a:r>
                        <a:rPr lang="en-US" sz="900" b="1" dirty="0"/>
                        <a:t>Channel Model:</a:t>
                      </a:r>
                      <a:r>
                        <a:rPr lang="en-US" sz="900" dirty="0"/>
                        <a:t> AWGN, flat‐fading, frequency‐selective, tapped‐delay; </a:t>
                      </a:r>
                      <a:r>
                        <a:rPr lang="en-US" sz="900" b="1" dirty="0"/>
                        <a:t>Path Loss &amp; Shadowing:</a:t>
                      </a:r>
                      <a:r>
                        <a:rPr lang="en-US" sz="900" dirty="0"/>
                        <a:t> free‐space/log‐distance + log‐normal σ; </a:t>
                      </a:r>
                      <a:r>
                        <a:rPr lang="en-US" sz="900" b="1" dirty="0"/>
                        <a:t>Fading:</a:t>
                      </a:r>
                      <a:r>
                        <a:rPr lang="en-US" sz="900" dirty="0"/>
                        <a:t> Rayleigh/Rician (K‐factor) + Doppler (speed, fₙ max); </a:t>
                      </a:r>
                      <a:r>
                        <a:rPr lang="en-US" sz="900" b="1" dirty="0"/>
                        <a:t>Mobility:</a:t>
                      </a:r>
                      <a:r>
                        <a:rPr lang="en-US" sz="900" dirty="0"/>
                        <a:t> user speed → coherence time (e.g. 50 km/h); </a:t>
                      </a:r>
                      <a:r>
                        <a:rPr lang="en-US" sz="900" b="1" dirty="0"/>
                        <a:t>Coding &amp; Modulation:</a:t>
                      </a:r>
                      <a:r>
                        <a:rPr lang="en-US" sz="900" dirty="0"/>
                        <a:t> UEP‐controlled FEC (½–7/8), any M-QAM/PSK; </a:t>
                      </a:r>
                      <a:r>
                        <a:rPr lang="en-US" sz="900" b="1" dirty="0"/>
                        <a:t>Interleaving:</a:t>
                      </a:r>
                      <a:r>
                        <a:rPr lang="en-US" sz="900" dirty="0"/>
                        <a:t> depth adjustable (e.g. 16–64); </a:t>
                      </a:r>
                      <a:r>
                        <a:rPr lang="en-US" sz="900" b="1" dirty="0"/>
                        <a:t>Estimation &amp; Equalization:</a:t>
                      </a:r>
                      <a:r>
                        <a:rPr lang="en-US" sz="900" dirty="0"/>
                        <a:t> pilot‐based LS/MMSE or blind, ZF/MMSE; </a:t>
                      </a:r>
                      <a:r>
                        <a:rPr lang="en-US" sz="900" b="1" dirty="0"/>
                        <a:t>MIMO Support:</a:t>
                      </a:r>
                      <a:r>
                        <a:rPr lang="en-US" sz="900" dirty="0"/>
                        <a:t> </a:t>
                      </a:r>
                      <a:r>
                        <a:rPr lang="en-US" sz="900" dirty="0" err="1"/>
                        <a:t>Nt×Nr</a:t>
                      </a:r>
                      <a:r>
                        <a:rPr lang="en-US" sz="900" dirty="0"/>
                        <a:t>, spatial correlation; </a:t>
                      </a:r>
                      <a:r>
                        <a:rPr lang="en-US" sz="900" b="1" dirty="0"/>
                        <a:t>Simulation Controls:</a:t>
                      </a:r>
                      <a:r>
                        <a:rPr lang="en-US" sz="900" dirty="0"/>
                        <a:t> SNR sweep, Monte Carlo runs, random seed; </a:t>
                      </a:r>
                      <a:r>
                        <a:rPr lang="en-US" sz="900" dirty="0" err="1">
                          <a:solidFill>
                            <a:schemeClr val="tx1"/>
                          </a:solidFill>
                        </a:rPr>
                        <a:t>Etc</a:t>
                      </a:r>
                      <a:r>
                        <a:rPr lang="en-US" sz="900" dirty="0">
                          <a:solidFill>
                            <a:schemeClr val="tx1"/>
                          </a:solidFill>
                        </a:rPr>
                        <a:t>….</a:t>
                      </a:r>
                    </a:p>
                  </a:txBody>
                  <a:tcPr/>
                </a:tc>
                <a:tc>
                  <a:txBody>
                    <a:bodyPr/>
                    <a:lstStyle/>
                    <a:p>
                      <a:r>
                        <a:rPr lang="en-US" sz="900" dirty="0"/>
                        <a:t>Supports </a:t>
                      </a:r>
                      <a:r>
                        <a:rPr lang="en-US" sz="900" b="1" dirty="0"/>
                        <a:t>any</a:t>
                      </a:r>
                      <a:r>
                        <a:rPr lang="en-US" sz="900" dirty="0"/>
                        <a:t> channel scenario—AWGN to mobile MIMO fading—ensuring reproducible, real-time, cross-layer experiments.</a:t>
                      </a:r>
                      <a:endParaRPr lang="en-US" sz="900" dirty="0">
                        <a:solidFill>
                          <a:srgbClr val="FF0000"/>
                        </a:solidFill>
                      </a:endParaRPr>
                    </a:p>
                  </a:txBody>
                  <a:tcPr anchor="ctr"/>
                </a:tc>
                <a:extLst>
                  <a:ext uri="{0D108BD9-81ED-4DB2-BD59-A6C34878D82A}">
                    <a16:rowId xmlns:a16="http://schemas.microsoft.com/office/drawing/2014/main" val="2925651205"/>
                  </a:ext>
                </a:extLst>
              </a:tr>
              <a:tr h="370840">
                <a:tc>
                  <a:txBody>
                    <a:bodyPr/>
                    <a:lstStyle/>
                    <a:p>
                      <a:pPr algn="ctr"/>
                      <a:r>
                        <a:rPr lang="en-US" sz="900" dirty="0"/>
                        <a:t>7</a:t>
                      </a:r>
                    </a:p>
                  </a:txBody>
                  <a:tcPr anchor="ctr"/>
                </a:tc>
                <a:tc>
                  <a:txBody>
                    <a:bodyPr/>
                    <a:lstStyle/>
                    <a:p>
                      <a:pPr algn="ctr"/>
                      <a:r>
                        <a:rPr lang="en-US" sz="900" b="1" dirty="0"/>
                        <a:t>Training Strategy &amp; Equations</a:t>
                      </a:r>
                    </a:p>
                  </a:txBody>
                  <a:tcPr anchor="ctr"/>
                </a:tc>
                <a:tc>
                  <a:txBody>
                    <a:bodyPr/>
                    <a:lstStyle/>
                    <a:p>
                      <a:pPr algn="l"/>
                      <a:r>
                        <a:rPr lang="en-US" sz="900" dirty="0"/>
                        <a:t>High-level note "train VAE and DVAE" without schedule; equations scattered.</a:t>
                      </a:r>
                    </a:p>
                  </a:txBody>
                  <a:tcPr anchor="ctr"/>
                </a:tc>
                <a:tc>
                  <a:txBody>
                    <a:bodyPr/>
                    <a:lstStyle/>
                    <a:p>
                      <a:r>
                        <a:rPr lang="en-US" sz="900" dirty="0"/>
                        <a:t>Blockwise training schedule:</a:t>
                      </a:r>
                    </a:p>
                    <a:p>
                      <a:pPr marL="228600" indent="-228600">
                        <a:buAutoNum type="arabicPeriod"/>
                      </a:pPr>
                      <a:r>
                        <a:rPr lang="en-US" sz="900" dirty="0"/>
                        <a:t>VAE (KL+MSE)</a:t>
                      </a:r>
                    </a:p>
                    <a:p>
                      <a:pPr marL="228600" indent="-228600">
                        <a:buAutoNum type="arabicPeriod"/>
                      </a:pPr>
                      <a:r>
                        <a:rPr lang="en-US" sz="900" dirty="0"/>
                        <a:t>DVAE (add semantic loss)</a:t>
                      </a:r>
                    </a:p>
                    <a:p>
                      <a:pPr marL="228600" indent="-228600">
                        <a:buAutoNum type="arabicPeriod"/>
                      </a:pPr>
                      <a:r>
                        <a:rPr lang="en-US" sz="900" dirty="0"/>
                        <a:t>Classifier</a:t>
                      </a:r>
                    </a:p>
                    <a:p>
                      <a:pPr marL="228600" indent="-228600">
                        <a:buAutoNum type="arabicPeriod"/>
                      </a:pPr>
                      <a:r>
                        <a:rPr lang="en-US" sz="900" dirty="0"/>
                        <a:t>RL agent (PPO objective)</a:t>
                      </a:r>
                    </a:p>
                  </a:txBody>
                  <a:tcPr/>
                </a:tc>
                <a:tc>
                  <a:txBody>
                    <a:bodyPr/>
                    <a:lstStyle/>
                    <a:p>
                      <a:r>
                        <a:rPr lang="en-US" sz="900" dirty="0"/>
                        <a:t>Makes methodology transparent; eases peer review.</a:t>
                      </a:r>
                    </a:p>
                  </a:txBody>
                  <a:tcPr anchor="ctr"/>
                </a:tc>
                <a:extLst>
                  <a:ext uri="{0D108BD9-81ED-4DB2-BD59-A6C34878D82A}">
                    <a16:rowId xmlns:a16="http://schemas.microsoft.com/office/drawing/2014/main" val="949018387"/>
                  </a:ext>
                </a:extLst>
              </a:tr>
              <a:tr h="370840">
                <a:tc>
                  <a:txBody>
                    <a:bodyPr/>
                    <a:lstStyle/>
                    <a:p>
                      <a:pPr algn="ctr"/>
                      <a:r>
                        <a:rPr lang="en-US" sz="900" dirty="0"/>
                        <a:t>8</a:t>
                      </a:r>
                    </a:p>
                  </a:txBody>
                  <a:tcPr anchor="ctr"/>
                </a:tc>
                <a:tc>
                  <a:txBody>
                    <a:bodyPr/>
                    <a:lstStyle/>
                    <a:p>
                      <a:pPr algn="ctr"/>
                      <a:r>
                        <a:rPr lang="en-US" sz="900" b="1" dirty="0"/>
                        <a:t>Reconstruction Paths</a:t>
                      </a:r>
                    </a:p>
                  </a:txBody>
                  <a:tcPr anchor="ctr"/>
                </a:tc>
                <a:tc>
                  <a:txBody>
                    <a:bodyPr/>
                    <a:lstStyle/>
                    <a:p>
                      <a:pPr algn="l"/>
                      <a:r>
                        <a:rPr lang="en-US" sz="900" dirty="0"/>
                        <a:t>Single "Semantic Decoder" box, hinted at LLM fallback.</a:t>
                      </a:r>
                    </a:p>
                  </a:txBody>
                  <a:tcPr anchor="ctr"/>
                </a:tc>
                <a:tc>
                  <a:txBody>
                    <a:bodyPr/>
                    <a:lstStyle/>
                    <a:p>
                      <a:r>
                        <a:rPr lang="en-US" sz="900" dirty="0">
                          <a:solidFill>
                            <a:srgbClr val="0000FF"/>
                          </a:solidFill>
                        </a:rPr>
                        <a:t>Three parallel paths: DVAE denoising, LLM API (GPT-3.5/4) with </a:t>
                      </a:r>
                      <a:r>
                        <a:rPr lang="en-US" sz="900" dirty="0" err="1">
                          <a:solidFill>
                            <a:srgbClr val="0000FF"/>
                          </a:solidFill>
                        </a:rPr>
                        <a:t>CircuitBreaker</a:t>
                      </a:r>
                      <a:r>
                        <a:rPr lang="en-US" sz="900" dirty="0">
                          <a:solidFill>
                            <a:srgbClr val="0000FF"/>
                          </a:solidFill>
                        </a:rPr>
                        <a:t>, pattern-based matcher; RL agent + ensemble voting.</a:t>
                      </a:r>
                    </a:p>
                  </a:txBody>
                  <a:tcPr/>
                </a:tc>
                <a:tc>
                  <a:txBody>
                    <a:bodyPr/>
                    <a:lstStyle/>
                    <a:p>
                      <a:r>
                        <a:rPr lang="en-US" sz="900" dirty="0"/>
                        <a:t>Boosts robustness via ensemble; shows decision logic.</a:t>
                      </a:r>
                    </a:p>
                  </a:txBody>
                  <a:tcPr anchor="ctr"/>
                </a:tc>
                <a:extLst>
                  <a:ext uri="{0D108BD9-81ED-4DB2-BD59-A6C34878D82A}">
                    <a16:rowId xmlns:a16="http://schemas.microsoft.com/office/drawing/2014/main" val="8192868"/>
                  </a:ext>
                </a:extLst>
              </a:tr>
            </a:tbl>
          </a:graphicData>
        </a:graphic>
      </p:graphicFrame>
      <p:sp>
        <p:nvSpPr>
          <p:cNvPr id="9" name="Title 5">
            <a:extLst>
              <a:ext uri="{FF2B5EF4-FFF2-40B4-BE49-F238E27FC236}">
                <a16:creationId xmlns:a16="http://schemas.microsoft.com/office/drawing/2014/main" id="{4D8E9B27-3B2D-E4C2-D961-032F77C44FB1}"/>
              </a:ext>
            </a:extLst>
          </p:cNvPr>
          <p:cNvSpPr>
            <a:spLocks noGrp="1"/>
          </p:cNvSpPr>
          <p:nvPr>
            <p:ph type="title"/>
          </p:nvPr>
        </p:nvSpPr>
        <p:spPr>
          <a:xfrm>
            <a:off x="527050" y="298450"/>
            <a:ext cx="10369550" cy="490538"/>
          </a:xfrm>
        </p:spPr>
        <p:txBody>
          <a:bodyPr/>
          <a:lstStyle/>
          <a:p>
            <a:r>
              <a:rPr lang="en-US" sz="1600" dirty="0">
                <a:solidFill>
                  <a:srgbClr val="0000FF"/>
                </a:solidFill>
              </a:rPr>
              <a:t>Comparison with the Previous Architecture   </a:t>
            </a:r>
          </a:p>
        </p:txBody>
      </p:sp>
    </p:spTree>
    <p:extLst>
      <p:ext uri="{BB962C8B-B14F-4D97-AF65-F5344CB8AC3E}">
        <p14:creationId xmlns:p14="http://schemas.microsoft.com/office/powerpoint/2010/main" val="2008448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2BD9453-2152-9DAF-3CD8-E9358A3CAC6D}"/>
              </a:ext>
            </a:extLst>
          </p:cNvPr>
          <p:cNvSpPr>
            <a:spLocks noGrp="1"/>
          </p:cNvSpPr>
          <p:nvPr>
            <p:ph type="ftr" sz="quarter" idx="10"/>
          </p:nvPr>
        </p:nvSpPr>
        <p:spPr/>
        <p:txBody>
          <a:bodyPr/>
          <a:lstStyle/>
          <a:p>
            <a:pPr>
              <a:defRPr/>
            </a:pPr>
            <a:r>
              <a:rPr lang="en-US" altLang="ko-KR"/>
              <a:t>INHA UNIVERSITY</a:t>
            </a:r>
          </a:p>
          <a:p>
            <a:pPr>
              <a:defRPr/>
            </a:pPr>
            <a:r>
              <a:rPr lang="en-US" altLang="ko-KR"/>
              <a:t>Mobile  Telecommunications  Research  Lab</a:t>
            </a:r>
          </a:p>
        </p:txBody>
      </p:sp>
      <p:sp>
        <p:nvSpPr>
          <p:cNvPr id="5" name="Slide Number Placeholder 4">
            <a:extLst>
              <a:ext uri="{FF2B5EF4-FFF2-40B4-BE49-F238E27FC236}">
                <a16:creationId xmlns:a16="http://schemas.microsoft.com/office/drawing/2014/main" id="{C7B585DC-26C5-7823-DC1A-E3D317772AA2}"/>
              </a:ext>
            </a:extLst>
          </p:cNvPr>
          <p:cNvSpPr>
            <a:spLocks noGrp="1"/>
          </p:cNvSpPr>
          <p:nvPr>
            <p:ph type="sldNum" sz="quarter" idx="11"/>
          </p:nvPr>
        </p:nvSpPr>
        <p:spPr/>
        <p:txBody>
          <a:bodyPr/>
          <a:lstStyle/>
          <a:p>
            <a:pPr>
              <a:defRPr/>
            </a:pPr>
            <a:fld id="{06B6D9D2-400B-4F34-9CD7-7185E64E1880}" type="slidenum">
              <a:rPr lang="en-US" altLang="ko-KR" smtClean="0">
                <a:solidFill>
                  <a:srgbClr val="000000"/>
                </a:solidFill>
              </a:rPr>
              <a:pPr>
                <a:defRPr/>
              </a:pPr>
              <a:t>7</a:t>
            </a:fld>
            <a:endParaRPr lang="en-US" altLang="ko-KR">
              <a:solidFill>
                <a:srgbClr val="000000"/>
              </a:solidFill>
            </a:endParaRPr>
          </a:p>
        </p:txBody>
      </p:sp>
      <p:graphicFrame>
        <p:nvGraphicFramePr>
          <p:cNvPr id="6" name="Table 5">
            <a:extLst>
              <a:ext uri="{FF2B5EF4-FFF2-40B4-BE49-F238E27FC236}">
                <a16:creationId xmlns:a16="http://schemas.microsoft.com/office/drawing/2014/main" id="{FD0F7737-87DC-3FB6-A68E-B42737CF52AD}"/>
              </a:ext>
            </a:extLst>
          </p:cNvPr>
          <p:cNvGraphicFramePr>
            <a:graphicFrameLocks noGrp="1"/>
          </p:cNvGraphicFramePr>
          <p:nvPr>
            <p:extLst>
              <p:ext uri="{D42A27DB-BD31-4B8C-83A1-F6EECF244321}">
                <p14:modId xmlns:p14="http://schemas.microsoft.com/office/powerpoint/2010/main" val="513628377"/>
              </p:ext>
            </p:extLst>
          </p:nvPr>
        </p:nvGraphicFramePr>
        <p:xfrm>
          <a:off x="239698" y="990711"/>
          <a:ext cx="11452193" cy="5247640"/>
        </p:xfrm>
        <a:graphic>
          <a:graphicData uri="http://schemas.openxmlformats.org/drawingml/2006/table">
            <a:tbl>
              <a:tblPr firstRow="1" bandRow="1">
                <a:tableStyleId>{D7AC3CCA-C797-4891-BE02-D94E43425B78}</a:tableStyleId>
              </a:tblPr>
              <a:tblGrid>
                <a:gridCol w="727969">
                  <a:extLst>
                    <a:ext uri="{9D8B030D-6E8A-4147-A177-3AD203B41FA5}">
                      <a16:colId xmlns:a16="http://schemas.microsoft.com/office/drawing/2014/main" val="3332195238"/>
                    </a:ext>
                  </a:extLst>
                </a:gridCol>
                <a:gridCol w="2201662">
                  <a:extLst>
                    <a:ext uri="{9D8B030D-6E8A-4147-A177-3AD203B41FA5}">
                      <a16:colId xmlns:a16="http://schemas.microsoft.com/office/drawing/2014/main" val="2859078998"/>
                    </a:ext>
                  </a:extLst>
                </a:gridCol>
                <a:gridCol w="4745465">
                  <a:extLst>
                    <a:ext uri="{9D8B030D-6E8A-4147-A177-3AD203B41FA5}">
                      <a16:colId xmlns:a16="http://schemas.microsoft.com/office/drawing/2014/main" val="248565688"/>
                    </a:ext>
                  </a:extLst>
                </a:gridCol>
                <a:gridCol w="795663">
                  <a:extLst>
                    <a:ext uri="{9D8B030D-6E8A-4147-A177-3AD203B41FA5}">
                      <a16:colId xmlns:a16="http://schemas.microsoft.com/office/drawing/2014/main" val="2324251289"/>
                    </a:ext>
                  </a:extLst>
                </a:gridCol>
                <a:gridCol w="2981434">
                  <a:extLst>
                    <a:ext uri="{9D8B030D-6E8A-4147-A177-3AD203B41FA5}">
                      <a16:colId xmlns:a16="http://schemas.microsoft.com/office/drawing/2014/main" val="2819367849"/>
                    </a:ext>
                  </a:extLst>
                </a:gridCol>
              </a:tblGrid>
              <a:tr h="370840">
                <a:tc>
                  <a:txBody>
                    <a:bodyPr/>
                    <a:lstStyle/>
                    <a:p>
                      <a:pPr algn="ctr"/>
                      <a:r>
                        <a:rPr lang="en-US" sz="1000" dirty="0"/>
                        <a:t>Nr.</a:t>
                      </a:r>
                    </a:p>
                  </a:txBody>
                  <a:tcPr anchor="ctr"/>
                </a:tc>
                <a:tc>
                  <a:txBody>
                    <a:bodyPr/>
                    <a:lstStyle/>
                    <a:p>
                      <a:pPr algn="ctr"/>
                      <a:r>
                        <a:rPr lang="en-US" sz="1000" dirty="0"/>
                        <a:t>Comment</a:t>
                      </a:r>
                    </a:p>
                  </a:txBody>
                  <a:tcPr anchor="ctr"/>
                </a:tc>
                <a:tc>
                  <a:txBody>
                    <a:bodyPr/>
                    <a:lstStyle/>
                    <a:p>
                      <a:pPr algn="ctr"/>
                      <a:r>
                        <a:rPr lang="en-US" sz="1000" dirty="0"/>
                        <a:t>Revision</a:t>
                      </a:r>
                    </a:p>
                  </a:txBody>
                  <a:tcPr anchor="ctr"/>
                </a:tc>
                <a:tc>
                  <a:txBody>
                    <a:bodyPr/>
                    <a:lstStyle/>
                    <a:p>
                      <a:pPr algn="ctr"/>
                      <a:r>
                        <a:rPr lang="en-US" sz="1000" dirty="0"/>
                        <a:t>Status</a:t>
                      </a:r>
                    </a:p>
                  </a:txBody>
                  <a:tcPr anchor="ctr"/>
                </a:tc>
                <a:tc>
                  <a:txBody>
                    <a:bodyPr/>
                    <a:lstStyle/>
                    <a:p>
                      <a:pPr algn="ctr"/>
                      <a:r>
                        <a:rPr lang="en-US" sz="1000" dirty="0"/>
                        <a:t>Additional Consideration will be</a:t>
                      </a:r>
                    </a:p>
                  </a:txBody>
                  <a:tcPr anchor="ctr"/>
                </a:tc>
                <a:extLst>
                  <a:ext uri="{0D108BD9-81ED-4DB2-BD59-A6C34878D82A}">
                    <a16:rowId xmlns:a16="http://schemas.microsoft.com/office/drawing/2014/main" val="2153870761"/>
                  </a:ext>
                </a:extLst>
              </a:tr>
              <a:tr h="370840">
                <a:tc>
                  <a:txBody>
                    <a:bodyPr/>
                    <a:lstStyle/>
                    <a:p>
                      <a:pPr algn="ctr"/>
                      <a:r>
                        <a:rPr lang="en-US" sz="1000" dirty="0">
                          <a:solidFill>
                            <a:schemeClr val="tx1"/>
                          </a:solidFill>
                        </a:rPr>
                        <a:t>1</a:t>
                      </a:r>
                    </a:p>
                  </a:txBody>
                  <a:tcPr anchor="ctr"/>
                </a:tc>
                <a:tc>
                  <a:txBody>
                    <a:bodyPr/>
                    <a:lstStyle/>
                    <a:p>
                      <a:pPr algn="ctr"/>
                      <a:r>
                        <a:rPr lang="en-US" sz="1000" dirty="0"/>
                        <a:t>What does the semantic channel include?</a:t>
                      </a:r>
                    </a:p>
                  </a:txBody>
                  <a:tcPr anchor="ctr"/>
                </a:tc>
                <a:tc>
                  <a:txBody>
                    <a:bodyPr/>
                    <a:lstStyle/>
                    <a:p>
                      <a:r>
                        <a:rPr lang="en-US" sz="1000" dirty="0"/>
                        <a:t>“semantic channel” block to show both Gaussian &amp; burst semantic-noise models </a:t>
                      </a:r>
                      <a:r>
                        <a:rPr lang="en-US" sz="1000" b="1" dirty="0"/>
                        <a:t>and</a:t>
                      </a:r>
                      <a:r>
                        <a:rPr lang="en-US" sz="1000" dirty="0"/>
                        <a:t> a full OFDM-based physical channel (AWGN, Rayleigh, freq-selective fading)</a:t>
                      </a:r>
                    </a:p>
                  </a:txBody>
                  <a:tcPr/>
                </a:tc>
                <a:tc>
                  <a:txBody>
                    <a:bodyPr/>
                    <a:lstStyle/>
                    <a:p>
                      <a:pPr algn="ctr"/>
                      <a:r>
                        <a:rPr lang="en-US" sz="1000" dirty="0"/>
                        <a:t>Done</a:t>
                      </a:r>
                    </a:p>
                  </a:txBody>
                  <a:tcPr anchor="ctr"/>
                </a:tc>
                <a:tc>
                  <a:txBody>
                    <a:bodyPr/>
                    <a:lstStyle/>
                    <a:p>
                      <a:pPr algn="ctr"/>
                      <a:r>
                        <a:rPr lang="en-US" sz="1000" dirty="0"/>
                        <a:t>-</a:t>
                      </a:r>
                    </a:p>
                  </a:txBody>
                  <a:tcPr anchor="ctr"/>
                </a:tc>
                <a:extLst>
                  <a:ext uri="{0D108BD9-81ED-4DB2-BD59-A6C34878D82A}">
                    <a16:rowId xmlns:a16="http://schemas.microsoft.com/office/drawing/2014/main" val="3699497776"/>
                  </a:ext>
                </a:extLst>
              </a:tr>
              <a:tr h="370840">
                <a:tc>
                  <a:txBody>
                    <a:bodyPr/>
                    <a:lstStyle/>
                    <a:p>
                      <a:pPr algn="ctr"/>
                      <a:r>
                        <a:rPr lang="en-US" sz="1000" dirty="0">
                          <a:solidFill>
                            <a:schemeClr val="tx1"/>
                          </a:solidFill>
                        </a:rPr>
                        <a:t>2</a:t>
                      </a:r>
                    </a:p>
                  </a:txBody>
                  <a:tcPr anchor="ctr"/>
                </a:tc>
                <a:tc>
                  <a:txBody>
                    <a:bodyPr/>
                    <a:lstStyle/>
                    <a:p>
                      <a:pPr algn="ctr"/>
                      <a:r>
                        <a:rPr lang="en-US" sz="1000" dirty="0"/>
                        <a:t>Does the semantic-noise model with Gaussian noise account for physical channel noise?</a:t>
                      </a:r>
                    </a:p>
                  </a:txBody>
                  <a:tcPr anchor="ctr"/>
                </a:tc>
                <a:tc>
                  <a:txBody>
                    <a:bodyPr/>
                    <a:lstStyle/>
                    <a:p>
                      <a:r>
                        <a:rPr lang="en-US" sz="1000" dirty="0"/>
                        <a:t>semantic noise is </a:t>
                      </a:r>
                      <a:r>
                        <a:rPr lang="en-US" sz="1000" i="0" dirty="0"/>
                        <a:t>in addition </a:t>
                      </a:r>
                      <a:r>
                        <a:rPr lang="en-US" sz="1000" dirty="0"/>
                        <a:t>to physical noise—added separate physical-layer block (pilot estimation, equalization) and cross-layer integration notes.</a:t>
                      </a:r>
                    </a:p>
                  </a:txBody>
                  <a:tcPr/>
                </a:tc>
                <a:tc>
                  <a:txBody>
                    <a:bodyPr/>
                    <a:lstStyle/>
                    <a:p>
                      <a:pPr algn="ctr"/>
                      <a:r>
                        <a:rPr lang="en-US" sz="1000" dirty="0"/>
                        <a:t>Done</a:t>
                      </a:r>
                    </a:p>
                  </a:txBody>
                  <a:tcPr anchor="ctr"/>
                </a:tc>
                <a:tc>
                  <a:txBody>
                    <a:bodyPr/>
                    <a:lstStyle/>
                    <a:p>
                      <a:pPr algn="ctr"/>
                      <a:r>
                        <a:rPr lang="en-US" sz="1000" dirty="0"/>
                        <a:t>Quantify joint semantic + physical SNR impact visualization </a:t>
                      </a:r>
                      <a:r>
                        <a:rPr lang="en-US" sz="1000" b="1" dirty="0">
                          <a:solidFill>
                            <a:srgbClr val="0000FF"/>
                          </a:solidFill>
                        </a:rPr>
                        <a:t>[On going]</a:t>
                      </a:r>
                      <a:endParaRPr lang="en-US" sz="1000" dirty="0">
                        <a:solidFill>
                          <a:srgbClr val="0000FF"/>
                        </a:solidFill>
                      </a:endParaRPr>
                    </a:p>
                  </a:txBody>
                  <a:tcPr anchor="ctr"/>
                </a:tc>
                <a:extLst>
                  <a:ext uri="{0D108BD9-81ED-4DB2-BD59-A6C34878D82A}">
                    <a16:rowId xmlns:a16="http://schemas.microsoft.com/office/drawing/2014/main" val="793255862"/>
                  </a:ext>
                </a:extLst>
              </a:tr>
              <a:tr h="370840">
                <a:tc>
                  <a:txBody>
                    <a:bodyPr/>
                    <a:lstStyle/>
                    <a:p>
                      <a:pPr algn="ctr"/>
                      <a:r>
                        <a:rPr lang="en-US" sz="1000" dirty="0">
                          <a:solidFill>
                            <a:schemeClr val="tx1"/>
                          </a:solidFill>
                        </a:rPr>
                        <a:t>3</a:t>
                      </a:r>
                    </a:p>
                  </a:txBody>
                  <a:tcPr anchor="ctr"/>
                </a:tc>
                <a:tc>
                  <a:txBody>
                    <a:bodyPr/>
                    <a:lstStyle/>
                    <a:p>
                      <a:pPr algn="ctr"/>
                      <a:r>
                        <a:rPr lang="en-US" sz="1000" dirty="0"/>
                        <a:t>Effect of differences between a semantic channel and a real channel?</a:t>
                      </a:r>
                    </a:p>
                  </a:txBody>
                  <a:tcPr anchor="ctr"/>
                </a:tc>
                <a:tc>
                  <a:txBody>
                    <a:bodyPr/>
                    <a:lstStyle/>
                    <a:p>
                      <a:r>
                        <a:rPr lang="en-US" sz="1000" dirty="0"/>
                        <a:t>Added side-by-side plots in updated work: semantic-only vs. semantic + physical channel performance (BLEU &amp; semantic-similarity vs. SNR), highlighting divergence at low SNR.</a:t>
                      </a:r>
                    </a:p>
                  </a:txBody>
                  <a:tcPr/>
                </a:tc>
                <a:tc>
                  <a:txBody>
                    <a:bodyPr/>
                    <a:lstStyle/>
                    <a:p>
                      <a:pPr algn="ctr"/>
                      <a:r>
                        <a:rPr lang="en-US" sz="1000" dirty="0"/>
                        <a:t>Done</a:t>
                      </a:r>
                    </a:p>
                  </a:txBody>
                  <a:tcPr anchor="ctr"/>
                </a:tc>
                <a:tc>
                  <a:txBody>
                    <a:bodyPr/>
                    <a:lstStyle/>
                    <a:p>
                      <a:pPr algn="ctr"/>
                      <a:r>
                        <a:rPr lang="en-US" sz="1000" dirty="0"/>
                        <a:t>Show per-content-class sensitivity </a:t>
                      </a:r>
                      <a:r>
                        <a:rPr lang="en-US" sz="1000" b="1" dirty="0">
                          <a:solidFill>
                            <a:srgbClr val="0000FF"/>
                          </a:solidFill>
                        </a:rPr>
                        <a:t>[On going]</a:t>
                      </a:r>
                      <a:endParaRPr lang="en-US" sz="1000" dirty="0">
                        <a:solidFill>
                          <a:srgbClr val="0000FF"/>
                        </a:solidFill>
                      </a:endParaRPr>
                    </a:p>
                  </a:txBody>
                  <a:tcPr anchor="ctr"/>
                </a:tc>
                <a:extLst>
                  <a:ext uri="{0D108BD9-81ED-4DB2-BD59-A6C34878D82A}">
                    <a16:rowId xmlns:a16="http://schemas.microsoft.com/office/drawing/2014/main" val="3231919741"/>
                  </a:ext>
                </a:extLst>
              </a:tr>
              <a:tr h="370840">
                <a:tc>
                  <a:txBody>
                    <a:bodyPr/>
                    <a:lstStyle/>
                    <a:p>
                      <a:pPr algn="ctr"/>
                      <a:r>
                        <a:rPr lang="en-US" sz="1000" dirty="0">
                          <a:solidFill>
                            <a:schemeClr val="tx1"/>
                          </a:solidFill>
                        </a:rPr>
                        <a:t>4</a:t>
                      </a:r>
                    </a:p>
                  </a:txBody>
                  <a:tcPr anchor="ctr"/>
                </a:tc>
                <a:tc>
                  <a:txBody>
                    <a:bodyPr/>
                    <a:lstStyle/>
                    <a:p>
                      <a:pPr algn="ctr"/>
                      <a:r>
                        <a:rPr lang="en-US" sz="1000" dirty="0"/>
                        <a:t>What are the sources of semantic errors?</a:t>
                      </a:r>
                    </a:p>
                  </a:txBody>
                  <a:tcPr anchor="ctr"/>
                </a:tc>
                <a:tc>
                  <a:txBody>
                    <a:bodyPr/>
                    <a:lstStyle/>
                    <a:p>
                      <a:r>
                        <a:rPr lang="en-US" sz="1000" dirty="0"/>
                        <a:t>literal (typos, word drops), embedding-level (Gaussian jitter, dropout), adversarial (gradient-based) — each with code-module pointers. </a:t>
                      </a:r>
                    </a:p>
                  </a:txBody>
                  <a:tcPr/>
                </a:tc>
                <a:tc>
                  <a:txBody>
                    <a:bodyPr/>
                    <a:lstStyle/>
                    <a:p>
                      <a:pPr algn="ctr"/>
                      <a:r>
                        <a:rPr lang="en-US" sz="1000" dirty="0"/>
                        <a:t>Done</a:t>
                      </a:r>
                    </a:p>
                  </a:txBody>
                  <a:tcPr anchor="ctr"/>
                </a:tc>
                <a:tc>
                  <a:txBody>
                    <a:bodyPr/>
                    <a:lstStyle/>
                    <a:p>
                      <a:pPr algn="ctr"/>
                      <a:r>
                        <a:rPr lang="en-US" sz="1000" dirty="0"/>
                        <a:t>Include real OCR (Optical Character Recognition), Character Error Rate (CER), Word Error Rate (WER) </a:t>
                      </a:r>
                      <a:r>
                        <a:rPr lang="en-US" sz="1000" b="1" dirty="0">
                          <a:solidFill>
                            <a:srgbClr val="0000FF"/>
                          </a:solidFill>
                        </a:rPr>
                        <a:t>[On going]</a:t>
                      </a:r>
                    </a:p>
                  </a:txBody>
                  <a:tcPr anchor="ctr"/>
                </a:tc>
                <a:extLst>
                  <a:ext uri="{0D108BD9-81ED-4DB2-BD59-A6C34878D82A}">
                    <a16:rowId xmlns:a16="http://schemas.microsoft.com/office/drawing/2014/main" val="312072385"/>
                  </a:ext>
                </a:extLst>
              </a:tr>
              <a:tr h="370840">
                <a:tc>
                  <a:txBody>
                    <a:bodyPr/>
                    <a:lstStyle/>
                    <a:p>
                      <a:pPr algn="ctr"/>
                      <a:r>
                        <a:rPr lang="en-US" sz="1000" dirty="0">
                          <a:solidFill>
                            <a:schemeClr val="tx1"/>
                          </a:solidFill>
                        </a:rPr>
                        <a:t>5</a:t>
                      </a:r>
                    </a:p>
                  </a:txBody>
                  <a:tcPr anchor="ctr"/>
                </a:tc>
                <a:tc>
                  <a:txBody>
                    <a:bodyPr/>
                    <a:lstStyle/>
                    <a:p>
                      <a:pPr algn="ctr"/>
                      <a:r>
                        <a:rPr lang="en-US" sz="1000" dirty="0"/>
                        <a:t>What is DSKB, and how does it reflect in the main diagram?</a:t>
                      </a:r>
                    </a:p>
                  </a:txBody>
                  <a:tcPr anchor="ctr"/>
                </a:tc>
                <a:tc>
                  <a:txBody>
                    <a:bodyPr/>
                    <a:lstStyle/>
                    <a:p>
                      <a:r>
                        <a:rPr lang="en-US" sz="1000" dirty="0"/>
                        <a:t>Detailed DSKB contents (term dictionary, context rules, phrase patterns) in semantic-encoder/decoder blocks, and showed TX/RX KB sync mechanism.</a:t>
                      </a:r>
                    </a:p>
                  </a:txBody>
                  <a:tcPr/>
                </a:tc>
                <a:tc>
                  <a:txBody>
                    <a:bodyPr/>
                    <a:lstStyle/>
                    <a:p>
                      <a:pPr algn="ctr"/>
                      <a:r>
                        <a:rPr lang="en-US" sz="1000" dirty="0"/>
                        <a:t>Done</a:t>
                      </a:r>
                    </a:p>
                  </a:txBody>
                  <a:tcPr anchor="ctr"/>
                </a:tc>
                <a:tc>
                  <a:txBody>
                    <a:bodyPr/>
                    <a:lstStyle/>
                    <a:p>
                      <a:pPr algn="ctr"/>
                      <a:r>
                        <a:rPr lang="en-US" sz="1000" dirty="0"/>
                        <a:t>Explore auto-updating KB via online learning</a:t>
                      </a:r>
                    </a:p>
                    <a:p>
                      <a:pPr algn="ctr"/>
                      <a:r>
                        <a:rPr lang="en-US" sz="1000" dirty="0"/>
                        <a:t> </a:t>
                      </a:r>
                      <a:r>
                        <a:rPr lang="en-US" sz="1000" b="1" dirty="0">
                          <a:solidFill>
                            <a:srgbClr val="0000FF"/>
                          </a:solidFill>
                        </a:rPr>
                        <a:t>[On going]</a:t>
                      </a:r>
                      <a:endParaRPr lang="en-US" sz="1000" dirty="0">
                        <a:solidFill>
                          <a:srgbClr val="0000FF"/>
                        </a:solidFill>
                      </a:endParaRPr>
                    </a:p>
                  </a:txBody>
                  <a:tcPr anchor="ctr"/>
                </a:tc>
                <a:extLst>
                  <a:ext uri="{0D108BD9-81ED-4DB2-BD59-A6C34878D82A}">
                    <a16:rowId xmlns:a16="http://schemas.microsoft.com/office/drawing/2014/main" val="4260488780"/>
                  </a:ext>
                </a:extLst>
              </a:tr>
              <a:tr h="370840">
                <a:tc>
                  <a:txBody>
                    <a:bodyPr/>
                    <a:lstStyle/>
                    <a:p>
                      <a:pPr algn="ctr"/>
                      <a:r>
                        <a:rPr lang="en-US" sz="1000" dirty="0">
                          <a:solidFill>
                            <a:schemeClr val="tx1"/>
                          </a:solidFill>
                        </a:rPr>
                        <a:t>6</a:t>
                      </a:r>
                    </a:p>
                  </a:txBody>
                  <a:tcPr anchor="ctr"/>
                </a:tc>
                <a:tc>
                  <a:txBody>
                    <a:bodyPr/>
                    <a:lstStyle/>
                    <a:p>
                      <a:pPr algn="ctr"/>
                      <a:r>
                        <a:rPr lang="en-US" sz="1000" dirty="0"/>
                        <a:t>Why is BERT used on the transmitter side?</a:t>
                      </a:r>
                    </a:p>
                  </a:txBody>
                  <a:tcPr anchor="ctr"/>
                </a:tc>
                <a:tc>
                  <a:txBody>
                    <a:bodyPr/>
                    <a:lstStyle/>
                    <a:p>
                      <a:r>
                        <a:rPr lang="en-US" sz="1000" dirty="0"/>
                        <a:t>BERT serves as the </a:t>
                      </a:r>
                      <a:r>
                        <a:rPr lang="en-US" sz="1000" i="0" dirty="0"/>
                        <a:t>preprocessing</a:t>
                      </a:r>
                      <a:r>
                        <a:rPr lang="en-US" sz="1000" dirty="0"/>
                        <a:t> step to convert raw text → 768-d embedding (for downstream compression), not as the final reconstruction model.</a:t>
                      </a:r>
                    </a:p>
                  </a:txBody>
                  <a:tcPr/>
                </a:tc>
                <a:tc>
                  <a:txBody>
                    <a:bodyPr/>
                    <a:lstStyle/>
                    <a:p>
                      <a:pPr algn="ctr"/>
                      <a:r>
                        <a:rPr lang="en-US" sz="1000" dirty="0"/>
                        <a:t>Done</a:t>
                      </a:r>
                    </a:p>
                  </a:txBody>
                  <a:tcPr anchor="ctr"/>
                </a:tc>
                <a:tc>
                  <a:txBody>
                    <a:bodyPr/>
                    <a:lstStyle/>
                    <a:p>
                      <a:pPr algn="ctr"/>
                      <a:r>
                        <a:rPr lang="en-US" sz="1000" dirty="0"/>
                        <a:t>Compare with domain-specific transformers </a:t>
                      </a:r>
                    </a:p>
                    <a:p>
                      <a:pPr algn="ctr"/>
                      <a:r>
                        <a:rPr lang="en-US" sz="1000" dirty="0"/>
                        <a:t>(</a:t>
                      </a:r>
                      <a:r>
                        <a:rPr lang="en-US" sz="1000" dirty="0" err="1"/>
                        <a:t>RoBERTa</a:t>
                      </a:r>
                      <a:r>
                        <a:rPr lang="en-US" sz="1000" dirty="0"/>
                        <a:t>) </a:t>
                      </a:r>
                      <a:r>
                        <a:rPr lang="en-US" sz="1000" b="1" dirty="0">
                          <a:solidFill>
                            <a:srgbClr val="0000FF"/>
                          </a:solidFill>
                        </a:rPr>
                        <a:t>[On going]</a:t>
                      </a:r>
                      <a:endParaRPr lang="en-US" sz="1000" dirty="0">
                        <a:solidFill>
                          <a:srgbClr val="0000FF"/>
                        </a:solidFill>
                      </a:endParaRPr>
                    </a:p>
                  </a:txBody>
                  <a:tcPr anchor="ctr"/>
                </a:tc>
                <a:extLst>
                  <a:ext uri="{0D108BD9-81ED-4DB2-BD59-A6C34878D82A}">
                    <a16:rowId xmlns:a16="http://schemas.microsoft.com/office/drawing/2014/main" val="2247668199"/>
                  </a:ext>
                </a:extLst>
              </a:tr>
              <a:tr h="370840">
                <a:tc>
                  <a:txBody>
                    <a:bodyPr/>
                    <a:lstStyle/>
                    <a:p>
                      <a:pPr algn="ctr"/>
                      <a:r>
                        <a:rPr lang="en-US" sz="1000" dirty="0">
                          <a:solidFill>
                            <a:schemeClr val="tx1"/>
                          </a:solidFill>
                        </a:rPr>
                        <a:t>7</a:t>
                      </a:r>
                    </a:p>
                  </a:txBody>
                  <a:tcPr anchor="ctr"/>
                </a:tc>
                <a:tc>
                  <a:txBody>
                    <a:bodyPr/>
                    <a:lstStyle/>
                    <a:p>
                      <a:pPr algn="ctr"/>
                      <a:r>
                        <a:rPr lang="en-US" sz="1000" dirty="0"/>
                        <a:t>What real-time channel model parameters/processes are missing?</a:t>
                      </a:r>
                    </a:p>
                  </a:txBody>
                  <a:tcPr anchor="ctr"/>
                </a:tc>
                <a:tc>
                  <a:txBody>
                    <a:bodyPr/>
                    <a:lstStyle/>
                    <a:p>
                      <a:r>
                        <a:rPr lang="en-US" sz="1000" dirty="0"/>
                        <a:t>SNR thresholds for adaptive modulation, pilot insertion rate, CP length, FEC code rates, </a:t>
                      </a:r>
                      <a:r>
                        <a:rPr lang="en-US" sz="1000" dirty="0" err="1"/>
                        <a:t>interleaver</a:t>
                      </a:r>
                      <a:r>
                        <a:rPr lang="en-US" sz="1000" dirty="0"/>
                        <a:t> depth, channel estimation (MMSE/ZF), mobility/Doppler assumptions </a:t>
                      </a:r>
                      <a:r>
                        <a:rPr lang="en-US" sz="1000" dirty="0" err="1"/>
                        <a:t>etc</a:t>
                      </a:r>
                      <a:r>
                        <a:rPr lang="en-US" sz="1000" dirty="0"/>
                        <a:t>…</a:t>
                      </a:r>
                    </a:p>
                  </a:txBody>
                  <a:tcPr/>
                </a:tc>
                <a:tc>
                  <a:txBody>
                    <a:bodyPr/>
                    <a:lstStyle/>
                    <a:p>
                      <a:pPr algn="ctr"/>
                      <a:r>
                        <a:rPr lang="en-US" sz="1000" dirty="0"/>
                        <a:t>Done</a:t>
                      </a:r>
                    </a:p>
                  </a:txBody>
                  <a:tcPr anchor="ctr"/>
                </a:tc>
                <a:tc>
                  <a:txBody>
                    <a:bodyPr/>
                    <a:lstStyle/>
                    <a:p>
                      <a:pPr algn="ctr"/>
                      <a:r>
                        <a:rPr lang="en-US" sz="1000" dirty="0"/>
                        <a:t>-</a:t>
                      </a:r>
                    </a:p>
                  </a:txBody>
                  <a:tcPr anchor="ctr"/>
                </a:tc>
                <a:extLst>
                  <a:ext uri="{0D108BD9-81ED-4DB2-BD59-A6C34878D82A}">
                    <a16:rowId xmlns:a16="http://schemas.microsoft.com/office/drawing/2014/main" val="1256603856"/>
                  </a:ext>
                </a:extLst>
              </a:tr>
              <a:tr h="274320">
                <a:tc>
                  <a:txBody>
                    <a:bodyPr/>
                    <a:lstStyle/>
                    <a:p>
                      <a:pPr algn="ctr"/>
                      <a:r>
                        <a:rPr lang="en-US" sz="1000" dirty="0">
                          <a:solidFill>
                            <a:schemeClr val="tx1"/>
                          </a:solidFill>
                        </a:rPr>
                        <a:t>8</a:t>
                      </a:r>
                    </a:p>
                  </a:txBody>
                  <a:tcPr anchor="ctr"/>
                </a:tc>
                <a:tc>
                  <a:txBody>
                    <a:bodyPr/>
                    <a:lstStyle/>
                    <a:p>
                      <a:pPr algn="ctr"/>
                      <a:r>
                        <a:rPr lang="en-US" sz="1000" dirty="0"/>
                        <a:t>Training process: end-to-end or block-by-block? Principal equations for each block?</a:t>
                      </a:r>
                    </a:p>
                  </a:txBody>
                  <a:tcPr anchor="ctr"/>
                </a:tc>
                <a:tc>
                  <a:txBody>
                    <a:bodyPr/>
                    <a:lstStyle/>
                    <a:p>
                      <a:r>
                        <a:rPr lang="en-US" sz="1000" dirty="0"/>
                        <a:t>specified </a:t>
                      </a:r>
                      <a:r>
                        <a:rPr lang="en-US" sz="1000" dirty="0" err="1"/>
                        <a:t>blockwise</a:t>
                      </a:r>
                      <a:r>
                        <a:rPr lang="en-US" sz="1000" dirty="0"/>
                        <a:t> training schedule (VAE → DVAE → classifier → RL agent), listed key loss functions (recon + KL, semantic-perceptual, PPO objective), and placed core equations on one summary slide.</a:t>
                      </a:r>
                    </a:p>
                  </a:txBody>
                  <a:tcPr/>
                </a:tc>
                <a:tc>
                  <a:txBody>
                    <a:bodyPr/>
                    <a:lstStyle/>
                    <a:p>
                      <a:pPr algn="ctr"/>
                      <a:r>
                        <a:rPr lang="en-US" sz="1000" dirty="0"/>
                        <a:t>Done</a:t>
                      </a:r>
                    </a:p>
                  </a:txBody>
                  <a:tcPr anchor="ctr"/>
                </a:tc>
                <a:tc>
                  <a:txBody>
                    <a:bodyPr/>
                    <a:lstStyle/>
                    <a:p>
                      <a:pPr algn="ctr"/>
                      <a:r>
                        <a:rPr lang="en-US" sz="1000" dirty="0"/>
                        <a:t>-</a:t>
                      </a:r>
                    </a:p>
                  </a:txBody>
                  <a:tcPr anchor="ctr"/>
                </a:tc>
                <a:extLst>
                  <a:ext uri="{0D108BD9-81ED-4DB2-BD59-A6C34878D82A}">
                    <a16:rowId xmlns:a16="http://schemas.microsoft.com/office/drawing/2014/main" val="1903387185"/>
                  </a:ext>
                </a:extLst>
              </a:tr>
              <a:tr h="198120">
                <a:tc>
                  <a:txBody>
                    <a:bodyPr/>
                    <a:lstStyle/>
                    <a:p>
                      <a:pPr algn="ctr"/>
                      <a:r>
                        <a:rPr lang="en-US" sz="1000" dirty="0">
                          <a:solidFill>
                            <a:schemeClr val="tx1"/>
                          </a:solidFill>
                        </a:rPr>
                        <a:t>9</a:t>
                      </a:r>
                    </a:p>
                  </a:txBody>
                  <a:tcPr anchor="ctr"/>
                </a:tc>
                <a:tc>
                  <a:txBody>
                    <a:bodyPr/>
                    <a:lstStyle/>
                    <a:p>
                      <a:pPr algn="ctr"/>
                      <a:r>
                        <a:rPr lang="en-US" sz="1000" dirty="0">
                          <a:solidFill>
                            <a:schemeClr val="tx1"/>
                          </a:solidFill>
                        </a:rPr>
                        <a:t>Scalability &amp; Complexity</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ko-KR" sz="1000" dirty="0">
                          <a:solidFill>
                            <a:srgbClr val="0000FF"/>
                          </a:solidFill>
                        </a:rPr>
                        <a:t>[Out-of-Scope]</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a:solidFill>
                            <a:schemeClr val="tx1"/>
                          </a:solidFill>
                        </a:rPr>
                        <a:t>Check real time implementation by </a:t>
                      </a:r>
                      <a:r>
                        <a:rPr lang="en-US" sz="1000" dirty="0">
                          <a:solidFill>
                            <a:schemeClr val="tx1"/>
                          </a:solidFill>
                        </a:rPr>
                        <a:t>Scalability &amp; Complexity</a:t>
                      </a:r>
                      <a:r>
                        <a:rPr lang="en-US" sz="1000" b="0" dirty="0">
                          <a:solidFill>
                            <a:schemeClr val="tx1"/>
                          </a:solidFill>
                        </a:rPr>
                        <a:t> considerations.</a:t>
                      </a:r>
                      <a:endParaRPr lang="en-US" sz="1000" dirty="0">
                        <a:solidFill>
                          <a:schemeClr val="tx1"/>
                        </a:solidFill>
                      </a:endParaRPr>
                    </a:p>
                  </a:txBody>
                  <a:tcPr anchor="ctr"/>
                </a:tc>
                <a:tc>
                  <a:txBody>
                    <a:bodyPr/>
                    <a:lstStyle/>
                    <a:p>
                      <a:pPr algn="ctr"/>
                      <a:endParaRPr lang="en-US" sz="1000" dirty="0">
                        <a:solidFill>
                          <a:srgbClr val="FF0000"/>
                        </a:solidFill>
                      </a:endParaRPr>
                    </a:p>
                  </a:txBody>
                  <a:tcPr anchor="ctr"/>
                </a:tc>
                <a:tc>
                  <a:txBody>
                    <a:bodyPr/>
                    <a:lstStyle/>
                    <a:p>
                      <a:pPr algn="ctr"/>
                      <a:r>
                        <a:rPr lang="en-US" sz="1000" dirty="0">
                          <a:solidFill>
                            <a:schemeClr val="tx1"/>
                          </a:solidFill>
                        </a:rPr>
                        <a:t>Measure runtime, model size; </a:t>
                      </a:r>
                    </a:p>
                    <a:p>
                      <a:pPr algn="ctr"/>
                      <a:r>
                        <a:rPr lang="en-US" sz="1000" dirty="0">
                          <a:solidFill>
                            <a:schemeClr val="tx1"/>
                          </a:solidFill>
                        </a:rPr>
                        <a:t>propose pruning/distillation paths</a:t>
                      </a:r>
                    </a:p>
                  </a:txBody>
                  <a:tcPr anchor="ctr"/>
                </a:tc>
                <a:extLst>
                  <a:ext uri="{0D108BD9-81ED-4DB2-BD59-A6C34878D82A}">
                    <a16:rowId xmlns:a16="http://schemas.microsoft.com/office/drawing/2014/main" val="2344697898"/>
                  </a:ext>
                </a:extLst>
              </a:tr>
              <a:tr h="198120">
                <a:tc>
                  <a:txBody>
                    <a:bodyPr/>
                    <a:lstStyle/>
                    <a:p>
                      <a:pPr algn="ctr"/>
                      <a:r>
                        <a:rPr lang="en-US" sz="1000" dirty="0">
                          <a:solidFill>
                            <a:schemeClr val="tx1"/>
                          </a:solidFill>
                        </a:rPr>
                        <a:t>10</a:t>
                      </a:r>
                    </a:p>
                  </a:txBody>
                  <a:tcPr anchor="ctr"/>
                </a:tc>
                <a:tc>
                  <a:txBody>
                    <a:bodyPr/>
                    <a:lstStyle/>
                    <a:p>
                      <a:pPr algn="ctr"/>
                      <a:r>
                        <a:rPr lang="en-US" sz="1000" dirty="0">
                          <a:solidFill>
                            <a:schemeClr val="tx1"/>
                          </a:solidFill>
                        </a:rPr>
                        <a:t>Multi-modal Input</a:t>
                      </a:r>
                    </a:p>
                    <a:p>
                      <a:pPr algn="ctr"/>
                      <a:r>
                        <a:rPr lang="en-US" sz="1000" dirty="0">
                          <a:solidFill>
                            <a:srgbClr val="0000FF"/>
                          </a:solidFill>
                        </a:rPr>
                        <a:t>[Out-of-Scope]</a:t>
                      </a:r>
                    </a:p>
                  </a:txBody>
                  <a:tcPr anchor="ctr"/>
                </a:tc>
                <a:tc>
                  <a:txBody>
                    <a:bodyPr/>
                    <a:lstStyle/>
                    <a:p>
                      <a:r>
                        <a:rPr lang="en-US" sz="1000" b="0" dirty="0">
                          <a:solidFill>
                            <a:schemeClr val="tx1"/>
                          </a:solidFill>
                        </a:rPr>
                        <a:t>Multimodal extension with existing architecture: audio/video semantic paths;</a:t>
                      </a:r>
                    </a:p>
                    <a:p>
                      <a:r>
                        <a:rPr lang="en-US" sz="1000" b="0" dirty="0">
                          <a:solidFill>
                            <a:schemeClr val="tx1"/>
                          </a:solidFill>
                        </a:rPr>
                        <a:t>Cross-layer Optimization: more investigation on joint scheduling of semantic importance &amp; radio resources.</a:t>
                      </a:r>
                    </a:p>
                  </a:txBody>
                  <a:tcPr/>
                </a:tc>
                <a:tc>
                  <a:txBody>
                    <a:bodyPr/>
                    <a:lstStyle/>
                    <a:p>
                      <a:pPr algn="ctr"/>
                      <a:endParaRPr lang="en-US" sz="1000" b="0" dirty="0">
                        <a:solidFill>
                          <a:srgbClr val="FF0000"/>
                        </a:solidFill>
                      </a:endParaRPr>
                    </a:p>
                  </a:txBody>
                  <a:tcPr anchor="ctr"/>
                </a:tc>
                <a:tc>
                  <a:txBody>
                    <a:bodyPr/>
                    <a:lstStyle/>
                    <a:p>
                      <a:pPr algn="ctr"/>
                      <a:r>
                        <a:rPr lang="en-US" sz="1000" dirty="0">
                          <a:solidFill>
                            <a:schemeClr val="tx1"/>
                          </a:solidFill>
                        </a:rPr>
                        <a:t>Define roadmap &amp; pilot evaluation metrics</a:t>
                      </a:r>
                    </a:p>
                  </a:txBody>
                  <a:tcPr anchor="ctr"/>
                </a:tc>
                <a:extLst>
                  <a:ext uri="{0D108BD9-81ED-4DB2-BD59-A6C34878D82A}">
                    <a16:rowId xmlns:a16="http://schemas.microsoft.com/office/drawing/2014/main" val="372773512"/>
                  </a:ext>
                </a:extLst>
              </a:tr>
            </a:tbl>
          </a:graphicData>
        </a:graphic>
      </p:graphicFrame>
      <p:sp>
        <p:nvSpPr>
          <p:cNvPr id="7" name="Title 5">
            <a:extLst>
              <a:ext uri="{FF2B5EF4-FFF2-40B4-BE49-F238E27FC236}">
                <a16:creationId xmlns:a16="http://schemas.microsoft.com/office/drawing/2014/main" id="{970DE715-586C-AB29-212E-EA509CB17EC2}"/>
              </a:ext>
            </a:extLst>
          </p:cNvPr>
          <p:cNvSpPr>
            <a:spLocks noGrp="1"/>
          </p:cNvSpPr>
          <p:nvPr>
            <p:ph type="title"/>
          </p:nvPr>
        </p:nvSpPr>
        <p:spPr>
          <a:xfrm>
            <a:off x="527050" y="298450"/>
            <a:ext cx="10369550" cy="490538"/>
          </a:xfrm>
        </p:spPr>
        <p:txBody>
          <a:bodyPr/>
          <a:lstStyle/>
          <a:p>
            <a:r>
              <a:rPr lang="en-US" sz="1600" dirty="0">
                <a:solidFill>
                  <a:srgbClr val="0000FF"/>
                </a:solidFill>
              </a:rPr>
              <a:t>Previous ETRI Comments and Improvements   </a:t>
            </a:r>
          </a:p>
        </p:txBody>
      </p:sp>
    </p:spTree>
    <p:extLst>
      <p:ext uri="{BB962C8B-B14F-4D97-AF65-F5344CB8AC3E}">
        <p14:creationId xmlns:p14="http://schemas.microsoft.com/office/powerpoint/2010/main" val="3284311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FC9DCB3-241A-DA82-277D-F0722D3E5D09}"/>
              </a:ext>
            </a:extLst>
          </p:cNvPr>
          <p:cNvSpPr>
            <a:spLocks noGrp="1"/>
          </p:cNvSpPr>
          <p:nvPr>
            <p:ph type="ftr" sz="quarter" idx="10"/>
          </p:nvPr>
        </p:nvSpPr>
        <p:spPr/>
        <p:txBody>
          <a:bodyPr/>
          <a:lstStyle/>
          <a:p>
            <a:pPr>
              <a:defRPr/>
            </a:pPr>
            <a:r>
              <a:rPr lang="en-US" altLang="ko-KR"/>
              <a:t>INHA UNIVERSITY</a:t>
            </a:r>
          </a:p>
          <a:p>
            <a:pPr>
              <a:defRPr/>
            </a:pPr>
            <a:r>
              <a:rPr lang="en-US" altLang="ko-KR"/>
              <a:t>Mobile  Telecommunications  Research  Lab</a:t>
            </a:r>
          </a:p>
        </p:txBody>
      </p:sp>
      <p:sp>
        <p:nvSpPr>
          <p:cNvPr id="5" name="Slide Number Placeholder 4">
            <a:extLst>
              <a:ext uri="{FF2B5EF4-FFF2-40B4-BE49-F238E27FC236}">
                <a16:creationId xmlns:a16="http://schemas.microsoft.com/office/drawing/2014/main" id="{C780E8FD-CB59-4771-4021-956BB971D6EB}"/>
              </a:ext>
            </a:extLst>
          </p:cNvPr>
          <p:cNvSpPr>
            <a:spLocks noGrp="1"/>
          </p:cNvSpPr>
          <p:nvPr>
            <p:ph type="sldNum" sz="quarter" idx="11"/>
          </p:nvPr>
        </p:nvSpPr>
        <p:spPr/>
        <p:txBody>
          <a:bodyPr/>
          <a:lstStyle/>
          <a:p>
            <a:pPr>
              <a:defRPr/>
            </a:pPr>
            <a:fld id="{06B6D9D2-400B-4F34-9CD7-7185E64E1880}" type="slidenum">
              <a:rPr lang="en-US" altLang="ko-KR" smtClean="0">
                <a:solidFill>
                  <a:srgbClr val="000000"/>
                </a:solidFill>
              </a:rPr>
              <a:pPr>
                <a:defRPr/>
              </a:pPr>
              <a:t>8</a:t>
            </a:fld>
            <a:endParaRPr lang="en-US" altLang="ko-KR">
              <a:solidFill>
                <a:srgbClr val="000000"/>
              </a:solidFill>
            </a:endParaRPr>
          </a:p>
        </p:txBody>
      </p:sp>
      <p:graphicFrame>
        <p:nvGraphicFramePr>
          <p:cNvPr id="6" name="Table 5">
            <a:extLst>
              <a:ext uri="{FF2B5EF4-FFF2-40B4-BE49-F238E27FC236}">
                <a16:creationId xmlns:a16="http://schemas.microsoft.com/office/drawing/2014/main" id="{5EABD8F7-B43D-C3BA-C3E6-E8D90248E3DC}"/>
              </a:ext>
            </a:extLst>
          </p:cNvPr>
          <p:cNvGraphicFramePr>
            <a:graphicFrameLocks noGrp="1"/>
          </p:cNvGraphicFramePr>
          <p:nvPr>
            <p:extLst>
              <p:ext uri="{D42A27DB-BD31-4B8C-83A1-F6EECF244321}">
                <p14:modId xmlns:p14="http://schemas.microsoft.com/office/powerpoint/2010/main" val="2828065914"/>
              </p:ext>
            </p:extLst>
          </p:nvPr>
        </p:nvGraphicFramePr>
        <p:xfrm>
          <a:off x="432200" y="1027817"/>
          <a:ext cx="11230234" cy="5425440"/>
        </p:xfrm>
        <a:graphic>
          <a:graphicData uri="http://schemas.openxmlformats.org/drawingml/2006/table">
            <a:tbl>
              <a:tblPr firstRow="1" bandRow="1">
                <a:tableStyleId>{D7AC3CCA-C797-4891-BE02-D94E43425B78}</a:tableStyleId>
              </a:tblPr>
              <a:tblGrid>
                <a:gridCol w="1156903">
                  <a:extLst>
                    <a:ext uri="{9D8B030D-6E8A-4147-A177-3AD203B41FA5}">
                      <a16:colId xmlns:a16="http://schemas.microsoft.com/office/drawing/2014/main" val="647457323"/>
                    </a:ext>
                  </a:extLst>
                </a:gridCol>
                <a:gridCol w="1464815">
                  <a:extLst>
                    <a:ext uri="{9D8B030D-6E8A-4147-A177-3AD203B41FA5}">
                      <a16:colId xmlns:a16="http://schemas.microsoft.com/office/drawing/2014/main" val="1090270638"/>
                    </a:ext>
                  </a:extLst>
                </a:gridCol>
                <a:gridCol w="1091954">
                  <a:extLst>
                    <a:ext uri="{9D8B030D-6E8A-4147-A177-3AD203B41FA5}">
                      <a16:colId xmlns:a16="http://schemas.microsoft.com/office/drawing/2014/main" val="2341938785"/>
                    </a:ext>
                  </a:extLst>
                </a:gridCol>
                <a:gridCol w="1420427">
                  <a:extLst>
                    <a:ext uri="{9D8B030D-6E8A-4147-A177-3AD203B41FA5}">
                      <a16:colId xmlns:a16="http://schemas.microsoft.com/office/drawing/2014/main" val="2963421809"/>
                    </a:ext>
                  </a:extLst>
                </a:gridCol>
                <a:gridCol w="1171852">
                  <a:extLst>
                    <a:ext uri="{9D8B030D-6E8A-4147-A177-3AD203B41FA5}">
                      <a16:colId xmlns:a16="http://schemas.microsoft.com/office/drawing/2014/main" val="1603018992"/>
                    </a:ext>
                  </a:extLst>
                </a:gridCol>
                <a:gridCol w="1358284">
                  <a:extLst>
                    <a:ext uri="{9D8B030D-6E8A-4147-A177-3AD203B41FA5}">
                      <a16:colId xmlns:a16="http://schemas.microsoft.com/office/drawing/2014/main" val="1404729403"/>
                    </a:ext>
                  </a:extLst>
                </a:gridCol>
                <a:gridCol w="1700474">
                  <a:extLst>
                    <a:ext uri="{9D8B030D-6E8A-4147-A177-3AD203B41FA5}">
                      <a16:colId xmlns:a16="http://schemas.microsoft.com/office/drawing/2014/main" val="3256037596"/>
                    </a:ext>
                  </a:extLst>
                </a:gridCol>
                <a:gridCol w="1865525">
                  <a:extLst>
                    <a:ext uri="{9D8B030D-6E8A-4147-A177-3AD203B41FA5}">
                      <a16:colId xmlns:a16="http://schemas.microsoft.com/office/drawing/2014/main" val="3447854761"/>
                    </a:ext>
                  </a:extLst>
                </a:gridCol>
              </a:tblGrid>
              <a:tr h="370840">
                <a:tc>
                  <a:txBody>
                    <a:bodyPr/>
                    <a:lstStyle/>
                    <a:p>
                      <a:pPr algn="ctr"/>
                      <a:r>
                        <a:rPr lang="en-US" sz="1200" dirty="0"/>
                        <a:t>Feature/</a:t>
                      </a:r>
                    </a:p>
                    <a:p>
                      <a:pPr algn="ctr"/>
                      <a:r>
                        <a:rPr lang="en-US" sz="1200" dirty="0"/>
                        <a:t>System</a:t>
                      </a:r>
                    </a:p>
                  </a:txBody>
                  <a:tcPr anchor="ctr"/>
                </a:tc>
                <a:tc>
                  <a:txBody>
                    <a:bodyPr/>
                    <a:lstStyle/>
                    <a:p>
                      <a:pPr algn="ctr"/>
                      <a:r>
                        <a:rPr lang="en-US" sz="1200" dirty="0"/>
                        <a:t>Our DSKB-based SC System</a:t>
                      </a:r>
                    </a:p>
                  </a:txBody>
                  <a:tcPr anchor="ctr"/>
                </a:tc>
                <a:tc>
                  <a:txBody>
                    <a:bodyPr/>
                    <a:lstStyle/>
                    <a:p>
                      <a:pPr algn="ctr"/>
                      <a:r>
                        <a:rPr lang="en-US" sz="1200" dirty="0" err="1"/>
                        <a:t>DeepSC</a:t>
                      </a:r>
                      <a:endParaRPr lang="en-US" sz="1200" dirty="0"/>
                    </a:p>
                  </a:txBody>
                  <a:tcPr anchor="ctr"/>
                </a:tc>
                <a:tc>
                  <a:txBody>
                    <a:bodyPr/>
                    <a:lstStyle/>
                    <a:p>
                      <a:pPr algn="ctr"/>
                      <a:r>
                        <a:rPr lang="en-US" sz="1200" dirty="0"/>
                        <a:t>L-</a:t>
                      </a:r>
                      <a:r>
                        <a:rPr lang="en-US" sz="1200" dirty="0" err="1"/>
                        <a:t>DeepSC</a:t>
                      </a:r>
                      <a:endParaRPr lang="en-US" sz="1200" dirty="0"/>
                    </a:p>
                  </a:txBody>
                  <a:tcPr anchor="ctr"/>
                </a:tc>
                <a:tc>
                  <a:txBody>
                    <a:bodyPr/>
                    <a:lstStyle/>
                    <a:p>
                      <a:pPr algn="ctr"/>
                      <a:r>
                        <a:rPr lang="en-US" sz="1200" dirty="0"/>
                        <a:t>BERT-based Systems</a:t>
                      </a:r>
                    </a:p>
                  </a:txBody>
                  <a:tcPr anchor="ctr"/>
                </a:tc>
                <a:tc>
                  <a:txBody>
                    <a:bodyPr/>
                    <a:lstStyle/>
                    <a:p>
                      <a:pPr algn="ctr"/>
                      <a:r>
                        <a:rPr lang="en-US" sz="1200" dirty="0"/>
                        <a:t>Robust Semantic Text (Hu et al.)</a:t>
                      </a:r>
                    </a:p>
                  </a:txBody>
                  <a:tcPr anchor="ctr"/>
                </a:tc>
                <a:tc>
                  <a:txBody>
                    <a:bodyPr/>
                    <a:lstStyle/>
                    <a:p>
                      <a:pPr algn="ctr"/>
                      <a:r>
                        <a:rPr lang="en-US" sz="1200" dirty="0" err="1"/>
                        <a:t>ReGen</a:t>
                      </a:r>
                      <a:endParaRPr lang="en-US" sz="1200" dirty="0"/>
                    </a:p>
                  </a:txBody>
                  <a:tcPr anchor="ctr"/>
                </a:tc>
                <a:tc>
                  <a:txBody>
                    <a:bodyPr/>
                    <a:lstStyle/>
                    <a:p>
                      <a:pPr algn="ctr"/>
                      <a:r>
                        <a:rPr lang="en-US" sz="1200" dirty="0"/>
                        <a:t>Our System Excels</a:t>
                      </a:r>
                    </a:p>
                  </a:txBody>
                  <a:tcPr anchor="ctr"/>
                </a:tc>
                <a:extLst>
                  <a:ext uri="{0D108BD9-81ED-4DB2-BD59-A6C34878D82A}">
                    <a16:rowId xmlns:a16="http://schemas.microsoft.com/office/drawing/2014/main" val="3920525330"/>
                  </a:ext>
                </a:extLst>
              </a:tr>
              <a:tr h="370840">
                <a:tc>
                  <a:txBody>
                    <a:bodyPr/>
                    <a:lstStyle/>
                    <a:p>
                      <a:pPr algn="ctr"/>
                      <a:r>
                        <a:rPr lang="en-US" sz="1000" b="1" dirty="0">
                          <a:solidFill>
                            <a:schemeClr val="tx1"/>
                          </a:solidFill>
                        </a:rPr>
                        <a:t>Knowledge Integration</a:t>
                      </a:r>
                    </a:p>
                  </a:txBody>
                  <a:tcPr anchor="ctr"/>
                </a:tc>
                <a:tc>
                  <a:txBody>
                    <a:bodyPr/>
                    <a:lstStyle/>
                    <a:p>
                      <a:pPr algn="ctr"/>
                      <a:r>
                        <a:rPr lang="en-US" sz="1000" b="0" dirty="0">
                          <a:solidFill>
                            <a:srgbClr val="0000FF"/>
                          </a:solidFill>
                        </a:rPr>
                        <a:t>Domain-specific KB (curated parliamentary terminology database)</a:t>
                      </a:r>
                    </a:p>
                  </a:txBody>
                  <a:tcPr anchor="ctr"/>
                </a:tc>
                <a:tc>
                  <a:txBody>
                    <a:bodyPr/>
                    <a:lstStyle/>
                    <a:p>
                      <a:pPr algn="ctr"/>
                      <a:r>
                        <a:rPr lang="en-US" sz="1000" dirty="0"/>
                        <a:t>Generic neural embeddings (learned semantic vectors)</a:t>
                      </a:r>
                    </a:p>
                  </a:txBody>
                  <a:tcPr anchor="ctr"/>
                </a:tc>
                <a:tc>
                  <a:txBody>
                    <a:bodyPr/>
                    <a:lstStyle/>
                    <a:p>
                      <a:pPr algn="ctr"/>
                      <a:r>
                        <a:rPr lang="en-US" sz="1000" dirty="0"/>
                        <a:t>Limited knowledge base (compact representation)</a:t>
                      </a:r>
                    </a:p>
                  </a:txBody>
                  <a:tcPr anchor="ctr"/>
                </a:tc>
                <a:tc>
                  <a:txBody>
                    <a:bodyPr/>
                    <a:lstStyle/>
                    <a:p>
                      <a:pPr algn="ctr"/>
                      <a:r>
                        <a:rPr lang="en-US" sz="1000" dirty="0"/>
                        <a:t>Pre-trained BERT knowledge (contextual word relationships)</a:t>
                      </a:r>
                    </a:p>
                  </a:txBody>
                  <a:tcPr anchor="ctr"/>
                </a:tc>
                <a:tc>
                  <a:txBody>
                    <a:bodyPr/>
                    <a:lstStyle/>
                    <a:p>
                      <a:pPr algn="ctr"/>
                      <a:r>
                        <a:rPr lang="en-US" sz="1000" dirty="0"/>
                        <a:t>General semantic knowledge (robust latent space)</a:t>
                      </a:r>
                    </a:p>
                  </a:txBody>
                  <a:tcPr anchor="ctr"/>
                </a:tc>
                <a:tc>
                  <a:txBody>
                    <a:bodyPr/>
                    <a:lstStyle/>
                    <a:p>
                      <a:pPr algn="ctr"/>
                      <a:r>
                        <a:rPr lang="en-US" sz="1000" dirty="0"/>
                        <a:t>Knowledge graph integration (structured relationship data)</a:t>
                      </a:r>
                    </a:p>
                  </a:txBody>
                  <a:tcPr anchor="ctr"/>
                </a:tc>
                <a:tc>
                  <a:txBody>
                    <a:bodyPr/>
                    <a:lstStyle/>
                    <a:p>
                      <a:pPr algn="ctr"/>
                      <a:r>
                        <a:rPr lang="en-US" sz="1000" b="1" dirty="0">
                          <a:solidFill>
                            <a:srgbClr val="0000FF"/>
                          </a:solidFill>
                        </a:rPr>
                        <a:t>Specialized domain expertise</a:t>
                      </a:r>
                      <a:r>
                        <a:rPr lang="en-US" sz="1000" dirty="0">
                          <a:solidFill>
                            <a:srgbClr val="0000FF"/>
                          </a:solidFill>
                        </a:rPr>
                        <a:t> - our system has tailored knowledge of parliamentary terms, while others use generic knowledge that misses domain nuances</a:t>
                      </a:r>
                    </a:p>
                  </a:txBody>
                  <a:tcPr anchor="ctr"/>
                </a:tc>
                <a:extLst>
                  <a:ext uri="{0D108BD9-81ED-4DB2-BD59-A6C34878D82A}">
                    <a16:rowId xmlns:a16="http://schemas.microsoft.com/office/drawing/2014/main" val="2837395972"/>
                  </a:ext>
                </a:extLst>
              </a:tr>
              <a:tr h="370840">
                <a:tc>
                  <a:txBody>
                    <a:bodyPr/>
                    <a:lstStyle/>
                    <a:p>
                      <a:pPr algn="ctr"/>
                      <a:r>
                        <a:rPr lang="en-US" sz="1000" b="1" dirty="0">
                          <a:solidFill>
                            <a:schemeClr val="tx1"/>
                          </a:solidFill>
                        </a:rPr>
                        <a:t>Compression Efficiency</a:t>
                      </a:r>
                    </a:p>
                  </a:txBody>
                  <a:tcPr anchor="ctr"/>
                </a:tc>
                <a:tc>
                  <a:txBody>
                    <a:bodyPr/>
                    <a:lstStyle/>
                    <a:p>
                      <a:pPr algn="ctr"/>
                      <a:r>
                        <a:rPr lang="en-US" sz="1000" b="0" dirty="0">
                          <a:solidFill>
                            <a:srgbClr val="0000FF"/>
                          </a:solidFill>
                        </a:rPr>
                        <a:t>40%-dimension reduction (768→460 via VAE bottleneck)</a:t>
                      </a:r>
                    </a:p>
                  </a:txBody>
                  <a:tcPr anchor="ctr"/>
                </a:tc>
                <a:tc>
                  <a:txBody>
                    <a:bodyPr/>
                    <a:lstStyle/>
                    <a:p>
                      <a:pPr algn="ctr"/>
                      <a:r>
                        <a:rPr lang="en-US" sz="1000" dirty="0"/>
                        <a:t>Moderate (neural compression)</a:t>
                      </a:r>
                    </a:p>
                  </a:txBody>
                  <a:tcPr anchor="ctr"/>
                </a:tc>
                <a:tc>
                  <a:txBody>
                    <a:bodyPr/>
                    <a:lstStyle/>
                    <a:p>
                      <a:pPr algn="ctr"/>
                      <a:r>
                        <a:rPr lang="en-US" sz="1000" dirty="0"/>
                        <a:t>High (IoT-optimized network pruning)</a:t>
                      </a:r>
                    </a:p>
                  </a:txBody>
                  <a:tcPr anchor="ctr"/>
                </a:tc>
                <a:tc>
                  <a:txBody>
                    <a:bodyPr/>
                    <a:lstStyle/>
                    <a:p>
                      <a:pPr algn="ctr"/>
                      <a:r>
                        <a:rPr lang="en-US" sz="1000" dirty="0"/>
                        <a:t>Minimal to moderate (varies by embedding size)</a:t>
                      </a:r>
                    </a:p>
                  </a:txBody>
                  <a:tcPr anchor="ctr"/>
                </a:tc>
                <a:tc>
                  <a:txBody>
                    <a:bodyPr/>
                    <a:lstStyle/>
                    <a:p>
                      <a:pPr algn="ctr"/>
                      <a:r>
                        <a:rPr lang="en-US" sz="1000" dirty="0"/>
                        <a:t>Varies by model configuration (vector quantization methods)</a:t>
                      </a:r>
                    </a:p>
                  </a:txBody>
                  <a:tcPr anchor="ctr"/>
                </a:tc>
                <a:tc>
                  <a:txBody>
                    <a:bodyPr/>
                    <a:lstStyle/>
                    <a:p>
                      <a:pPr algn="ctr"/>
                      <a:r>
                        <a:rPr lang="en-US" sz="1000" dirty="0"/>
                        <a:t>Moderate (graph linearization technique)</a:t>
                      </a:r>
                    </a:p>
                  </a:txBody>
                  <a:tcPr anchor="ctr"/>
                </a:tc>
                <a:tc>
                  <a:txBody>
                    <a:bodyPr/>
                    <a:lstStyle/>
                    <a:p>
                      <a:pPr algn="ctr"/>
                      <a:r>
                        <a:rPr lang="en-US" sz="1000" b="1" dirty="0">
                          <a:solidFill>
                            <a:srgbClr val="0000FF"/>
                          </a:solidFill>
                        </a:rPr>
                        <a:t>Balanced size-quality tradeoff</a:t>
                      </a:r>
                      <a:r>
                        <a:rPr lang="en-US" sz="1000" dirty="0">
                          <a:solidFill>
                            <a:srgbClr val="0000FF"/>
                          </a:solidFill>
                        </a:rPr>
                        <a:t> - our system achieves substantial compression while maintaining high semantic fidelity, unlike systems that sacrifice one for the other</a:t>
                      </a:r>
                    </a:p>
                  </a:txBody>
                  <a:tcPr anchor="ctr"/>
                </a:tc>
                <a:extLst>
                  <a:ext uri="{0D108BD9-81ED-4DB2-BD59-A6C34878D82A}">
                    <a16:rowId xmlns:a16="http://schemas.microsoft.com/office/drawing/2014/main" val="349692323"/>
                  </a:ext>
                </a:extLst>
              </a:tr>
              <a:tr h="370840">
                <a:tc>
                  <a:txBody>
                    <a:bodyPr/>
                    <a:lstStyle/>
                    <a:p>
                      <a:pPr algn="ctr"/>
                      <a:r>
                        <a:rPr lang="en-US" sz="1000" b="1" dirty="0">
                          <a:solidFill>
                            <a:schemeClr val="tx1"/>
                          </a:solidFill>
                        </a:rPr>
                        <a:t>Content Classification</a:t>
                      </a:r>
                    </a:p>
                  </a:txBody>
                  <a:tcPr anchor="ctr"/>
                </a:tc>
                <a:tc>
                  <a:txBody>
                    <a:bodyPr/>
                    <a:lstStyle/>
                    <a:p>
                      <a:pPr algn="ctr"/>
                      <a:r>
                        <a:rPr lang="en-US" sz="1000" dirty="0">
                          <a:solidFill>
                            <a:srgbClr val="0000FF"/>
                          </a:solidFill>
                        </a:rPr>
                        <a:t>4 categories (procedural [rules/agendas], legislative [laws/amendments], factual [data/reports], argumentative [opinions/debates])</a:t>
                      </a:r>
                    </a:p>
                  </a:txBody>
                  <a:tcPr anchor="ctr"/>
                </a:tc>
                <a:tc>
                  <a:txBody>
                    <a:bodyPr/>
                    <a:lstStyle/>
                    <a:p>
                      <a:pPr algn="ctr"/>
                      <a:r>
                        <a:rPr lang="en-US" sz="1000" dirty="0"/>
                        <a:t>Limited or none (uniform treatment)</a:t>
                      </a:r>
                    </a:p>
                  </a:txBody>
                  <a:tcPr anchor="ctr"/>
                </a:tc>
                <a:tc>
                  <a:txBody>
                    <a:bodyPr/>
                    <a:lstStyle/>
                    <a:p>
                      <a:pPr algn="ctr"/>
                      <a:r>
                        <a:rPr lang="en-US" sz="1000" dirty="0"/>
                        <a:t>Limited or none (efficiency focused)</a:t>
                      </a:r>
                    </a:p>
                  </a:txBody>
                  <a:tcPr anchor="ctr"/>
                </a:tc>
                <a:tc>
                  <a:txBody>
                    <a:bodyPr/>
                    <a:lstStyle/>
                    <a:p>
                      <a:pPr algn="ctr"/>
                      <a:r>
                        <a:rPr lang="en-US" sz="1000" dirty="0"/>
                        <a:t>Limited (general text classification)</a:t>
                      </a:r>
                    </a:p>
                  </a:txBody>
                  <a:tcPr anchor="ctr"/>
                </a:tc>
                <a:tc>
                  <a:txBody>
                    <a:bodyPr/>
                    <a:lstStyle/>
                    <a:p>
                      <a:pPr algn="ctr"/>
                      <a:r>
                        <a:rPr lang="en-US" sz="1000" dirty="0"/>
                        <a:t>Limited (without content-specific protection)</a:t>
                      </a:r>
                    </a:p>
                  </a:txBody>
                  <a:tcPr anchor="ctr"/>
                </a:tc>
                <a:tc>
                  <a:txBody>
                    <a:bodyPr/>
                    <a:lstStyle/>
                    <a:p>
                      <a:pPr algn="ctr"/>
                      <a:r>
                        <a:rPr lang="en-US" sz="1000" dirty="0"/>
                        <a:t>Content-based (graph relation-driven)</a:t>
                      </a:r>
                    </a:p>
                  </a:txBody>
                  <a:tcPr anchor="ctr"/>
                </a:tc>
                <a:tc>
                  <a:txBody>
                    <a:bodyPr/>
                    <a:lstStyle/>
                    <a:p>
                      <a:pPr algn="ctr"/>
                      <a:r>
                        <a:rPr lang="en-US" sz="1000" b="1" dirty="0">
                          <a:solidFill>
                            <a:srgbClr val="0000FF"/>
                          </a:solidFill>
                        </a:rPr>
                        <a:t>Content-aware protection</a:t>
                      </a:r>
                      <a:r>
                        <a:rPr lang="en-US" sz="1000" dirty="0">
                          <a:solidFill>
                            <a:srgbClr val="0000FF"/>
                          </a:solidFill>
                        </a:rPr>
                        <a:t> - our system applies stronger protection to more important content categories, optimizing bandwidth usage unlike uniform approaches</a:t>
                      </a:r>
                    </a:p>
                  </a:txBody>
                  <a:tcPr anchor="ctr"/>
                </a:tc>
                <a:extLst>
                  <a:ext uri="{0D108BD9-81ED-4DB2-BD59-A6C34878D82A}">
                    <a16:rowId xmlns:a16="http://schemas.microsoft.com/office/drawing/2014/main" val="587379526"/>
                  </a:ext>
                </a:extLst>
              </a:tr>
              <a:tr h="370840">
                <a:tc>
                  <a:txBody>
                    <a:bodyPr/>
                    <a:lstStyle/>
                    <a:p>
                      <a:pPr algn="ctr"/>
                      <a:r>
                        <a:rPr lang="en-US" sz="1000" b="1" dirty="0">
                          <a:solidFill>
                            <a:schemeClr val="tx1"/>
                          </a:solidFill>
                        </a:rPr>
                        <a:t>Physical-Semantic Channel Integration</a:t>
                      </a:r>
                    </a:p>
                  </a:txBody>
                  <a:tcPr anchor="ctr"/>
                </a:tc>
                <a:tc>
                  <a:txBody>
                    <a:bodyPr/>
                    <a:lstStyle/>
                    <a:p>
                      <a:pPr algn="ctr"/>
                      <a:r>
                        <a:rPr lang="en-US" sz="1000" dirty="0">
                          <a:solidFill>
                            <a:srgbClr val="0000FF"/>
                          </a:solidFill>
                        </a:rPr>
                        <a:t>Comprehensive cross-layer optimization (frequency-selective channel model, OFDM-16 modulation, content-adaptive coding, unequal error protection)</a:t>
                      </a:r>
                    </a:p>
                  </a:txBody>
                  <a:tcPr anchor="ctr"/>
                </a:tc>
                <a:tc>
                  <a:txBody>
                    <a:bodyPr/>
                    <a:lstStyle/>
                    <a:p>
                      <a:pPr algn="ctr"/>
                      <a:r>
                        <a:rPr lang="en-US" sz="1000" dirty="0"/>
                        <a:t>Basic integration (separate physical and semantic layers with limited interaction)</a:t>
                      </a:r>
                    </a:p>
                  </a:txBody>
                  <a:tcPr anchor="ctr"/>
                </a:tc>
                <a:tc>
                  <a:txBody>
                    <a:bodyPr/>
                    <a:lstStyle/>
                    <a:p>
                      <a:pPr algn="ctr"/>
                      <a:r>
                        <a:rPr lang="en-US" sz="1000" dirty="0"/>
                        <a:t>Simplified integration (optimized for low overhead)</a:t>
                      </a:r>
                    </a:p>
                  </a:txBody>
                  <a:tcPr anchor="ctr"/>
                </a:tc>
                <a:tc>
                  <a:txBody>
                    <a:bodyPr/>
                    <a:lstStyle/>
                    <a:p>
                      <a:pPr algn="ctr"/>
                      <a:r>
                        <a:rPr lang="en-US" sz="1000" dirty="0"/>
                        <a:t>Limited integration (semantic focus with minimal physical layer optimization)</a:t>
                      </a:r>
                    </a:p>
                  </a:txBody>
                  <a:tcPr anchor="ctr"/>
                </a:tc>
                <a:tc>
                  <a:txBody>
                    <a:bodyPr/>
                    <a:lstStyle/>
                    <a:p>
                      <a:pPr algn="ctr"/>
                      <a:r>
                        <a:rPr lang="en-US" sz="1000" dirty="0"/>
                        <a:t>Partial integration (adversarial robustness without content adaptation)</a:t>
                      </a:r>
                    </a:p>
                  </a:txBody>
                  <a:tcPr anchor="ctr"/>
                </a:tc>
                <a:tc>
                  <a:txBody>
                    <a:bodyPr/>
                    <a:lstStyle/>
                    <a:p>
                      <a:pPr algn="ctr"/>
                      <a:r>
                        <a:rPr lang="en-US" sz="1000" dirty="0"/>
                        <a:t>Minimal integration (focused on generation rather than transmission)</a:t>
                      </a:r>
                    </a:p>
                  </a:txBody>
                  <a:tcPr anchor="ctr"/>
                </a:tc>
                <a:tc>
                  <a:txBody>
                    <a:bodyPr/>
                    <a:lstStyle/>
                    <a:p>
                      <a:pPr algn="ctr"/>
                      <a:r>
                        <a:rPr lang="en-US" sz="1000" b="1" dirty="0">
                          <a:solidFill>
                            <a:srgbClr val="0000FF"/>
                          </a:solidFill>
                        </a:rPr>
                        <a:t>True end-to-end optimization</a:t>
                      </a:r>
                      <a:r>
                        <a:rPr lang="en-US" sz="1000" dirty="0">
                          <a:solidFill>
                            <a:srgbClr val="0000FF"/>
                          </a:solidFill>
                        </a:rPr>
                        <a:t> - our system integrates physical and semantic layers with content-aware adaptation, while others treat them as separate or focus primarily on one layer</a:t>
                      </a:r>
                    </a:p>
                  </a:txBody>
                  <a:tcPr anchor="ctr"/>
                </a:tc>
                <a:extLst>
                  <a:ext uri="{0D108BD9-81ED-4DB2-BD59-A6C34878D82A}">
                    <a16:rowId xmlns:a16="http://schemas.microsoft.com/office/drawing/2014/main" val="1978956958"/>
                  </a:ext>
                </a:extLst>
              </a:tr>
            </a:tbl>
          </a:graphicData>
        </a:graphic>
      </p:graphicFrame>
      <p:sp>
        <p:nvSpPr>
          <p:cNvPr id="7" name="Title 5">
            <a:extLst>
              <a:ext uri="{FF2B5EF4-FFF2-40B4-BE49-F238E27FC236}">
                <a16:creationId xmlns:a16="http://schemas.microsoft.com/office/drawing/2014/main" id="{D11D24D7-521A-9B92-4320-5F33F02E6338}"/>
              </a:ext>
            </a:extLst>
          </p:cNvPr>
          <p:cNvSpPr>
            <a:spLocks noGrp="1"/>
          </p:cNvSpPr>
          <p:nvPr>
            <p:ph type="title"/>
          </p:nvPr>
        </p:nvSpPr>
        <p:spPr>
          <a:xfrm>
            <a:off x="527051" y="298450"/>
            <a:ext cx="10369549" cy="490538"/>
          </a:xfrm>
        </p:spPr>
        <p:txBody>
          <a:bodyPr/>
          <a:lstStyle/>
          <a:p>
            <a:r>
              <a:rPr lang="en-US" sz="1600" dirty="0">
                <a:solidFill>
                  <a:srgbClr val="0000FF"/>
                </a:solidFill>
              </a:rPr>
              <a:t>Comparative Analysis of Text Semantic Communication with Contributions (1)   </a:t>
            </a:r>
          </a:p>
        </p:txBody>
      </p:sp>
    </p:spTree>
    <p:extLst>
      <p:ext uri="{BB962C8B-B14F-4D97-AF65-F5344CB8AC3E}">
        <p14:creationId xmlns:p14="http://schemas.microsoft.com/office/powerpoint/2010/main" val="3804313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E956A0-2A1A-D846-3D24-2FFB676AA19B}"/>
            </a:ext>
          </a:extLst>
        </p:cNvPr>
        <p:cNvGrpSpPr/>
        <p:nvPr/>
      </p:nvGrpSpPr>
      <p:grpSpPr>
        <a:xfrm>
          <a:off x="0" y="0"/>
          <a:ext cx="0" cy="0"/>
          <a:chOff x="0" y="0"/>
          <a:chExt cx="0" cy="0"/>
        </a:xfrm>
      </p:grpSpPr>
      <p:sp>
        <p:nvSpPr>
          <p:cNvPr id="4" name="Footer Placeholder 3">
            <a:extLst>
              <a:ext uri="{FF2B5EF4-FFF2-40B4-BE49-F238E27FC236}">
                <a16:creationId xmlns:a16="http://schemas.microsoft.com/office/drawing/2014/main" id="{8018FE14-0574-51F6-CF85-BA9E9425EC34}"/>
              </a:ext>
            </a:extLst>
          </p:cNvPr>
          <p:cNvSpPr>
            <a:spLocks noGrp="1"/>
          </p:cNvSpPr>
          <p:nvPr>
            <p:ph type="ftr" sz="quarter" idx="10"/>
          </p:nvPr>
        </p:nvSpPr>
        <p:spPr/>
        <p:txBody>
          <a:bodyPr/>
          <a:lstStyle/>
          <a:p>
            <a:pPr>
              <a:defRPr/>
            </a:pPr>
            <a:r>
              <a:rPr lang="en-US" altLang="ko-KR"/>
              <a:t>INHA UNIVERSITY</a:t>
            </a:r>
          </a:p>
          <a:p>
            <a:pPr>
              <a:defRPr/>
            </a:pPr>
            <a:r>
              <a:rPr lang="en-US" altLang="ko-KR"/>
              <a:t>Mobile  Telecommunications  Research  Lab</a:t>
            </a:r>
          </a:p>
        </p:txBody>
      </p:sp>
      <p:sp>
        <p:nvSpPr>
          <p:cNvPr id="5" name="Slide Number Placeholder 4">
            <a:extLst>
              <a:ext uri="{FF2B5EF4-FFF2-40B4-BE49-F238E27FC236}">
                <a16:creationId xmlns:a16="http://schemas.microsoft.com/office/drawing/2014/main" id="{A4EF0F4A-092D-B16E-F4D8-A78FF67CEAF0}"/>
              </a:ext>
            </a:extLst>
          </p:cNvPr>
          <p:cNvSpPr>
            <a:spLocks noGrp="1"/>
          </p:cNvSpPr>
          <p:nvPr>
            <p:ph type="sldNum" sz="quarter" idx="11"/>
          </p:nvPr>
        </p:nvSpPr>
        <p:spPr/>
        <p:txBody>
          <a:bodyPr/>
          <a:lstStyle/>
          <a:p>
            <a:pPr>
              <a:defRPr/>
            </a:pPr>
            <a:fld id="{06B6D9D2-400B-4F34-9CD7-7185E64E1880}" type="slidenum">
              <a:rPr lang="en-US" altLang="ko-KR" smtClean="0">
                <a:solidFill>
                  <a:srgbClr val="000000"/>
                </a:solidFill>
              </a:rPr>
              <a:pPr>
                <a:defRPr/>
              </a:pPr>
              <a:t>9</a:t>
            </a:fld>
            <a:endParaRPr lang="en-US" altLang="ko-KR">
              <a:solidFill>
                <a:srgbClr val="000000"/>
              </a:solidFill>
            </a:endParaRPr>
          </a:p>
        </p:txBody>
      </p:sp>
      <p:graphicFrame>
        <p:nvGraphicFramePr>
          <p:cNvPr id="6" name="Table 5">
            <a:extLst>
              <a:ext uri="{FF2B5EF4-FFF2-40B4-BE49-F238E27FC236}">
                <a16:creationId xmlns:a16="http://schemas.microsoft.com/office/drawing/2014/main" id="{0AC79BA1-2A08-F97C-F8CD-7701A9E4CF9E}"/>
              </a:ext>
            </a:extLst>
          </p:cNvPr>
          <p:cNvGraphicFramePr>
            <a:graphicFrameLocks noGrp="1"/>
          </p:cNvGraphicFramePr>
          <p:nvPr>
            <p:extLst>
              <p:ext uri="{D42A27DB-BD31-4B8C-83A1-F6EECF244321}">
                <p14:modId xmlns:p14="http://schemas.microsoft.com/office/powerpoint/2010/main" val="1030667288"/>
              </p:ext>
            </p:extLst>
          </p:nvPr>
        </p:nvGraphicFramePr>
        <p:xfrm>
          <a:off x="450851" y="1160990"/>
          <a:ext cx="11230234" cy="4815840"/>
        </p:xfrm>
        <a:graphic>
          <a:graphicData uri="http://schemas.openxmlformats.org/drawingml/2006/table">
            <a:tbl>
              <a:tblPr firstRow="1" bandRow="1">
                <a:tableStyleId>{D7AC3CCA-C797-4891-BE02-D94E43425B78}</a:tableStyleId>
              </a:tblPr>
              <a:tblGrid>
                <a:gridCol w="1148025">
                  <a:extLst>
                    <a:ext uri="{9D8B030D-6E8A-4147-A177-3AD203B41FA5}">
                      <a16:colId xmlns:a16="http://schemas.microsoft.com/office/drawing/2014/main" val="647457323"/>
                    </a:ext>
                  </a:extLst>
                </a:gridCol>
                <a:gridCol w="1571348">
                  <a:extLst>
                    <a:ext uri="{9D8B030D-6E8A-4147-A177-3AD203B41FA5}">
                      <a16:colId xmlns:a16="http://schemas.microsoft.com/office/drawing/2014/main" val="1090270638"/>
                    </a:ext>
                  </a:extLst>
                </a:gridCol>
                <a:gridCol w="1171852">
                  <a:extLst>
                    <a:ext uri="{9D8B030D-6E8A-4147-A177-3AD203B41FA5}">
                      <a16:colId xmlns:a16="http://schemas.microsoft.com/office/drawing/2014/main" val="2341938785"/>
                    </a:ext>
                  </a:extLst>
                </a:gridCol>
                <a:gridCol w="1331651">
                  <a:extLst>
                    <a:ext uri="{9D8B030D-6E8A-4147-A177-3AD203B41FA5}">
                      <a16:colId xmlns:a16="http://schemas.microsoft.com/office/drawing/2014/main" val="2963421809"/>
                    </a:ext>
                  </a:extLst>
                </a:gridCol>
                <a:gridCol w="1154097">
                  <a:extLst>
                    <a:ext uri="{9D8B030D-6E8A-4147-A177-3AD203B41FA5}">
                      <a16:colId xmlns:a16="http://schemas.microsoft.com/office/drawing/2014/main" val="1603018992"/>
                    </a:ext>
                  </a:extLst>
                </a:gridCol>
                <a:gridCol w="1438182">
                  <a:extLst>
                    <a:ext uri="{9D8B030D-6E8A-4147-A177-3AD203B41FA5}">
                      <a16:colId xmlns:a16="http://schemas.microsoft.com/office/drawing/2014/main" val="1404729403"/>
                    </a:ext>
                  </a:extLst>
                </a:gridCol>
                <a:gridCol w="1549554">
                  <a:extLst>
                    <a:ext uri="{9D8B030D-6E8A-4147-A177-3AD203B41FA5}">
                      <a16:colId xmlns:a16="http://schemas.microsoft.com/office/drawing/2014/main" val="3256037596"/>
                    </a:ext>
                  </a:extLst>
                </a:gridCol>
                <a:gridCol w="1865525">
                  <a:extLst>
                    <a:ext uri="{9D8B030D-6E8A-4147-A177-3AD203B41FA5}">
                      <a16:colId xmlns:a16="http://schemas.microsoft.com/office/drawing/2014/main" val="3447854761"/>
                    </a:ext>
                  </a:extLst>
                </a:gridCol>
              </a:tblGrid>
              <a:tr h="370840">
                <a:tc>
                  <a:txBody>
                    <a:bodyPr/>
                    <a:lstStyle/>
                    <a:p>
                      <a:pPr algn="ctr"/>
                      <a:r>
                        <a:rPr lang="en-US" sz="1200" dirty="0"/>
                        <a:t>Feature/</a:t>
                      </a:r>
                    </a:p>
                    <a:p>
                      <a:pPr algn="ctr"/>
                      <a:r>
                        <a:rPr lang="en-US" sz="1200" dirty="0"/>
                        <a:t>System</a:t>
                      </a:r>
                    </a:p>
                  </a:txBody>
                  <a:tcPr anchor="ctr"/>
                </a:tc>
                <a:tc>
                  <a:txBody>
                    <a:bodyPr/>
                    <a:lstStyle/>
                    <a:p>
                      <a:pPr algn="ctr"/>
                      <a:r>
                        <a:rPr lang="en-US" sz="1200" dirty="0"/>
                        <a:t>Our DSKB-based SC System</a:t>
                      </a:r>
                    </a:p>
                  </a:txBody>
                  <a:tcPr anchor="ctr"/>
                </a:tc>
                <a:tc>
                  <a:txBody>
                    <a:bodyPr/>
                    <a:lstStyle/>
                    <a:p>
                      <a:pPr algn="ctr"/>
                      <a:r>
                        <a:rPr lang="en-US" sz="1200" dirty="0" err="1"/>
                        <a:t>DeepSC</a:t>
                      </a:r>
                      <a:endParaRPr lang="en-US" sz="1200" dirty="0"/>
                    </a:p>
                  </a:txBody>
                  <a:tcPr anchor="ctr"/>
                </a:tc>
                <a:tc>
                  <a:txBody>
                    <a:bodyPr/>
                    <a:lstStyle/>
                    <a:p>
                      <a:pPr algn="ctr"/>
                      <a:r>
                        <a:rPr lang="en-US" sz="1200" dirty="0"/>
                        <a:t>L-</a:t>
                      </a:r>
                      <a:r>
                        <a:rPr lang="en-US" sz="1200" dirty="0" err="1"/>
                        <a:t>DeepSC</a:t>
                      </a:r>
                      <a:endParaRPr lang="en-US" sz="1200" dirty="0"/>
                    </a:p>
                  </a:txBody>
                  <a:tcPr anchor="ctr"/>
                </a:tc>
                <a:tc>
                  <a:txBody>
                    <a:bodyPr/>
                    <a:lstStyle/>
                    <a:p>
                      <a:pPr algn="ctr"/>
                      <a:r>
                        <a:rPr lang="en-US" sz="1200" dirty="0"/>
                        <a:t>BERT-based Systems</a:t>
                      </a:r>
                    </a:p>
                  </a:txBody>
                  <a:tcPr anchor="ctr"/>
                </a:tc>
                <a:tc>
                  <a:txBody>
                    <a:bodyPr/>
                    <a:lstStyle/>
                    <a:p>
                      <a:pPr algn="ctr"/>
                      <a:r>
                        <a:rPr lang="en-US" sz="1200" dirty="0"/>
                        <a:t>Robust Semantic Text (Hu et al.)</a:t>
                      </a:r>
                    </a:p>
                  </a:txBody>
                  <a:tcPr anchor="ctr"/>
                </a:tc>
                <a:tc>
                  <a:txBody>
                    <a:bodyPr/>
                    <a:lstStyle/>
                    <a:p>
                      <a:pPr algn="ctr"/>
                      <a:r>
                        <a:rPr lang="en-US" sz="1200" dirty="0" err="1"/>
                        <a:t>ReGen</a:t>
                      </a:r>
                      <a:endParaRPr lang="en-US" sz="1200" dirty="0"/>
                    </a:p>
                  </a:txBody>
                  <a:tcPr anchor="ctr"/>
                </a:tc>
                <a:tc>
                  <a:txBody>
                    <a:bodyPr/>
                    <a:lstStyle/>
                    <a:p>
                      <a:pPr algn="ctr"/>
                      <a:r>
                        <a:rPr lang="en-US" sz="1200" dirty="0"/>
                        <a:t>Our System Excels</a:t>
                      </a:r>
                    </a:p>
                  </a:txBody>
                  <a:tcPr anchor="ctr"/>
                </a:tc>
                <a:extLst>
                  <a:ext uri="{0D108BD9-81ED-4DB2-BD59-A6C34878D82A}">
                    <a16:rowId xmlns:a16="http://schemas.microsoft.com/office/drawing/2014/main" val="3920525330"/>
                  </a:ext>
                </a:extLst>
              </a:tr>
              <a:tr h="370840">
                <a:tc>
                  <a:txBody>
                    <a:bodyPr/>
                    <a:lstStyle/>
                    <a:p>
                      <a:pPr algn="ctr"/>
                      <a:r>
                        <a:rPr lang="en-US" sz="1000" b="1" dirty="0">
                          <a:solidFill>
                            <a:schemeClr val="tx1"/>
                          </a:solidFill>
                        </a:rPr>
                        <a:t>Error Recovery</a:t>
                      </a:r>
                    </a:p>
                  </a:txBody>
                  <a:tcPr anchor="ctr"/>
                </a:tc>
                <a:tc>
                  <a:txBody>
                    <a:bodyPr/>
                    <a:lstStyle/>
                    <a:p>
                      <a:pPr algn="ctr"/>
                      <a:r>
                        <a:rPr lang="en-US" sz="1000" dirty="0">
                          <a:solidFill>
                            <a:srgbClr val="0000FF"/>
                          </a:solidFill>
                        </a:rPr>
                        <a:t>Multi-faceted (context fusion, </a:t>
                      </a:r>
                      <a:r>
                        <a:rPr lang="en-US" sz="1000" dirty="0" err="1">
                          <a:solidFill>
                            <a:srgbClr val="0000FF"/>
                          </a:solidFill>
                        </a:rPr>
                        <a:t>kNN</a:t>
                      </a:r>
                      <a:r>
                        <a:rPr lang="en-US" sz="1000" dirty="0">
                          <a:solidFill>
                            <a:srgbClr val="0000FF"/>
                          </a:solidFill>
                        </a:rPr>
                        <a:t> [nearest neighbor matching], KB correction)</a:t>
                      </a:r>
                    </a:p>
                  </a:txBody>
                  <a:tcPr anchor="ctr"/>
                </a:tc>
                <a:tc>
                  <a:txBody>
                    <a:bodyPr/>
                    <a:lstStyle/>
                    <a:p>
                      <a:pPr algn="ctr"/>
                      <a:r>
                        <a:rPr lang="en-US" sz="1000" dirty="0"/>
                        <a:t>Basic error correction (neural reconstruction)</a:t>
                      </a:r>
                    </a:p>
                  </a:txBody>
                  <a:tcPr anchor="ctr"/>
                </a:tc>
                <a:tc>
                  <a:txBody>
                    <a:bodyPr/>
                    <a:lstStyle/>
                    <a:p>
                      <a:pPr algn="ctr"/>
                      <a:r>
                        <a:rPr lang="en-US" sz="1000" dirty="0"/>
                        <a:t>Basic error handling (simplified recovery)</a:t>
                      </a:r>
                    </a:p>
                  </a:txBody>
                  <a:tcPr anchor="ctr"/>
                </a:tc>
                <a:tc>
                  <a:txBody>
                    <a:bodyPr/>
                    <a:lstStyle/>
                    <a:p>
                      <a:pPr algn="ctr"/>
                      <a:r>
                        <a:rPr lang="en-US" sz="1000" dirty="0"/>
                        <a:t>Model-based recovery (contextual inference)</a:t>
                      </a:r>
                    </a:p>
                  </a:txBody>
                  <a:tcPr anchor="ctr"/>
                </a:tc>
                <a:tc>
                  <a:txBody>
                    <a:bodyPr/>
                    <a:lstStyle/>
                    <a:p>
                      <a:pPr algn="ctr"/>
                      <a:r>
                        <a:rPr lang="en-US" sz="1000" dirty="0"/>
                        <a:t>Robust to adversarial attacks (noise-resistant codebook)</a:t>
                      </a:r>
                    </a:p>
                  </a:txBody>
                  <a:tcPr anchor="ctr"/>
                </a:tc>
                <a:tc>
                  <a:txBody>
                    <a:bodyPr/>
                    <a:lstStyle/>
                    <a:p>
                      <a:pPr algn="ctr"/>
                      <a:r>
                        <a:rPr lang="en-US" sz="1000" dirty="0"/>
                        <a:t>Sequence-based correction (RL-guided)</a:t>
                      </a:r>
                    </a:p>
                  </a:txBody>
                  <a:tcPr anchor="ctr"/>
                </a:tc>
                <a:tc>
                  <a:txBody>
                    <a:bodyPr/>
                    <a:lstStyle/>
                    <a:p>
                      <a:pPr algn="ctr"/>
                      <a:r>
                        <a:rPr lang="en-US" sz="1000" b="1" dirty="0">
                          <a:solidFill>
                            <a:srgbClr val="0000FF"/>
                          </a:solidFill>
                        </a:rPr>
                        <a:t>Comprehensive recovery mechanisms</a:t>
                      </a:r>
                      <a:r>
                        <a:rPr lang="en-US" sz="1000" dirty="0">
                          <a:solidFill>
                            <a:srgbClr val="0000FF"/>
                          </a:solidFill>
                        </a:rPr>
                        <a:t> - our system employs multiple complementary strategies for error recovery rather than relying on a single approach</a:t>
                      </a:r>
                    </a:p>
                  </a:txBody>
                  <a:tcPr anchor="ctr"/>
                </a:tc>
                <a:extLst>
                  <a:ext uri="{0D108BD9-81ED-4DB2-BD59-A6C34878D82A}">
                    <a16:rowId xmlns:a16="http://schemas.microsoft.com/office/drawing/2014/main" val="2837395972"/>
                  </a:ext>
                </a:extLst>
              </a:tr>
              <a:tr h="370840">
                <a:tc>
                  <a:txBody>
                    <a:bodyPr/>
                    <a:lstStyle/>
                    <a:p>
                      <a:pPr algn="ctr"/>
                      <a:r>
                        <a:rPr lang="en-US" sz="1000" b="1" dirty="0">
                          <a:solidFill>
                            <a:schemeClr val="tx1"/>
                          </a:solidFill>
                        </a:rPr>
                        <a:t>Resource Efficiency</a:t>
                      </a:r>
                    </a:p>
                  </a:txBody>
                  <a:tcPr anchor="ctr"/>
                </a:tc>
                <a:tc>
                  <a:txBody>
                    <a:bodyPr/>
                    <a:lstStyle/>
                    <a:p>
                      <a:pPr algn="ctr"/>
                      <a:r>
                        <a:rPr lang="en-US" sz="1000" dirty="0">
                          <a:solidFill>
                            <a:srgbClr val="0000FF"/>
                          </a:solidFill>
                        </a:rPr>
                        <a:t>High (RL agent uses only 2.48% of API budget via smart allocation)</a:t>
                      </a:r>
                    </a:p>
                  </a:txBody>
                  <a:tcPr anchor="ctr"/>
                </a:tc>
                <a:tc>
                  <a:txBody>
                    <a:bodyPr/>
                    <a:lstStyle/>
                    <a:p>
                      <a:pPr algn="ctr"/>
                      <a:r>
                        <a:rPr lang="en-US" sz="1000" dirty="0"/>
                        <a:t>Moderate (fixed computational resources)</a:t>
                      </a:r>
                    </a:p>
                  </a:txBody>
                  <a:tcPr anchor="ctr"/>
                </a:tc>
                <a:tc>
                  <a:txBody>
                    <a:bodyPr/>
                    <a:lstStyle/>
                    <a:p>
                      <a:pPr algn="ctr"/>
                      <a:r>
                        <a:rPr lang="en-US" sz="1000" dirty="0"/>
                        <a:t>Very high (IoT-focused network compression)</a:t>
                      </a:r>
                    </a:p>
                  </a:txBody>
                  <a:tcPr anchor="ctr"/>
                </a:tc>
                <a:tc>
                  <a:txBody>
                    <a:bodyPr/>
                    <a:lstStyle/>
                    <a:p>
                      <a:pPr algn="ctr"/>
                      <a:r>
                        <a:rPr lang="en-US" sz="1000" dirty="0"/>
                        <a:t>Moderate to high (depends on model size)</a:t>
                      </a:r>
                    </a:p>
                  </a:txBody>
                  <a:tcPr anchor="ctr"/>
                </a:tc>
                <a:tc>
                  <a:txBody>
                    <a:bodyPr/>
                    <a:lstStyle/>
                    <a:p>
                      <a:pPr algn="ctr"/>
                      <a:r>
                        <a:rPr lang="en-US" sz="1000" dirty="0"/>
                        <a:t>Moderate (codebook lookup efficiency)</a:t>
                      </a:r>
                    </a:p>
                  </a:txBody>
                  <a:tcPr anchor="ctr"/>
                </a:tc>
                <a:tc>
                  <a:txBody>
                    <a:bodyPr/>
                    <a:lstStyle/>
                    <a:p>
                      <a:pPr algn="ctr"/>
                      <a:r>
                        <a:rPr lang="en-US" sz="1000" dirty="0"/>
                        <a:t>Moderate (sequence optimization)</a:t>
                      </a:r>
                    </a:p>
                  </a:txBody>
                  <a:tcPr anchor="ctr"/>
                </a:tc>
                <a:tc>
                  <a:txBody>
                    <a:bodyPr/>
                    <a:lstStyle/>
                    <a:p>
                      <a:pPr algn="ctr"/>
                      <a:r>
                        <a:rPr lang="en-US" sz="1000" b="1" dirty="0">
                          <a:solidFill>
                            <a:srgbClr val="0000FF"/>
                          </a:solidFill>
                        </a:rPr>
                        <a:t>Intelligent resource allocation</a:t>
                      </a:r>
                      <a:r>
                        <a:rPr lang="en-US" sz="1000" dirty="0">
                          <a:solidFill>
                            <a:srgbClr val="0000FF"/>
                          </a:solidFill>
                        </a:rPr>
                        <a:t> - our RL agent dynamically optimizes resource usage based on content importance rather than using fixed resource allocation</a:t>
                      </a:r>
                    </a:p>
                  </a:txBody>
                  <a:tcPr anchor="ctr"/>
                </a:tc>
                <a:extLst>
                  <a:ext uri="{0D108BD9-81ED-4DB2-BD59-A6C34878D82A}">
                    <a16:rowId xmlns:a16="http://schemas.microsoft.com/office/drawing/2014/main" val="349692323"/>
                  </a:ext>
                </a:extLst>
              </a:tr>
              <a:tr h="370840">
                <a:tc>
                  <a:txBody>
                    <a:bodyPr/>
                    <a:lstStyle/>
                    <a:p>
                      <a:pPr algn="ctr"/>
                      <a:r>
                        <a:rPr lang="en-US" sz="1000" b="1" dirty="0">
                          <a:solidFill>
                            <a:schemeClr val="tx1"/>
                          </a:solidFill>
                        </a:rPr>
                        <a:t>Domain Specialization</a:t>
                      </a:r>
                    </a:p>
                  </a:txBody>
                  <a:tcPr anchor="ctr"/>
                </a:tc>
                <a:tc>
                  <a:txBody>
                    <a:bodyPr/>
                    <a:lstStyle/>
                    <a:p>
                      <a:pPr algn="ctr"/>
                      <a:r>
                        <a:rPr lang="en-US" sz="1000" dirty="0">
                          <a:solidFill>
                            <a:srgbClr val="0000FF"/>
                          </a:solidFill>
                        </a:rPr>
                        <a:t>High (parliamentary focus, 0.8487 relevance score for domain terms)</a:t>
                      </a:r>
                    </a:p>
                  </a:txBody>
                  <a:tcPr anchor="ctr"/>
                </a:tc>
                <a:tc>
                  <a:txBody>
                    <a:bodyPr/>
                    <a:lstStyle/>
                    <a:p>
                      <a:pPr algn="ctr"/>
                      <a:r>
                        <a:rPr lang="en-US" sz="1000" dirty="0"/>
                        <a:t>Low (general purpose text handling)</a:t>
                      </a:r>
                    </a:p>
                  </a:txBody>
                  <a:tcPr anchor="ctr"/>
                </a:tc>
                <a:tc>
                  <a:txBody>
                    <a:bodyPr/>
                    <a:lstStyle/>
                    <a:p>
                      <a:pPr algn="ctr"/>
                      <a:r>
                        <a:rPr lang="en-US" sz="1000" dirty="0"/>
                        <a:t>Low (optimized for efficiency over specialization)</a:t>
                      </a:r>
                    </a:p>
                  </a:txBody>
                  <a:tcPr anchor="ctr"/>
                </a:tc>
                <a:tc>
                  <a:txBody>
                    <a:bodyPr/>
                    <a:lstStyle/>
                    <a:p>
                      <a:pPr algn="ctr"/>
                      <a:r>
                        <a:rPr lang="en-US" sz="1000" dirty="0"/>
                        <a:t>Moderate (pre-trained on diverse corpora)</a:t>
                      </a:r>
                    </a:p>
                  </a:txBody>
                  <a:tcPr anchor="ctr"/>
                </a:tc>
                <a:tc>
                  <a:txBody>
                    <a:bodyPr/>
                    <a:lstStyle/>
                    <a:p>
                      <a:pPr algn="ctr"/>
                      <a:r>
                        <a:rPr lang="en-US" sz="1000" dirty="0"/>
                        <a:t>Low (general robustness focus)</a:t>
                      </a:r>
                    </a:p>
                  </a:txBody>
                  <a:tcPr anchor="ctr"/>
                </a:tc>
                <a:tc>
                  <a:txBody>
                    <a:bodyPr/>
                    <a:lstStyle/>
                    <a:p>
                      <a:pPr algn="ctr"/>
                      <a:r>
                        <a:rPr lang="en-US" sz="1000" dirty="0"/>
                        <a:t>Moderate (graph-text bidirectional mapping)</a:t>
                      </a:r>
                    </a:p>
                  </a:txBody>
                  <a:tcPr anchor="ctr"/>
                </a:tc>
                <a:tc>
                  <a:txBody>
                    <a:bodyPr/>
                    <a:lstStyle/>
                    <a:p>
                      <a:pPr algn="ctr"/>
                      <a:r>
                        <a:rPr lang="en-US" sz="1000" b="1" dirty="0">
                          <a:solidFill>
                            <a:srgbClr val="0000FF"/>
                          </a:solidFill>
                        </a:rPr>
                        <a:t>Purpose-built excellence</a:t>
                      </a:r>
                      <a:r>
                        <a:rPr lang="en-US" sz="1000" dirty="0">
                          <a:solidFill>
                            <a:srgbClr val="0000FF"/>
                          </a:solidFill>
                        </a:rPr>
                        <a:t> - our system is specifically optimized for parliamentary content with measurably higher domain relevance than general-purpose alternatives</a:t>
                      </a:r>
                    </a:p>
                  </a:txBody>
                  <a:tcPr anchor="ctr"/>
                </a:tc>
                <a:extLst>
                  <a:ext uri="{0D108BD9-81ED-4DB2-BD59-A6C34878D82A}">
                    <a16:rowId xmlns:a16="http://schemas.microsoft.com/office/drawing/2014/main" val="587379526"/>
                  </a:ext>
                </a:extLst>
              </a:tr>
              <a:tr h="370840">
                <a:tc>
                  <a:txBody>
                    <a:bodyPr/>
                    <a:lstStyle/>
                    <a:p>
                      <a:pPr algn="ctr"/>
                      <a:r>
                        <a:rPr lang="en-US" sz="1000" b="1" dirty="0">
                          <a:solidFill>
                            <a:schemeClr val="tx1"/>
                          </a:solidFill>
                        </a:rPr>
                        <a:t>Noise Resilience</a:t>
                      </a:r>
                    </a:p>
                  </a:txBody>
                  <a:tcPr anchor="ctr"/>
                </a:tc>
                <a:tc>
                  <a:txBody>
                    <a:bodyPr/>
                    <a:lstStyle/>
                    <a:p>
                      <a:pPr algn="ctr"/>
                      <a:r>
                        <a:rPr lang="fr-FR" sz="1000" dirty="0">
                          <a:solidFill>
                            <a:srgbClr val="0000FF"/>
                          </a:solidFill>
                        </a:rPr>
                        <a:t>Excellent (0.01 </a:t>
                      </a:r>
                      <a:r>
                        <a:rPr lang="fr-FR" sz="1000" dirty="0" err="1">
                          <a:solidFill>
                            <a:srgbClr val="0000FF"/>
                          </a:solidFill>
                        </a:rPr>
                        <a:t>slope</a:t>
                      </a:r>
                      <a:r>
                        <a:rPr lang="fr-FR" sz="1000" dirty="0">
                          <a:solidFill>
                            <a:srgbClr val="0000FF"/>
                          </a:solidFill>
                        </a:rPr>
                        <a:t> performance </a:t>
                      </a:r>
                      <a:r>
                        <a:rPr lang="fr-FR" sz="1000" dirty="0" err="1">
                          <a:solidFill>
                            <a:srgbClr val="0000FF"/>
                          </a:solidFill>
                        </a:rPr>
                        <a:t>degradation</a:t>
                      </a:r>
                      <a:r>
                        <a:rPr lang="fr-FR" sz="1000" dirty="0">
                          <a:solidFill>
                            <a:srgbClr val="0000FF"/>
                          </a:solidFill>
                        </a:rPr>
                        <a:t> </a:t>
                      </a:r>
                      <a:r>
                        <a:rPr lang="fr-FR" sz="1000" dirty="0" err="1">
                          <a:solidFill>
                            <a:srgbClr val="0000FF"/>
                          </a:solidFill>
                        </a:rPr>
                        <a:t>across</a:t>
                      </a:r>
                      <a:r>
                        <a:rPr lang="fr-FR" sz="1000" dirty="0">
                          <a:solidFill>
                            <a:srgbClr val="0000FF"/>
                          </a:solidFill>
                        </a:rPr>
                        <a:t> noise </a:t>
                      </a:r>
                      <a:r>
                        <a:rPr lang="fr-FR" sz="1000" dirty="0" err="1">
                          <a:solidFill>
                            <a:srgbClr val="0000FF"/>
                          </a:solidFill>
                        </a:rPr>
                        <a:t>levels</a:t>
                      </a:r>
                      <a:r>
                        <a:rPr lang="fr-FR" sz="1000" dirty="0">
                          <a:solidFill>
                            <a:srgbClr val="0000FF"/>
                          </a:solidFill>
                        </a:rPr>
                        <a:t>)</a:t>
                      </a:r>
                      <a:endParaRPr lang="en-US" sz="1000" dirty="0">
                        <a:solidFill>
                          <a:srgbClr val="0000FF"/>
                        </a:solidFill>
                      </a:endParaRPr>
                    </a:p>
                  </a:txBody>
                  <a:tcPr anchor="ctr"/>
                </a:tc>
                <a:tc>
                  <a:txBody>
                    <a:bodyPr/>
                    <a:lstStyle/>
                    <a:p>
                      <a:pPr algn="ctr"/>
                      <a:r>
                        <a:rPr lang="en-US" sz="1000" dirty="0"/>
                        <a:t>Moderate (some degradation with noise)</a:t>
                      </a:r>
                    </a:p>
                  </a:txBody>
                  <a:tcPr anchor="ctr"/>
                </a:tc>
                <a:tc>
                  <a:txBody>
                    <a:bodyPr/>
                    <a:lstStyle/>
                    <a:p>
                      <a:pPr algn="ctr"/>
                      <a:r>
                        <a:rPr lang="en-US" sz="1000" dirty="0"/>
                        <a:t>Moderate (compromises at high noise)</a:t>
                      </a:r>
                    </a:p>
                  </a:txBody>
                  <a:tcPr anchor="ctr"/>
                </a:tc>
                <a:tc>
                  <a:txBody>
                    <a:bodyPr/>
                    <a:lstStyle/>
                    <a:p>
                      <a:pPr algn="ctr"/>
                      <a:r>
                        <a:rPr lang="en-US" sz="1000" dirty="0"/>
                        <a:t>Varies by implementation (contextual robustness)</a:t>
                      </a:r>
                    </a:p>
                  </a:txBody>
                  <a:tcPr anchor="ctr"/>
                </a:tc>
                <a:tc>
                  <a:txBody>
                    <a:bodyPr/>
                    <a:lstStyle/>
                    <a:p>
                      <a:pPr algn="ctr"/>
                      <a:r>
                        <a:rPr lang="en-US" sz="1000" dirty="0"/>
                        <a:t>Excellent (designed specifically for noise resistance)</a:t>
                      </a:r>
                    </a:p>
                  </a:txBody>
                  <a:tcPr anchor="ctr"/>
                </a:tc>
                <a:tc>
                  <a:txBody>
                    <a:bodyPr/>
                    <a:lstStyle/>
                    <a:p>
                      <a:pPr algn="ctr"/>
                      <a:r>
                        <a:rPr lang="en-US" sz="1000" dirty="0"/>
                        <a:t>Moderate (learned sequence robustness)</a:t>
                      </a:r>
                    </a:p>
                  </a:txBody>
                  <a:tcPr anchor="ctr"/>
                </a:tc>
                <a:tc>
                  <a:txBody>
                    <a:bodyPr/>
                    <a:lstStyle/>
                    <a:p>
                      <a:pPr algn="ctr"/>
                      <a:r>
                        <a:rPr lang="en-US" sz="1000" b="1" dirty="0">
                          <a:solidFill>
                            <a:srgbClr val="0000FF"/>
                          </a:solidFill>
                        </a:rPr>
                        <a:t>Minimal performance degradation</a:t>
                      </a:r>
                      <a:r>
                        <a:rPr lang="en-US" sz="1000" dirty="0">
                          <a:solidFill>
                            <a:srgbClr val="0000FF"/>
                          </a:solidFill>
                        </a:rPr>
                        <a:t> - Our system maintains consistent performance even as noise increases, while most others show significant quality drops</a:t>
                      </a:r>
                    </a:p>
                  </a:txBody>
                  <a:tcPr anchor="ctr"/>
                </a:tc>
                <a:extLst>
                  <a:ext uri="{0D108BD9-81ED-4DB2-BD59-A6C34878D82A}">
                    <a16:rowId xmlns:a16="http://schemas.microsoft.com/office/drawing/2014/main" val="4128091508"/>
                  </a:ext>
                </a:extLst>
              </a:tr>
            </a:tbl>
          </a:graphicData>
        </a:graphic>
      </p:graphicFrame>
      <p:sp>
        <p:nvSpPr>
          <p:cNvPr id="8" name="Title 5">
            <a:extLst>
              <a:ext uri="{FF2B5EF4-FFF2-40B4-BE49-F238E27FC236}">
                <a16:creationId xmlns:a16="http://schemas.microsoft.com/office/drawing/2014/main" id="{7A3844D3-DBE8-7EB3-F7FC-93FA25F5593D}"/>
              </a:ext>
            </a:extLst>
          </p:cNvPr>
          <p:cNvSpPr>
            <a:spLocks noGrp="1"/>
          </p:cNvSpPr>
          <p:nvPr>
            <p:ph type="title"/>
          </p:nvPr>
        </p:nvSpPr>
        <p:spPr>
          <a:xfrm>
            <a:off x="527050" y="298450"/>
            <a:ext cx="10369550" cy="490538"/>
          </a:xfrm>
        </p:spPr>
        <p:txBody>
          <a:bodyPr/>
          <a:lstStyle/>
          <a:p>
            <a:r>
              <a:rPr lang="en-US" sz="1600" dirty="0">
                <a:solidFill>
                  <a:srgbClr val="0000FF"/>
                </a:solidFill>
              </a:rPr>
              <a:t>Comparative Analysis of Text Semantic Communication with Contributions (2)   </a:t>
            </a:r>
          </a:p>
        </p:txBody>
      </p:sp>
    </p:spTree>
    <p:extLst>
      <p:ext uri="{BB962C8B-B14F-4D97-AF65-F5344CB8AC3E}">
        <p14:creationId xmlns:p14="http://schemas.microsoft.com/office/powerpoint/2010/main" val="2619550930"/>
      </p:ext>
    </p:extLst>
  </p:cSld>
  <p:clrMapOvr>
    <a:masterClrMapping/>
  </p:clrMapOvr>
</p:sld>
</file>

<file path=ppt/theme/theme1.xml><?xml version="1.0" encoding="utf-8"?>
<a:theme xmlns:a="http://schemas.openxmlformats.org/drawingml/2006/main" name="1_PPT Design 완성본">
  <a:themeElements>
    <a:clrScheme name="PPT Design 완성본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 2">
      <a:majorFont>
        <a:latin typeface="Tahoma"/>
        <a:ea typeface="Tahoma"/>
        <a:cs typeface="Tahoma"/>
      </a:majorFont>
      <a:minorFont>
        <a:latin typeface="Tahoma"/>
        <a:ea typeface="Tahoma"/>
        <a:cs typeface="Taho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1" hangingPunct="1">
          <a:lnSpc>
            <a:spcPct val="100000"/>
          </a:lnSpc>
          <a:spcBef>
            <a:spcPct val="0"/>
          </a:spcBef>
          <a:spcAft>
            <a:spcPct val="0"/>
          </a:spcAft>
          <a:buClrTx/>
          <a:buSzTx/>
          <a:buFontTx/>
          <a:buNone/>
          <a:tabLst/>
          <a:defRPr kumimoji="1" lang="ko-KR" altLang="en-US" sz="2400" b="1" i="0" u="none" strike="noStrike" cap="none" normalizeH="0" baseline="0" smtClean="0">
            <a:ln>
              <a:noFill/>
            </a:ln>
            <a:solidFill>
              <a:schemeClr val="accent2"/>
            </a:solidFill>
            <a:effectLst/>
            <a:latin typeface="Times New Roman" pitchFamily="18" charset="0"/>
            <a:ea typeface="굴림" pitchFamily="50" charset="-127"/>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1" hangingPunct="1">
          <a:lnSpc>
            <a:spcPct val="100000"/>
          </a:lnSpc>
          <a:spcBef>
            <a:spcPct val="0"/>
          </a:spcBef>
          <a:spcAft>
            <a:spcPct val="0"/>
          </a:spcAft>
          <a:buClrTx/>
          <a:buSzTx/>
          <a:buFontTx/>
          <a:buNone/>
          <a:tabLst/>
          <a:defRPr kumimoji="1" lang="ko-KR" altLang="en-US" sz="2400" b="1" i="0" u="none" strike="noStrike" cap="none" normalizeH="0" baseline="0" smtClean="0">
            <a:ln>
              <a:noFill/>
            </a:ln>
            <a:solidFill>
              <a:schemeClr val="accent2"/>
            </a:solidFill>
            <a:effectLst/>
            <a:latin typeface="Times New Roman" pitchFamily="18" charset="0"/>
            <a:ea typeface="굴림" pitchFamily="50" charset="-127"/>
          </a:defRPr>
        </a:defPPr>
      </a:lstStyle>
    </a:lnDef>
  </a:objectDefaults>
  <a:extraClrSchemeLst>
    <a:extraClrScheme>
      <a:clrScheme name="PPT Design 완성본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PT Design 완성본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PT Design 완성본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PT Design 완성본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PT Design 완성본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PT Design 완성본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PT Design 완성본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PT Design 완성본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PT Design 완성본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PT Design 완성본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PT Design 완성본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PT Design 완성본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PT Design 완성본">
  <a:themeElements>
    <a:clrScheme name="PPT Design 완성본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 2">
      <a:majorFont>
        <a:latin typeface="Tahoma"/>
        <a:ea typeface="Tahoma"/>
        <a:cs typeface="Tahoma"/>
      </a:majorFont>
      <a:minorFont>
        <a:latin typeface="Tahoma"/>
        <a:ea typeface="Tahoma"/>
        <a:cs typeface="Taho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1" hangingPunct="1">
          <a:lnSpc>
            <a:spcPct val="100000"/>
          </a:lnSpc>
          <a:spcBef>
            <a:spcPct val="0"/>
          </a:spcBef>
          <a:spcAft>
            <a:spcPct val="0"/>
          </a:spcAft>
          <a:buClrTx/>
          <a:buSzTx/>
          <a:buFontTx/>
          <a:buNone/>
          <a:tabLst/>
          <a:defRPr kumimoji="1" lang="ko-KR" altLang="en-US" sz="2400" b="1" i="0" u="none" strike="noStrike" cap="none" normalizeH="0" baseline="0" smtClean="0">
            <a:ln>
              <a:noFill/>
            </a:ln>
            <a:solidFill>
              <a:schemeClr val="accent2"/>
            </a:solidFill>
            <a:effectLst/>
            <a:latin typeface="Times New Roman" pitchFamily="18" charset="0"/>
            <a:ea typeface="굴림" pitchFamily="50" charset="-127"/>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1" hangingPunct="1">
          <a:lnSpc>
            <a:spcPct val="100000"/>
          </a:lnSpc>
          <a:spcBef>
            <a:spcPct val="0"/>
          </a:spcBef>
          <a:spcAft>
            <a:spcPct val="0"/>
          </a:spcAft>
          <a:buClrTx/>
          <a:buSzTx/>
          <a:buFontTx/>
          <a:buNone/>
          <a:tabLst/>
          <a:defRPr kumimoji="1" lang="ko-KR" altLang="en-US" sz="2400" b="1" i="0" u="none" strike="noStrike" cap="none" normalizeH="0" baseline="0" smtClean="0">
            <a:ln>
              <a:noFill/>
            </a:ln>
            <a:solidFill>
              <a:schemeClr val="accent2"/>
            </a:solidFill>
            <a:effectLst/>
            <a:latin typeface="Times New Roman" pitchFamily="18" charset="0"/>
            <a:ea typeface="굴림" pitchFamily="50" charset="-127"/>
          </a:defRPr>
        </a:defPPr>
      </a:lstStyle>
    </a:lnDef>
  </a:objectDefaults>
  <a:extraClrSchemeLst>
    <a:extraClrScheme>
      <a:clrScheme name="PPT Design 완성본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PT Design 완성본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PT Design 완성본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PT Design 완성본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PT Design 완성본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PT Design 완성본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PT Design 완성본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PT Design 완성본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PT Design 완성본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PT Design 완성본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PT Design 완성본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PT Design 완성본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47280</TotalTime>
  <Words>13356</Words>
  <Application>Microsoft Office PowerPoint</Application>
  <PresentationFormat>Widescreen</PresentationFormat>
  <Paragraphs>1725</Paragraphs>
  <Slides>40</Slides>
  <Notes>15</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40</vt:i4>
      </vt:variant>
    </vt:vector>
  </HeadingPairs>
  <TitlesOfParts>
    <vt:vector size="54" baseType="lpstr">
      <vt:lpstr>KoPub돋움체 Medium</vt:lpstr>
      <vt:lpstr>宋体</vt:lpstr>
      <vt:lpstr>system-ui</vt:lpstr>
      <vt:lpstr>굴림</vt:lpstr>
      <vt:lpstr>돋움</vt:lpstr>
      <vt:lpstr>Arial</vt:lpstr>
      <vt:lpstr>Calibri</vt:lpstr>
      <vt:lpstr>Cambria Math</vt:lpstr>
      <vt:lpstr>Courier New</vt:lpstr>
      <vt:lpstr>Tahoma</vt:lpstr>
      <vt:lpstr>Times New Roman</vt:lpstr>
      <vt:lpstr>Wingdings</vt:lpstr>
      <vt:lpstr>1_PPT Design 완성본</vt:lpstr>
      <vt:lpstr>PPT Design 완성본</vt:lpstr>
      <vt:lpstr>PowerPoint Presentation</vt:lpstr>
      <vt:lpstr>ToC</vt:lpstr>
      <vt:lpstr>Introduction on the System   </vt:lpstr>
      <vt:lpstr>Our Contributions   </vt:lpstr>
      <vt:lpstr>Previous Proposed Architecture   </vt:lpstr>
      <vt:lpstr>Comparison with the Previous Architecture   </vt:lpstr>
      <vt:lpstr>Previous ETRI Comments and Improvements   </vt:lpstr>
      <vt:lpstr>Comparative Analysis of Text Semantic Communication with Contributions (1)   </vt:lpstr>
      <vt:lpstr>Comparative Analysis of Text Semantic Communication with Contributions (2)   </vt:lpstr>
      <vt:lpstr>Comparative Analysis of Text Semantic Communication with Contributions (3)   </vt:lpstr>
      <vt:lpstr>Proposed DSKB based SC Text Reconstruction Architecture   </vt:lpstr>
      <vt:lpstr>Semantic vs. Direct Communication System Architecture   </vt:lpstr>
      <vt:lpstr>Overall System Results Metrics  (1)   </vt:lpstr>
      <vt:lpstr>Overall System Results Metrics  (2)   </vt:lpstr>
      <vt:lpstr>Overall System Results Metrics  (3)   </vt:lpstr>
      <vt:lpstr>Overall System Results Metrics  (4)   </vt:lpstr>
      <vt:lpstr>Overall System Results Metrics  (5)   </vt:lpstr>
      <vt:lpstr>Overall System Results Metrics  (6)   </vt:lpstr>
      <vt:lpstr>Overall System Results Metrics  (7)   </vt:lpstr>
      <vt:lpstr>Overall System Results Metrics  (8)   </vt:lpstr>
      <vt:lpstr>Overall System Results Metrics  (9)   </vt:lpstr>
      <vt:lpstr>Overall System Results Visualization  (1)   </vt:lpstr>
      <vt:lpstr>Overall System Results Visualization  (2)   </vt:lpstr>
      <vt:lpstr>Overall System Results Visualization  (3)   </vt:lpstr>
      <vt:lpstr>Overall System Results Visualization  (4)   </vt:lpstr>
      <vt:lpstr>Overall System Results Visualization  (5)   </vt:lpstr>
      <vt:lpstr>Overall System Results Visualization  (6)   </vt:lpstr>
      <vt:lpstr>Q &amp; A</vt:lpstr>
      <vt:lpstr>Appendix (Semantic Encoder Pipeline)  </vt:lpstr>
      <vt:lpstr>Appendix (Channel Encoder Pipeline - 1)  </vt:lpstr>
      <vt:lpstr>Appendix (Channel Encoder Pipeline - 2)  </vt:lpstr>
      <vt:lpstr>Appendix (Physical Channel Pipeline - 1)  </vt:lpstr>
      <vt:lpstr>Appendix (Channel Decoder Pipeline - 1)  </vt:lpstr>
      <vt:lpstr>Appendix (Channel Decoder Pipeline - 2)  </vt:lpstr>
      <vt:lpstr>Appendix (Semantic Decoder Pipeline - 1)  </vt:lpstr>
      <vt:lpstr>Appendix (Semantic Decoder Pipeline - 2)  </vt:lpstr>
      <vt:lpstr>Appendix (Semantic Communication Example)  </vt:lpstr>
      <vt:lpstr>Appendix  (Proposed Content-Adaptive UEP Calculation)  </vt:lpstr>
      <vt:lpstr>Appendix (Reconstruction Selection Criteria)   </vt:lpstr>
      <vt:lpstr>Appendix (Physical Channel Environment parameter)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Format</dc:title>
  <dc:creator>Mirza Shafi</dc:creator>
  <cp:lastModifiedBy>이슬람아자룰</cp:lastModifiedBy>
  <cp:revision>724</cp:revision>
  <cp:lastPrinted>2018-03-06T05:51:43Z</cp:lastPrinted>
  <dcterms:created xsi:type="dcterms:W3CDTF">2017-11-15T13:45:44Z</dcterms:created>
  <dcterms:modified xsi:type="dcterms:W3CDTF">2025-05-07T12:33:07Z</dcterms:modified>
</cp:coreProperties>
</file>