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A891-0DB9-4ED5-9B83-95F90F4CD9A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0AC6-316F-492F-9932-54A5E60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94A8-6CC3-4E70-9DB8-56A3035008D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1827-B9F2-41C9-AB7D-934F16D18556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F6C-BC47-4B52-9719-A74968E52367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3592-C684-499D-8375-810A2FD00167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1278-7A04-45EE-8B18-7DFBEFEE3BEE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D2B-786C-4C6D-B1B2-06CAB1165F8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1864-8DD6-4C27-AC67-53B6C94AC5B6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EC2-BCB1-4375-95E1-CD01149D5B9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76E-9CFC-44B6-A378-9BED5180920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D6AC-A3E0-4F3F-996F-9B6CEA999377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C983-2C9A-4AC4-BECA-816703FB7ACC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9DD1-1040-400B-A8C5-C5CCDDA858A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A15D-085B-4055-89D6-FBEE1586764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E3A-16F2-4FE9-B72B-45DD3605BB1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CE57-0A2C-463E-BF25-5E99D1A861B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89B-6B5D-4112-AAA5-5CADD7A39C92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58F-A86A-44AB-955C-42B8409CCB1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r5hn/countries-states-cities-database/blob/master/csv/cities.csv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khaver/pandas-in-action/blob/master/chapter_10_merging_joining_and_concatenating/meetup/categories.csv" TargetMode="External"/><Relationship Id="rId2" Type="http://schemas.openxmlformats.org/officeDocument/2006/relationships/hyperlink" Target="https://github.com/paskhaver/pandas-in-action/blob/master/chapter_10_merging_joining_and_concatenating/meetup/groups1.csv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235676"/>
            <a:ext cx="8915399" cy="3541705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«</a:t>
            </a:r>
            <a:r>
              <a:rPr lang="ru-RU" sz="4000" dirty="0"/>
              <a:t>Анализ баз данных социальной сети </a:t>
            </a:r>
            <a:r>
              <a:rPr lang="en-US" sz="4000" dirty="0"/>
              <a:t>MEETUP</a:t>
            </a:r>
            <a:r>
              <a:rPr lang="ru-RU" sz="4000" dirty="0"/>
              <a:t> на предмет возможного размещения </a:t>
            </a:r>
            <a:r>
              <a:rPr lang="en-US" sz="4000" dirty="0"/>
              <a:t>target advertising</a:t>
            </a:r>
            <a:r>
              <a:rPr lang="ru-RU" sz="4000" dirty="0"/>
              <a:t> для привлечения потенциальных рекламодателей»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5445211"/>
            <a:ext cx="8915399" cy="13015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sz="1400" dirty="0" smtClean="0"/>
              <a:t>Курсовой проект </a:t>
            </a:r>
            <a:r>
              <a:rPr lang="ru-RU" sz="1400" dirty="0" err="1" smtClean="0"/>
              <a:t>Жестков</a:t>
            </a:r>
            <a:r>
              <a:rPr lang="ru-RU" sz="1400" dirty="0" smtClean="0"/>
              <a:t> А. Н.</a:t>
            </a:r>
          </a:p>
          <a:p>
            <a:r>
              <a:rPr lang="ru-RU" sz="1400" dirty="0" smtClean="0"/>
              <a:t>Группа </a:t>
            </a:r>
            <a:r>
              <a:rPr lang="en-US" sz="1400" dirty="0" smtClean="0"/>
              <a:t>DA-102 </a:t>
            </a:r>
            <a:r>
              <a:rPr lang="en-US" sz="1400" dirty="0" err="1" smtClean="0"/>
              <a:t>ItStep</a:t>
            </a:r>
            <a:endParaRPr lang="en-US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3556" y="141450"/>
            <a:ext cx="1019844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подсчитаем топ_10 </a:t>
            </a:r>
            <a:r>
              <a:rPr lang="en-US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categories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суммам уплаченных членских взносов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top10_categories_by_feepaid=members_12.groupby('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sum_fee_paid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USD$'].sum().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Exploratory Data Analysis (EDA). Second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aggregated frame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MEMBERS.ipynb</a:t>
            </a:r>
            <a:endParaRPr lang="en-US" sz="1000" b="1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en-US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«Анализ динамики количества членов и сумм собираемых членских взносов с помощью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запросов в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динамика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количества новых членов клубов в разрезе категорий интересов и пола участников с 2017 по 2020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гг.</a:t>
            </a:r>
            <a:r>
              <a:rPr lang="en-US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разбивкой на 3 корзины значений по </a:t>
            </a:r>
            <a:r>
              <a:rPr lang="en-US" sz="1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sex, category_name,count_members_2017,count_members_2018,count_members_2019,count_members_2020,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count_members_2017,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count_members_2018,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count_members_2019,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count_members_2020,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COUNT(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sex,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con)</a:t>
            </a:r>
          </a:p>
          <a:p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динамика сумм уплаченных членских взносов в разрезе категорий интересов с 2017 по 2020 гг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разбивкой на 3 корзины значений по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('''SELECT category_name,sum_fees_2017,sum_fees_2018,sum_fees_2019,sum_fees_2020,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TOTAL, NTILE(3) OVER (ORDER BY TOTAL) as RANK FROM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(SELECT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)='2017') AS sum_fees_2017,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)='2018') AS sum_fees_2018,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)='2019') AS sum_fees_2019,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FILTER (WHERE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('%Y',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entry_date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)='2020') AS sum_fees_2020,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SUM 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$) as TOTAL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FROM members_13 GROUP BY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TOTAL DESC) as query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ORDER BY TOTAL DESC''', con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Exploratory Data Analysis (EDA). Third stage - data </a:t>
            </a:r>
            <a:r>
              <a:rPr lang="en-US" sz="10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</a:t>
            </a:r>
            <a:r>
              <a:rPr lang="en-US" sz="10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SQLite </a:t>
            </a:r>
            <a:r>
              <a:rPr lang="en-US" sz="10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surround.ipynb</a:t>
            </a:r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19810"/>
              </p:ext>
            </p:extLst>
          </p:nvPr>
        </p:nvGraphicFramePr>
        <p:xfrm>
          <a:off x="2059458" y="849336"/>
          <a:ext cx="2726725" cy="1445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059"/>
                <a:gridCol w="1099666"/>
              </a:tblGrid>
              <a:tr h="1303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sum_fee_paid, USD$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 &amp; Wellbeing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9562151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 &amp; Ethnic Identity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7256445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Outdoors &amp; Adventure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6161780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Age &amp; Spirituality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5992932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 &amp; Drink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5516821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Sports &amp; Recreation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5489373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&amp; Learning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4335574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Arts &amp; Culture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4106676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59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4003429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 &amp; Environment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3958967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778" y="675503"/>
            <a:ext cx="8641492" cy="3534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исследования.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Крупное рекламное агентство проводит исследование социальной сети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MEETUP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целью выявить целевые аудитории для эффективного размещения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advertising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привлечения различных рекламодателей с товарами/услугами, подходящими под имеющиеся в исследовании категорий интересов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 примеру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группе участников клубов “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входящих в категорию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Motorcycles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целенаправленно направлять контекстную рекламу производителей товаров и попутных аксессуаров для автомобилей и мотоциклов, также группе под эгидой категории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</a:t>
            </a:r>
            <a:r>
              <a:rPr lang="ru-RU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ru-RU" b="1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Recreation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можно поставлять </a:t>
            </a: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advertising</a:t>
            </a:r>
            <a:r>
              <a:rPr lang="ru-RU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сферы спорта и туризма.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51836"/>
          </a:xfrm>
        </p:spPr>
        <p:txBody>
          <a:bodyPr/>
          <a:lstStyle/>
          <a:p>
            <a:r>
              <a:rPr lang="ru-RU" dirty="0" smtClean="0"/>
              <a:t>Подготовка данных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3011" y="446088"/>
            <a:ext cx="5424145" cy="5414963"/>
          </a:xfrm>
        </p:spPr>
        <p:txBody>
          <a:bodyPr>
            <a:normAutofit/>
          </a:bodyPr>
          <a:lstStyle/>
          <a:p>
            <a:r>
              <a:rPr lang="ru-RU" dirty="0"/>
              <a:t>Данные </a:t>
            </a:r>
            <a:r>
              <a:rPr lang="ru-RU" b="1" dirty="0" err="1"/>
              <a:t>founders</a:t>
            </a:r>
            <a:r>
              <a:rPr lang="ru-RU" dirty="0"/>
              <a:t> с фиктивным списком  из 8059 основателей 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85),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'N']),   'email':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 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(1500,5000),</a:t>
            </a:r>
            <a:b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"foundation_date":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5)}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endParaRPr lang="en-US" sz="1000" i="1" dirty="0" smtClean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ru-RU" sz="1000" i="1" dirty="0" smtClean="0">
              <a:solidFill>
                <a:srgbClr val="0070C0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Присвоим каждому </a:t>
            </a:r>
            <a:r>
              <a:rPr lang="ru-RU" sz="1000" b="1" dirty="0" err="1">
                <a:solidFill>
                  <a:schemeClr val="tx1"/>
                </a:solidFill>
              </a:rPr>
              <a:t>founders</a:t>
            </a:r>
            <a:r>
              <a:rPr lang="ru-RU" sz="1000" b="1" dirty="0">
                <a:solidFill>
                  <a:schemeClr val="tx1"/>
                </a:solidFill>
              </a:rPr>
              <a:t> уникальное имя "основанного" им клуба по интересам (</a:t>
            </a:r>
            <a:r>
              <a:rPr lang="ru-RU" sz="1000" b="1" dirty="0" err="1">
                <a:solidFill>
                  <a:schemeClr val="tx1"/>
                </a:solidFill>
              </a:rPr>
              <a:t>Funs</a:t>
            </a:r>
            <a:r>
              <a:rPr lang="ru-RU" sz="1000" b="1" dirty="0">
                <a:solidFill>
                  <a:schemeClr val="tx1"/>
                </a:solidFill>
              </a:rPr>
              <a:t> </a:t>
            </a:r>
            <a:r>
              <a:rPr lang="ru-RU" sz="1000" b="1" dirty="0" err="1">
                <a:solidFill>
                  <a:schemeClr val="tx1"/>
                </a:solidFill>
              </a:rPr>
              <a:t>club</a:t>
            </a:r>
            <a:r>
              <a:rPr lang="ru-RU" sz="1000" b="1" dirty="0">
                <a:solidFill>
                  <a:schemeClr val="tx1"/>
                </a:solidFill>
              </a:rPr>
              <a:t>) из списка </a:t>
            </a:r>
            <a:r>
              <a:rPr lang="ru-RU" sz="1000" b="1" dirty="0" err="1">
                <a:solidFill>
                  <a:schemeClr val="tx1"/>
                </a:solidFill>
              </a:rPr>
              <a:t>name</a:t>
            </a:r>
            <a:r>
              <a:rPr lang="ru-RU" sz="1000" b="1" dirty="0">
                <a:solidFill>
                  <a:schemeClr val="tx1"/>
                </a:solidFill>
              </a:rPr>
              <a:t> фрейма </a:t>
            </a:r>
            <a:r>
              <a:rPr lang="ru-RU" sz="1000" b="1" dirty="0" err="1" smtClean="0">
                <a:solidFill>
                  <a:schemeClr val="tx1"/>
                </a:solidFill>
              </a:rPr>
              <a:t>hobby_list</a:t>
            </a:r>
            <a:r>
              <a:rPr lang="ru-RU" sz="1000" b="1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Funs_club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[hobby_list.name])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/>
              <a:t>Экспорт </a:t>
            </a:r>
            <a:r>
              <a:rPr lang="ru-RU" sz="1000" dirty="0" smtClean="0"/>
              <a:t>итоговой </a:t>
            </a:r>
            <a:r>
              <a:rPr lang="ru-RU" sz="1000" dirty="0"/>
              <a:t>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</a:t>
            </a:r>
            <a:r>
              <a:rPr lang="ru-RU" sz="1000" dirty="0" smtClean="0"/>
              <a:t>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('founders_1.csv', index = False)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dirty="0" smtClean="0"/>
              <a:t>подробно </a:t>
            </a:r>
            <a:r>
              <a:rPr lang="ru-RU" sz="1000" dirty="0"/>
              <a:t>в </a:t>
            </a:r>
            <a:r>
              <a:rPr lang="ru-RU" sz="1000" dirty="0" smtClean="0"/>
              <a:t>--     </a:t>
            </a:r>
            <a:r>
              <a:rPr lang="en-US" sz="1200" b="1" i="1" u="sng" dirty="0" smtClean="0">
                <a:solidFill>
                  <a:schemeClr val="accent6"/>
                </a:solidFill>
              </a:rPr>
              <a:t>0</a:t>
            </a:r>
            <a:r>
              <a:rPr lang="en-US" sz="1200" b="1" i="1" u="sng" dirty="0">
                <a:solidFill>
                  <a:schemeClr val="accent6"/>
                </a:solidFill>
              </a:rPr>
              <a:t>. Main Datasets </a:t>
            </a:r>
            <a:r>
              <a:rPr lang="en-US" sz="1200" b="1" i="1" u="sng" dirty="0" err="1" smtClean="0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89212" y="972065"/>
            <a:ext cx="3505199" cy="4888984"/>
          </a:xfrm>
        </p:spPr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Объект 5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143" y="1342769"/>
            <a:ext cx="3658716" cy="45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76550"/>
          </a:xfrm>
        </p:spPr>
        <p:txBody>
          <a:bodyPr/>
          <a:lstStyle/>
          <a:p>
            <a:r>
              <a:rPr lang="ru-RU" dirty="0"/>
              <a:t>Подготовка данных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78" y="446088"/>
            <a:ext cx="5609968" cy="5414963"/>
          </a:xfrm>
        </p:spPr>
        <p:txBody>
          <a:bodyPr/>
          <a:lstStyle/>
          <a:p>
            <a:r>
              <a:rPr lang="ru-RU" dirty="0"/>
              <a:t>Данные таблицу </a:t>
            </a:r>
            <a:r>
              <a:rPr lang="ru-RU" b="1" dirty="0" err="1"/>
              <a:t>members</a:t>
            </a:r>
            <a:r>
              <a:rPr lang="ru-RU" dirty="0"/>
              <a:t> с фиктивным списком  </a:t>
            </a:r>
            <a:r>
              <a:rPr lang="ru-RU" dirty="0" smtClean="0"/>
              <a:t>членов </a:t>
            </a:r>
            <a:r>
              <a:rPr lang="ru-RU" dirty="0"/>
              <a:t>различных </a:t>
            </a:r>
            <a:r>
              <a:rPr lang="ru-RU" dirty="0" err="1"/>
              <a:t>Funs</a:t>
            </a:r>
            <a:r>
              <a:rPr lang="ru-RU" dirty="0"/>
              <a:t> </a:t>
            </a:r>
            <a:r>
              <a:rPr lang="ru-RU" dirty="0" err="1" smtClean="0"/>
              <a:t>Clubs</a:t>
            </a:r>
            <a:r>
              <a:rPr lang="en-US" dirty="0" smtClean="0"/>
              <a:t> </a:t>
            </a:r>
            <a:r>
              <a:rPr lang="ru-RU" dirty="0" smtClean="0"/>
              <a:t>сгенерированы </a:t>
            </a:r>
            <a:r>
              <a:rPr lang="ru-RU" dirty="0"/>
              <a:t>при помощи библиотеки </a:t>
            </a:r>
            <a:r>
              <a:rPr lang="en-US" dirty="0"/>
              <a:t>Python / Faker: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r>
              <a:rPr lang="ru-RU" dirty="0"/>
              <a:t> </a:t>
            </a:r>
            <a:r>
              <a:rPr lang="ru-RU" sz="1000" i="1" dirty="0" smtClean="0"/>
              <a:t>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"Name": fake.name(),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18, 85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ограничено по возрасту 18-85 лет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"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Sex" 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ext_word_list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=['M', 'F', 'N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']),                                                               'email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fake.word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+ '@gmail.com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"Address":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fake.address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"Company":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fake.company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"Profession":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fake.job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Salary_USD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$":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(1500,5000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                                        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"Entry_date":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fake.date_of_birth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(None, 3, 5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существования клуба от 3 до 5 лет до настоящего </a:t>
            </a:r>
            <a:r>
              <a:rPr lang="ru-RU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момента</a:t>
            </a:r>
            <a:r>
              <a:rPr lang="en-US" sz="1000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"group_id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np.random.choice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}</a:t>
            </a:r>
          </a:p>
          <a:p>
            <a:r>
              <a:rPr lang="ru-RU" sz="1000" dirty="0" smtClean="0"/>
              <a:t>В </a:t>
            </a:r>
            <a:r>
              <a:rPr lang="ru-RU" sz="1000" dirty="0"/>
              <a:t>таблицы вписаны реальные штаты и города США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ru-RU" sz="1000" dirty="0" smtClean="0"/>
              <a:t>открытый </a:t>
            </a:r>
            <a:r>
              <a:rPr lang="ru-RU" sz="1000" dirty="0" smtClean="0">
                <a:solidFill>
                  <a:schemeClr val="tx1"/>
                </a:solidFill>
              </a:rPr>
              <a:t>источник</a:t>
            </a:r>
            <a:r>
              <a:rPr lang="ru-RU" sz="1000" dirty="0" smtClean="0">
                <a:solidFill>
                  <a:srgbClr val="0070C0"/>
                </a:solidFill>
              </a:rPr>
              <a:t> </a:t>
            </a:r>
            <a:r>
              <a:rPr lang="en-US" sz="1000" i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000" i="1" dirty="0" smtClean="0">
                <a:solidFill>
                  <a:srgbClr val="0070C0"/>
                </a:solidFill>
                <a:hlinkClick r:id="rId2"/>
              </a:rPr>
              <a:t>github.com/dr5hn/countries-states-cities-database/blob/master/csv/cities.csv</a:t>
            </a:r>
            <a:endParaRPr lang="en-US" sz="1000" i="1" dirty="0">
              <a:solidFill>
                <a:srgbClr val="0070C0"/>
              </a:solidFill>
            </a:endParaRPr>
          </a:p>
          <a:p>
            <a:r>
              <a:rPr lang="ru-RU" sz="1000" dirty="0"/>
              <a:t>Экспорт итоговой базы персональных данных из </a:t>
            </a:r>
            <a:r>
              <a:rPr lang="ru-RU" sz="1000" dirty="0" err="1"/>
              <a:t>датафреймов</a:t>
            </a:r>
            <a:r>
              <a:rPr lang="ru-RU" sz="1000" dirty="0"/>
              <a:t> в .</a:t>
            </a:r>
            <a:r>
              <a:rPr lang="ru-RU" sz="1000" dirty="0" err="1"/>
              <a:t>csv</a:t>
            </a:r>
            <a:r>
              <a:rPr lang="ru-RU" sz="1000" dirty="0"/>
              <a:t> файл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members.to_csv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('members_1.csv',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200" i="1" dirty="0">
              <a:solidFill>
                <a:srgbClr val="0070C0"/>
              </a:solidFill>
            </a:endParaRPr>
          </a:p>
          <a:p>
            <a:r>
              <a:rPr lang="ru-RU" sz="1200" dirty="0" smtClean="0"/>
              <a:t>подробно </a:t>
            </a:r>
            <a:r>
              <a:rPr lang="ru-RU" sz="1200" dirty="0"/>
              <a:t>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endParaRPr lang="en-US" sz="1200" b="1" i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1" u="sng" dirty="0"/>
              <a:t>Описание основных таблиц</a:t>
            </a:r>
            <a:r>
              <a:rPr lang="en-US" b="1" u="sng" dirty="0"/>
              <a:t>: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557" y="1894703"/>
            <a:ext cx="4100854" cy="396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2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378940"/>
            <a:ext cx="9901881" cy="4604951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Подготовка данных</a:t>
            </a:r>
            <a:r>
              <a:rPr lang="en-US" sz="2000" dirty="0" smtClean="0"/>
              <a:t>:</a:t>
            </a:r>
            <a:r>
              <a:rPr lang="ru-RU" sz="2000" dirty="0" smtClean="0"/>
              <a:t> Описание вспомогательных таблиц группировки.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ru-RU" sz="1200" dirty="0" smtClean="0"/>
              <a:t>Наборы </a:t>
            </a:r>
            <a:r>
              <a:rPr lang="ru-RU" sz="1200" dirty="0"/>
              <a:t>следующих </a:t>
            </a:r>
            <a:r>
              <a:rPr lang="ru-RU" sz="1200" b="1" u="sng" dirty="0"/>
              <a:t>открытых данных взяты из социальной сети </a:t>
            </a:r>
            <a:r>
              <a:rPr lang="ru-RU" sz="1200" b="1" u="sng" dirty="0" err="1"/>
              <a:t>Meetup</a:t>
            </a:r>
            <a:r>
              <a:rPr lang="ru-RU" sz="1200" dirty="0"/>
              <a:t>,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github.com/paskhaver/pandas-in-action/blob/master/chapter_10_merging_joining_and_concatenating/meetup/groups1.csv</a:t>
            </a:r>
            <a:r>
              <a:rPr lang="en-US" sz="1200" dirty="0" smtClean="0"/>
              <a:t> &amp; </a:t>
            </a:r>
            <a:r>
              <a:rPr lang="en-US" sz="1200" dirty="0" smtClean="0">
                <a:hlinkClick r:id="rId2"/>
              </a:rPr>
              <a:t>groups1.csv</a:t>
            </a:r>
            <a:r>
              <a:rPr lang="en-US" sz="1200" dirty="0" smtClean="0"/>
              <a:t>) </a:t>
            </a:r>
            <a:r>
              <a:rPr lang="ru-RU" sz="1200" dirty="0" smtClean="0"/>
              <a:t>где </a:t>
            </a:r>
            <a:r>
              <a:rPr lang="ru-RU" sz="1200" dirty="0"/>
              <a:t>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</a:t>
            </a:r>
            <a:r>
              <a:rPr lang="ru-RU" sz="1200" dirty="0" err="1"/>
              <a:t>Meetup</a:t>
            </a:r>
            <a:r>
              <a:rPr lang="ru-RU" sz="1200" dirty="0"/>
              <a:t> имеет несколько моделей данных, включая группы, категории и города. Файлы содержат </a:t>
            </a:r>
            <a:r>
              <a:rPr lang="ru-RU" sz="1200" dirty="0" smtClean="0"/>
              <a:t>образцы зарегистрированных </a:t>
            </a:r>
            <a:r>
              <a:rPr lang="ru-RU" sz="1200" dirty="0"/>
              <a:t>групп </a:t>
            </a:r>
            <a:r>
              <a:rPr lang="ru-RU" sz="1200" dirty="0" err="1"/>
              <a:t>Meetup</a:t>
            </a:r>
            <a:r>
              <a:rPr lang="ru-RU" sz="1200" dirty="0"/>
              <a:t>. Каждая группа включает числовой идентификатор, название </a:t>
            </a:r>
            <a:r>
              <a:rPr lang="ru-RU" sz="1200" dirty="0" err="1"/>
              <a:t>Funs</a:t>
            </a:r>
            <a:r>
              <a:rPr lang="ru-RU" sz="1200" dirty="0"/>
              <a:t> </a:t>
            </a:r>
            <a:r>
              <a:rPr lang="ru-RU" sz="1200" dirty="0" err="1"/>
              <a:t>Club</a:t>
            </a:r>
            <a:r>
              <a:rPr lang="ru-RU" sz="1200" dirty="0"/>
              <a:t>, идентификатор укрупненной категории сферы интересов и </a:t>
            </a:r>
            <a:r>
              <a:rPr lang="ru-RU" sz="1200" dirty="0" smtClean="0"/>
              <a:t>идентификатор</a:t>
            </a:r>
            <a:r>
              <a:rPr lang="en-US" sz="1200" dirty="0"/>
              <a:t> </a:t>
            </a:r>
            <a:r>
              <a:rPr lang="ru-RU" sz="1200" dirty="0" smtClean="0"/>
              <a:t>города.</a:t>
            </a:r>
            <a:r>
              <a:rPr lang="en-US" sz="1200" dirty="0" smtClean="0"/>
              <a:t> </a:t>
            </a:r>
            <a:r>
              <a:rPr lang="ru-RU" sz="1200" dirty="0" smtClean="0"/>
              <a:t>После ко</a:t>
            </a:r>
            <a:r>
              <a:rPr lang="ru-RU" sz="1200" dirty="0"/>
              <a:t>н</a:t>
            </a:r>
            <a:r>
              <a:rPr lang="ru-RU" sz="1200" dirty="0" smtClean="0"/>
              <a:t>катенации двух </a:t>
            </a:r>
            <a:r>
              <a:rPr lang="ru-RU" sz="1200" dirty="0" err="1" smtClean="0"/>
              <a:t>датасетов</a:t>
            </a:r>
            <a:r>
              <a:rPr lang="ru-RU" sz="1200" dirty="0" smtClean="0"/>
              <a:t> получили общий </a:t>
            </a:r>
            <a:r>
              <a:rPr lang="en-US" sz="1200" b="1" dirty="0" err="1" smtClean="0"/>
              <a:t>hobby_list</a:t>
            </a:r>
            <a:r>
              <a:rPr lang="ru-RU" sz="1200" b="1" dirty="0" smtClean="0"/>
              <a:t>.</a:t>
            </a:r>
            <a:br>
              <a:rPr lang="ru-RU" sz="1200" b="1" dirty="0" smtClean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Преобразуем фрейм </a:t>
            </a:r>
            <a:r>
              <a:rPr lang="ru-RU" sz="1200" b="1" dirty="0" err="1"/>
              <a:t>hobby_list</a:t>
            </a:r>
            <a:r>
              <a:rPr lang="ru-RU" sz="1200" b="1" dirty="0"/>
              <a:t>, дополнив его </a:t>
            </a:r>
            <a:r>
              <a:rPr lang="ru-RU" sz="1200" b="1" dirty="0" err="1"/>
              <a:t>рандомными</a:t>
            </a:r>
            <a:r>
              <a:rPr lang="ru-RU" sz="1200" b="1" dirty="0"/>
              <a:t> фиктивными данными </a:t>
            </a:r>
            <a:r>
              <a:rPr lang="ru-RU" sz="1200" b="1" dirty="0" err="1"/>
              <a:t>fee</a:t>
            </a:r>
            <a:r>
              <a:rPr lang="ru-RU" sz="1200" b="1" dirty="0"/>
              <a:t> - ежемесячные взносы от 0 до </a:t>
            </a:r>
            <a:r>
              <a:rPr lang="ru-RU" sz="1200" b="1" dirty="0" smtClean="0"/>
              <a:t>25 долларов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 = [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25) for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range(8037)] 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monthly_fee_USD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$'] =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pd.Series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 fee)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</a:t>
            </a:r>
            <a:r>
              <a:rPr lang="ru-RU" sz="1200" dirty="0" smtClean="0"/>
              <a:t>                                                    </a:t>
            </a:r>
            <a:br>
              <a:rPr lang="ru-RU" sz="1200" dirty="0" smtClean="0"/>
            </a:br>
            <a:r>
              <a:rPr lang="ru-RU" sz="1200" dirty="0" smtClean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hobby_list.to_csv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('hobby_list_1.csv', index = False</a:t>
            </a:r>
            <a:r>
              <a:rPr lang="en-US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1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	Каждая </a:t>
            </a:r>
            <a:r>
              <a:rPr lang="ru-RU" sz="1200" dirty="0"/>
              <a:t>группа имеет внешний ключ </a:t>
            </a:r>
            <a:r>
              <a:rPr lang="ru-RU" sz="1200" dirty="0" err="1"/>
              <a:t>category_id</a:t>
            </a:r>
            <a:r>
              <a:rPr lang="ru-RU" sz="1200" dirty="0"/>
              <a:t>. Информация о категориях хранится в файле </a:t>
            </a:r>
            <a:r>
              <a:rPr lang="ru-RU" sz="1200" b="1" dirty="0" smtClean="0"/>
              <a:t>category.csv</a:t>
            </a:r>
            <a:r>
              <a:rPr lang="ru-RU" sz="1200" dirty="0" smtClean="0"/>
              <a:t>. А </a:t>
            </a:r>
            <a:r>
              <a:rPr lang="ru-RU" sz="1200" dirty="0"/>
              <a:t>уже в этом файле каждая строка хранит числовой идентификатор и название </a:t>
            </a:r>
            <a:r>
              <a:rPr lang="ru-RU" sz="1200" dirty="0" smtClean="0"/>
              <a:t>категории.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github.com/paskhaver/pandas-in-action/blob/master/chapter_10_merging_joining_and_concatenating/meetup/categories.csv</a:t>
            </a:r>
            <a:r>
              <a:rPr lang="en-US" sz="1200" dirty="0" smtClean="0"/>
              <a:t>) 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Экспорт итоговой базы персональных данных из </a:t>
            </a:r>
            <a:r>
              <a:rPr lang="ru-RU" sz="1200" dirty="0" err="1"/>
              <a:t>датафреймов</a:t>
            </a:r>
            <a:r>
              <a:rPr lang="ru-RU" sz="1200" dirty="0"/>
              <a:t> в .</a:t>
            </a:r>
            <a:r>
              <a:rPr lang="ru-RU" sz="1200" dirty="0" err="1"/>
              <a:t>csv</a:t>
            </a:r>
            <a:r>
              <a:rPr lang="ru-RU" sz="1200" dirty="0"/>
              <a:t> файл                                                     </a:t>
            </a:r>
            <a:br>
              <a:rPr lang="ru-RU" sz="1200" dirty="0"/>
            </a:br>
            <a:r>
              <a:rPr lang="ru-RU" sz="1200" dirty="0"/>
              <a:t> </a:t>
            </a:r>
            <a:r>
              <a:rPr lang="en-US" sz="11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categories.to_csv</a:t>
            </a:r>
            <a:r>
              <a:rPr lang="en-US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('categories_1.csv', index = False)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подробно в --     </a:t>
            </a:r>
            <a:r>
              <a:rPr lang="en-US" sz="1200" b="1" i="1" u="sng" dirty="0">
                <a:solidFill>
                  <a:schemeClr val="accent6"/>
                </a:solidFill>
              </a:rPr>
              <a:t>0. Main Datasets </a:t>
            </a:r>
            <a:r>
              <a:rPr lang="en-US" sz="1200" b="1" i="1" u="sng" dirty="0" err="1">
                <a:solidFill>
                  <a:schemeClr val="accent6"/>
                </a:solidFill>
              </a:rPr>
              <a:t>Preparation.ipynb</a:t>
            </a:r>
            <a:r>
              <a:rPr lang="en-US" sz="1200" b="1" i="1" u="sng" dirty="0">
                <a:solidFill>
                  <a:schemeClr val="accent6"/>
                </a:solidFill>
              </a:rPr>
              <a:t/>
            </a:r>
            <a:br>
              <a:rPr lang="en-US" sz="1200" b="1" i="1" u="sng" dirty="0">
                <a:solidFill>
                  <a:schemeClr val="accent6"/>
                </a:solidFill>
              </a:rPr>
            </a:br>
            <a:endParaRPr lang="en-US" sz="1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89837"/>
            <a:ext cx="4685505" cy="148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3095" y="5189837"/>
            <a:ext cx="4313238" cy="133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6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852"/>
          </a:xfrm>
        </p:spPr>
        <p:txBody>
          <a:bodyPr>
            <a:normAutofit/>
          </a:bodyPr>
          <a:lstStyle/>
          <a:p>
            <a:r>
              <a:rPr lang="ru-RU" sz="2400" dirty="0"/>
              <a:t>Рисунок</a:t>
            </a:r>
            <a:r>
              <a:rPr lang="en-US" sz="2400" dirty="0"/>
              <a:t> 1. </a:t>
            </a:r>
            <a:r>
              <a:rPr lang="ru-RU" sz="2400" dirty="0"/>
              <a:t>Диаграмма схемы </a:t>
            </a:r>
            <a:r>
              <a:rPr lang="en-US" sz="2400" dirty="0"/>
              <a:t>MEETUP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2924" y="1838324"/>
            <a:ext cx="8223357" cy="4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4616" y="189470"/>
            <a:ext cx="105773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</a:t>
            </a:r>
            <a:r>
              <a:rPr lang="ru-RU" sz="1600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данных по группе основателей клубов </a:t>
            </a:r>
            <a:r>
              <a:rPr lang="en-US" sz="1600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founders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Этап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 «Основные очистка и преобразование данных в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таблицах»</a:t>
            </a: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предварительной обработки и очистки данных получили список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из 8034 уникальных названий клубов и 7605 уникальных владельцев/основателей (429 человек основали ведут несколько клубов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founders['birthday'].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- 32, 37 и 51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ru-RU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в</a:t>
            </a:r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200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sz="1200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9249" y="278712"/>
            <a:ext cx="1034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9902" y="203885"/>
            <a:ext cx="1069271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</a:t>
            </a:r>
            <a:r>
              <a:rPr lang="ru-RU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 таблице 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ru-RU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«Основные очистка и преобразование данных в таблицах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итоге предварительной обработки и очистки данных получили список из 130989 уникальных членов различных клубов  и 8035 уникальных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клубов, членами которых они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состоят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 таблицу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расчетной колонки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возраст основателей на данный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</a:p>
          <a:p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['age']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today.year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members.birthday.dt.year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основная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статистика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значениям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members.describe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наиболее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часто встречающийся возраст среди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 - 58 лет</a:t>
            </a:r>
          </a:p>
          <a:p>
            <a:r>
              <a:rPr lang="ru-RU" sz="12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0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ru-RU" sz="10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ru-RU" sz="10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10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Подробно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200" b="1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Exploratory Data Analysis (EDA). First stage - cleaning and data type conversion, _age_ column, minimal </a:t>
            </a:r>
            <a:r>
              <a:rPr lang="en-US" sz="1200" b="1" i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statistics.ipynb</a:t>
            </a:r>
            <a:endParaRPr lang="ru-RU" sz="1200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 </a:t>
            </a:r>
            <a:r>
              <a:rPr lang="ru-RU" sz="1600" b="1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«Слияние с таблицами </a:t>
            </a:r>
            <a:r>
              <a:rPr lang="en-US" sz="1200" dirty="0" err="1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hobby_list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_1. Основные группировки»</a:t>
            </a:r>
          </a:p>
          <a:p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members_11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members_1.merge(hobby_list_1,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members_11.merge(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('categories_1.csv',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dtype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{'category_id':'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'}), how = 'left', on = 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category_id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"возрастных" клубов (по среднему возрасту членов)</a:t>
            </a:r>
          </a:p>
          <a:p>
            <a:r>
              <a:rPr lang="en-US" sz="12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(ascending=False).head(5)).round()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топ-5 самых "молодых" клубов (по среднему возрасту членов)</a:t>
            </a:r>
          </a:p>
          <a:p>
            <a:r>
              <a:rPr lang="en-US" sz="1200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')['age'].mean().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().head(5)).round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выведем топ-10 самых массовых клубов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количеству членов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top10_clubs_name=members_12.groupby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fun_club_name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9" y="4555524"/>
            <a:ext cx="4205562" cy="20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7123" y="324013"/>
            <a:ext cx="1007487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Анализ данных по группе членов различных клубов по таблице </a:t>
            </a:r>
            <a:r>
              <a:rPr lang="en-US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ru-RU" b="1" u="sng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_1</a:t>
            </a:r>
            <a:r>
              <a:rPr lang="en-US" b="1" u="sng" dirty="0" smtClean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 в задачу исследования входит изучение агрегированных данных по категориям интересов, сделаем </a:t>
            </a:r>
            <a:r>
              <a:rPr lang="ru-R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группировки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category_name</a:t>
            </a:r>
            <a:endParaRPr lang="en-US" sz="12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подсчитаем общее количество членов клубов в разрезе категорий интересов - топ 10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top10_categories_by_number=members_12.groupby('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'].count().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(ascending=False).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количественное распределение членов по всем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 всем штатам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США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=members_12.pivot_table(index='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columns='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aggfunc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='count',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fill_value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число максимального количества участников "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отдельным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названия категории)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df1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to_frame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выбираем в каждой строке с именами штатов максимальное значение количества членов по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записываем название этой категории в новую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колонку и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выводим # список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сategory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максимальным количеством участников</a:t>
            </a: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members_states_dist.columns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for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members_states_dist.max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(axis=1)[:,None]]</a:t>
            </a:r>
          </a:p>
          <a:p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 = 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df2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members_states_dist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best_pos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reset_index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000" i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сводная таблица топ-10 списка наиболее популярных групп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указание количества членов с </a:t>
            </a:r>
            <a:r>
              <a:rPr lang="ru-RU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распределением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штатам США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top10_category_by_state = df2.merge(df1, on='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sort_values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(by='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pers_number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ascending=False).head(10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	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Сохраним таблицу в формате </a:t>
            </a:r>
            <a:r>
              <a:rPr lang="en-US" sz="1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excel: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pd.ExcelWriter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('top10_category_by_state.xlsx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top10_category_by_state.to_excel(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excel_writer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sheet_name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first_list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index = False</a:t>
            </a:r>
            <a:r>
              <a:rPr lang="en-US" sz="1000" i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1000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excel_file.save</a:t>
            </a:r>
            <a:r>
              <a:rPr lang="en-US" sz="1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 smtClean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u="sng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72" y="1227048"/>
            <a:ext cx="2770144" cy="1832927"/>
          </a:xfrm>
          <a:prstGeom prst="rect">
            <a:avLst/>
          </a:prstGeom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8128"/>
              </p:ext>
            </p:extLst>
          </p:nvPr>
        </p:nvGraphicFramePr>
        <p:xfrm>
          <a:off x="2197274" y="5074511"/>
          <a:ext cx="3766922" cy="168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510"/>
                <a:gridCol w="1678737"/>
                <a:gridCol w="982675"/>
              </a:tblGrid>
              <a:tr h="1535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</a:rPr>
                        <a:t>state_name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best_pos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pers_number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Texas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Ohio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['Health &amp; Wellbeing']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35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['Health &amp; Wellbeing']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1452</Words>
  <Application>Microsoft Office PowerPoint</Application>
  <PresentationFormat>Широкоэкранный</PresentationFormat>
  <Paragraphs>205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«Анализ баз данных социальной сети MEETUP на предмет возможного размещения target advertising для привлечения потенциальных рекламодателей»</vt:lpstr>
      <vt:lpstr>Презентация PowerPoint</vt:lpstr>
      <vt:lpstr>Подготовка данных:</vt:lpstr>
      <vt:lpstr>Подготовка данных:</vt:lpstr>
      <vt:lpstr>Подготовка данных: Описание вспомогательных таблиц группировки.   Наборы следующих открытых данных взяты из социальной сети Meetup, (https://github.com/paskhaver/pandas-in-action/blob/master/chapter_10_merging_joining_and_concatenating/meetup/groups1.csv &amp; groups1.csv) где пользователи объединяются в группы по интересам, например туризм, литература и настольные игры. Организаторы групп планируют удаленные или очные мероприятия, которые посещают члены группы. Предметная область Meetup имеет несколько моделей данных, включая группы, категории и города. Файлы содержат образцы зарегистрированных групп Meetup. Каждая группа включает числовой идентификатор, название Funs Club, идентификатор укрупненной категории сферы интересов и идентификатор города. После конкатенации двух датасетов получили общий hobby_list.  Преобразуем фрейм hobby_list, дополнив его рандомными фиктивными данными fee - ежемесячные взносы от 0 до 25 долларов fee = [np.random.randint(0, 25) for i in range(8037)]  hobby_list['monthly_fee_USD$'] = pd.Series(data = fee)  Экспорт итоговой базы персональных данных из датафреймов в .csv файл                                                       hobby_list.to_csv('hobby_list_1.csv', index = False)   Каждая группа имеет внешний ключ category_id. Информация о категориях хранится в файле category.csv. А уже в этом файле каждая строка хранит числовой идентификатор и название категории. (https://github.com/paskhaver/pandas-in-action/blob/master/chapter_10_merging_joining_and_concatenating/meetup/categories.csv)   Экспорт итоговой базы персональных данных из датафреймов в .csv файл                                                       categories.to_csv('categories_1.csv', index = False)  подробно в --     0. Main Datasets Preparation.ipynb </vt:lpstr>
      <vt:lpstr>Рисунок 1. Диаграмма схемы MEETUP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«Анализ баз данных социальной сети MEETUP на предмет возможного размещения target advertising для привлечения потенциальных рекламодателей»</dc:title>
  <dc:creator>Anatoly Zhestkov</dc:creator>
  <cp:lastModifiedBy>Anatoly Zhestkov</cp:lastModifiedBy>
  <cp:revision>34</cp:revision>
  <dcterms:created xsi:type="dcterms:W3CDTF">2023-05-28T18:58:36Z</dcterms:created>
  <dcterms:modified xsi:type="dcterms:W3CDTF">2023-05-28T19:14:44Z</dcterms:modified>
</cp:coreProperties>
</file>