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286" y="639097"/>
            <a:ext cx="7033846" cy="368601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CAPSTONE PROJECT: </a:t>
            </a:r>
            <a:b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BATTLE OF THE NEIGHBORHOODS</a:t>
            </a:r>
            <a:b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b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Assessment of the Relocation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535" y="4672739"/>
            <a:ext cx="6269347" cy="11372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Alexander </a:t>
            </a:r>
            <a:r>
              <a:rPr lang="en-US" sz="2400" dirty="0" err="1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zhilinsky</a:t>
            </a:r>
            <a:endParaRPr lang="en-US" dirty="0">
              <a:solidFill>
                <a:srgbClr val="002060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Calgary, April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0AE67-C424-4A55-8793-55626D7C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5834"/>
            <a:ext cx="10058400" cy="3760891"/>
          </a:xfrm>
        </p:spPr>
        <p:txBody>
          <a:bodyPr>
            <a:noAutofit/>
          </a:bodyPr>
          <a:lstStyle/>
          <a:p>
            <a:pPr marL="260350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Available open data provided sufficient input for analysis and decision making</a:t>
            </a:r>
          </a:p>
          <a:p>
            <a:pPr marL="260350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1 includes most suitable communities for a families</a:t>
            </a:r>
          </a:p>
          <a:p>
            <a:pPr marL="260350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Additional layers of information can be added to this project to analyze potential job opportunities, education, etc.</a:t>
            </a:r>
          </a:p>
          <a:p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C3005F-6306-4360-947C-6855F1B1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5834"/>
            <a:ext cx="10058400" cy="376089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Identify best community in Kitchener and Waterloo by analyzing data from the following sources:</a:t>
            </a:r>
          </a:p>
          <a:p>
            <a:pPr marL="746125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Canada Mortgage and Housing Corporation (CMHC)</a:t>
            </a:r>
          </a:p>
          <a:p>
            <a:pPr marL="746125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Kitchener </a:t>
            </a:r>
            <a:r>
              <a:rPr lang="en-US" sz="32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GeoHub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746125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Foursquare City Guide</a:t>
            </a:r>
          </a:p>
          <a:p>
            <a:pPr marL="746125" indent="-2603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Wikipedia.</a:t>
            </a:r>
          </a:p>
          <a:p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Canada Mortgage and Housing Corporation (CMHC)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F7D28B-D23C-4822-80C7-02B7CA04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44" y="1560941"/>
            <a:ext cx="8391378" cy="52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Kitchener </a:t>
            </a:r>
            <a:r>
              <a:rPr lang="en-U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GeoHub</a:t>
            </a:r>
            <a:endParaRPr lang="en-U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5CA31-BDD3-4C16-A0D4-79CAF5EC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78" y="1306340"/>
            <a:ext cx="9453489" cy="11414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Shape files with boundaries and addresses for Waterloo and Kitchener Wards 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8A0D7E77-D655-4490-8B3E-B98F2BED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22" y="2447774"/>
            <a:ext cx="5429338" cy="4234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A9B74-5771-4D74-B3E3-1FE9BAB7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38" y="2447774"/>
            <a:ext cx="41338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4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Foursquare City Guide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5CA31-BDD3-4C16-A0D4-79CAF5EC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78" y="1306340"/>
            <a:ext cx="9453489" cy="11414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Retrieved information about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CC416-0194-4F32-A356-CEB24F77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80" y="2297226"/>
            <a:ext cx="9355015" cy="42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Foursquare City Guide (continued)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5CA31-BDD3-4C16-A0D4-79CAF5EC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78" y="1306340"/>
            <a:ext cx="9453489" cy="11414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Example: Top 10 venues per 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A9E59-7332-4600-8E53-C24D1D1C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3" y="2354732"/>
            <a:ext cx="19812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8F365-9D6F-49B7-BD40-D692466C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03" y="2354732"/>
            <a:ext cx="21621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91653-921B-4FA0-A319-B05B87969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05" y="2354732"/>
            <a:ext cx="1962150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16AA7-5D8F-4E8B-8F0A-E61CF65A1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983" y="2392832"/>
            <a:ext cx="220980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768E2-7B59-4C56-8718-AD6322C97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915" y="4556297"/>
            <a:ext cx="2038350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D8FA6-292E-445F-A993-4AC9DE2B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626" y="4566041"/>
            <a:ext cx="1819275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508225-9764-41AD-BEC8-E79C11DE2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5130" y="4561278"/>
            <a:ext cx="2019300" cy="1952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882BD-C8B6-486C-A886-DD4C0B14C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6433" y="4551534"/>
            <a:ext cx="1866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Top 10 Venues Per Ward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B0F1F-0804-405D-A831-70F73A84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65" y="1033856"/>
            <a:ext cx="8363228" cy="56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Clustering Results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6F9755-2904-4E0E-A882-22F6B9F33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93883"/>
              </p:ext>
            </p:extLst>
          </p:nvPr>
        </p:nvGraphicFramePr>
        <p:xfrm>
          <a:off x="1215245" y="1090804"/>
          <a:ext cx="8713991" cy="565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0267840" imgH="6667445" progId="Excel.Sheet.12">
                  <p:embed/>
                </p:oleObj>
              </mc:Choice>
              <mc:Fallback>
                <p:oleObj name="Worksheet" r:id="rId3" imgW="10267840" imgH="66674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245" y="1090804"/>
                        <a:ext cx="8713991" cy="565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8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15-82CC-4337-8CE2-21067DC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5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Map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3F7D547-BF9F-4DBD-93A5-BDEB6FA7D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74" y="1128671"/>
            <a:ext cx="9235440" cy="557294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CC7D4B5-CE75-460A-9162-B0B283391D62}"/>
              </a:ext>
            </a:extLst>
          </p:cNvPr>
          <p:cNvSpPr/>
          <p:nvPr/>
        </p:nvSpPr>
        <p:spPr>
          <a:xfrm>
            <a:off x="8215534" y="3566617"/>
            <a:ext cx="914400" cy="348528"/>
          </a:xfrm>
          <a:prstGeom prst="wedgeRectCallout">
            <a:avLst>
              <a:gd name="adj1" fmla="val -119295"/>
              <a:gd name="adj2" fmla="val 900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1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A6E4308-66A7-43F5-8A83-3633A7A4DFB7}"/>
              </a:ext>
            </a:extLst>
          </p:cNvPr>
          <p:cNvSpPr/>
          <p:nvPr/>
        </p:nvSpPr>
        <p:spPr>
          <a:xfrm>
            <a:off x="8086580" y="5771533"/>
            <a:ext cx="914400" cy="348528"/>
          </a:xfrm>
          <a:prstGeom prst="wedgeRectCallout">
            <a:avLst>
              <a:gd name="adj1" fmla="val -119295"/>
              <a:gd name="adj2" fmla="val 900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1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B3753DF-AE68-4EA4-9F17-45F95DB9779B}"/>
              </a:ext>
            </a:extLst>
          </p:cNvPr>
          <p:cNvSpPr/>
          <p:nvPr/>
        </p:nvSpPr>
        <p:spPr>
          <a:xfrm>
            <a:off x="6338708" y="3698677"/>
            <a:ext cx="914400" cy="348528"/>
          </a:xfrm>
          <a:prstGeom prst="wedgeRectCallout">
            <a:avLst>
              <a:gd name="adj1" fmla="val -97756"/>
              <a:gd name="adj2" fmla="val 61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4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6320875-454F-456E-964A-8E73D0E46BA6}"/>
              </a:ext>
            </a:extLst>
          </p:cNvPr>
          <p:cNvSpPr/>
          <p:nvPr/>
        </p:nvSpPr>
        <p:spPr>
          <a:xfrm>
            <a:off x="2288346" y="1888890"/>
            <a:ext cx="914400" cy="348528"/>
          </a:xfrm>
          <a:prstGeom prst="wedgeRectCallout">
            <a:avLst>
              <a:gd name="adj1" fmla="val 111474"/>
              <a:gd name="adj2" fmla="val 335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2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98A10DE-F760-485D-A92E-89BF1E64BC19}"/>
              </a:ext>
            </a:extLst>
          </p:cNvPr>
          <p:cNvSpPr/>
          <p:nvPr/>
        </p:nvSpPr>
        <p:spPr>
          <a:xfrm>
            <a:off x="5820617" y="1189280"/>
            <a:ext cx="914400" cy="348528"/>
          </a:xfrm>
          <a:prstGeom prst="wedgeRectCallout">
            <a:avLst>
              <a:gd name="adj1" fmla="val -119295"/>
              <a:gd name="adj2" fmla="val 900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Cluster 0</a:t>
            </a:r>
          </a:p>
        </p:txBody>
      </p:sp>
    </p:spTree>
    <p:extLst>
      <p:ext uri="{BB962C8B-B14F-4D97-AF65-F5344CB8AC3E}">
        <p14:creationId xmlns:p14="http://schemas.microsoft.com/office/powerpoint/2010/main" val="39871229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Bookman Old Style</vt:lpstr>
      <vt:lpstr>Calibri</vt:lpstr>
      <vt:lpstr>Franklin Gothic Book</vt:lpstr>
      <vt:lpstr>1_RetrospectVTI</vt:lpstr>
      <vt:lpstr>Microsoft Excel Worksheet</vt:lpstr>
      <vt:lpstr>CAPSTONE PROJECT:  BATTLE OF THE NEIGHBORHOODS  Assessment of the Relocation Options</vt:lpstr>
      <vt:lpstr>Introduction</vt:lpstr>
      <vt:lpstr>Canada Mortgage and Housing Corporation (CMHC)</vt:lpstr>
      <vt:lpstr>Kitchener GeoHub</vt:lpstr>
      <vt:lpstr>Foursquare City Guide</vt:lpstr>
      <vt:lpstr>Foursquare City Guide (continued)</vt:lpstr>
      <vt:lpstr>Top 10 Venues Per Ward</vt:lpstr>
      <vt:lpstr>Clustering Results</vt:lpstr>
      <vt:lpstr>Cluster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2020-04-09T18:56:08Z</dcterms:created>
  <dcterms:modified xsi:type="dcterms:W3CDTF">2020-04-13T23:16:17Z</dcterms:modified>
</cp:coreProperties>
</file>