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2" r:id="rId7"/>
    <p:sldId id="263" r:id="rId8"/>
    <p:sldId id="261" r:id="rId9"/>
    <p:sldId id="264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TRANSFORM DATA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SPLIT DATA</a:t>
          </a:r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14384" custScaleY="107648" custLinFactNeighborX="-13632" custLinFactNeighborY="-4686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ScaleX="101317" custLinFactY="-49311" custLinFactNeighborY="-100000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15789" custScaleY="97180" custLinFactY="-49952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LinFactY="-52744" custLinFactNeighborX="-744" custLinFactNeighborY="-100000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96264" custScaleY="91976" custLinFactNeighborX="-852" custLinFactNeighborY="-4600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ScaleY="93137" custLinFactY="-52690" custLinFactNeighborX="1042" custLinFactNeighborY="-100000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639092" y="0"/>
          <a:ext cx="1658881" cy="1561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33596" y="1490029"/>
          <a:ext cx="32652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CLEAN DATA</a:t>
          </a:r>
        </a:p>
      </dsp:txBody>
      <dsp:txXfrm>
        <a:off x="33596" y="1490029"/>
        <a:ext cx="3265276" cy="720000"/>
      </dsp:txXfrm>
    </dsp:sp>
    <dsp:sp modelId="{CE9DF0E8-B0DE-4E1E-9FF4-6006AD8428DB}">
      <dsp:nvSpPr>
        <dsp:cNvPr id="0" name=""/>
        <dsp:cNvSpPr/>
      </dsp:nvSpPr>
      <dsp:spPr>
        <a:xfrm>
          <a:off x="4634655" y="0"/>
          <a:ext cx="1679258" cy="14093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38890" y="1427358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SPLIT DATA</a:t>
          </a:r>
        </a:p>
      </dsp:txBody>
      <dsp:txXfrm>
        <a:off x="3838890" y="1427358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550710" y="78054"/>
          <a:ext cx="1396092" cy="1333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83278" y="1445939"/>
          <a:ext cx="3222832" cy="670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TRANSFORM DATA</a:t>
          </a:r>
        </a:p>
      </dsp:txBody>
      <dsp:txXfrm>
        <a:off x="7683278" y="1445939"/>
        <a:ext cx="3222832" cy="670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kushagra3204/sentiment-and-emotion-analysi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MODEL PREDIKTOR SENTIMENT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A42BBE-5A8D-C683-4CE1-9A188C4E9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0F90-04C9-378C-D5B1-7E255C3E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Rectangle 3" descr="Network">
            <a:extLst>
              <a:ext uri="{FF2B5EF4-FFF2-40B4-BE49-F238E27FC236}">
                <a16:creationId xmlns:a16="http://schemas.microsoft.com/office/drawing/2014/main" id="{F439D43F-0871-6A59-431D-5FBCD5FF55B7}"/>
              </a:ext>
            </a:extLst>
          </p:cNvPr>
          <p:cNvSpPr/>
          <p:nvPr/>
        </p:nvSpPr>
        <p:spPr>
          <a:xfrm>
            <a:off x="4562224" y="3179745"/>
            <a:ext cx="1658881" cy="1561191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F9095-08BC-7C0F-E223-023BE8567CE6}"/>
              </a:ext>
            </a:extLst>
          </p:cNvPr>
          <p:cNvSpPr txBox="1"/>
          <p:nvPr/>
        </p:nvSpPr>
        <p:spPr>
          <a:xfrm>
            <a:off x="4922108" y="2681415"/>
            <a:ext cx="117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2EA5C-82C9-BC14-F853-4B0BBC813678}"/>
              </a:ext>
            </a:extLst>
          </p:cNvPr>
          <p:cNvSpPr txBox="1"/>
          <p:nvPr/>
        </p:nvSpPr>
        <p:spPr>
          <a:xfrm>
            <a:off x="1751585" y="3872473"/>
            <a:ext cx="138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2E22D69-EFE6-5F89-0A10-AF17A6CFAECF}"/>
              </a:ext>
            </a:extLst>
          </p:cNvPr>
          <p:cNvSpPr/>
          <p:nvPr/>
        </p:nvSpPr>
        <p:spPr>
          <a:xfrm>
            <a:off x="3626708" y="3891008"/>
            <a:ext cx="630194" cy="339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E6C95-63CA-638C-0CE3-FE6955C03657}"/>
              </a:ext>
            </a:extLst>
          </p:cNvPr>
          <p:cNvSpPr txBox="1"/>
          <p:nvPr/>
        </p:nvSpPr>
        <p:spPr>
          <a:xfrm>
            <a:off x="7644712" y="3244334"/>
            <a:ext cx="138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56072-E409-9F81-E724-99285B571691}"/>
              </a:ext>
            </a:extLst>
          </p:cNvPr>
          <p:cNvSpPr txBox="1"/>
          <p:nvPr/>
        </p:nvSpPr>
        <p:spPr>
          <a:xfrm>
            <a:off x="7644712" y="4029681"/>
            <a:ext cx="138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AFF88E-889A-0F68-34A1-E5873373B541}"/>
              </a:ext>
            </a:extLst>
          </p:cNvPr>
          <p:cNvSpPr/>
          <p:nvPr/>
        </p:nvSpPr>
        <p:spPr>
          <a:xfrm rot="19578416">
            <a:off x="6221105" y="3613666"/>
            <a:ext cx="630194" cy="339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889E22A-7B33-FB79-EF85-4B55684A8735}"/>
              </a:ext>
            </a:extLst>
          </p:cNvPr>
          <p:cNvSpPr/>
          <p:nvPr/>
        </p:nvSpPr>
        <p:spPr>
          <a:xfrm rot="19578416">
            <a:off x="6221106" y="3613667"/>
            <a:ext cx="630194" cy="339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13CFDAA-C207-80B1-2238-E95A3A47D52E}"/>
              </a:ext>
            </a:extLst>
          </p:cNvPr>
          <p:cNvSpPr/>
          <p:nvPr/>
        </p:nvSpPr>
        <p:spPr>
          <a:xfrm rot="1045146">
            <a:off x="6282051" y="4105237"/>
            <a:ext cx="630194" cy="339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5DF1E8A-7FE6-2EDC-1C65-732A18AFACA2}"/>
              </a:ext>
            </a:extLst>
          </p:cNvPr>
          <p:cNvSpPr txBox="1">
            <a:spLocks/>
          </p:cNvSpPr>
          <p:nvPr/>
        </p:nvSpPr>
        <p:spPr>
          <a:xfrm>
            <a:off x="581194" y="5467244"/>
            <a:ext cx="10993546" cy="484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MODEL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memprediksi</a:t>
            </a:r>
            <a:r>
              <a:rPr lang="en-US" dirty="0">
                <a:solidFill>
                  <a:schemeClr val="tx1"/>
                </a:solidFill>
              </a:rPr>
              <a:t> sentiment </a:t>
            </a: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kalimat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8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3BA9-AE89-3BDA-894E-F4C62E87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DATA YANG DIGUNAKAN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3144-789B-D042-B84E-1DBFE164A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98628"/>
          </a:xfrm>
        </p:spPr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data emotion sentiment analysis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Keggle</a:t>
            </a:r>
            <a:r>
              <a:rPr lang="en-US" dirty="0"/>
              <a:t> (source=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https://www.kaggle.com/datasets/kushagra3204/sentiment-and-emotion-analysis-dataset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6E370-B69D-B1EE-FDF7-B74968916A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0" t="43420" r="59156" b="23591"/>
          <a:stretch/>
        </p:blipFill>
        <p:spPr>
          <a:xfrm>
            <a:off x="914400" y="2977978"/>
            <a:ext cx="4065373" cy="226128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6E8AD4-FD2D-8B9F-085A-9F8D0167AA3C}"/>
              </a:ext>
            </a:extLst>
          </p:cNvPr>
          <p:cNvSpPr txBox="1">
            <a:spLocks/>
          </p:cNvSpPr>
          <p:nvPr/>
        </p:nvSpPr>
        <p:spPr>
          <a:xfrm>
            <a:off x="5560542" y="3185984"/>
            <a:ext cx="6050265" cy="262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r>
              <a:rPr lang="en-US" dirty="0"/>
              <a:t>45475 words</a:t>
            </a:r>
          </a:p>
          <a:p>
            <a:r>
              <a:rPr lang="en-US" dirty="0"/>
              <a:t>3304 sentence</a:t>
            </a:r>
          </a:p>
          <a:p>
            <a:r>
              <a:rPr lang="en-US" dirty="0"/>
              <a:t>9686 nouns</a:t>
            </a:r>
          </a:p>
          <a:p>
            <a:r>
              <a:rPr lang="en-US" dirty="0"/>
              <a:t>1279 </a:t>
            </a:r>
            <a:r>
              <a:rPr lang="en-US" dirty="0" err="1"/>
              <a:t>ner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0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FAD3-1A0D-C4AC-260F-3ACED56A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konteks</a:t>
            </a:r>
            <a:r>
              <a:rPr lang="en-US" dirty="0"/>
              <a:t>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90C8D-7B79-3603-DCC1-7DFA39845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0" t="30464" r="28243" b="10220"/>
          <a:stretch/>
        </p:blipFill>
        <p:spPr>
          <a:xfrm>
            <a:off x="358345" y="2089966"/>
            <a:ext cx="7920681" cy="4065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F29B08-528F-9693-9C21-411B997E0DC8}"/>
              </a:ext>
            </a:extLst>
          </p:cNvPr>
          <p:cNvSpPr txBox="1">
            <a:spLocks/>
          </p:cNvSpPr>
          <p:nvPr/>
        </p:nvSpPr>
        <p:spPr>
          <a:xfrm>
            <a:off x="358345" y="6217629"/>
            <a:ext cx="11368217" cy="53854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Asumsi</a:t>
            </a:r>
            <a:r>
              <a:rPr lang="en-US" b="1" dirty="0"/>
              <a:t> </a:t>
            </a:r>
            <a:r>
              <a:rPr lang="en-US" b="1" dirty="0" err="1"/>
              <a:t>konteks</a:t>
            </a:r>
            <a:r>
              <a:rPr lang="en-US" b="1" dirty="0"/>
              <a:t> </a:t>
            </a:r>
            <a:r>
              <a:rPr lang="en-US" dirty="0"/>
              <a:t>: Data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dirty="0" err="1"/>
              <a:t>good,great</a:t>
            </a:r>
            <a:r>
              <a:rPr lang="en-US" dirty="0"/>
              <a:t> dan movie </a:t>
            </a:r>
            <a:r>
              <a:rPr lang="en-US" dirty="0" err="1"/>
              <a:t>tapi</a:t>
            </a:r>
            <a:r>
              <a:rPr lang="en-US" dirty="0"/>
              <a:t> juga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food,place</a:t>
            </a:r>
            <a:r>
              <a:rPr lang="en-US" dirty="0"/>
              <a:t> and time yang </a:t>
            </a:r>
            <a:r>
              <a:rPr lang="en-US" dirty="0" err="1"/>
              <a:t>kemunkinan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membicarakan</a:t>
            </a:r>
            <a:r>
              <a:rPr lang="en-US" dirty="0"/>
              <a:t> </a:t>
            </a:r>
            <a:r>
              <a:rPr lang="en-US" b="1" dirty="0"/>
              <a:t>cinema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bioskop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3C8D6-2A10-F936-691C-448A314A7B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03" t="40685" r="67872" b="32063"/>
          <a:stretch/>
        </p:blipFill>
        <p:spPr>
          <a:xfrm>
            <a:off x="8279026" y="2089966"/>
            <a:ext cx="3447536" cy="387834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967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 err="1"/>
              <a:t>PREPROCESSINg</a:t>
            </a:r>
            <a:r>
              <a:rPr lang="en-US" dirty="0"/>
              <a:t> DATA FOR </a:t>
            </a:r>
            <a:r>
              <a:rPr lang="en-US" dirty="0" err="1"/>
              <a:t>MODELLINg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751159"/>
              </p:ext>
            </p:extLst>
          </p:nvPr>
        </p:nvGraphicFramePr>
        <p:xfrm>
          <a:off x="642938" y="549523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92300-932E-064E-BF0E-0E07B57FCBBC}"/>
              </a:ext>
            </a:extLst>
          </p:cNvPr>
          <p:cNvSpPr txBox="1">
            <a:spLocks/>
          </p:cNvSpPr>
          <p:nvPr/>
        </p:nvSpPr>
        <p:spPr>
          <a:xfrm>
            <a:off x="939115" y="2641339"/>
            <a:ext cx="3138615" cy="200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r>
              <a:rPr lang="en-US" dirty="0"/>
              <a:t>Remove punctuation, number ,</a:t>
            </a:r>
            <a:r>
              <a:rPr lang="en-US" dirty="0" err="1"/>
              <a:t>stopwords</a:t>
            </a:r>
            <a:endParaRPr lang="en-US" dirty="0"/>
          </a:p>
          <a:p>
            <a:r>
              <a:rPr lang="en-US" dirty="0"/>
              <a:t>lowercasing</a:t>
            </a:r>
          </a:p>
          <a:p>
            <a:r>
              <a:rPr lang="en-US" dirty="0"/>
              <a:t>lemmatizing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6973C7-A7F2-9B80-047D-393232D1F847}"/>
              </a:ext>
            </a:extLst>
          </p:cNvPr>
          <p:cNvSpPr txBox="1">
            <a:spLocks/>
          </p:cNvSpPr>
          <p:nvPr/>
        </p:nvSpPr>
        <p:spPr>
          <a:xfrm>
            <a:off x="8410447" y="2395256"/>
            <a:ext cx="3138615" cy="200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:</a:t>
            </a:r>
          </a:p>
          <a:p>
            <a:r>
              <a:rPr lang="en-US" dirty="0"/>
              <a:t>Bag of words</a:t>
            </a:r>
          </a:p>
          <a:p>
            <a:r>
              <a:rPr lang="en-US" dirty="0"/>
              <a:t>TF-IDF</a:t>
            </a:r>
          </a:p>
          <a:p>
            <a:r>
              <a:rPr lang="en-US" dirty="0"/>
              <a:t>Word2 </a:t>
            </a:r>
            <a:r>
              <a:rPr lang="en-US" dirty="0" err="1"/>
              <a:t>Vec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54AA5-2E70-F9E0-4E64-CDA043972F5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654" t="47927" r="68176" b="9530"/>
          <a:stretch/>
        </p:blipFill>
        <p:spPr>
          <a:xfrm>
            <a:off x="4807952" y="2643939"/>
            <a:ext cx="2570590" cy="24427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56DC05-5D9D-3FFF-FC3D-D0037C03C419}"/>
              </a:ext>
            </a:extLst>
          </p:cNvPr>
          <p:cNvSpPr txBox="1">
            <a:spLocks/>
          </p:cNvSpPr>
          <p:nvPr/>
        </p:nvSpPr>
        <p:spPr>
          <a:xfrm>
            <a:off x="927943" y="2643939"/>
            <a:ext cx="3138615" cy="200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r>
              <a:rPr lang="en-US" dirty="0"/>
              <a:t>Remove punctuation, number ,</a:t>
            </a:r>
            <a:r>
              <a:rPr lang="en-US" dirty="0" err="1"/>
              <a:t>stopwords</a:t>
            </a:r>
            <a:endParaRPr lang="en-US" dirty="0"/>
          </a:p>
          <a:p>
            <a:r>
              <a:rPr lang="en-US" dirty="0"/>
              <a:t>lowercasing</a:t>
            </a:r>
          </a:p>
          <a:p>
            <a:r>
              <a:rPr lang="en-US" dirty="0"/>
              <a:t>lemmatizing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2FF8F1-AFE4-CA64-055D-15C49AE1F0A9}"/>
              </a:ext>
            </a:extLst>
          </p:cNvPr>
          <p:cNvSpPr txBox="1">
            <a:spLocks/>
          </p:cNvSpPr>
          <p:nvPr/>
        </p:nvSpPr>
        <p:spPr>
          <a:xfrm>
            <a:off x="5380627" y="2321615"/>
            <a:ext cx="1739930" cy="317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Stratified split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C2CCD1-804E-AE56-CAFB-46B22E1E8A7B}"/>
              </a:ext>
            </a:extLst>
          </p:cNvPr>
          <p:cNvSpPr/>
          <p:nvPr/>
        </p:nvSpPr>
        <p:spPr>
          <a:xfrm>
            <a:off x="3904735" y="2792625"/>
            <a:ext cx="358346" cy="210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908E576-E64F-A657-C8F3-8307FBB712B0}"/>
              </a:ext>
            </a:extLst>
          </p:cNvPr>
          <p:cNvSpPr/>
          <p:nvPr/>
        </p:nvSpPr>
        <p:spPr>
          <a:xfrm>
            <a:off x="7885879" y="2839992"/>
            <a:ext cx="358346" cy="210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1890-34A0-3100-F420-96841AE6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B622-7064-E30A-C1F0-DA024294A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977081"/>
            <a:ext cx="5210008" cy="2014152"/>
          </a:xfrm>
        </p:spPr>
        <p:txBody>
          <a:bodyPr/>
          <a:lstStyle/>
          <a:p>
            <a:r>
              <a:rPr lang="en-US" dirty="0"/>
              <a:t>Model Neural Network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r>
              <a:rPr lang="en-US" dirty="0" err="1"/>
              <a:t>Mengingat</a:t>
            </a:r>
            <a:r>
              <a:rPr lang="en-US" dirty="0"/>
              <a:t> data target balance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preferensi</a:t>
            </a:r>
            <a:r>
              <a:rPr lang="en-US" dirty="0"/>
              <a:t> metric </a:t>
            </a:r>
            <a:r>
              <a:rPr lang="en-US" dirty="0" err="1"/>
              <a:t>evaluasi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 ROC-AUC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3A6EB-840B-93A5-9CFE-DC1591EFE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28819" r="44054" b="10219"/>
          <a:stretch/>
        </p:blipFill>
        <p:spPr>
          <a:xfrm>
            <a:off x="189469" y="1977080"/>
            <a:ext cx="5906530" cy="4178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F0AFE-F0F3-6ED0-2D18-FFB4DD25F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4" t="58202" r="64831" b="29359"/>
          <a:stretch/>
        </p:blipFill>
        <p:spPr>
          <a:xfrm>
            <a:off x="6400800" y="4438391"/>
            <a:ext cx="5013155" cy="11846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268B88-6AEE-5832-41D8-B27178EA1FD3}"/>
              </a:ext>
            </a:extLst>
          </p:cNvPr>
          <p:cNvSpPr txBox="1">
            <a:spLocks/>
          </p:cNvSpPr>
          <p:nvPr/>
        </p:nvSpPr>
        <p:spPr>
          <a:xfrm>
            <a:off x="358345" y="6135891"/>
            <a:ext cx="11368217" cy="6202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Model </a:t>
            </a:r>
            <a:r>
              <a:rPr lang="en-US" b="1" dirty="0" err="1"/>
              <a:t>terpilih</a:t>
            </a:r>
            <a:r>
              <a:rPr lang="en-US" dirty="0"/>
              <a:t>: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modelling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b="1" dirty="0"/>
              <a:t>Bag of  Words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model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AUC-ROC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0.8759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8B8226-42C8-66E1-C7CF-275251FCE262}"/>
              </a:ext>
            </a:extLst>
          </p:cNvPr>
          <p:cNvSpPr txBox="1">
            <a:spLocks/>
          </p:cNvSpPr>
          <p:nvPr/>
        </p:nvSpPr>
        <p:spPr>
          <a:xfrm>
            <a:off x="5828691" y="3756317"/>
            <a:ext cx="4822833" cy="620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800" dirty="0" err="1"/>
              <a:t>Komparasi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modeling:  </a:t>
            </a:r>
          </a:p>
        </p:txBody>
      </p:sp>
    </p:spTree>
    <p:extLst>
      <p:ext uri="{BB962C8B-B14F-4D97-AF65-F5344CB8AC3E}">
        <p14:creationId xmlns:p14="http://schemas.microsoft.com/office/powerpoint/2010/main" val="296013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E93D97-0970-163A-A462-9041BDEFE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5" t="32479" r="55116" b="1958"/>
          <a:stretch/>
        </p:blipFill>
        <p:spPr>
          <a:xfrm>
            <a:off x="284205" y="1987046"/>
            <a:ext cx="4967417" cy="4707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6D3D3B-A2D6-1FE1-2017-DF219FE84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4" t="26475" r="36453" b="-25"/>
          <a:stretch/>
        </p:blipFill>
        <p:spPr>
          <a:xfrm>
            <a:off x="6573796" y="1849006"/>
            <a:ext cx="4695566" cy="34832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9EEA94-07E4-566F-B618-96A0E6CD63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81" t="94436" r="52134" b="2628"/>
          <a:stretch/>
        </p:blipFill>
        <p:spPr>
          <a:xfrm>
            <a:off x="7832425" y="5374794"/>
            <a:ext cx="2351259" cy="179969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27CCF9C-3F45-D291-94BA-3378557FB545}"/>
              </a:ext>
            </a:extLst>
          </p:cNvPr>
          <p:cNvSpPr txBox="1">
            <a:spLocks/>
          </p:cNvSpPr>
          <p:nvPr/>
        </p:nvSpPr>
        <p:spPr>
          <a:xfrm>
            <a:off x="6096000" y="5572897"/>
            <a:ext cx="5630562" cy="11832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true </a:t>
            </a:r>
            <a:r>
              <a:rPr lang="en-US" dirty="0" err="1"/>
              <a:t>positif</a:t>
            </a:r>
            <a:r>
              <a:rPr lang="en-US" dirty="0"/>
              <a:t> dan true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9506</TotalTime>
  <Words>195</Words>
  <Application>Microsoft Office PowerPoint</Application>
  <PresentationFormat>Widescreen</PresentationFormat>
  <Paragraphs>45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Custom</vt:lpstr>
      <vt:lpstr>MODEL PREDIKTOR SENTIMENT</vt:lpstr>
      <vt:lpstr>Overview</vt:lpstr>
      <vt:lpstr>CONTOH DATA YANG DIGUNAKAN</vt:lpstr>
      <vt:lpstr>konteks data</vt:lpstr>
      <vt:lpstr>PREPROCESSINg DATA FOR MODELLINg</vt:lpstr>
      <vt:lpstr>MODELLINg</vt:lpstr>
      <vt:lpstr>Hasil Prediksi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PREDIKTOR SENTIMENT</dc:title>
  <dc:creator>USER</dc:creator>
  <cp:lastModifiedBy>USER</cp:lastModifiedBy>
  <cp:revision>1</cp:revision>
  <dcterms:created xsi:type="dcterms:W3CDTF">2025-03-20T12:15:37Z</dcterms:created>
  <dcterms:modified xsi:type="dcterms:W3CDTF">2025-03-27T02:41:40Z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