
<file path=[Content_Types].xml><?xml version="1.0" encoding="utf-8"?>
<Types xmlns="http://schemas.openxmlformats.org/package/2006/content-types">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6" r:id="rId3"/>
    <p:sldId id="260" r:id="rId4"/>
    <p:sldId id="261" r:id="rId5"/>
    <p:sldId id="263" r:id="rId6"/>
    <p:sldId id="264" r:id="rId7"/>
    <p:sldId id="26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B2433-49DC-490F-BB4A-80EA4AEB82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A8933CA-48C6-4BE5-B33A-82B449EAEC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82020F9-8EB9-494C-AC39-CC2C528C7BDD}"/>
              </a:ext>
            </a:extLst>
          </p:cNvPr>
          <p:cNvSpPr>
            <a:spLocks noGrp="1"/>
          </p:cNvSpPr>
          <p:nvPr>
            <p:ph type="dt" sz="half" idx="10"/>
          </p:nvPr>
        </p:nvSpPr>
        <p:spPr/>
        <p:txBody>
          <a:bodyPr/>
          <a:lstStyle/>
          <a:p>
            <a:fld id="{56F166B8-6982-4B3F-85D0-75204F710BC3}" type="datetimeFigureOut">
              <a:rPr lang="en-US" smtClean="0"/>
              <a:t>9/25/2021</a:t>
            </a:fld>
            <a:endParaRPr lang="en-US"/>
          </a:p>
        </p:txBody>
      </p:sp>
      <p:sp>
        <p:nvSpPr>
          <p:cNvPr id="5" name="Footer Placeholder 4">
            <a:extLst>
              <a:ext uri="{FF2B5EF4-FFF2-40B4-BE49-F238E27FC236}">
                <a16:creationId xmlns:a16="http://schemas.microsoft.com/office/drawing/2014/main" id="{AFC24F44-12C5-4BF8-A392-D6126FF64A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291078-0045-4A4A-B3BD-FFA92B5BAAAE}"/>
              </a:ext>
            </a:extLst>
          </p:cNvPr>
          <p:cNvSpPr>
            <a:spLocks noGrp="1"/>
          </p:cNvSpPr>
          <p:nvPr>
            <p:ph type="sldNum" sz="quarter" idx="12"/>
          </p:nvPr>
        </p:nvSpPr>
        <p:spPr/>
        <p:txBody>
          <a:bodyPr/>
          <a:lstStyle/>
          <a:p>
            <a:fld id="{97823E80-56DC-410A-AF38-2E26866CC807}" type="slidenum">
              <a:rPr lang="en-US" smtClean="0"/>
              <a:t>‹#›</a:t>
            </a:fld>
            <a:endParaRPr lang="en-US"/>
          </a:p>
        </p:txBody>
      </p:sp>
    </p:spTree>
    <p:extLst>
      <p:ext uri="{BB962C8B-B14F-4D97-AF65-F5344CB8AC3E}">
        <p14:creationId xmlns:p14="http://schemas.microsoft.com/office/powerpoint/2010/main" val="1398420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57D5C-54BC-40B8-A56F-6CA15866539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F07055-5311-4693-8092-ED762CD2B1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8C3746-E14A-46CE-8C1F-509A105C001E}"/>
              </a:ext>
            </a:extLst>
          </p:cNvPr>
          <p:cNvSpPr>
            <a:spLocks noGrp="1"/>
          </p:cNvSpPr>
          <p:nvPr>
            <p:ph type="dt" sz="half" idx="10"/>
          </p:nvPr>
        </p:nvSpPr>
        <p:spPr/>
        <p:txBody>
          <a:bodyPr/>
          <a:lstStyle/>
          <a:p>
            <a:fld id="{56F166B8-6982-4B3F-85D0-75204F710BC3}" type="datetimeFigureOut">
              <a:rPr lang="en-US" smtClean="0"/>
              <a:t>9/25/2021</a:t>
            </a:fld>
            <a:endParaRPr lang="en-US"/>
          </a:p>
        </p:txBody>
      </p:sp>
      <p:sp>
        <p:nvSpPr>
          <p:cNvPr id="5" name="Footer Placeholder 4">
            <a:extLst>
              <a:ext uri="{FF2B5EF4-FFF2-40B4-BE49-F238E27FC236}">
                <a16:creationId xmlns:a16="http://schemas.microsoft.com/office/drawing/2014/main" id="{70156B12-D985-48D8-A42D-469B361679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9E6A36-6114-4A42-AA41-0949181BA039}"/>
              </a:ext>
            </a:extLst>
          </p:cNvPr>
          <p:cNvSpPr>
            <a:spLocks noGrp="1"/>
          </p:cNvSpPr>
          <p:nvPr>
            <p:ph type="sldNum" sz="quarter" idx="12"/>
          </p:nvPr>
        </p:nvSpPr>
        <p:spPr/>
        <p:txBody>
          <a:bodyPr/>
          <a:lstStyle/>
          <a:p>
            <a:fld id="{97823E80-56DC-410A-AF38-2E26866CC807}" type="slidenum">
              <a:rPr lang="en-US" smtClean="0"/>
              <a:t>‹#›</a:t>
            </a:fld>
            <a:endParaRPr lang="en-US"/>
          </a:p>
        </p:txBody>
      </p:sp>
    </p:spTree>
    <p:extLst>
      <p:ext uri="{BB962C8B-B14F-4D97-AF65-F5344CB8AC3E}">
        <p14:creationId xmlns:p14="http://schemas.microsoft.com/office/powerpoint/2010/main" val="1456567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9E1FB7-8149-4D5D-BFC8-4D94F873221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A23835A-CEDC-4C4A-82C9-DB003BB12F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C5A2D6-E12D-4E85-87D6-B36C6614A0E0}"/>
              </a:ext>
            </a:extLst>
          </p:cNvPr>
          <p:cNvSpPr>
            <a:spLocks noGrp="1"/>
          </p:cNvSpPr>
          <p:nvPr>
            <p:ph type="dt" sz="half" idx="10"/>
          </p:nvPr>
        </p:nvSpPr>
        <p:spPr/>
        <p:txBody>
          <a:bodyPr/>
          <a:lstStyle/>
          <a:p>
            <a:fld id="{56F166B8-6982-4B3F-85D0-75204F710BC3}" type="datetimeFigureOut">
              <a:rPr lang="en-US" smtClean="0"/>
              <a:t>9/25/2021</a:t>
            </a:fld>
            <a:endParaRPr lang="en-US"/>
          </a:p>
        </p:txBody>
      </p:sp>
      <p:sp>
        <p:nvSpPr>
          <p:cNvPr id="5" name="Footer Placeholder 4">
            <a:extLst>
              <a:ext uri="{FF2B5EF4-FFF2-40B4-BE49-F238E27FC236}">
                <a16:creationId xmlns:a16="http://schemas.microsoft.com/office/drawing/2014/main" id="{6CDE52FF-30E4-4839-B5AA-000A19C29E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BEEEAC-0A89-4A96-8B59-81574631AF9D}"/>
              </a:ext>
            </a:extLst>
          </p:cNvPr>
          <p:cNvSpPr>
            <a:spLocks noGrp="1"/>
          </p:cNvSpPr>
          <p:nvPr>
            <p:ph type="sldNum" sz="quarter" idx="12"/>
          </p:nvPr>
        </p:nvSpPr>
        <p:spPr/>
        <p:txBody>
          <a:bodyPr/>
          <a:lstStyle/>
          <a:p>
            <a:fld id="{97823E80-56DC-410A-AF38-2E26866CC807}" type="slidenum">
              <a:rPr lang="en-US" smtClean="0"/>
              <a:t>‹#›</a:t>
            </a:fld>
            <a:endParaRPr lang="en-US"/>
          </a:p>
        </p:txBody>
      </p:sp>
    </p:spTree>
    <p:extLst>
      <p:ext uri="{BB962C8B-B14F-4D97-AF65-F5344CB8AC3E}">
        <p14:creationId xmlns:p14="http://schemas.microsoft.com/office/powerpoint/2010/main" val="2274874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AFF01-0BA6-4881-A802-23333F52E9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FC7D9D-D4A9-4268-9277-02D3D7F0460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96CD2A-39EF-4B7D-AE75-D391C91B11D9}"/>
              </a:ext>
            </a:extLst>
          </p:cNvPr>
          <p:cNvSpPr>
            <a:spLocks noGrp="1"/>
          </p:cNvSpPr>
          <p:nvPr>
            <p:ph type="dt" sz="half" idx="10"/>
          </p:nvPr>
        </p:nvSpPr>
        <p:spPr/>
        <p:txBody>
          <a:bodyPr/>
          <a:lstStyle/>
          <a:p>
            <a:fld id="{56F166B8-6982-4B3F-85D0-75204F710BC3}" type="datetimeFigureOut">
              <a:rPr lang="en-US" smtClean="0"/>
              <a:t>9/25/2021</a:t>
            </a:fld>
            <a:endParaRPr lang="en-US"/>
          </a:p>
        </p:txBody>
      </p:sp>
      <p:sp>
        <p:nvSpPr>
          <p:cNvPr id="5" name="Footer Placeholder 4">
            <a:extLst>
              <a:ext uri="{FF2B5EF4-FFF2-40B4-BE49-F238E27FC236}">
                <a16:creationId xmlns:a16="http://schemas.microsoft.com/office/drawing/2014/main" id="{0CADB15C-618E-4268-94A9-3CB664CF93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F58BBE-DD6B-432E-94F4-4CD2721D2088}"/>
              </a:ext>
            </a:extLst>
          </p:cNvPr>
          <p:cNvSpPr>
            <a:spLocks noGrp="1"/>
          </p:cNvSpPr>
          <p:nvPr>
            <p:ph type="sldNum" sz="quarter" idx="12"/>
          </p:nvPr>
        </p:nvSpPr>
        <p:spPr/>
        <p:txBody>
          <a:bodyPr/>
          <a:lstStyle/>
          <a:p>
            <a:fld id="{97823E80-56DC-410A-AF38-2E26866CC807}" type="slidenum">
              <a:rPr lang="en-US" smtClean="0"/>
              <a:t>‹#›</a:t>
            </a:fld>
            <a:endParaRPr lang="en-US"/>
          </a:p>
        </p:txBody>
      </p:sp>
    </p:spTree>
    <p:extLst>
      <p:ext uri="{BB962C8B-B14F-4D97-AF65-F5344CB8AC3E}">
        <p14:creationId xmlns:p14="http://schemas.microsoft.com/office/powerpoint/2010/main" val="4251811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FDFDF-793A-4AE6-8CEB-75D2C29841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76ED251-67F4-42DC-876C-0395D64510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9BE833C-0421-4102-8600-FD7C3FFF9F8B}"/>
              </a:ext>
            </a:extLst>
          </p:cNvPr>
          <p:cNvSpPr>
            <a:spLocks noGrp="1"/>
          </p:cNvSpPr>
          <p:nvPr>
            <p:ph type="dt" sz="half" idx="10"/>
          </p:nvPr>
        </p:nvSpPr>
        <p:spPr/>
        <p:txBody>
          <a:bodyPr/>
          <a:lstStyle/>
          <a:p>
            <a:fld id="{56F166B8-6982-4B3F-85D0-75204F710BC3}" type="datetimeFigureOut">
              <a:rPr lang="en-US" smtClean="0"/>
              <a:t>9/25/2021</a:t>
            </a:fld>
            <a:endParaRPr lang="en-US"/>
          </a:p>
        </p:txBody>
      </p:sp>
      <p:sp>
        <p:nvSpPr>
          <p:cNvPr id="5" name="Footer Placeholder 4">
            <a:extLst>
              <a:ext uri="{FF2B5EF4-FFF2-40B4-BE49-F238E27FC236}">
                <a16:creationId xmlns:a16="http://schemas.microsoft.com/office/drawing/2014/main" id="{1341BD20-B4ED-4621-9555-A167F0DB8E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66EE4B-B111-4B3D-9EBF-848D9FB470DB}"/>
              </a:ext>
            </a:extLst>
          </p:cNvPr>
          <p:cNvSpPr>
            <a:spLocks noGrp="1"/>
          </p:cNvSpPr>
          <p:nvPr>
            <p:ph type="sldNum" sz="quarter" idx="12"/>
          </p:nvPr>
        </p:nvSpPr>
        <p:spPr/>
        <p:txBody>
          <a:bodyPr/>
          <a:lstStyle/>
          <a:p>
            <a:fld id="{97823E80-56DC-410A-AF38-2E26866CC807}" type="slidenum">
              <a:rPr lang="en-US" smtClean="0"/>
              <a:t>‹#›</a:t>
            </a:fld>
            <a:endParaRPr lang="en-US"/>
          </a:p>
        </p:txBody>
      </p:sp>
    </p:spTree>
    <p:extLst>
      <p:ext uri="{BB962C8B-B14F-4D97-AF65-F5344CB8AC3E}">
        <p14:creationId xmlns:p14="http://schemas.microsoft.com/office/powerpoint/2010/main" val="84013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11BA2-B8CC-40DA-B04F-4E378C8017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C4ADDC-F286-49D8-B9A7-D6ED6C0692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4301C27-6E6E-4FBA-BAAF-7ED4D3EAF0C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B3B2A5F-6A8F-4343-A688-79439D75A210}"/>
              </a:ext>
            </a:extLst>
          </p:cNvPr>
          <p:cNvSpPr>
            <a:spLocks noGrp="1"/>
          </p:cNvSpPr>
          <p:nvPr>
            <p:ph type="dt" sz="half" idx="10"/>
          </p:nvPr>
        </p:nvSpPr>
        <p:spPr/>
        <p:txBody>
          <a:bodyPr/>
          <a:lstStyle/>
          <a:p>
            <a:fld id="{56F166B8-6982-4B3F-85D0-75204F710BC3}" type="datetimeFigureOut">
              <a:rPr lang="en-US" smtClean="0"/>
              <a:t>9/25/2021</a:t>
            </a:fld>
            <a:endParaRPr lang="en-US"/>
          </a:p>
        </p:txBody>
      </p:sp>
      <p:sp>
        <p:nvSpPr>
          <p:cNvPr id="6" name="Footer Placeholder 5">
            <a:extLst>
              <a:ext uri="{FF2B5EF4-FFF2-40B4-BE49-F238E27FC236}">
                <a16:creationId xmlns:a16="http://schemas.microsoft.com/office/drawing/2014/main" id="{D5F98060-0A35-4347-ABE8-163DAC97D3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189A6E-2A85-45F9-BE8A-AA215F0DC706}"/>
              </a:ext>
            </a:extLst>
          </p:cNvPr>
          <p:cNvSpPr>
            <a:spLocks noGrp="1"/>
          </p:cNvSpPr>
          <p:nvPr>
            <p:ph type="sldNum" sz="quarter" idx="12"/>
          </p:nvPr>
        </p:nvSpPr>
        <p:spPr/>
        <p:txBody>
          <a:bodyPr/>
          <a:lstStyle/>
          <a:p>
            <a:fld id="{97823E80-56DC-410A-AF38-2E26866CC807}" type="slidenum">
              <a:rPr lang="en-US" smtClean="0"/>
              <a:t>‹#›</a:t>
            </a:fld>
            <a:endParaRPr lang="en-US"/>
          </a:p>
        </p:txBody>
      </p:sp>
    </p:spTree>
    <p:extLst>
      <p:ext uri="{BB962C8B-B14F-4D97-AF65-F5344CB8AC3E}">
        <p14:creationId xmlns:p14="http://schemas.microsoft.com/office/powerpoint/2010/main" val="1477204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C66A6-E05D-4F58-BD50-5EE64396288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5C902E7-391C-4E20-8278-2C45E89C3D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9B23E7-81C4-43E3-AA47-B86E12293C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55393A0-A7D8-4995-BF8B-CD623D01EE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1478F05-8D58-4E55-87F0-C9560465CE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3A7E75-A0A5-435D-94A2-EC17379F3DF4}"/>
              </a:ext>
            </a:extLst>
          </p:cNvPr>
          <p:cNvSpPr>
            <a:spLocks noGrp="1"/>
          </p:cNvSpPr>
          <p:nvPr>
            <p:ph type="dt" sz="half" idx="10"/>
          </p:nvPr>
        </p:nvSpPr>
        <p:spPr/>
        <p:txBody>
          <a:bodyPr/>
          <a:lstStyle/>
          <a:p>
            <a:fld id="{56F166B8-6982-4B3F-85D0-75204F710BC3}" type="datetimeFigureOut">
              <a:rPr lang="en-US" smtClean="0"/>
              <a:t>9/25/2021</a:t>
            </a:fld>
            <a:endParaRPr lang="en-US"/>
          </a:p>
        </p:txBody>
      </p:sp>
      <p:sp>
        <p:nvSpPr>
          <p:cNvPr id="8" name="Footer Placeholder 7">
            <a:extLst>
              <a:ext uri="{FF2B5EF4-FFF2-40B4-BE49-F238E27FC236}">
                <a16:creationId xmlns:a16="http://schemas.microsoft.com/office/drawing/2014/main" id="{A82098B9-7657-41B3-965E-BA5DC97DA3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EF1F153-0D42-4F74-B965-5C14A0C60F36}"/>
              </a:ext>
            </a:extLst>
          </p:cNvPr>
          <p:cNvSpPr>
            <a:spLocks noGrp="1"/>
          </p:cNvSpPr>
          <p:nvPr>
            <p:ph type="sldNum" sz="quarter" idx="12"/>
          </p:nvPr>
        </p:nvSpPr>
        <p:spPr/>
        <p:txBody>
          <a:bodyPr/>
          <a:lstStyle/>
          <a:p>
            <a:fld id="{97823E80-56DC-410A-AF38-2E26866CC807}" type="slidenum">
              <a:rPr lang="en-US" smtClean="0"/>
              <a:t>‹#›</a:t>
            </a:fld>
            <a:endParaRPr lang="en-US"/>
          </a:p>
        </p:txBody>
      </p:sp>
    </p:spTree>
    <p:extLst>
      <p:ext uri="{BB962C8B-B14F-4D97-AF65-F5344CB8AC3E}">
        <p14:creationId xmlns:p14="http://schemas.microsoft.com/office/powerpoint/2010/main" val="790068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FA7CC-7ABC-4A77-B953-AD22299E435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D50FE48-6280-4203-9F5B-26B387B98A94}"/>
              </a:ext>
            </a:extLst>
          </p:cNvPr>
          <p:cNvSpPr>
            <a:spLocks noGrp="1"/>
          </p:cNvSpPr>
          <p:nvPr>
            <p:ph type="dt" sz="half" idx="10"/>
          </p:nvPr>
        </p:nvSpPr>
        <p:spPr/>
        <p:txBody>
          <a:bodyPr/>
          <a:lstStyle/>
          <a:p>
            <a:fld id="{56F166B8-6982-4B3F-85D0-75204F710BC3}" type="datetimeFigureOut">
              <a:rPr lang="en-US" smtClean="0"/>
              <a:t>9/25/2021</a:t>
            </a:fld>
            <a:endParaRPr lang="en-US"/>
          </a:p>
        </p:txBody>
      </p:sp>
      <p:sp>
        <p:nvSpPr>
          <p:cNvPr id="4" name="Footer Placeholder 3">
            <a:extLst>
              <a:ext uri="{FF2B5EF4-FFF2-40B4-BE49-F238E27FC236}">
                <a16:creationId xmlns:a16="http://schemas.microsoft.com/office/drawing/2014/main" id="{26BE1F4B-8B73-48B6-833D-569D3096302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E3A108-AB30-4914-8CB3-EC637BC3E1FA}"/>
              </a:ext>
            </a:extLst>
          </p:cNvPr>
          <p:cNvSpPr>
            <a:spLocks noGrp="1"/>
          </p:cNvSpPr>
          <p:nvPr>
            <p:ph type="sldNum" sz="quarter" idx="12"/>
          </p:nvPr>
        </p:nvSpPr>
        <p:spPr/>
        <p:txBody>
          <a:bodyPr/>
          <a:lstStyle/>
          <a:p>
            <a:fld id="{97823E80-56DC-410A-AF38-2E26866CC807}" type="slidenum">
              <a:rPr lang="en-US" smtClean="0"/>
              <a:t>‹#›</a:t>
            </a:fld>
            <a:endParaRPr lang="en-US"/>
          </a:p>
        </p:txBody>
      </p:sp>
    </p:spTree>
    <p:extLst>
      <p:ext uri="{BB962C8B-B14F-4D97-AF65-F5344CB8AC3E}">
        <p14:creationId xmlns:p14="http://schemas.microsoft.com/office/powerpoint/2010/main" val="3230750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8FF51A-1183-4ADE-9A01-C52021E3E56D}"/>
              </a:ext>
            </a:extLst>
          </p:cNvPr>
          <p:cNvSpPr>
            <a:spLocks noGrp="1"/>
          </p:cNvSpPr>
          <p:nvPr>
            <p:ph type="dt" sz="half" idx="10"/>
          </p:nvPr>
        </p:nvSpPr>
        <p:spPr/>
        <p:txBody>
          <a:bodyPr/>
          <a:lstStyle/>
          <a:p>
            <a:fld id="{56F166B8-6982-4B3F-85D0-75204F710BC3}" type="datetimeFigureOut">
              <a:rPr lang="en-US" smtClean="0"/>
              <a:t>9/25/2021</a:t>
            </a:fld>
            <a:endParaRPr lang="en-US"/>
          </a:p>
        </p:txBody>
      </p:sp>
      <p:sp>
        <p:nvSpPr>
          <p:cNvPr id="3" name="Footer Placeholder 2">
            <a:extLst>
              <a:ext uri="{FF2B5EF4-FFF2-40B4-BE49-F238E27FC236}">
                <a16:creationId xmlns:a16="http://schemas.microsoft.com/office/drawing/2014/main" id="{9DE0C912-EBE9-4DA4-8BFC-DCEAF91F14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05DCCEF-E630-4189-8DC5-9F12DB63EAF3}"/>
              </a:ext>
            </a:extLst>
          </p:cNvPr>
          <p:cNvSpPr>
            <a:spLocks noGrp="1"/>
          </p:cNvSpPr>
          <p:nvPr>
            <p:ph type="sldNum" sz="quarter" idx="12"/>
          </p:nvPr>
        </p:nvSpPr>
        <p:spPr/>
        <p:txBody>
          <a:bodyPr/>
          <a:lstStyle/>
          <a:p>
            <a:fld id="{97823E80-56DC-410A-AF38-2E26866CC807}" type="slidenum">
              <a:rPr lang="en-US" smtClean="0"/>
              <a:t>‹#›</a:t>
            </a:fld>
            <a:endParaRPr lang="en-US"/>
          </a:p>
        </p:txBody>
      </p:sp>
    </p:spTree>
    <p:extLst>
      <p:ext uri="{BB962C8B-B14F-4D97-AF65-F5344CB8AC3E}">
        <p14:creationId xmlns:p14="http://schemas.microsoft.com/office/powerpoint/2010/main" val="3626864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FE26C-6446-415B-A5B2-3A20DA1FC2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FAA3B5B-8C74-4B2A-AB92-3CEFA97074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01B3E39-4292-46D3-B842-6A0BFEBA13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EEE401-C820-499D-86F2-37EC9B012F24}"/>
              </a:ext>
            </a:extLst>
          </p:cNvPr>
          <p:cNvSpPr>
            <a:spLocks noGrp="1"/>
          </p:cNvSpPr>
          <p:nvPr>
            <p:ph type="dt" sz="half" idx="10"/>
          </p:nvPr>
        </p:nvSpPr>
        <p:spPr/>
        <p:txBody>
          <a:bodyPr/>
          <a:lstStyle/>
          <a:p>
            <a:fld id="{56F166B8-6982-4B3F-85D0-75204F710BC3}" type="datetimeFigureOut">
              <a:rPr lang="en-US" smtClean="0"/>
              <a:t>9/25/2021</a:t>
            </a:fld>
            <a:endParaRPr lang="en-US"/>
          </a:p>
        </p:txBody>
      </p:sp>
      <p:sp>
        <p:nvSpPr>
          <p:cNvPr id="6" name="Footer Placeholder 5">
            <a:extLst>
              <a:ext uri="{FF2B5EF4-FFF2-40B4-BE49-F238E27FC236}">
                <a16:creationId xmlns:a16="http://schemas.microsoft.com/office/drawing/2014/main" id="{AF522757-FA97-4EC6-8973-2A14874DE9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A1ABB7-FA0D-48DC-ABEB-C26F7429E3C4}"/>
              </a:ext>
            </a:extLst>
          </p:cNvPr>
          <p:cNvSpPr>
            <a:spLocks noGrp="1"/>
          </p:cNvSpPr>
          <p:nvPr>
            <p:ph type="sldNum" sz="quarter" idx="12"/>
          </p:nvPr>
        </p:nvSpPr>
        <p:spPr/>
        <p:txBody>
          <a:bodyPr/>
          <a:lstStyle/>
          <a:p>
            <a:fld id="{97823E80-56DC-410A-AF38-2E26866CC807}" type="slidenum">
              <a:rPr lang="en-US" smtClean="0"/>
              <a:t>‹#›</a:t>
            </a:fld>
            <a:endParaRPr lang="en-US"/>
          </a:p>
        </p:txBody>
      </p:sp>
    </p:spTree>
    <p:extLst>
      <p:ext uri="{BB962C8B-B14F-4D97-AF65-F5344CB8AC3E}">
        <p14:creationId xmlns:p14="http://schemas.microsoft.com/office/powerpoint/2010/main" val="2847776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51856-01D4-4BB4-8C3C-13B65F597A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012E31B-0C72-4CCA-BD75-8C17F82EE2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55D3E17-F3C4-46A7-872C-0CEB644EEB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4E3E15-166D-40BE-9691-4B8F9C88B4A5}"/>
              </a:ext>
            </a:extLst>
          </p:cNvPr>
          <p:cNvSpPr>
            <a:spLocks noGrp="1"/>
          </p:cNvSpPr>
          <p:nvPr>
            <p:ph type="dt" sz="half" idx="10"/>
          </p:nvPr>
        </p:nvSpPr>
        <p:spPr/>
        <p:txBody>
          <a:bodyPr/>
          <a:lstStyle/>
          <a:p>
            <a:fld id="{56F166B8-6982-4B3F-85D0-75204F710BC3}" type="datetimeFigureOut">
              <a:rPr lang="en-US" smtClean="0"/>
              <a:t>9/25/2021</a:t>
            </a:fld>
            <a:endParaRPr lang="en-US"/>
          </a:p>
        </p:txBody>
      </p:sp>
      <p:sp>
        <p:nvSpPr>
          <p:cNvPr id="6" name="Footer Placeholder 5">
            <a:extLst>
              <a:ext uri="{FF2B5EF4-FFF2-40B4-BE49-F238E27FC236}">
                <a16:creationId xmlns:a16="http://schemas.microsoft.com/office/drawing/2014/main" id="{D94EFC4A-B373-47E9-82D9-CE520E1E5F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F81827-30FC-403B-9E21-22AEA6DD16FA}"/>
              </a:ext>
            </a:extLst>
          </p:cNvPr>
          <p:cNvSpPr>
            <a:spLocks noGrp="1"/>
          </p:cNvSpPr>
          <p:nvPr>
            <p:ph type="sldNum" sz="quarter" idx="12"/>
          </p:nvPr>
        </p:nvSpPr>
        <p:spPr/>
        <p:txBody>
          <a:bodyPr/>
          <a:lstStyle/>
          <a:p>
            <a:fld id="{97823E80-56DC-410A-AF38-2E26866CC807}" type="slidenum">
              <a:rPr lang="en-US" smtClean="0"/>
              <a:t>‹#›</a:t>
            </a:fld>
            <a:endParaRPr lang="en-US"/>
          </a:p>
        </p:txBody>
      </p:sp>
    </p:spTree>
    <p:extLst>
      <p:ext uri="{BB962C8B-B14F-4D97-AF65-F5344CB8AC3E}">
        <p14:creationId xmlns:p14="http://schemas.microsoft.com/office/powerpoint/2010/main" val="2096539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95BC1E-C8D2-49DA-AD84-EDD416B71A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5032E99-9741-4687-9510-FCFBC15739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3AD7E7-4503-42DD-AAFA-E041DC7074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F166B8-6982-4B3F-85D0-75204F710BC3}" type="datetimeFigureOut">
              <a:rPr lang="en-US" smtClean="0"/>
              <a:t>9/25/2021</a:t>
            </a:fld>
            <a:endParaRPr lang="en-US"/>
          </a:p>
        </p:txBody>
      </p:sp>
      <p:sp>
        <p:nvSpPr>
          <p:cNvPr id="5" name="Footer Placeholder 4">
            <a:extLst>
              <a:ext uri="{FF2B5EF4-FFF2-40B4-BE49-F238E27FC236}">
                <a16:creationId xmlns:a16="http://schemas.microsoft.com/office/drawing/2014/main" id="{FB322164-8DE2-4E37-A96E-068AD9D144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FFAB46F-A607-4508-B808-2208606B4B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823E80-56DC-410A-AF38-2E26866CC807}" type="slidenum">
              <a:rPr lang="en-US" smtClean="0"/>
              <a:t>‹#›</a:t>
            </a:fld>
            <a:endParaRPr lang="en-US"/>
          </a:p>
        </p:txBody>
      </p:sp>
    </p:spTree>
    <p:extLst>
      <p:ext uri="{BB962C8B-B14F-4D97-AF65-F5344CB8AC3E}">
        <p14:creationId xmlns:p14="http://schemas.microsoft.com/office/powerpoint/2010/main" val="32095128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png"/><Relationship Id="rId3" Type="http://schemas.microsoft.com/office/2007/relationships/media" Target="../media/media2.m4a"/><Relationship Id="rId7" Type="http://schemas.openxmlformats.org/officeDocument/2006/relationships/slideLayout" Target="../slideLayouts/slideLayout1.xml"/><Relationship Id="rId12" Type="http://schemas.openxmlformats.org/officeDocument/2006/relationships/image" Target="../media/image7.png"/><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audio" Target="../media/media3.m4a"/><Relationship Id="rId11" Type="http://schemas.openxmlformats.org/officeDocument/2006/relationships/image" Target="../media/image6.png"/><Relationship Id="rId5" Type="http://schemas.microsoft.com/office/2007/relationships/media" Target="../media/media3.m4a"/><Relationship Id="rId10" Type="http://schemas.openxmlformats.org/officeDocument/2006/relationships/image" Target="../media/image5.png"/><Relationship Id="rId4" Type="http://schemas.openxmlformats.org/officeDocument/2006/relationships/audio" Target="../media/media2.m4a"/><Relationship Id="rId9"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8.png"/><Relationship Id="rId2" Type="http://schemas.openxmlformats.org/officeDocument/2006/relationships/audio" Target="../media/media4.m4a"/><Relationship Id="rId1" Type="http://schemas.microsoft.com/office/2007/relationships/media" Target="../media/media4.m4a"/><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5.m4a"/><Relationship Id="rId1" Type="http://schemas.microsoft.com/office/2007/relationships/media" Target="../media/media5.m4a"/><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868E40-3BE4-49D0-9CEE-066B970B8B90}"/>
              </a:ext>
            </a:extLst>
          </p:cNvPr>
          <p:cNvSpPr txBox="1"/>
          <p:nvPr/>
        </p:nvSpPr>
        <p:spPr>
          <a:xfrm>
            <a:off x="653143" y="1110344"/>
            <a:ext cx="10123714" cy="3046988"/>
          </a:xfrm>
          <a:prstGeom prst="rect">
            <a:avLst/>
          </a:prstGeom>
          <a:noFill/>
        </p:spPr>
        <p:txBody>
          <a:bodyPr wrap="square" rtlCol="0">
            <a:spAutoFit/>
          </a:bodyPr>
          <a:lstStyle/>
          <a:p>
            <a:pPr algn="ctr"/>
            <a:r>
              <a:rPr lang="en-US" sz="3200" dirty="0">
                <a:effectLst>
                  <a:outerShdw blurRad="38100" dist="38100" dir="2700000" algn="tl">
                    <a:srgbClr val="000000">
                      <a:alpha val="43137"/>
                    </a:srgbClr>
                  </a:outerShdw>
                </a:effectLst>
              </a:rPr>
              <a:t>Natural Language Processing</a:t>
            </a:r>
          </a:p>
          <a:p>
            <a:pPr algn="ctr"/>
            <a:r>
              <a:rPr lang="en-US" sz="3200" dirty="0">
                <a:effectLst>
                  <a:outerShdw blurRad="38100" dist="38100" dir="2700000" algn="tl">
                    <a:srgbClr val="000000">
                      <a:alpha val="43137"/>
                    </a:srgbClr>
                  </a:outerShdw>
                </a:effectLst>
              </a:rPr>
              <a:t>CSE431/CSE712</a:t>
            </a:r>
          </a:p>
          <a:p>
            <a:endParaRPr lang="en-US" sz="1600" dirty="0"/>
          </a:p>
          <a:p>
            <a:endParaRPr lang="en-US" sz="1600" dirty="0"/>
          </a:p>
          <a:p>
            <a:endParaRPr lang="en-US" sz="1600" dirty="0"/>
          </a:p>
          <a:p>
            <a:endParaRPr lang="en-US" sz="1600" dirty="0"/>
          </a:p>
          <a:p>
            <a:endParaRPr lang="en-US" sz="1600" dirty="0"/>
          </a:p>
          <a:p>
            <a:pPr algn="ctr"/>
            <a:r>
              <a:rPr lang="en-US" sz="1600" dirty="0"/>
              <a:t>Group no 10</a:t>
            </a:r>
          </a:p>
          <a:p>
            <a:pPr algn="ctr"/>
            <a:r>
              <a:rPr lang="en-US" sz="1600" dirty="0" err="1"/>
              <a:t>Arnob</a:t>
            </a:r>
            <a:r>
              <a:rPr lang="en-US" sz="1600" dirty="0"/>
              <a:t> </a:t>
            </a:r>
            <a:r>
              <a:rPr lang="en-US" sz="1600" dirty="0" err="1"/>
              <a:t>Rahee</a:t>
            </a:r>
            <a:r>
              <a:rPr lang="en-US" sz="1600" dirty="0"/>
              <a:t> 18101225</a:t>
            </a:r>
          </a:p>
          <a:p>
            <a:pPr algn="ctr"/>
            <a:r>
              <a:rPr lang="en-US" sz="1600" dirty="0"/>
              <a:t>Sania </a:t>
            </a:r>
            <a:r>
              <a:rPr lang="en-US" sz="1600" dirty="0" err="1"/>
              <a:t>Azhmee</a:t>
            </a:r>
            <a:r>
              <a:rPr lang="en-US" sz="1600" dirty="0"/>
              <a:t> Bhuiyan 18101486</a:t>
            </a:r>
          </a:p>
        </p:txBody>
      </p:sp>
    </p:spTree>
    <p:extLst>
      <p:ext uri="{BB962C8B-B14F-4D97-AF65-F5344CB8AC3E}">
        <p14:creationId xmlns:p14="http://schemas.microsoft.com/office/powerpoint/2010/main" val="2852956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BE3EDD9-1F46-47CA-B149-0E2E887BA7FF}"/>
              </a:ext>
            </a:extLst>
          </p:cNvPr>
          <p:cNvSpPr txBox="1"/>
          <p:nvPr/>
        </p:nvSpPr>
        <p:spPr>
          <a:xfrm>
            <a:off x="1371081" y="444765"/>
            <a:ext cx="9060025" cy="1354217"/>
          </a:xfrm>
          <a:prstGeom prst="rect">
            <a:avLst/>
          </a:prstGeom>
          <a:noFill/>
        </p:spPr>
        <p:txBody>
          <a:bodyPr wrap="square" rtlCol="0">
            <a:spAutoFit/>
          </a:bodyPr>
          <a:lstStyle/>
          <a:p>
            <a:r>
              <a:rPr lang="en-US" sz="3200" b="1" dirty="0"/>
              <a:t>A Comparative NLP-Based Study on the Current Trends and Future Directions in COVID-19 Research</a:t>
            </a:r>
          </a:p>
          <a:p>
            <a:r>
              <a:rPr lang="en-US" dirty="0"/>
              <a:t>PRIYANKAR BOSE, SATYAKI ROY, AND PREETAM GHOSH</a:t>
            </a:r>
          </a:p>
        </p:txBody>
      </p:sp>
      <p:sp>
        <p:nvSpPr>
          <p:cNvPr id="3" name="TextBox 2">
            <a:extLst>
              <a:ext uri="{FF2B5EF4-FFF2-40B4-BE49-F238E27FC236}">
                <a16:creationId xmlns:a16="http://schemas.microsoft.com/office/drawing/2014/main" id="{BEA7550A-AB93-4C5C-A79F-4142D81DF6F3}"/>
              </a:ext>
            </a:extLst>
          </p:cNvPr>
          <p:cNvSpPr txBox="1"/>
          <p:nvPr/>
        </p:nvSpPr>
        <p:spPr>
          <a:xfrm>
            <a:off x="1483306" y="2539123"/>
            <a:ext cx="8585719" cy="923330"/>
          </a:xfrm>
          <a:prstGeom prst="rect">
            <a:avLst/>
          </a:prstGeom>
          <a:noFill/>
        </p:spPr>
        <p:txBody>
          <a:bodyPr wrap="square" rtlCol="0">
            <a:spAutoFit/>
          </a:bodyPr>
          <a:lstStyle/>
          <a:p>
            <a:pPr algn="ctr"/>
            <a:r>
              <a:rPr lang="en-US" dirty="0">
                <a:effectLst>
                  <a:outerShdw blurRad="38100" dist="38100" dir="2700000" algn="tl">
                    <a:srgbClr val="000000">
                      <a:alpha val="43137"/>
                    </a:srgbClr>
                  </a:outerShdw>
                </a:effectLst>
              </a:rPr>
              <a:t>Problem Statement</a:t>
            </a:r>
          </a:p>
          <a:p>
            <a:r>
              <a:rPr lang="en-US" dirty="0"/>
              <a:t>COVID-19 is a global health crisis that has altered human life and still promises to create ripples of death and destruction in its wake</a:t>
            </a:r>
          </a:p>
        </p:txBody>
      </p:sp>
      <p:sp>
        <p:nvSpPr>
          <p:cNvPr id="5" name="TextBox 4">
            <a:extLst>
              <a:ext uri="{FF2B5EF4-FFF2-40B4-BE49-F238E27FC236}">
                <a16:creationId xmlns:a16="http://schemas.microsoft.com/office/drawing/2014/main" id="{C845CE43-3CC2-4750-9F2E-2E77CDC59375}"/>
              </a:ext>
            </a:extLst>
          </p:cNvPr>
          <p:cNvSpPr txBox="1"/>
          <p:nvPr/>
        </p:nvSpPr>
        <p:spPr>
          <a:xfrm>
            <a:off x="1483306" y="4111155"/>
            <a:ext cx="8331719" cy="1772988"/>
          </a:xfrm>
          <a:prstGeom prst="rect">
            <a:avLst/>
          </a:prstGeom>
          <a:noFill/>
        </p:spPr>
        <p:txBody>
          <a:bodyPr wrap="square" rtlCol="0">
            <a:spAutoFit/>
          </a:bodyPr>
          <a:lstStyle/>
          <a:p>
            <a:pPr algn="ctr"/>
            <a:r>
              <a:rPr lang="en-US" b="1" dirty="0">
                <a:effectLst>
                  <a:outerShdw blurRad="38100" dist="38100" dir="2700000" algn="tl">
                    <a:srgbClr val="000000">
                      <a:alpha val="43137"/>
                    </a:srgbClr>
                  </a:outerShdw>
                </a:effectLst>
              </a:rPr>
              <a:t>Objective</a:t>
            </a:r>
          </a:p>
          <a:p>
            <a:r>
              <a:rPr lang="en-US" dirty="0"/>
              <a:t>Natural language processing (NLP) based approaches to </a:t>
            </a:r>
            <a:r>
              <a:rPr lang="en-US" dirty="0" err="1"/>
              <a:t>analyzie</a:t>
            </a:r>
            <a:r>
              <a:rPr lang="en-US" dirty="0"/>
              <a:t> textual information of published articles in these areas can highlight research advances in virus-borne diseases in general, and COVID-19 in particular, and inform future directions on scientific research, clinical trials, course of treatment, socioeconomic implications and administrative decision-making.</a:t>
            </a:r>
          </a:p>
        </p:txBody>
      </p:sp>
    </p:spTree>
    <p:extLst>
      <p:ext uri="{BB962C8B-B14F-4D97-AF65-F5344CB8AC3E}">
        <p14:creationId xmlns:p14="http://schemas.microsoft.com/office/powerpoint/2010/main" val="4062991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996006-78B1-459B-A5F2-79971F0AFA2B}"/>
              </a:ext>
            </a:extLst>
          </p:cNvPr>
          <p:cNvSpPr txBox="1"/>
          <p:nvPr/>
        </p:nvSpPr>
        <p:spPr>
          <a:xfrm>
            <a:off x="2718317" y="306364"/>
            <a:ext cx="6220410" cy="400110"/>
          </a:xfrm>
          <a:prstGeom prst="rect">
            <a:avLst/>
          </a:prstGeom>
          <a:noFill/>
        </p:spPr>
        <p:txBody>
          <a:bodyPr wrap="square" rtlCol="0">
            <a:spAutoFit/>
          </a:bodyPr>
          <a:lstStyle/>
          <a:p>
            <a:pPr algn="ctr"/>
            <a:r>
              <a:rPr lang="en-US" sz="2000" b="1" dirty="0">
                <a:solidFill>
                  <a:srgbClr val="262428"/>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Summary</a:t>
            </a:r>
            <a:r>
              <a:rPr lang="en-US" sz="2000" b="1" spc="-35" dirty="0">
                <a:solidFill>
                  <a:srgbClr val="262428"/>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 </a:t>
            </a:r>
            <a:r>
              <a:rPr lang="en-US" sz="2000" b="1" dirty="0">
                <a:solidFill>
                  <a:srgbClr val="262428"/>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of</a:t>
            </a:r>
            <a:r>
              <a:rPr lang="en-US" sz="2000" b="1" spc="-125" dirty="0">
                <a:solidFill>
                  <a:srgbClr val="262428"/>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 </a:t>
            </a:r>
            <a:r>
              <a:rPr lang="en-US" sz="2000" b="1" dirty="0">
                <a:solidFill>
                  <a:srgbClr val="262428"/>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the</a:t>
            </a:r>
            <a:r>
              <a:rPr lang="en-US" sz="2000" b="1" spc="-60" dirty="0">
                <a:solidFill>
                  <a:srgbClr val="262428"/>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 </a:t>
            </a:r>
            <a:r>
              <a:rPr lang="en-US" sz="2000" b="1" dirty="0">
                <a:solidFill>
                  <a:srgbClr val="262428"/>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different</a:t>
            </a:r>
            <a:r>
              <a:rPr lang="en-US" sz="2000" b="1" spc="-85" dirty="0">
                <a:solidFill>
                  <a:srgbClr val="262428"/>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 </a:t>
            </a:r>
            <a:r>
              <a:rPr lang="en-US" sz="2000" b="1" dirty="0">
                <a:solidFill>
                  <a:srgbClr val="262428"/>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fac</a:t>
            </a:r>
            <a:r>
              <a:rPr lang="en-US" sz="2000" b="1" spc="-80" dirty="0">
                <a:solidFill>
                  <a:srgbClr val="262428"/>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e</a:t>
            </a:r>
            <a:r>
              <a:rPr lang="en-US" sz="2000" b="1" dirty="0">
                <a:solidFill>
                  <a:srgbClr val="262428"/>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ts</a:t>
            </a:r>
            <a:r>
              <a:rPr lang="en-US" sz="2000" b="1" spc="-120" dirty="0">
                <a:solidFill>
                  <a:srgbClr val="262428"/>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 </a:t>
            </a:r>
            <a:r>
              <a:rPr lang="en-US" sz="2000" b="1" dirty="0">
                <a:solidFill>
                  <a:srgbClr val="262428"/>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of</a:t>
            </a:r>
            <a:r>
              <a:rPr lang="en-US" sz="2000" b="1" spc="-45" dirty="0">
                <a:solidFill>
                  <a:srgbClr val="262428"/>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 </a:t>
            </a:r>
            <a:r>
              <a:rPr lang="en-US" sz="2000" b="1" dirty="0">
                <a:solidFill>
                  <a:srgbClr val="262428"/>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COV</a:t>
            </a:r>
            <a:r>
              <a:rPr lang="en-US" sz="2000" b="1" spc="-85"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I</a:t>
            </a:r>
            <a:r>
              <a:rPr lang="en-US" sz="2000" b="1" dirty="0">
                <a:solidFill>
                  <a:srgbClr val="262428"/>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D-</a:t>
            </a:r>
            <a:r>
              <a:rPr lang="en-US" sz="2000" b="1" spc="-135" dirty="0">
                <a:solidFill>
                  <a:srgbClr val="262428"/>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1</a:t>
            </a:r>
            <a:r>
              <a:rPr lang="en-US" sz="2000" b="1" dirty="0">
                <a:solidFill>
                  <a:srgbClr val="262428"/>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9</a:t>
            </a:r>
            <a:r>
              <a:rPr lang="en-US" sz="2000" b="1" spc="-95" dirty="0">
                <a:solidFill>
                  <a:srgbClr val="262428"/>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 </a:t>
            </a:r>
            <a:r>
              <a:rPr lang="en-US" sz="2000" b="1" dirty="0">
                <a:solidFill>
                  <a:srgbClr val="130E1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researc</a:t>
            </a:r>
            <a:r>
              <a:rPr lang="en-US" sz="2000" b="1" spc="30" dirty="0">
                <a:solidFill>
                  <a:srgbClr val="130E1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h</a:t>
            </a:r>
            <a:r>
              <a:rPr lang="en-US" sz="2000" b="1" dirty="0">
                <a:solidFill>
                  <a:srgbClr val="464646"/>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a:t>
            </a:r>
            <a:endParaRPr lang="en-US" sz="2000" b="1" dirty="0">
              <a:effectLst>
                <a:outerShdw blurRad="38100" dist="38100" dir="2700000" algn="tl">
                  <a:srgbClr val="000000">
                    <a:alpha val="43137"/>
                  </a:srgbClr>
                </a:outerShdw>
              </a:effectLst>
            </a:endParaRPr>
          </a:p>
        </p:txBody>
      </p:sp>
      <p:graphicFrame>
        <p:nvGraphicFramePr>
          <p:cNvPr id="4" name="Table 4">
            <a:extLst>
              <a:ext uri="{FF2B5EF4-FFF2-40B4-BE49-F238E27FC236}">
                <a16:creationId xmlns:a16="http://schemas.microsoft.com/office/drawing/2014/main" id="{B8726F7C-90B6-42CB-BE1A-CEBC6E7135D5}"/>
              </a:ext>
            </a:extLst>
          </p:cNvPr>
          <p:cNvGraphicFramePr>
            <a:graphicFrameLocks noGrp="1"/>
          </p:cNvGraphicFramePr>
          <p:nvPr>
            <p:extLst>
              <p:ext uri="{D42A27DB-BD31-4B8C-83A1-F6EECF244321}">
                <p14:modId xmlns:p14="http://schemas.microsoft.com/office/powerpoint/2010/main" val="3744240390"/>
              </p:ext>
            </p:extLst>
          </p:nvPr>
        </p:nvGraphicFramePr>
        <p:xfrm>
          <a:off x="558282" y="841899"/>
          <a:ext cx="11075436" cy="5713629"/>
        </p:xfrm>
        <a:graphic>
          <a:graphicData uri="http://schemas.openxmlformats.org/drawingml/2006/table">
            <a:tbl>
              <a:tblPr firstRow="1" bandRow="1">
                <a:tableStyleId>{8799B23B-EC83-4686-B30A-512413B5E67A}</a:tableStyleId>
              </a:tblPr>
              <a:tblGrid>
                <a:gridCol w="2768859">
                  <a:extLst>
                    <a:ext uri="{9D8B030D-6E8A-4147-A177-3AD203B41FA5}">
                      <a16:colId xmlns:a16="http://schemas.microsoft.com/office/drawing/2014/main" val="2226663689"/>
                    </a:ext>
                  </a:extLst>
                </a:gridCol>
                <a:gridCol w="2768859">
                  <a:extLst>
                    <a:ext uri="{9D8B030D-6E8A-4147-A177-3AD203B41FA5}">
                      <a16:colId xmlns:a16="http://schemas.microsoft.com/office/drawing/2014/main" val="2692228464"/>
                    </a:ext>
                  </a:extLst>
                </a:gridCol>
                <a:gridCol w="2768859">
                  <a:extLst>
                    <a:ext uri="{9D8B030D-6E8A-4147-A177-3AD203B41FA5}">
                      <a16:colId xmlns:a16="http://schemas.microsoft.com/office/drawing/2014/main" val="2905407450"/>
                    </a:ext>
                  </a:extLst>
                </a:gridCol>
                <a:gridCol w="2768859">
                  <a:extLst>
                    <a:ext uri="{9D8B030D-6E8A-4147-A177-3AD203B41FA5}">
                      <a16:colId xmlns:a16="http://schemas.microsoft.com/office/drawing/2014/main" val="641161628"/>
                    </a:ext>
                  </a:extLst>
                </a:gridCol>
              </a:tblGrid>
              <a:tr h="453117">
                <a:tc>
                  <a:txBody>
                    <a:bodyPr/>
                    <a:lstStyle/>
                    <a:p>
                      <a:r>
                        <a:rPr lang="en-US" sz="1600" dirty="0"/>
                        <a:t>AREA</a:t>
                      </a:r>
                    </a:p>
                  </a:txBody>
                  <a:tcPr/>
                </a:tc>
                <a:tc>
                  <a:txBody>
                    <a:bodyPr/>
                    <a:lstStyle/>
                    <a:p>
                      <a:r>
                        <a:rPr lang="en-US" sz="1600" dirty="0"/>
                        <a:t>DATASET</a:t>
                      </a:r>
                    </a:p>
                  </a:txBody>
                  <a:tcPr/>
                </a:tc>
                <a:tc>
                  <a:txBody>
                    <a:bodyPr/>
                    <a:lstStyle/>
                    <a:p>
                      <a:r>
                        <a:rPr lang="en-US" sz="1600" dirty="0"/>
                        <a:t>METHODS</a:t>
                      </a:r>
                    </a:p>
                  </a:txBody>
                  <a:tcPr/>
                </a:tc>
                <a:tc>
                  <a:txBody>
                    <a:bodyPr/>
                    <a:lstStyle/>
                    <a:p>
                      <a:r>
                        <a:rPr lang="en-US" sz="1600" dirty="0"/>
                        <a:t>KEY-TAKEWAYS</a:t>
                      </a:r>
                    </a:p>
                  </a:txBody>
                  <a:tcPr/>
                </a:tc>
                <a:extLst>
                  <a:ext uri="{0D108BD9-81ED-4DB2-BD59-A6C34878D82A}">
                    <a16:rowId xmlns:a16="http://schemas.microsoft.com/office/drawing/2014/main" val="299194801"/>
                  </a:ext>
                </a:extLst>
              </a:tr>
              <a:tr h="1005186">
                <a:tc>
                  <a:txBody>
                    <a:bodyPr/>
                    <a:lstStyle/>
                    <a:p>
                      <a:r>
                        <a:rPr lang="en-US" sz="1600" kern="1200" dirty="0">
                          <a:solidFill>
                            <a:schemeClr val="tx1"/>
                          </a:solidFill>
                          <a:effectLst/>
                          <a:latin typeface="+mn-lt"/>
                          <a:ea typeface="+mn-ea"/>
                          <a:cs typeface="+mn-cs"/>
                        </a:rPr>
                        <a:t>COVID-19</a:t>
                      </a:r>
                    </a:p>
                    <a:p>
                      <a:r>
                        <a:rPr lang="en-US" sz="1600" kern="1200" dirty="0">
                          <a:solidFill>
                            <a:schemeClr val="tx1"/>
                          </a:solidFill>
                          <a:effectLst/>
                          <a:latin typeface="+mn-lt"/>
                          <a:ea typeface="+mn-ea"/>
                          <a:cs typeface="+mn-cs"/>
                        </a:rPr>
                        <a:t>detection </a:t>
                      </a:r>
                      <a:endParaRPr lang="en-US" sz="1600" dirty="0"/>
                    </a:p>
                  </a:txBody>
                  <a:tcPr/>
                </a:tc>
                <a:tc>
                  <a:txBody>
                    <a:bodyPr/>
                    <a:lstStyle/>
                    <a:p>
                      <a:r>
                        <a:rPr lang="en-US" sz="1600" kern="1200" dirty="0">
                          <a:solidFill>
                            <a:schemeClr val="tx1"/>
                          </a:solidFill>
                          <a:effectLst/>
                          <a:latin typeface="+mn-lt"/>
                          <a:ea typeface="+mn-ea"/>
                          <a:cs typeface="+mn-cs"/>
                        </a:rPr>
                        <a:t>Combined</a:t>
                      </a:r>
                    </a:p>
                    <a:p>
                      <a:r>
                        <a:rPr lang="en-US" sz="1600" kern="1200" dirty="0">
                          <a:solidFill>
                            <a:schemeClr val="tx1"/>
                          </a:solidFill>
                          <a:effectLst/>
                          <a:latin typeface="+mn-lt"/>
                          <a:ea typeface="+mn-ea"/>
                          <a:cs typeface="+mn-cs"/>
                        </a:rPr>
                        <a:t>COVID-19</a:t>
                      </a:r>
                    </a:p>
                    <a:p>
                      <a:r>
                        <a:rPr lang="en-US" sz="1600" kern="1200" dirty="0">
                          <a:solidFill>
                            <a:schemeClr val="tx1"/>
                          </a:solidFill>
                          <a:effectLst/>
                          <a:latin typeface="+mn-lt"/>
                          <a:ea typeface="+mn-ea"/>
                          <a:cs typeface="+mn-cs"/>
                        </a:rPr>
                        <a:t>Dataset (321 and Noisy COVID-19 X-ray  Dataset </a:t>
                      </a:r>
                      <a:endParaRPr lang="en-US" sz="1600" dirty="0"/>
                    </a:p>
                  </a:txBody>
                  <a:tcPr/>
                </a:tc>
                <a:tc>
                  <a:txBody>
                    <a:bodyPr/>
                    <a:lstStyle/>
                    <a:p>
                      <a:r>
                        <a:rPr lang="en-US" sz="1600" kern="1200" dirty="0">
                          <a:solidFill>
                            <a:schemeClr val="tx1"/>
                          </a:solidFill>
                          <a:effectLst/>
                          <a:latin typeface="+mn-lt"/>
                          <a:ea typeface="+mn-ea"/>
                          <a:cs typeface="+mn-cs"/>
                        </a:rPr>
                        <a:t>Machine Learning and Deep Learning models</a:t>
                      </a:r>
                      <a:endParaRPr lang="en-US" sz="1600" dirty="0"/>
                    </a:p>
                  </a:txBody>
                  <a:tcPr/>
                </a:tc>
                <a:tc>
                  <a:txBody>
                    <a:bodyPr/>
                    <a:lstStyle/>
                    <a:p>
                      <a:r>
                        <a:rPr lang="en-US" sz="1600" kern="1200" dirty="0">
                          <a:solidFill>
                            <a:schemeClr val="tx1"/>
                          </a:solidFill>
                          <a:effectLst/>
                          <a:latin typeface="+mn-lt"/>
                          <a:ea typeface="+mn-ea"/>
                          <a:cs typeface="+mn-cs"/>
                        </a:rPr>
                        <a:t>LWL-SOM performed better than the current machine learning models on this data</a:t>
                      </a:r>
                      <a:endParaRPr lang="en-US" sz="1600" dirty="0"/>
                    </a:p>
                  </a:txBody>
                  <a:tcPr/>
                </a:tc>
                <a:extLst>
                  <a:ext uri="{0D108BD9-81ED-4DB2-BD59-A6C34878D82A}">
                    <a16:rowId xmlns:a16="http://schemas.microsoft.com/office/drawing/2014/main" val="714427920"/>
                  </a:ext>
                </a:extLst>
              </a:tr>
              <a:tr h="1005186">
                <a:tc>
                  <a:txBody>
                    <a:bodyPr/>
                    <a:lstStyle/>
                    <a:p>
                      <a:r>
                        <a:rPr lang="en-US" sz="1600" kern="1200" dirty="0" err="1">
                          <a:solidFill>
                            <a:schemeClr val="tx1"/>
                          </a:solidFill>
                          <a:effectLst/>
                          <a:latin typeface="+mn-lt"/>
                          <a:ea typeface="+mn-ea"/>
                          <a:cs typeface="+mn-cs"/>
                        </a:rPr>
                        <a:t>Bibiliometric</a:t>
                      </a:r>
                      <a:r>
                        <a:rPr lang="en-US" sz="1600" kern="1200" dirty="0">
                          <a:solidFill>
                            <a:schemeClr val="tx1"/>
                          </a:solidFill>
                          <a:effectLst/>
                          <a:latin typeface="+mn-lt"/>
                          <a:ea typeface="+mn-ea"/>
                          <a:cs typeface="+mn-cs"/>
                        </a:rPr>
                        <a:t> analysis of COVID-19</a:t>
                      </a:r>
                      <a:endParaRPr lang="en-US" sz="1600" dirty="0"/>
                    </a:p>
                  </a:txBody>
                  <a:tcPr/>
                </a:tc>
                <a:tc>
                  <a:txBody>
                    <a:bodyPr/>
                    <a:lstStyle/>
                    <a:p>
                      <a:r>
                        <a:rPr lang="en-US" sz="1600" kern="1200" dirty="0">
                          <a:solidFill>
                            <a:schemeClr val="tx1"/>
                          </a:solidFill>
                          <a:effectLst/>
                          <a:latin typeface="+mn-lt"/>
                          <a:ea typeface="+mn-ea"/>
                          <a:cs typeface="+mn-cs"/>
                        </a:rPr>
                        <a:t>COVID-19 </a:t>
                      </a:r>
                      <a:r>
                        <a:rPr lang="en-US" sz="1600" kern="1200" dirty="0" err="1">
                          <a:solidFill>
                            <a:schemeClr val="tx1"/>
                          </a:solidFill>
                          <a:effectLst/>
                          <a:latin typeface="+mn-lt"/>
                          <a:ea typeface="+mn-ea"/>
                          <a:cs typeface="+mn-cs"/>
                        </a:rPr>
                        <a:t>Bibiliometric</a:t>
                      </a:r>
                      <a:r>
                        <a:rPr lang="en-US" sz="1600" kern="1200" dirty="0">
                          <a:solidFill>
                            <a:schemeClr val="tx1"/>
                          </a:solidFill>
                          <a:effectLst/>
                          <a:latin typeface="+mn-lt"/>
                          <a:ea typeface="+mn-ea"/>
                          <a:cs typeface="+mn-cs"/>
                        </a:rPr>
                        <a:t> data</a:t>
                      </a:r>
                      <a:endParaRPr lang="en-US" sz="1600" dirty="0"/>
                    </a:p>
                  </a:txBody>
                  <a:tcPr/>
                </a:tc>
                <a:tc>
                  <a:txBody>
                    <a:bodyPr/>
                    <a:lstStyle/>
                    <a:p>
                      <a:r>
                        <a:rPr lang="en-US" sz="1600" kern="1200" dirty="0">
                          <a:solidFill>
                            <a:schemeClr val="tx1"/>
                          </a:solidFill>
                          <a:effectLst/>
                          <a:latin typeface="+mn-lt"/>
                          <a:ea typeface="+mn-ea"/>
                          <a:cs typeface="+mn-cs"/>
                        </a:rPr>
                        <a:t>Packages like </a:t>
                      </a:r>
                      <a:r>
                        <a:rPr lang="en-US" sz="1600" kern="1200" dirty="0" err="1">
                          <a:solidFill>
                            <a:schemeClr val="tx1"/>
                          </a:solidFill>
                          <a:effectLst/>
                          <a:latin typeface="+mn-lt"/>
                          <a:ea typeface="+mn-ea"/>
                          <a:cs typeface="+mn-cs"/>
                        </a:rPr>
                        <a:t>VOSviewer</a:t>
                      </a:r>
                      <a:r>
                        <a:rPr lang="en-US" sz="1600" kern="1200" dirty="0">
                          <a:solidFill>
                            <a:schemeClr val="tx1"/>
                          </a:solidFill>
                          <a:effectLst/>
                          <a:latin typeface="+mn-lt"/>
                          <a:ea typeface="+mn-ea"/>
                          <a:cs typeface="+mn-cs"/>
                        </a:rPr>
                        <a:t> </a:t>
                      </a:r>
                      <a:r>
                        <a:rPr lang="en-US" sz="1600" kern="1200" dirty="0" err="1">
                          <a:solidFill>
                            <a:schemeClr val="tx1"/>
                          </a:solidFill>
                          <a:effectLst/>
                          <a:latin typeface="+mn-lt"/>
                          <a:ea typeface="+mn-ea"/>
                          <a:cs typeface="+mn-cs"/>
                        </a:rPr>
                        <a:t>Bibliometrix</a:t>
                      </a:r>
                      <a:r>
                        <a:rPr lang="en-US" sz="1600" kern="1200" dirty="0">
                          <a:solidFill>
                            <a:schemeClr val="tx1"/>
                          </a:solidFill>
                          <a:effectLst/>
                          <a:latin typeface="+mn-lt"/>
                          <a:ea typeface="+mn-ea"/>
                          <a:cs typeface="+mn-cs"/>
                        </a:rPr>
                        <a:t> and R software</a:t>
                      </a:r>
                      <a:endParaRPr lang="en-US" sz="1600" dirty="0"/>
                    </a:p>
                  </a:txBody>
                  <a:tcPr/>
                </a:tc>
                <a:tc>
                  <a:txBody>
                    <a:bodyPr/>
                    <a:lstStyle/>
                    <a:p>
                      <a:r>
                        <a:rPr lang="en-US" sz="1600" dirty="0"/>
                        <a:t>Identified some research themes but unable to address other themes like the long-term impact</a:t>
                      </a:r>
                    </a:p>
                  </a:txBody>
                  <a:tcPr/>
                </a:tc>
                <a:extLst>
                  <a:ext uri="{0D108BD9-81ED-4DB2-BD59-A6C34878D82A}">
                    <a16:rowId xmlns:a16="http://schemas.microsoft.com/office/drawing/2014/main" val="801656776"/>
                  </a:ext>
                </a:extLst>
              </a:tr>
              <a:tr h="773220">
                <a:tc>
                  <a:txBody>
                    <a:bodyPr/>
                    <a:lstStyle/>
                    <a:p>
                      <a:r>
                        <a:rPr lang="en-US" sz="1600" dirty="0"/>
                        <a:t>Textual analysis of COVID-19 tweets</a:t>
                      </a:r>
                    </a:p>
                  </a:txBody>
                  <a:tcPr/>
                </a:tc>
                <a:tc>
                  <a:txBody>
                    <a:bodyPr/>
                    <a:lstStyle/>
                    <a:p>
                      <a:r>
                        <a:rPr lang="en-US" sz="1600" kern="1200" dirty="0">
                          <a:solidFill>
                            <a:schemeClr val="tx1"/>
                          </a:solidFill>
                          <a:effectLst/>
                          <a:latin typeface="+mn-lt"/>
                          <a:ea typeface="+mn-ea"/>
                          <a:cs typeface="+mn-cs"/>
                        </a:rPr>
                        <a:t>COVID-19 tweet data</a:t>
                      </a:r>
                      <a:endParaRPr lang="en-US" sz="1600" dirty="0"/>
                    </a:p>
                  </a:txBody>
                  <a:tcPr/>
                </a:tc>
                <a:tc>
                  <a:txBody>
                    <a:bodyPr/>
                    <a:lstStyle/>
                    <a:p>
                      <a:r>
                        <a:rPr lang="en-US" sz="1600" kern="1200" dirty="0">
                          <a:solidFill>
                            <a:schemeClr val="tx1"/>
                          </a:solidFill>
                          <a:effectLst/>
                          <a:latin typeface="+mn-lt"/>
                          <a:ea typeface="+mn-ea"/>
                          <a:cs typeface="+mn-cs"/>
                        </a:rPr>
                        <a:t>Topic Modeling. UMAP, and </a:t>
                      </a:r>
                      <a:r>
                        <a:rPr lang="en-US" sz="1600" kern="1200" dirty="0" err="1">
                          <a:solidFill>
                            <a:schemeClr val="tx1"/>
                          </a:solidFill>
                          <a:effectLst/>
                          <a:latin typeface="+mn-lt"/>
                          <a:ea typeface="+mn-ea"/>
                          <a:cs typeface="+mn-cs"/>
                        </a:rPr>
                        <a:t>DiGraphs</a:t>
                      </a:r>
                      <a:endParaRPr lang="en-US" sz="1600" dirty="0"/>
                    </a:p>
                  </a:txBody>
                  <a:tcPr/>
                </a:tc>
                <a:tc>
                  <a:txBody>
                    <a:bodyPr/>
                    <a:lstStyle/>
                    <a:p>
                      <a:r>
                        <a:rPr lang="en-US" sz="1600" dirty="0"/>
                        <a:t>Identified the topics, key-terms and featured of COVID-19 tweets</a:t>
                      </a:r>
                    </a:p>
                  </a:txBody>
                  <a:tcPr/>
                </a:tc>
                <a:extLst>
                  <a:ext uri="{0D108BD9-81ED-4DB2-BD59-A6C34878D82A}">
                    <a16:rowId xmlns:a16="http://schemas.microsoft.com/office/drawing/2014/main" val="2810326272"/>
                  </a:ext>
                </a:extLst>
              </a:tr>
              <a:tr h="1005186">
                <a:tc>
                  <a:txBody>
                    <a:bodyPr/>
                    <a:lstStyle/>
                    <a:p>
                      <a:r>
                        <a:rPr lang="en-US" sz="1600" kern="1200" dirty="0">
                          <a:solidFill>
                            <a:schemeClr val="tx1"/>
                          </a:solidFill>
                          <a:effectLst/>
                          <a:latin typeface="+mn-lt"/>
                          <a:ea typeface="+mn-ea"/>
                          <a:cs typeface="+mn-cs"/>
                        </a:rPr>
                        <a:t>Comparative analysis of COVTD- 19 research with respect to other coronavirus research</a:t>
                      </a:r>
                      <a:endParaRPr lang="en-US" sz="1600" dirty="0"/>
                    </a:p>
                  </a:txBody>
                  <a:tcPr/>
                </a:tc>
                <a:tc>
                  <a:txBody>
                    <a:bodyPr/>
                    <a:lstStyle/>
                    <a:p>
                      <a:r>
                        <a:rPr lang="en-US" sz="1600" kern="1200" dirty="0">
                          <a:solidFill>
                            <a:schemeClr val="tx1"/>
                          </a:solidFill>
                          <a:effectLst/>
                          <a:latin typeface="+mn-lt"/>
                          <a:ea typeface="+mn-ea"/>
                          <a:cs typeface="+mn-cs"/>
                        </a:rPr>
                        <a:t>SARS, MERS and COVID- 19</a:t>
                      </a:r>
                    </a:p>
                    <a:p>
                      <a:r>
                        <a:rPr lang="en-US" sz="1600" kern="1200" dirty="0">
                          <a:solidFill>
                            <a:schemeClr val="tx1"/>
                          </a:solidFill>
                          <a:effectLst/>
                          <a:latin typeface="+mn-lt"/>
                          <a:ea typeface="+mn-ea"/>
                          <a:cs typeface="+mn-cs"/>
                        </a:rPr>
                        <a:t>publications dataset</a:t>
                      </a:r>
                      <a:endParaRPr lang="en-US" sz="1600" dirty="0"/>
                    </a:p>
                  </a:txBody>
                  <a:tcPr/>
                </a:tc>
                <a:tc>
                  <a:txBody>
                    <a:bodyPr/>
                    <a:lstStyle/>
                    <a:p>
                      <a:r>
                        <a:rPr lang="en-US" sz="1600" kern="1200" dirty="0">
                          <a:solidFill>
                            <a:schemeClr val="tx1"/>
                          </a:solidFill>
                          <a:effectLst/>
                          <a:latin typeface="+mn-lt"/>
                          <a:ea typeface="+mn-ea"/>
                          <a:cs typeface="+mn-cs"/>
                        </a:rPr>
                        <a:t>Packages like </a:t>
                      </a:r>
                      <a:r>
                        <a:rPr lang="en-US" sz="1600" kern="1200" dirty="0" err="1">
                          <a:solidFill>
                            <a:schemeClr val="tx1"/>
                          </a:solidFill>
                          <a:effectLst/>
                          <a:latin typeface="+mn-lt"/>
                          <a:ea typeface="+mn-ea"/>
                          <a:cs typeface="+mn-cs"/>
                        </a:rPr>
                        <a:t>VOSviewer</a:t>
                      </a:r>
                      <a:r>
                        <a:rPr lang="en-US" sz="1600" kern="1200" dirty="0">
                          <a:solidFill>
                            <a:schemeClr val="tx1"/>
                          </a:solidFill>
                          <a:effectLst/>
                          <a:latin typeface="+mn-lt"/>
                          <a:ea typeface="+mn-ea"/>
                          <a:cs typeface="+mn-cs"/>
                        </a:rPr>
                        <a:t>. </a:t>
                      </a:r>
                      <a:r>
                        <a:rPr lang="en-US" sz="1600" kern="1200" dirty="0" err="1">
                          <a:solidFill>
                            <a:schemeClr val="tx1"/>
                          </a:solidFill>
                          <a:effectLst/>
                          <a:latin typeface="+mn-lt"/>
                          <a:ea typeface="+mn-ea"/>
                          <a:cs typeface="+mn-cs"/>
                        </a:rPr>
                        <a:t>Biblioshiny</a:t>
                      </a:r>
                      <a:r>
                        <a:rPr lang="en-US" sz="1600" kern="1200" dirty="0">
                          <a:solidFill>
                            <a:schemeClr val="tx1"/>
                          </a:solidFill>
                          <a:effectLst/>
                          <a:latin typeface="+mn-lt"/>
                          <a:ea typeface="+mn-ea"/>
                          <a:cs typeface="+mn-cs"/>
                        </a:rPr>
                        <a:t> and R software</a:t>
                      </a:r>
                      <a:endParaRPr lang="en-US" sz="1600" dirty="0"/>
                    </a:p>
                  </a:txBody>
                  <a:tcPr/>
                </a:tc>
                <a:tc>
                  <a:txBody>
                    <a:bodyPr/>
                    <a:lstStyle/>
                    <a:p>
                      <a:r>
                        <a:rPr lang="en-US" sz="1600" dirty="0"/>
                        <a:t>Identified the influential aspects of different areas in coronavirus research</a:t>
                      </a:r>
                    </a:p>
                  </a:txBody>
                  <a:tcPr/>
                </a:tc>
                <a:extLst>
                  <a:ext uri="{0D108BD9-81ED-4DB2-BD59-A6C34878D82A}">
                    <a16:rowId xmlns:a16="http://schemas.microsoft.com/office/drawing/2014/main" val="937421909"/>
                  </a:ext>
                </a:extLst>
              </a:tr>
              <a:tr h="1237152">
                <a:tc>
                  <a:txBody>
                    <a:bodyPr/>
                    <a:lstStyle/>
                    <a:p>
                      <a:r>
                        <a:rPr lang="en-US" sz="1600" kern="1200" dirty="0">
                          <a:solidFill>
                            <a:schemeClr val="tx1"/>
                          </a:solidFill>
                          <a:effectLst/>
                          <a:latin typeface="+mn-lt"/>
                          <a:ea typeface="+mn-ea"/>
                          <a:cs typeface="+mn-cs"/>
                        </a:rPr>
                        <a:t>Topic Modeling: COVID- 19</a:t>
                      </a:r>
                    </a:p>
                    <a:p>
                      <a:r>
                        <a:rPr lang="en-US" sz="1600" kern="1200" dirty="0">
                          <a:solidFill>
                            <a:schemeClr val="tx1"/>
                          </a:solidFill>
                          <a:effectLst/>
                          <a:latin typeface="+mn-lt"/>
                          <a:ea typeface="+mn-ea"/>
                          <a:cs typeface="+mn-cs"/>
                        </a:rPr>
                        <a:t>Research with respect to </a:t>
                      </a:r>
                      <a:r>
                        <a:rPr lang="en-US" sz="1600" kern="1200" dirty="0" err="1">
                          <a:solidFill>
                            <a:schemeClr val="tx1"/>
                          </a:solidFill>
                          <a:effectLst/>
                          <a:latin typeface="+mn-lt"/>
                          <a:ea typeface="+mn-ea"/>
                          <a:cs typeface="+mn-cs"/>
                        </a:rPr>
                        <a:t>ther</a:t>
                      </a:r>
                      <a:r>
                        <a:rPr lang="en-US" sz="1600" kern="1200" dirty="0">
                          <a:solidFill>
                            <a:schemeClr val="tx1"/>
                          </a:solidFill>
                          <a:effectLst/>
                          <a:latin typeface="+mn-lt"/>
                          <a:ea typeface="+mn-ea"/>
                          <a:cs typeface="+mn-cs"/>
                        </a:rPr>
                        <a:t> coronavirus research </a:t>
                      </a:r>
                      <a:endParaRPr lang="en-US" sz="1600" dirty="0"/>
                    </a:p>
                  </a:txBody>
                  <a:tcPr/>
                </a:tc>
                <a:tc>
                  <a:txBody>
                    <a:bodyPr/>
                    <a:lstStyle/>
                    <a:p>
                      <a:r>
                        <a:rPr lang="en-US" sz="1600" kern="1200" dirty="0">
                          <a:solidFill>
                            <a:schemeClr val="tx1"/>
                          </a:solidFill>
                          <a:effectLst/>
                          <a:latin typeface="+mn-lt"/>
                          <a:ea typeface="+mn-ea"/>
                          <a:cs typeface="+mn-cs"/>
                        </a:rPr>
                        <a:t>SARS, MERS, COVID- 19</a:t>
                      </a:r>
                    </a:p>
                    <a:p>
                      <a:r>
                        <a:rPr lang="en-US" sz="1600" kern="1200" dirty="0">
                          <a:solidFill>
                            <a:schemeClr val="tx1"/>
                          </a:solidFill>
                          <a:effectLst/>
                          <a:latin typeface="+mn-lt"/>
                          <a:ea typeface="+mn-ea"/>
                          <a:cs typeface="+mn-cs"/>
                        </a:rPr>
                        <a:t>and other  </a:t>
                      </a:r>
                      <a:r>
                        <a:rPr lang="en-US" sz="1600" kern="1200" dirty="0" err="1">
                          <a:solidFill>
                            <a:schemeClr val="tx1"/>
                          </a:solidFill>
                          <a:effectLst/>
                          <a:latin typeface="+mn-lt"/>
                          <a:ea typeface="+mn-ea"/>
                          <a:cs typeface="+mn-cs"/>
                        </a:rPr>
                        <a:t>CoV</a:t>
                      </a:r>
                      <a:r>
                        <a:rPr lang="en-US" sz="1600" kern="1200" dirty="0">
                          <a:solidFill>
                            <a:schemeClr val="tx1"/>
                          </a:solidFill>
                          <a:effectLst/>
                          <a:latin typeface="+mn-lt"/>
                          <a:ea typeface="+mn-ea"/>
                          <a:cs typeface="+mn-cs"/>
                        </a:rPr>
                        <a:t> publications (CORD- 19) Dataset</a:t>
                      </a:r>
                      <a:endParaRPr lang="en-US" sz="1600" dirty="0"/>
                    </a:p>
                  </a:txBody>
                  <a:tcPr/>
                </a:tc>
                <a:tc>
                  <a:txBody>
                    <a:bodyPr/>
                    <a:lstStyle/>
                    <a:p>
                      <a:r>
                        <a:rPr lang="en-US" sz="1600" kern="1200" dirty="0">
                          <a:solidFill>
                            <a:schemeClr val="tx1"/>
                          </a:solidFill>
                          <a:effectLst/>
                          <a:latin typeface="+mn-lt"/>
                          <a:ea typeface="+mn-ea"/>
                          <a:cs typeface="+mn-cs"/>
                        </a:rPr>
                        <a:t>Latent Dirichlet Allocation</a:t>
                      </a:r>
                      <a:endParaRPr lang="en-US" sz="1600" dirty="0"/>
                    </a:p>
                  </a:txBody>
                  <a:tcPr/>
                </a:tc>
                <a:tc>
                  <a:txBody>
                    <a:bodyPr/>
                    <a:lstStyle/>
                    <a:p>
                      <a:r>
                        <a:rPr lang="en-US" sz="1600" kern="1200" dirty="0">
                          <a:solidFill>
                            <a:schemeClr val="tx1"/>
                          </a:solidFill>
                          <a:effectLst/>
                          <a:latin typeface="+mn-lt"/>
                          <a:ea typeface="+mn-ea"/>
                          <a:cs typeface="+mn-cs"/>
                        </a:rPr>
                        <a:t>Identified interrelationships between  various coronavirus research to address knowledge gaps</a:t>
                      </a:r>
                      <a:endParaRPr lang="en-US" sz="1600" dirty="0"/>
                    </a:p>
                  </a:txBody>
                  <a:tcPr/>
                </a:tc>
                <a:extLst>
                  <a:ext uri="{0D108BD9-81ED-4DB2-BD59-A6C34878D82A}">
                    <a16:rowId xmlns:a16="http://schemas.microsoft.com/office/drawing/2014/main" val="1154082300"/>
                  </a:ext>
                </a:extLst>
              </a:tr>
            </a:tbl>
          </a:graphicData>
        </a:graphic>
      </p:graphicFrame>
    </p:spTree>
    <p:extLst>
      <p:ext uri="{BB962C8B-B14F-4D97-AF65-F5344CB8AC3E}">
        <p14:creationId xmlns:p14="http://schemas.microsoft.com/office/powerpoint/2010/main" val="214836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BB07311-1BAE-43B2-BC73-40C73E6D23D0}"/>
              </a:ext>
            </a:extLst>
          </p:cNvPr>
          <p:cNvPicPr>
            <a:picLocks noChangeAspect="1"/>
          </p:cNvPicPr>
          <p:nvPr/>
        </p:nvPicPr>
        <p:blipFill>
          <a:blip r:embed="rId2"/>
          <a:stretch>
            <a:fillRect/>
          </a:stretch>
        </p:blipFill>
        <p:spPr>
          <a:xfrm>
            <a:off x="520568" y="266602"/>
            <a:ext cx="5996691" cy="4790590"/>
          </a:xfrm>
          <a:prstGeom prst="rect">
            <a:avLst/>
          </a:prstGeom>
        </p:spPr>
      </p:pic>
      <p:sp>
        <p:nvSpPr>
          <p:cNvPr id="4" name="TextBox 3">
            <a:extLst>
              <a:ext uri="{FF2B5EF4-FFF2-40B4-BE49-F238E27FC236}">
                <a16:creationId xmlns:a16="http://schemas.microsoft.com/office/drawing/2014/main" id="{10F46C2C-0A9E-4041-8F54-C5E3D9C83ACD}"/>
              </a:ext>
            </a:extLst>
          </p:cNvPr>
          <p:cNvSpPr txBox="1"/>
          <p:nvPr/>
        </p:nvSpPr>
        <p:spPr>
          <a:xfrm>
            <a:off x="753833" y="5114070"/>
            <a:ext cx="10274951" cy="1323439"/>
          </a:xfrm>
          <a:prstGeom prst="rect">
            <a:avLst/>
          </a:prstGeom>
          <a:noFill/>
        </p:spPr>
        <p:txBody>
          <a:bodyPr wrap="square" rtlCol="0">
            <a:spAutoFit/>
          </a:bodyPr>
          <a:lstStyle/>
          <a:p>
            <a:r>
              <a:rPr lang="en-US" sz="1600" dirty="0"/>
              <a:t>In this section, different statistical and natural language processing methods applied during the textual analysis of the scientific literature on virus-borne diseases. We depict in Figure 1 that our analysis involves the identification of significant words in COVID-19 literature using metrics like coefficient of variation (CV), fold change, etc. We then apply latent semantic analysis to identify topics comprising these words. Finally, we study the similarities in the scientific literature of MERS, Ebola, Influenza and COVID-19.</a:t>
            </a:r>
          </a:p>
        </p:txBody>
      </p:sp>
      <p:sp>
        <p:nvSpPr>
          <p:cNvPr id="6" name="TextBox 5">
            <a:extLst>
              <a:ext uri="{FF2B5EF4-FFF2-40B4-BE49-F238E27FC236}">
                <a16:creationId xmlns:a16="http://schemas.microsoft.com/office/drawing/2014/main" id="{F6C9C366-6A36-4C26-AFF7-F4DC3D0727E8}"/>
              </a:ext>
            </a:extLst>
          </p:cNvPr>
          <p:cNvSpPr txBox="1"/>
          <p:nvPr/>
        </p:nvSpPr>
        <p:spPr>
          <a:xfrm>
            <a:off x="7241647" y="2835268"/>
            <a:ext cx="3760237" cy="2031325"/>
          </a:xfrm>
          <a:prstGeom prst="rect">
            <a:avLst/>
          </a:prstGeom>
          <a:noFill/>
        </p:spPr>
        <p:txBody>
          <a:bodyPr wrap="square" rtlCol="0">
            <a:spAutoFit/>
          </a:bodyPr>
          <a:lstStyle/>
          <a:p>
            <a:r>
              <a:rPr lang="en-US" dirty="0"/>
              <a:t>Important words in each disease document were categorized into:</a:t>
            </a:r>
          </a:p>
          <a:p>
            <a:endParaRPr lang="en-US" dirty="0"/>
          </a:p>
          <a:p>
            <a:pPr marL="285750" indent="-285750">
              <a:buFont typeface="Arial" panose="020B0604020202020204" pitchFamily="34" charset="0"/>
              <a:buChar char="•"/>
            </a:pPr>
            <a:r>
              <a:rPr lang="en-US" dirty="0"/>
              <a:t>Significant common Words</a:t>
            </a:r>
          </a:p>
          <a:p>
            <a:pPr marL="285750" indent="-285750">
              <a:buFont typeface="Arial" panose="020B0604020202020204" pitchFamily="34" charset="0"/>
              <a:buChar char="•"/>
            </a:pPr>
            <a:r>
              <a:rPr lang="en-US" dirty="0"/>
              <a:t>Similarity across diseases</a:t>
            </a:r>
          </a:p>
          <a:p>
            <a:pPr marL="285750" indent="-285750">
              <a:buFont typeface="Arial" panose="020B0604020202020204" pitchFamily="34" charset="0"/>
              <a:buChar char="•"/>
            </a:pPr>
            <a:r>
              <a:rPr lang="en-US" dirty="0"/>
              <a:t>Over-expressed and under-expressed words</a:t>
            </a:r>
          </a:p>
        </p:txBody>
      </p:sp>
      <p:pic>
        <p:nvPicPr>
          <p:cNvPr id="8" name="Picture 7">
            <a:extLst>
              <a:ext uri="{FF2B5EF4-FFF2-40B4-BE49-F238E27FC236}">
                <a16:creationId xmlns:a16="http://schemas.microsoft.com/office/drawing/2014/main" id="{8C072055-5BAB-4FF3-9A76-CD075954EA71}"/>
              </a:ext>
            </a:extLst>
          </p:cNvPr>
          <p:cNvPicPr>
            <a:picLocks noChangeAspect="1"/>
          </p:cNvPicPr>
          <p:nvPr/>
        </p:nvPicPr>
        <p:blipFill>
          <a:blip r:embed="rId3"/>
          <a:stretch>
            <a:fillRect/>
          </a:stretch>
        </p:blipFill>
        <p:spPr>
          <a:xfrm>
            <a:off x="7365837" y="498582"/>
            <a:ext cx="2892997" cy="2212948"/>
          </a:xfrm>
          <a:prstGeom prst="rect">
            <a:avLst/>
          </a:prstGeom>
        </p:spPr>
      </p:pic>
    </p:spTree>
    <p:extLst>
      <p:ext uri="{BB962C8B-B14F-4D97-AF65-F5344CB8AC3E}">
        <p14:creationId xmlns:p14="http://schemas.microsoft.com/office/powerpoint/2010/main" val="3063699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4434E5F-7804-4B7C-A326-DF3074E0794D}"/>
              </a:ext>
            </a:extLst>
          </p:cNvPr>
          <p:cNvPicPr>
            <a:picLocks noChangeAspect="1"/>
          </p:cNvPicPr>
          <p:nvPr/>
        </p:nvPicPr>
        <p:blipFill>
          <a:blip r:embed="rId8"/>
          <a:stretch>
            <a:fillRect/>
          </a:stretch>
        </p:blipFill>
        <p:spPr>
          <a:xfrm>
            <a:off x="252607" y="3727174"/>
            <a:ext cx="3531299" cy="3026828"/>
          </a:xfrm>
          <a:prstGeom prst="rect">
            <a:avLst/>
          </a:prstGeom>
        </p:spPr>
      </p:pic>
      <p:sp>
        <p:nvSpPr>
          <p:cNvPr id="3" name="TextBox 2">
            <a:extLst>
              <a:ext uri="{FF2B5EF4-FFF2-40B4-BE49-F238E27FC236}">
                <a16:creationId xmlns:a16="http://schemas.microsoft.com/office/drawing/2014/main" id="{15C3D12B-0970-4673-B9A8-D3D6A8FCA182}"/>
              </a:ext>
            </a:extLst>
          </p:cNvPr>
          <p:cNvSpPr txBox="1"/>
          <p:nvPr/>
        </p:nvSpPr>
        <p:spPr>
          <a:xfrm>
            <a:off x="760556" y="3429000"/>
            <a:ext cx="2995127" cy="369332"/>
          </a:xfrm>
          <a:prstGeom prst="rect">
            <a:avLst/>
          </a:prstGeom>
          <a:noFill/>
        </p:spPr>
        <p:txBody>
          <a:bodyPr wrap="square" rtlCol="0">
            <a:spAutoFit/>
          </a:bodyPr>
          <a:lstStyle/>
          <a:p>
            <a:r>
              <a:rPr lang="en-US" dirty="0"/>
              <a:t>C. SIGNIFICANT COUNTRIES</a:t>
            </a:r>
          </a:p>
        </p:txBody>
      </p:sp>
      <p:sp>
        <p:nvSpPr>
          <p:cNvPr id="4" name="TextBox 3">
            <a:extLst>
              <a:ext uri="{FF2B5EF4-FFF2-40B4-BE49-F238E27FC236}">
                <a16:creationId xmlns:a16="http://schemas.microsoft.com/office/drawing/2014/main" id="{9E5B2D5D-71EB-4D89-A792-E7D76D03DAA2}"/>
              </a:ext>
            </a:extLst>
          </p:cNvPr>
          <p:cNvSpPr txBox="1"/>
          <p:nvPr/>
        </p:nvSpPr>
        <p:spPr>
          <a:xfrm>
            <a:off x="6773860" y="3429000"/>
            <a:ext cx="4320074" cy="369332"/>
          </a:xfrm>
          <a:prstGeom prst="rect">
            <a:avLst/>
          </a:prstGeom>
          <a:noFill/>
        </p:spPr>
        <p:txBody>
          <a:bodyPr wrap="square" rtlCol="0">
            <a:spAutoFit/>
          </a:bodyPr>
          <a:lstStyle/>
          <a:p>
            <a:r>
              <a:rPr lang="en-US" dirty="0"/>
              <a:t>D. IDENTIFICATION OF RELEVANT TOPICS</a:t>
            </a:r>
          </a:p>
        </p:txBody>
      </p:sp>
      <p:pic>
        <p:nvPicPr>
          <p:cNvPr id="7" name="Picture 6">
            <a:extLst>
              <a:ext uri="{FF2B5EF4-FFF2-40B4-BE49-F238E27FC236}">
                <a16:creationId xmlns:a16="http://schemas.microsoft.com/office/drawing/2014/main" id="{8F97D730-2270-4B9C-ADA5-CF1C38BEF5B3}"/>
              </a:ext>
            </a:extLst>
          </p:cNvPr>
          <p:cNvPicPr>
            <a:picLocks noChangeAspect="1"/>
          </p:cNvPicPr>
          <p:nvPr/>
        </p:nvPicPr>
        <p:blipFill>
          <a:blip r:embed="rId9"/>
          <a:stretch>
            <a:fillRect/>
          </a:stretch>
        </p:blipFill>
        <p:spPr>
          <a:xfrm>
            <a:off x="3641859" y="4370816"/>
            <a:ext cx="2872566" cy="2307920"/>
          </a:xfrm>
          <a:prstGeom prst="rect">
            <a:avLst/>
          </a:prstGeom>
        </p:spPr>
      </p:pic>
      <p:sp>
        <p:nvSpPr>
          <p:cNvPr id="8" name="TextBox 7">
            <a:extLst>
              <a:ext uri="{FF2B5EF4-FFF2-40B4-BE49-F238E27FC236}">
                <a16:creationId xmlns:a16="http://schemas.microsoft.com/office/drawing/2014/main" id="{4245F998-94C8-4F89-B09B-6208E8D1A546}"/>
              </a:ext>
            </a:extLst>
          </p:cNvPr>
          <p:cNvSpPr txBox="1"/>
          <p:nvPr/>
        </p:nvSpPr>
        <p:spPr>
          <a:xfrm>
            <a:off x="1324951" y="103998"/>
            <a:ext cx="1959429" cy="523220"/>
          </a:xfrm>
          <a:prstGeom prst="rect">
            <a:avLst/>
          </a:prstGeom>
          <a:noFill/>
        </p:spPr>
        <p:txBody>
          <a:bodyPr wrap="square" rtlCol="0">
            <a:spAutoFit/>
          </a:bodyPr>
          <a:lstStyle/>
          <a:p>
            <a:r>
              <a:rPr lang="en-US" sz="2800" b="1" dirty="0">
                <a:effectLst>
                  <a:outerShdw blurRad="38100" dist="38100" dir="2700000" algn="tl">
                    <a:srgbClr val="000000">
                      <a:alpha val="43137"/>
                    </a:srgbClr>
                  </a:outerShdw>
                </a:effectLst>
              </a:rPr>
              <a:t>RESULTS</a:t>
            </a:r>
            <a:endParaRPr lang="en-US" b="1" dirty="0">
              <a:effectLst>
                <a:outerShdw blurRad="38100" dist="38100" dir="2700000" algn="tl">
                  <a:srgbClr val="000000">
                    <a:alpha val="43137"/>
                  </a:srgbClr>
                </a:outerShdw>
              </a:effectLst>
            </a:endParaRPr>
          </a:p>
        </p:txBody>
      </p:sp>
      <p:pic>
        <p:nvPicPr>
          <p:cNvPr id="2" name="Picture 1">
            <a:extLst>
              <a:ext uri="{FF2B5EF4-FFF2-40B4-BE49-F238E27FC236}">
                <a16:creationId xmlns:a16="http://schemas.microsoft.com/office/drawing/2014/main" id="{80890BF5-0A57-43EF-B1C9-ECCC35948709}"/>
              </a:ext>
            </a:extLst>
          </p:cNvPr>
          <p:cNvPicPr>
            <a:picLocks noChangeAspect="1"/>
          </p:cNvPicPr>
          <p:nvPr/>
        </p:nvPicPr>
        <p:blipFill>
          <a:blip r:embed="rId10"/>
          <a:stretch>
            <a:fillRect/>
          </a:stretch>
        </p:blipFill>
        <p:spPr>
          <a:xfrm>
            <a:off x="6590747" y="4032928"/>
            <a:ext cx="4686300" cy="2562225"/>
          </a:xfrm>
          <a:prstGeom prst="rect">
            <a:avLst/>
          </a:prstGeom>
        </p:spPr>
      </p:pic>
      <p:pic>
        <p:nvPicPr>
          <p:cNvPr id="12" name="Picture 11">
            <a:extLst>
              <a:ext uri="{FF2B5EF4-FFF2-40B4-BE49-F238E27FC236}">
                <a16:creationId xmlns:a16="http://schemas.microsoft.com/office/drawing/2014/main" id="{D58D7F1E-A7B6-48DA-9F69-6BDF09C731D6}"/>
              </a:ext>
            </a:extLst>
          </p:cNvPr>
          <p:cNvPicPr>
            <a:picLocks noChangeAspect="1"/>
          </p:cNvPicPr>
          <p:nvPr/>
        </p:nvPicPr>
        <p:blipFill>
          <a:blip r:embed="rId11"/>
          <a:stretch>
            <a:fillRect/>
          </a:stretch>
        </p:blipFill>
        <p:spPr>
          <a:xfrm>
            <a:off x="6789966" y="554309"/>
            <a:ext cx="3634385" cy="2942121"/>
          </a:xfrm>
          <a:prstGeom prst="rect">
            <a:avLst/>
          </a:prstGeom>
        </p:spPr>
      </p:pic>
      <p:sp>
        <p:nvSpPr>
          <p:cNvPr id="10" name="TextBox 9">
            <a:extLst>
              <a:ext uri="{FF2B5EF4-FFF2-40B4-BE49-F238E27FC236}">
                <a16:creationId xmlns:a16="http://schemas.microsoft.com/office/drawing/2014/main" id="{0B5B07E6-2FEB-4AE2-A852-321693BDB5BB}"/>
              </a:ext>
            </a:extLst>
          </p:cNvPr>
          <p:cNvSpPr txBox="1"/>
          <p:nvPr/>
        </p:nvSpPr>
        <p:spPr>
          <a:xfrm>
            <a:off x="5744409" y="443408"/>
            <a:ext cx="5725497" cy="923330"/>
          </a:xfrm>
          <a:prstGeom prst="rect">
            <a:avLst/>
          </a:prstGeom>
          <a:noFill/>
        </p:spPr>
        <p:txBody>
          <a:bodyPr wrap="square" rtlCol="0">
            <a:spAutoFit/>
          </a:bodyPr>
          <a:lstStyle/>
          <a:p>
            <a:r>
              <a:rPr lang="en-US" dirty="0"/>
              <a:t>B. COMPARISON OF TERM EXPRESSION ACROSS DISEASES</a:t>
            </a:r>
          </a:p>
          <a:p>
            <a:endParaRPr lang="en-US" dirty="0"/>
          </a:p>
          <a:p>
            <a:endParaRPr lang="en-US" dirty="0"/>
          </a:p>
        </p:txBody>
      </p:sp>
      <p:pic>
        <p:nvPicPr>
          <p:cNvPr id="13" name="Picture 12">
            <a:extLst>
              <a:ext uri="{FF2B5EF4-FFF2-40B4-BE49-F238E27FC236}">
                <a16:creationId xmlns:a16="http://schemas.microsoft.com/office/drawing/2014/main" id="{FCFE556F-2006-4928-B7A0-565FA09CB653}"/>
              </a:ext>
            </a:extLst>
          </p:cNvPr>
          <p:cNvPicPr>
            <a:picLocks noChangeAspect="1"/>
          </p:cNvPicPr>
          <p:nvPr/>
        </p:nvPicPr>
        <p:blipFill>
          <a:blip r:embed="rId12"/>
          <a:stretch>
            <a:fillRect/>
          </a:stretch>
        </p:blipFill>
        <p:spPr>
          <a:xfrm>
            <a:off x="344882" y="958174"/>
            <a:ext cx="4514009" cy="2470826"/>
          </a:xfrm>
          <a:prstGeom prst="rect">
            <a:avLst/>
          </a:prstGeom>
        </p:spPr>
      </p:pic>
      <p:sp>
        <p:nvSpPr>
          <p:cNvPr id="14" name="TextBox 13">
            <a:extLst>
              <a:ext uri="{FF2B5EF4-FFF2-40B4-BE49-F238E27FC236}">
                <a16:creationId xmlns:a16="http://schemas.microsoft.com/office/drawing/2014/main" id="{9FF44991-ECBE-4062-9230-8BD0AEE8A147}"/>
              </a:ext>
            </a:extLst>
          </p:cNvPr>
          <p:cNvSpPr txBox="1"/>
          <p:nvPr/>
        </p:nvSpPr>
        <p:spPr>
          <a:xfrm>
            <a:off x="1090124" y="647517"/>
            <a:ext cx="3321698" cy="369332"/>
          </a:xfrm>
          <a:prstGeom prst="rect">
            <a:avLst/>
          </a:prstGeom>
          <a:noFill/>
        </p:spPr>
        <p:txBody>
          <a:bodyPr wrap="square" rtlCol="0">
            <a:spAutoFit/>
          </a:bodyPr>
          <a:lstStyle/>
          <a:p>
            <a:pPr marL="342900" indent="-342900">
              <a:buAutoNum type="alphaUcPeriod"/>
            </a:pPr>
            <a:r>
              <a:rPr lang="en-US" dirty="0"/>
              <a:t>IMPORTANT WORDS</a:t>
            </a:r>
          </a:p>
        </p:txBody>
      </p:sp>
      <p:pic>
        <p:nvPicPr>
          <p:cNvPr id="5" name="Recorded Sound">
            <a:hlinkClick r:id="" action="ppaction://media"/>
            <a:extLst>
              <a:ext uri="{FF2B5EF4-FFF2-40B4-BE49-F238E27FC236}">
                <a16:creationId xmlns:a16="http://schemas.microsoft.com/office/drawing/2014/main" id="{1E8A33CE-B940-4F10-94F6-DE218D8DE1C5}"/>
              </a:ext>
            </a:extLst>
          </p:cNvPr>
          <p:cNvPicPr>
            <a:picLocks noChangeAspect="1"/>
          </p:cNvPicPr>
          <p:nvPr>
            <a:audioFile r:link="rId2"/>
            <p:extLst>
              <p:ext uri="{DAA4B4D4-6D71-4841-9C94-3DE7FCFB9230}">
                <p14:media xmlns:p14="http://schemas.microsoft.com/office/powerpoint/2010/main" r:embed="rId1"/>
              </p:ext>
            </p:extLst>
          </p:nvPr>
        </p:nvPicPr>
        <p:blipFill>
          <a:blip r:embed="rId13"/>
          <a:stretch>
            <a:fillRect/>
          </a:stretch>
        </p:blipFill>
        <p:spPr>
          <a:xfrm>
            <a:off x="5851525" y="3184525"/>
            <a:ext cx="487363" cy="487363"/>
          </a:xfrm>
          <a:prstGeom prst="rect">
            <a:avLst/>
          </a:prstGeom>
        </p:spPr>
      </p:pic>
      <p:pic>
        <p:nvPicPr>
          <p:cNvPr id="6" name="Recorded Sound">
            <a:hlinkClick r:id="" action="ppaction://media"/>
            <a:extLst>
              <a:ext uri="{FF2B5EF4-FFF2-40B4-BE49-F238E27FC236}">
                <a16:creationId xmlns:a16="http://schemas.microsoft.com/office/drawing/2014/main" id="{179B8FC6-8B3E-4C45-8238-2119658FEF19}"/>
              </a:ext>
            </a:extLst>
          </p:cNvPr>
          <p:cNvPicPr>
            <a:picLocks noChangeAspect="1"/>
          </p:cNvPicPr>
          <p:nvPr>
            <a:audioFile r:link="rId4"/>
            <p:extLst>
              <p:ext uri="{DAA4B4D4-6D71-4841-9C94-3DE7FCFB9230}">
                <p14:media xmlns:p14="http://schemas.microsoft.com/office/powerpoint/2010/main" r:embed="rId3"/>
              </p:ext>
            </p:extLst>
          </p:nvPr>
        </p:nvPicPr>
        <p:blipFill>
          <a:blip r:embed="rId13"/>
          <a:stretch>
            <a:fillRect/>
          </a:stretch>
        </p:blipFill>
        <p:spPr>
          <a:xfrm>
            <a:off x="5851525" y="3184525"/>
            <a:ext cx="487363" cy="487363"/>
          </a:xfrm>
          <a:prstGeom prst="rect">
            <a:avLst/>
          </a:prstGeom>
        </p:spPr>
      </p:pic>
      <p:pic>
        <p:nvPicPr>
          <p:cNvPr id="11" name="Recorded Sound">
            <a:hlinkClick r:id="" action="ppaction://media"/>
            <a:extLst>
              <a:ext uri="{FF2B5EF4-FFF2-40B4-BE49-F238E27FC236}">
                <a16:creationId xmlns:a16="http://schemas.microsoft.com/office/drawing/2014/main" id="{1C3D9838-D8ED-487A-AF01-218ABDC39559}"/>
              </a:ext>
            </a:extLst>
          </p:cNvPr>
          <p:cNvPicPr>
            <a:picLocks noChangeAspect="1"/>
          </p:cNvPicPr>
          <p:nvPr>
            <a:audioFile r:link="rId6"/>
            <p:extLst>
              <p:ext uri="{DAA4B4D4-6D71-4841-9C94-3DE7FCFB9230}">
                <p14:media xmlns:p14="http://schemas.microsoft.com/office/powerpoint/2010/main" r:embed="rId5"/>
              </p:ext>
            </p:extLst>
          </p:nvPr>
        </p:nvPicPr>
        <p:blipFill>
          <a:blip r:embed="rId13"/>
          <a:stretch>
            <a:fillRect/>
          </a:stretch>
        </p:blipFill>
        <p:spPr>
          <a:xfrm>
            <a:off x="5851525" y="3184525"/>
            <a:ext cx="487363" cy="487363"/>
          </a:xfrm>
          <a:prstGeom prst="rect">
            <a:avLst/>
          </a:prstGeom>
        </p:spPr>
      </p:pic>
    </p:spTree>
    <p:extLst>
      <p:ext uri="{BB962C8B-B14F-4D97-AF65-F5344CB8AC3E}">
        <p14:creationId xmlns:p14="http://schemas.microsoft.com/office/powerpoint/2010/main" val="572422280"/>
      </p:ext>
    </p:extLst>
  </p:cSld>
  <p:clrMapOvr>
    <a:masterClrMapping/>
  </p:clrMapOvr>
  <mc:AlternateContent xmlns:mc="http://schemas.openxmlformats.org/markup-compatibility/2006">
    <mc:Choice xmlns:p14="http://schemas.microsoft.com/office/powerpoint/2010/main" Requires="p14">
      <p:transition spd="slow" p14:dur="2000" advTm="1220"/>
    </mc:Choice>
    <mc:Fallback>
      <p:transition spd="slow" advTm="122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220" fill="hold"/>
                                        <p:tgtEl>
                                          <p:spTgt spid="5"/>
                                        </p:tgtEl>
                                      </p:cBhvr>
                                    </p:cmd>
                                  </p:childTnLst>
                                </p:cTn>
                              </p:par>
                            </p:childTnLst>
                          </p:cTn>
                        </p:par>
                        <p:par>
                          <p:cTn id="7" fill="hold">
                            <p:stCondLst>
                              <p:cond delay="1220"/>
                            </p:stCondLst>
                            <p:childTnLst>
                              <p:par>
                                <p:cTn id="8" presetID="1" presetClass="mediacall" presetSubtype="0" fill="hold" nodeType="afterEffect">
                                  <p:stCondLst>
                                    <p:cond delay="0"/>
                                  </p:stCondLst>
                                  <p:childTnLst>
                                    <p:cmd type="call" cmd="playFrom(0.0)">
                                      <p:cBhvr>
                                        <p:cTn id="9" dur="1220" fill="hold"/>
                                        <p:tgtEl>
                                          <p:spTgt spid="6"/>
                                        </p:tgtEl>
                                      </p:cBhvr>
                                    </p:cmd>
                                  </p:childTnLst>
                                </p:cTn>
                              </p:par>
                            </p:childTnLst>
                          </p:cTn>
                        </p:par>
                        <p:par>
                          <p:cTn id="10" fill="hold">
                            <p:stCondLst>
                              <p:cond delay="2440"/>
                            </p:stCondLst>
                            <p:childTnLst>
                              <p:par>
                                <p:cTn id="11" presetID="1" presetClass="mediacall" presetSubtype="0" fill="hold" nodeType="afterEffect">
                                  <p:stCondLst>
                                    <p:cond delay="0"/>
                                  </p:stCondLst>
                                  <p:childTnLst>
                                    <p:cmd type="call" cmd="playFrom(0.0)">
                                      <p:cBhvr>
                                        <p:cTn id="12" dur="1615"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13" fill="hold" display="0">
                  <p:stCondLst>
                    <p:cond delay="indefinite"/>
                  </p:stCondLst>
                  <p:endCondLst>
                    <p:cond evt="onStopAudio" delay="0">
                      <p:tgtEl>
                        <p:sldTgt/>
                      </p:tgtEl>
                    </p:cond>
                  </p:endCondLst>
                </p:cTn>
                <p:tgtEl>
                  <p:spTgt spid="5"/>
                </p:tgtEl>
              </p:cMediaNode>
            </p:audio>
            <p:audio>
              <p:cMediaNode vol="80000">
                <p:cTn id="14" fill="hold" display="0">
                  <p:stCondLst>
                    <p:cond delay="indefinite"/>
                  </p:stCondLst>
                  <p:endCondLst>
                    <p:cond evt="onStopAudio" delay="0">
                      <p:tgtEl>
                        <p:sldTgt/>
                      </p:tgtEl>
                    </p:cond>
                  </p:endCondLst>
                </p:cTn>
                <p:tgtEl>
                  <p:spTgt spid="6"/>
                </p:tgtEl>
              </p:cMediaNode>
            </p:audio>
            <p:audio>
              <p:cMediaNode vol="80000">
                <p:cTn id="15" fill="hold" display="0">
                  <p:stCondLst>
                    <p:cond delay="indefinite"/>
                  </p:stCondLst>
                  <p:endCondLst>
                    <p:cond evt="onStopAudio" delay="0">
                      <p:tgtEl>
                        <p:sldTgt/>
                      </p:tgtEl>
                    </p:cond>
                  </p:endCondLst>
                </p:cTn>
                <p:tgtEl>
                  <p:spTgt spid="11"/>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5E67D9-4A5A-46C9-BCED-945D3AE4C169}"/>
              </a:ext>
            </a:extLst>
          </p:cNvPr>
          <p:cNvSpPr txBox="1"/>
          <p:nvPr/>
        </p:nvSpPr>
        <p:spPr>
          <a:xfrm>
            <a:off x="494522" y="279918"/>
            <a:ext cx="3026618" cy="523220"/>
          </a:xfrm>
          <a:prstGeom prst="rect">
            <a:avLst/>
          </a:prstGeom>
          <a:noFill/>
        </p:spPr>
        <p:txBody>
          <a:bodyPr wrap="square" rtlCol="0">
            <a:spAutoFit/>
          </a:bodyPr>
          <a:lstStyle/>
          <a:p>
            <a:r>
              <a:rPr lang="en-US" sz="2800" b="1" dirty="0">
                <a:effectLst>
                  <a:outerShdw blurRad="38100" dist="38100" dir="2700000" algn="tl">
                    <a:srgbClr val="000000">
                      <a:alpha val="43137"/>
                    </a:srgbClr>
                  </a:outerShdw>
                </a:effectLst>
              </a:rPr>
              <a:t>RESULTS Cont.</a:t>
            </a:r>
            <a:endParaRPr lang="en-US" b="1" dirty="0">
              <a:effectLst>
                <a:outerShdw blurRad="38100" dist="38100" dir="2700000" algn="tl">
                  <a:srgbClr val="000000">
                    <a:alpha val="43137"/>
                  </a:srgbClr>
                </a:outerShdw>
              </a:effectLst>
            </a:endParaRPr>
          </a:p>
        </p:txBody>
      </p:sp>
      <p:sp>
        <p:nvSpPr>
          <p:cNvPr id="5" name="TextBox 4">
            <a:extLst>
              <a:ext uri="{FF2B5EF4-FFF2-40B4-BE49-F238E27FC236}">
                <a16:creationId xmlns:a16="http://schemas.microsoft.com/office/drawing/2014/main" id="{8C57740F-8BF8-4635-8189-88E3BA688397}"/>
              </a:ext>
            </a:extLst>
          </p:cNvPr>
          <p:cNvSpPr txBox="1"/>
          <p:nvPr/>
        </p:nvSpPr>
        <p:spPr>
          <a:xfrm>
            <a:off x="796601" y="1302525"/>
            <a:ext cx="7405007" cy="800219"/>
          </a:xfrm>
          <a:prstGeom prst="rect">
            <a:avLst/>
          </a:prstGeom>
          <a:noFill/>
        </p:spPr>
        <p:txBody>
          <a:bodyPr wrap="square" rtlCol="0">
            <a:spAutoFit/>
          </a:bodyPr>
          <a:lstStyle/>
          <a:p>
            <a:r>
              <a:rPr lang="en-US" dirty="0"/>
              <a:t>E. SIMILARITY ACROSS RESEARCH ON VARIOUS DISEASES </a:t>
            </a:r>
          </a:p>
          <a:p>
            <a:r>
              <a:rPr lang="en-US" sz="1400" dirty="0"/>
              <a:t>We calculate the mean squared error (MSE) of the </a:t>
            </a:r>
            <a:r>
              <a:rPr lang="en-US" sz="1400" dirty="0" err="1"/>
              <a:t>tf-idf</a:t>
            </a:r>
            <a:r>
              <a:rPr lang="en-US" sz="1400" dirty="0"/>
              <a:t> vectors of 403 common words of the disease pairs and represent the variation among diseases in the form of a heatmap</a:t>
            </a:r>
          </a:p>
        </p:txBody>
      </p:sp>
      <p:sp>
        <p:nvSpPr>
          <p:cNvPr id="6" name="TextBox 5">
            <a:extLst>
              <a:ext uri="{FF2B5EF4-FFF2-40B4-BE49-F238E27FC236}">
                <a16:creationId xmlns:a16="http://schemas.microsoft.com/office/drawing/2014/main" id="{D5F6762A-6F87-48A0-B6AC-96D873970C32}"/>
              </a:ext>
            </a:extLst>
          </p:cNvPr>
          <p:cNvSpPr txBox="1"/>
          <p:nvPr/>
        </p:nvSpPr>
        <p:spPr>
          <a:xfrm>
            <a:off x="796601" y="2742479"/>
            <a:ext cx="4012163" cy="369332"/>
          </a:xfrm>
          <a:prstGeom prst="rect">
            <a:avLst/>
          </a:prstGeom>
          <a:noFill/>
        </p:spPr>
        <p:txBody>
          <a:bodyPr wrap="square" rtlCol="0">
            <a:spAutoFit/>
          </a:bodyPr>
          <a:lstStyle/>
          <a:p>
            <a:r>
              <a:rPr lang="en-US" dirty="0"/>
              <a:t>F. INFLUENTIAL RESEARCH ARTICLES</a:t>
            </a:r>
          </a:p>
        </p:txBody>
      </p:sp>
      <p:sp>
        <p:nvSpPr>
          <p:cNvPr id="7" name="TextBox 6">
            <a:extLst>
              <a:ext uri="{FF2B5EF4-FFF2-40B4-BE49-F238E27FC236}">
                <a16:creationId xmlns:a16="http://schemas.microsoft.com/office/drawing/2014/main" id="{5FB1ED68-7C42-45DC-A980-1AAA697EC7FD}"/>
              </a:ext>
            </a:extLst>
          </p:cNvPr>
          <p:cNvSpPr txBox="1"/>
          <p:nvPr/>
        </p:nvSpPr>
        <p:spPr>
          <a:xfrm>
            <a:off x="796601" y="4314817"/>
            <a:ext cx="4273421" cy="369332"/>
          </a:xfrm>
          <a:prstGeom prst="rect">
            <a:avLst/>
          </a:prstGeom>
          <a:noFill/>
        </p:spPr>
        <p:txBody>
          <a:bodyPr wrap="square" rtlCol="0">
            <a:spAutoFit/>
          </a:bodyPr>
          <a:lstStyle/>
          <a:p>
            <a:r>
              <a:rPr lang="en-US" dirty="0"/>
              <a:t>G. IMPLICATIONS OF THE STUDY</a:t>
            </a:r>
          </a:p>
        </p:txBody>
      </p:sp>
      <p:pic>
        <p:nvPicPr>
          <p:cNvPr id="9" name="Picture 8">
            <a:extLst>
              <a:ext uri="{FF2B5EF4-FFF2-40B4-BE49-F238E27FC236}">
                <a16:creationId xmlns:a16="http://schemas.microsoft.com/office/drawing/2014/main" id="{A80B08EA-B66D-4B6C-A63F-19062764B250}"/>
              </a:ext>
            </a:extLst>
          </p:cNvPr>
          <p:cNvPicPr>
            <a:picLocks noChangeAspect="1"/>
          </p:cNvPicPr>
          <p:nvPr/>
        </p:nvPicPr>
        <p:blipFill>
          <a:blip r:embed="rId4"/>
          <a:stretch>
            <a:fillRect/>
          </a:stretch>
        </p:blipFill>
        <p:spPr>
          <a:xfrm>
            <a:off x="8314936" y="279918"/>
            <a:ext cx="3877064" cy="2554828"/>
          </a:xfrm>
          <a:prstGeom prst="rect">
            <a:avLst/>
          </a:prstGeom>
        </p:spPr>
      </p:pic>
      <p:sp>
        <p:nvSpPr>
          <p:cNvPr id="10" name="TextBox 9">
            <a:extLst>
              <a:ext uri="{FF2B5EF4-FFF2-40B4-BE49-F238E27FC236}">
                <a16:creationId xmlns:a16="http://schemas.microsoft.com/office/drawing/2014/main" id="{0E19A479-CEBB-4BBC-8A51-5C7A581F961C}"/>
              </a:ext>
            </a:extLst>
          </p:cNvPr>
          <p:cNvSpPr txBox="1"/>
          <p:nvPr/>
        </p:nvSpPr>
        <p:spPr>
          <a:xfrm>
            <a:off x="696686" y="3159283"/>
            <a:ext cx="9765652" cy="830997"/>
          </a:xfrm>
          <a:prstGeom prst="rect">
            <a:avLst/>
          </a:prstGeom>
          <a:noFill/>
        </p:spPr>
        <p:txBody>
          <a:bodyPr wrap="square" rtlCol="0">
            <a:spAutoFit/>
          </a:bodyPr>
          <a:lstStyle/>
          <a:p>
            <a:r>
              <a:rPr lang="en-US" sz="1600" dirty="0"/>
              <a:t>We discuss the first 10 influential research articles as the total number of significant words in the top 10 research articles ranges between 70 and 80. In [120], the success and safety of oral administration of the kinase inhibitor drug was assessed on COVID-19 hospitalized patients</a:t>
            </a:r>
          </a:p>
        </p:txBody>
      </p:sp>
      <p:pic>
        <p:nvPicPr>
          <p:cNvPr id="12" name="Picture 11">
            <a:extLst>
              <a:ext uri="{FF2B5EF4-FFF2-40B4-BE49-F238E27FC236}">
                <a16:creationId xmlns:a16="http://schemas.microsoft.com/office/drawing/2014/main" id="{22B6209F-C08A-45DF-A813-C5780CAF74E9}"/>
              </a:ext>
            </a:extLst>
          </p:cNvPr>
          <p:cNvPicPr>
            <a:picLocks noChangeAspect="1"/>
          </p:cNvPicPr>
          <p:nvPr/>
        </p:nvPicPr>
        <p:blipFill>
          <a:blip r:embed="rId5"/>
          <a:stretch>
            <a:fillRect/>
          </a:stretch>
        </p:blipFill>
        <p:spPr>
          <a:xfrm>
            <a:off x="796601" y="4775815"/>
            <a:ext cx="4876800" cy="1971675"/>
          </a:xfrm>
          <a:prstGeom prst="rect">
            <a:avLst/>
          </a:prstGeom>
        </p:spPr>
      </p:pic>
      <p:pic>
        <p:nvPicPr>
          <p:cNvPr id="16" name="Picture 15">
            <a:extLst>
              <a:ext uri="{FF2B5EF4-FFF2-40B4-BE49-F238E27FC236}">
                <a16:creationId xmlns:a16="http://schemas.microsoft.com/office/drawing/2014/main" id="{1A9DF7A0-F331-41AB-AE5D-85DA7BA6B340}"/>
              </a:ext>
            </a:extLst>
          </p:cNvPr>
          <p:cNvPicPr>
            <a:picLocks noChangeAspect="1"/>
          </p:cNvPicPr>
          <p:nvPr/>
        </p:nvPicPr>
        <p:blipFill>
          <a:blip r:embed="rId6"/>
          <a:stretch>
            <a:fillRect/>
          </a:stretch>
        </p:blipFill>
        <p:spPr>
          <a:xfrm>
            <a:off x="5854472" y="4775815"/>
            <a:ext cx="4010025" cy="1038225"/>
          </a:xfrm>
          <a:prstGeom prst="rect">
            <a:avLst/>
          </a:prstGeom>
        </p:spPr>
      </p:pic>
      <p:pic>
        <p:nvPicPr>
          <p:cNvPr id="3" name="Audio 2">
            <a:hlinkClick r:id="" action="ppaction://media"/>
            <a:extLst>
              <a:ext uri="{FF2B5EF4-FFF2-40B4-BE49-F238E27FC236}">
                <a16:creationId xmlns:a16="http://schemas.microsoft.com/office/drawing/2014/main" id="{4135FEB2-43DB-4893-A581-DC08FD1C86FA}"/>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11552238" y="6218238"/>
            <a:ext cx="487362" cy="487362"/>
          </a:xfrm>
          <a:prstGeom prst="rect">
            <a:avLst/>
          </a:prstGeom>
        </p:spPr>
      </p:pic>
    </p:spTree>
    <p:extLst>
      <p:ext uri="{BB962C8B-B14F-4D97-AF65-F5344CB8AC3E}">
        <p14:creationId xmlns:p14="http://schemas.microsoft.com/office/powerpoint/2010/main" val="455279853"/>
      </p:ext>
    </p:extLst>
  </p:cSld>
  <p:clrMapOvr>
    <a:masterClrMapping/>
  </p:clrMapOvr>
  <mc:AlternateContent xmlns:mc="http://schemas.openxmlformats.org/markup-compatibility/2006" xmlns:p14="http://schemas.microsoft.com/office/powerpoint/2010/main">
    <mc:Choice Requires="p14">
      <p:transition spd="slow" p14:dur="2000" advTm="68275"/>
    </mc:Choice>
    <mc:Fallback xmlns="">
      <p:transition spd="slow" advTm="6827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F74F75-E280-40A1-8D03-7130C34F30AD}"/>
              </a:ext>
            </a:extLst>
          </p:cNvPr>
          <p:cNvSpPr txBox="1"/>
          <p:nvPr/>
        </p:nvSpPr>
        <p:spPr>
          <a:xfrm>
            <a:off x="485192" y="669744"/>
            <a:ext cx="4506686" cy="369332"/>
          </a:xfrm>
          <a:prstGeom prst="rect">
            <a:avLst/>
          </a:prstGeom>
          <a:noFill/>
        </p:spPr>
        <p:txBody>
          <a:bodyPr wrap="square" rtlCol="0">
            <a:spAutoFit/>
          </a:bodyPr>
          <a:lstStyle/>
          <a:p>
            <a:r>
              <a:rPr lang="en-US" dirty="0"/>
              <a:t>LIMITATIONS OF THE STUDY </a:t>
            </a:r>
          </a:p>
        </p:txBody>
      </p:sp>
      <p:sp>
        <p:nvSpPr>
          <p:cNvPr id="3" name="TextBox 2">
            <a:extLst>
              <a:ext uri="{FF2B5EF4-FFF2-40B4-BE49-F238E27FC236}">
                <a16:creationId xmlns:a16="http://schemas.microsoft.com/office/drawing/2014/main" id="{5AA11CB0-F2D7-4ED7-BF99-4F10974861FB}"/>
              </a:ext>
            </a:extLst>
          </p:cNvPr>
          <p:cNvSpPr txBox="1"/>
          <p:nvPr/>
        </p:nvSpPr>
        <p:spPr>
          <a:xfrm>
            <a:off x="485192" y="1039076"/>
            <a:ext cx="9619861" cy="1477328"/>
          </a:xfrm>
          <a:prstGeom prst="rect">
            <a:avLst/>
          </a:prstGeom>
          <a:noFill/>
        </p:spPr>
        <p:txBody>
          <a:bodyPr wrap="square" rtlCol="0">
            <a:spAutoFit/>
          </a:bodyPr>
          <a:lstStyle/>
          <a:p>
            <a:r>
              <a:rPr lang="en-US" dirty="0"/>
              <a:t>Our study is based on the research article data collected from PubMed .We restricted ourselves to the first 10,000 entries of each search topic allowed by PubMed.</a:t>
            </a:r>
          </a:p>
          <a:p>
            <a:r>
              <a:rPr lang="en-US" dirty="0"/>
              <a:t> Some results were incomplete with respect to title, author details, publication dates, and contents however, their number was too limited to skew the trends in our findings. </a:t>
            </a:r>
          </a:p>
          <a:p>
            <a:endParaRPr lang="en-US" dirty="0"/>
          </a:p>
        </p:txBody>
      </p:sp>
      <p:sp>
        <p:nvSpPr>
          <p:cNvPr id="4" name="TextBox 3">
            <a:extLst>
              <a:ext uri="{FF2B5EF4-FFF2-40B4-BE49-F238E27FC236}">
                <a16:creationId xmlns:a16="http://schemas.microsoft.com/office/drawing/2014/main" id="{CAA79B64-C9BA-466B-956A-10E3C10EBDE2}"/>
              </a:ext>
            </a:extLst>
          </p:cNvPr>
          <p:cNvSpPr txBox="1"/>
          <p:nvPr/>
        </p:nvSpPr>
        <p:spPr>
          <a:xfrm>
            <a:off x="485192" y="2413337"/>
            <a:ext cx="10960359" cy="2031325"/>
          </a:xfrm>
          <a:prstGeom prst="rect">
            <a:avLst/>
          </a:prstGeom>
          <a:noFill/>
        </p:spPr>
        <p:txBody>
          <a:bodyPr wrap="square" rtlCol="0">
            <a:spAutoFit/>
          </a:bodyPr>
          <a:lstStyle/>
          <a:p>
            <a:r>
              <a:rPr lang="en-US" dirty="0"/>
              <a:t>FUTURE WORK</a:t>
            </a:r>
          </a:p>
          <a:p>
            <a:endParaRPr lang="en-US" dirty="0"/>
          </a:p>
          <a:p>
            <a:pPr marL="285750" indent="-285750">
              <a:buFont typeface="Arial" panose="020B0604020202020204" pitchFamily="34" charset="0"/>
              <a:buChar char="•"/>
            </a:pPr>
            <a:r>
              <a:rPr lang="en-US" dirty="0"/>
              <a:t>Although we know that psychological problems are well associated with COVID-19 but there are not many works addressing its cause. Hence, it is important to identify whether lockdown or increased viral transmission or other factors are responsible for this illness. </a:t>
            </a:r>
          </a:p>
          <a:p>
            <a:pPr marL="285750" indent="-285750">
              <a:buFont typeface="Arial" panose="020B0604020202020204" pitchFamily="34" charset="0"/>
              <a:buChar char="•"/>
            </a:pPr>
            <a:r>
              <a:rPr lang="en-US" dirty="0"/>
              <a:t>Time-dependent topic modeling can also be insightful to understand the temporal patterns in the topics, and hence is an avenue for potential future work.</a:t>
            </a:r>
          </a:p>
        </p:txBody>
      </p:sp>
      <p:pic>
        <p:nvPicPr>
          <p:cNvPr id="5" name="Audio 4">
            <a:hlinkClick r:id="" action="ppaction://media"/>
            <a:extLst>
              <a:ext uri="{FF2B5EF4-FFF2-40B4-BE49-F238E27FC236}">
                <a16:creationId xmlns:a16="http://schemas.microsoft.com/office/drawing/2014/main" id="{474667C9-03CC-4068-AAB9-34173980CF73}"/>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552238" y="6218238"/>
            <a:ext cx="487362" cy="487362"/>
          </a:xfrm>
          <a:prstGeom prst="rect">
            <a:avLst/>
          </a:prstGeom>
        </p:spPr>
      </p:pic>
    </p:spTree>
    <p:extLst>
      <p:ext uri="{BB962C8B-B14F-4D97-AF65-F5344CB8AC3E}">
        <p14:creationId xmlns:p14="http://schemas.microsoft.com/office/powerpoint/2010/main" val="2498610853"/>
      </p:ext>
    </p:extLst>
  </p:cSld>
  <p:clrMapOvr>
    <a:masterClrMapping/>
  </p:clrMapOvr>
  <mc:AlternateContent xmlns:mc="http://schemas.openxmlformats.org/markup-compatibility/2006" xmlns:p14="http://schemas.microsoft.com/office/powerpoint/2010/main">
    <mc:Choice Requires="p14">
      <p:transition spd="slow" p14:dur="2000" advTm="867"/>
    </mc:Choice>
    <mc:Fallback xmlns="">
      <p:transition spd="slow" advTm="86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239</TotalTime>
  <Words>663</Words>
  <Application>Microsoft Office PowerPoint</Application>
  <PresentationFormat>Widescreen</PresentationFormat>
  <Paragraphs>71</Paragraphs>
  <Slides>7</Slides>
  <Notes>0</Notes>
  <HiddenSlides>0</HiddenSlides>
  <MMClips>5</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11</cp:revision>
  <dcterms:created xsi:type="dcterms:W3CDTF">2021-09-19T06:43:29Z</dcterms:created>
  <dcterms:modified xsi:type="dcterms:W3CDTF">2021-09-25T16:00:22Z</dcterms:modified>
</cp:coreProperties>
</file>