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9" r:id="rId4"/>
    <p:sldId id="258" r:id="rId5"/>
    <p:sldId id="259" r:id="rId6"/>
    <p:sldId id="260" r:id="rId7"/>
    <p:sldId id="270" r:id="rId8"/>
    <p:sldId id="261" r:id="rId9"/>
    <p:sldId id="262" r:id="rId10"/>
    <p:sldId id="264" r:id="rId11"/>
    <p:sldId id="271"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Zhou" initials="AZ" lastIdx="1" clrIdx="0">
    <p:extLst>
      <p:ext uri="{19B8F6BF-5375-455C-9EA6-DF929625EA0E}">
        <p15:presenceInfo xmlns:p15="http://schemas.microsoft.com/office/powerpoint/2012/main" userId="Andrew Z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24C61-11ED-4B6D-8650-7721BC19E9B7}"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9A739-0FB0-4FB2-8C22-1F828751B008}" type="slidenum">
              <a:rPr lang="en-US" smtClean="0"/>
              <a:t>‹#›</a:t>
            </a:fld>
            <a:endParaRPr lang="en-US"/>
          </a:p>
        </p:txBody>
      </p:sp>
    </p:spTree>
    <p:extLst>
      <p:ext uri="{BB962C8B-B14F-4D97-AF65-F5344CB8AC3E}">
        <p14:creationId xmlns:p14="http://schemas.microsoft.com/office/powerpoint/2010/main" val="171220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100"/>
              </a:spcAft>
            </a:pPr>
            <a:r>
              <a:rPr lang="en-US" sz="1800" b="0" i="0" u="none" strike="noStrike" dirty="0">
                <a:solidFill>
                  <a:srgbClr val="000000"/>
                </a:solidFill>
                <a:effectLst/>
                <a:latin typeface="Open Sans" panose="020B0606030504020204" pitchFamily="34" charset="0"/>
              </a:rPr>
              <a:t>The goal of this presentation is to demonstrate that you are able to effectively communicate your research questions, methods, conclusions, and implications to a non-data-scientist audience.</a:t>
            </a:r>
          </a:p>
          <a:p>
            <a:pPr rtl="0">
              <a:spcBef>
                <a:spcPts val="0"/>
              </a:spcBef>
              <a:spcAft>
                <a:spcPts val="1100"/>
              </a:spcAft>
            </a:pPr>
            <a:endParaRPr lang="en-US" b="0" dirty="0">
              <a:effectLst/>
            </a:endParaRPr>
          </a:p>
        </p:txBody>
      </p:sp>
      <p:sp>
        <p:nvSpPr>
          <p:cNvPr id="4" name="Slide Number Placeholder 3"/>
          <p:cNvSpPr>
            <a:spLocks noGrp="1"/>
          </p:cNvSpPr>
          <p:nvPr>
            <p:ph type="sldNum" sz="quarter" idx="5"/>
          </p:nvPr>
        </p:nvSpPr>
        <p:spPr/>
        <p:txBody>
          <a:bodyPr/>
          <a:lstStyle/>
          <a:p>
            <a:fld id="{9CA9A739-0FB0-4FB2-8C22-1F828751B008}" type="slidenum">
              <a:rPr lang="en-US" smtClean="0"/>
              <a:t>1</a:t>
            </a:fld>
            <a:endParaRPr lang="en-US"/>
          </a:p>
        </p:txBody>
      </p:sp>
    </p:spTree>
    <p:extLst>
      <p:ext uri="{BB962C8B-B14F-4D97-AF65-F5344CB8AC3E}">
        <p14:creationId xmlns:p14="http://schemas.microsoft.com/office/powerpoint/2010/main" val="57968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1100"/>
              </a:spcAft>
            </a:pPr>
            <a:endParaRPr lang="en-US" b="0" dirty="0">
              <a:effectLst/>
            </a:endParaRPr>
          </a:p>
        </p:txBody>
      </p:sp>
      <p:sp>
        <p:nvSpPr>
          <p:cNvPr id="4" name="Slide Number Placeholder 3"/>
          <p:cNvSpPr>
            <a:spLocks noGrp="1"/>
          </p:cNvSpPr>
          <p:nvPr>
            <p:ph type="sldNum" sz="quarter" idx="5"/>
          </p:nvPr>
        </p:nvSpPr>
        <p:spPr/>
        <p:txBody>
          <a:bodyPr/>
          <a:lstStyle/>
          <a:p>
            <a:fld id="{9CA9A739-0FB0-4FB2-8C22-1F828751B008}" type="slidenum">
              <a:rPr lang="en-US" smtClean="0"/>
              <a:t>4</a:t>
            </a:fld>
            <a:endParaRPr lang="en-US"/>
          </a:p>
        </p:txBody>
      </p:sp>
    </p:spTree>
    <p:extLst>
      <p:ext uri="{BB962C8B-B14F-4D97-AF65-F5344CB8AC3E}">
        <p14:creationId xmlns:p14="http://schemas.microsoft.com/office/powerpoint/2010/main" val="706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Unemployment and Uninsured Health Insurance rates are highly correlated</a:t>
            </a:r>
          </a:p>
        </p:txBody>
      </p:sp>
      <p:sp>
        <p:nvSpPr>
          <p:cNvPr id="4" name="Slide Number Placeholder 3"/>
          <p:cNvSpPr>
            <a:spLocks noGrp="1"/>
          </p:cNvSpPr>
          <p:nvPr>
            <p:ph type="sldNum" sz="quarter" idx="5"/>
          </p:nvPr>
        </p:nvSpPr>
        <p:spPr/>
        <p:txBody>
          <a:bodyPr/>
          <a:lstStyle/>
          <a:p>
            <a:fld id="{9CA9A739-0FB0-4FB2-8C22-1F828751B008}" type="slidenum">
              <a:rPr lang="en-US" smtClean="0"/>
              <a:t>5</a:t>
            </a:fld>
            <a:endParaRPr lang="en-US"/>
          </a:p>
        </p:txBody>
      </p:sp>
    </p:spTree>
    <p:extLst>
      <p:ext uri="{BB962C8B-B14F-4D97-AF65-F5344CB8AC3E}">
        <p14:creationId xmlns:p14="http://schemas.microsoft.com/office/powerpoint/2010/main" val="3776987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not having enough evidence to conclude that there is an correlation between </a:t>
            </a:r>
          </a:p>
          <a:p>
            <a:endParaRPr lang="en-US" dirty="0"/>
          </a:p>
        </p:txBody>
      </p:sp>
      <p:sp>
        <p:nvSpPr>
          <p:cNvPr id="4" name="Slide Number Placeholder 3"/>
          <p:cNvSpPr>
            <a:spLocks noGrp="1"/>
          </p:cNvSpPr>
          <p:nvPr>
            <p:ph type="sldNum" sz="quarter" idx="5"/>
          </p:nvPr>
        </p:nvSpPr>
        <p:spPr/>
        <p:txBody>
          <a:bodyPr/>
          <a:lstStyle/>
          <a:p>
            <a:fld id="{9CA9A739-0FB0-4FB2-8C22-1F828751B008}" type="slidenum">
              <a:rPr lang="en-US" smtClean="0"/>
              <a:t>12</a:t>
            </a:fld>
            <a:endParaRPr lang="en-US"/>
          </a:p>
        </p:txBody>
      </p:sp>
    </p:spTree>
    <p:extLst>
      <p:ext uri="{BB962C8B-B14F-4D97-AF65-F5344CB8AC3E}">
        <p14:creationId xmlns:p14="http://schemas.microsoft.com/office/powerpoint/2010/main" val="378100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91523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65247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688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1845077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2653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443365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028101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71533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86765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9A569-A1B2-42D4-AE8B-9EAB5B5D9F6C}"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67085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9A569-A1B2-42D4-AE8B-9EAB5B5D9F6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37695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9A569-A1B2-42D4-AE8B-9EAB5B5D9F6C}"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74720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9A569-A1B2-42D4-AE8B-9EAB5B5D9F6C}"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155563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9A569-A1B2-42D4-AE8B-9EAB5B5D9F6C}"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7024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9A569-A1B2-42D4-AE8B-9EAB5B5D9F6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354936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9A569-A1B2-42D4-AE8B-9EAB5B5D9F6C}"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1FCD7-612F-4E0B-8326-B26F33DA0CDB}" type="slidenum">
              <a:rPr lang="en-US" smtClean="0"/>
              <a:t>‹#›</a:t>
            </a:fld>
            <a:endParaRPr lang="en-US"/>
          </a:p>
        </p:txBody>
      </p:sp>
    </p:spTree>
    <p:extLst>
      <p:ext uri="{BB962C8B-B14F-4D97-AF65-F5344CB8AC3E}">
        <p14:creationId xmlns:p14="http://schemas.microsoft.com/office/powerpoint/2010/main" val="28539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59A569-A1B2-42D4-AE8B-9EAB5B5D9F6C}" type="datetimeFigureOut">
              <a:rPr lang="en-US" smtClean="0"/>
              <a:t>12/5/2021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41FCD7-612F-4E0B-8326-B26F33DA0CDB}" type="slidenum">
              <a:rPr lang="en-US" smtClean="0"/>
              <a:t>‹#›</a:t>
            </a:fld>
            <a:endParaRPr lang="en-US"/>
          </a:p>
        </p:txBody>
      </p:sp>
    </p:spTree>
    <p:extLst>
      <p:ext uri="{BB962C8B-B14F-4D97-AF65-F5344CB8AC3E}">
        <p14:creationId xmlns:p14="http://schemas.microsoft.com/office/powerpoint/2010/main" val="192235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4E2B-1853-4248-B9E6-0CE877618691}"/>
              </a:ext>
            </a:extLst>
          </p:cNvPr>
          <p:cNvSpPr>
            <a:spLocks noGrp="1"/>
          </p:cNvSpPr>
          <p:nvPr>
            <p:ph type="ctrTitle"/>
          </p:nvPr>
        </p:nvSpPr>
        <p:spPr/>
        <p:txBody>
          <a:bodyPr/>
          <a:lstStyle/>
          <a:p>
            <a:r>
              <a:rPr lang="en-US" dirty="0"/>
              <a:t>Dallas, Texas</a:t>
            </a:r>
            <a:br>
              <a:rPr lang="en-US" dirty="0"/>
            </a:br>
            <a:r>
              <a:rPr lang="en-US" sz="2400" dirty="0"/>
              <a:t>COVID-19, Unemployment, Uninsured Healthcare</a:t>
            </a:r>
            <a:r>
              <a:rPr lang="en-US" sz="4400" dirty="0"/>
              <a:t> </a:t>
            </a:r>
            <a:endParaRPr lang="en-US" dirty="0"/>
          </a:p>
        </p:txBody>
      </p:sp>
      <p:sp>
        <p:nvSpPr>
          <p:cNvPr id="3" name="Subtitle 2">
            <a:extLst>
              <a:ext uri="{FF2B5EF4-FFF2-40B4-BE49-F238E27FC236}">
                <a16:creationId xmlns:a16="http://schemas.microsoft.com/office/drawing/2014/main" id="{D4C74C75-4878-477B-ADDA-9E9AA3C269A3}"/>
              </a:ext>
            </a:extLst>
          </p:cNvPr>
          <p:cNvSpPr>
            <a:spLocks noGrp="1"/>
          </p:cNvSpPr>
          <p:nvPr>
            <p:ph type="subTitle" idx="1"/>
          </p:nvPr>
        </p:nvSpPr>
        <p:spPr/>
        <p:txBody>
          <a:bodyPr/>
          <a:lstStyle/>
          <a:p>
            <a:r>
              <a:rPr lang="en-US" dirty="0"/>
              <a:t>Andrew Zhou</a:t>
            </a:r>
          </a:p>
        </p:txBody>
      </p:sp>
    </p:spTree>
    <p:extLst>
      <p:ext uri="{BB962C8B-B14F-4D97-AF65-F5344CB8AC3E}">
        <p14:creationId xmlns:p14="http://schemas.microsoft.com/office/powerpoint/2010/main" val="237277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Dallas, Texas Death Rate</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lstStyle/>
          <a:p>
            <a:r>
              <a:rPr lang="en-US" dirty="0"/>
              <a:t>Dallas, Texas has a death rate of 200.6 deaths / 100,000 people.</a:t>
            </a:r>
          </a:p>
          <a:p>
            <a:r>
              <a:rPr lang="en-US" dirty="0"/>
              <a:t>That’s actually ranked 2004 out of 3227 counties under analysis.</a:t>
            </a:r>
          </a:p>
          <a:p>
            <a:r>
              <a:rPr lang="en-US" dirty="0"/>
              <a:t>Dallas, Texas actually has a relatively low death rate, despite having one of the highest uninsured health insurance rates in the United States.</a:t>
            </a:r>
          </a:p>
          <a:p>
            <a:pPr lvl="1"/>
            <a:endParaRPr lang="en-US" dirty="0"/>
          </a:p>
        </p:txBody>
      </p:sp>
    </p:spTree>
    <p:extLst>
      <p:ext uri="{BB962C8B-B14F-4D97-AF65-F5344CB8AC3E}">
        <p14:creationId xmlns:p14="http://schemas.microsoft.com/office/powerpoint/2010/main" val="6080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275722"/>
          </a:xfrm>
        </p:spPr>
        <p:txBody>
          <a:bodyPr>
            <a:normAutofit lnSpcReduction="10000"/>
          </a:bodyPr>
          <a:lstStyle/>
          <a:p>
            <a:r>
              <a:rPr lang="en-US" dirty="0"/>
              <a:t>My Hypothesis is completely wrong!</a:t>
            </a:r>
          </a:p>
          <a:p>
            <a:r>
              <a:rPr lang="en-US" dirty="0"/>
              <a:t>Masks mandates were positively correlated with COVID cases, meaning COVID cases increased regardless of the mandates.</a:t>
            </a:r>
          </a:p>
          <a:p>
            <a:pPr lvl="1"/>
            <a:r>
              <a:rPr lang="en-US" dirty="0"/>
              <a:t>This in turn did not end up impacting unemployment rate and uninsured health insurance rates at all</a:t>
            </a:r>
          </a:p>
          <a:p>
            <a:r>
              <a:rPr lang="en-US" dirty="0"/>
              <a:t>COVID actually did not impact unemployment rate and uninsured health insurance rate except for the initial spike at the start of COVID.</a:t>
            </a:r>
          </a:p>
          <a:p>
            <a:r>
              <a:rPr lang="en-US" dirty="0"/>
              <a:t>Unemployment and Uninsured health insurance rates both steadily decreased after the initial spike</a:t>
            </a:r>
          </a:p>
          <a:p>
            <a:pPr lvl="1"/>
            <a:r>
              <a:rPr lang="en-US" dirty="0"/>
              <a:t>It is likely the people who were insured through their employment got their insurance back after being employed again shortly.</a:t>
            </a:r>
          </a:p>
          <a:p>
            <a:r>
              <a:rPr lang="en-US" dirty="0"/>
              <a:t>Despite Dallas having high uninsured health insurance in general, the county seems to be doing well in terms of death rate.</a:t>
            </a:r>
          </a:p>
          <a:p>
            <a:endParaRPr lang="en-US" dirty="0"/>
          </a:p>
          <a:p>
            <a:endParaRPr lang="en-US" dirty="0"/>
          </a:p>
        </p:txBody>
      </p:sp>
    </p:spTree>
    <p:extLst>
      <p:ext uri="{BB962C8B-B14F-4D97-AF65-F5344CB8AC3E}">
        <p14:creationId xmlns:p14="http://schemas.microsoft.com/office/powerpoint/2010/main" val="217314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275722"/>
          </a:xfrm>
        </p:spPr>
        <p:txBody>
          <a:bodyPr>
            <a:normAutofit lnSpcReduction="10000"/>
          </a:bodyPr>
          <a:lstStyle/>
          <a:p>
            <a:r>
              <a:rPr lang="en-US" dirty="0"/>
              <a:t>My Hypothesis is completely wrong!</a:t>
            </a:r>
          </a:p>
          <a:p>
            <a:r>
              <a:rPr lang="en-US" dirty="0"/>
              <a:t>Masks mandates were positively correlated with COVID cases, meaning COVID cases increased regardless of the mandates.</a:t>
            </a:r>
          </a:p>
          <a:p>
            <a:pPr lvl="1"/>
            <a:r>
              <a:rPr lang="en-US" dirty="0"/>
              <a:t>This in turn did not end up impacting unemployment rate and uninsured health insurance rates at all</a:t>
            </a:r>
          </a:p>
          <a:p>
            <a:r>
              <a:rPr lang="en-US" dirty="0"/>
              <a:t>COVID actually did not impact unemployment rate and uninsured health insurance rate except for the initial spike at the start of COVID.</a:t>
            </a:r>
          </a:p>
          <a:p>
            <a:r>
              <a:rPr lang="en-US" dirty="0"/>
              <a:t>Unemployment and Uninsured health insurance rates both steadily decreased after the initial spike</a:t>
            </a:r>
          </a:p>
          <a:p>
            <a:pPr lvl="1"/>
            <a:r>
              <a:rPr lang="en-US" dirty="0"/>
              <a:t>It is likely the people who were insured through their employment got their insurance back after being employed again shortly.</a:t>
            </a:r>
          </a:p>
          <a:p>
            <a:r>
              <a:rPr lang="en-US" dirty="0"/>
              <a:t>Despite Dallas having high uninsured health insurance in general, the county seems to be doing well in terms of death rate.</a:t>
            </a:r>
          </a:p>
          <a:p>
            <a:endParaRPr lang="en-US" dirty="0"/>
          </a:p>
          <a:p>
            <a:endParaRPr lang="en-US" dirty="0"/>
          </a:p>
        </p:txBody>
      </p:sp>
    </p:spTree>
    <p:extLst>
      <p:ext uri="{BB962C8B-B14F-4D97-AF65-F5344CB8AC3E}">
        <p14:creationId xmlns:p14="http://schemas.microsoft.com/office/powerpoint/2010/main" val="33005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lnSpcReduction="10000"/>
          </a:bodyPr>
          <a:lstStyle/>
          <a:p>
            <a:r>
              <a:rPr lang="en-US" dirty="0"/>
              <a:t>How did COVID-19 impact Dallas, Texas’s Unemployment and Uninsured Health Insurance Rates?</a:t>
            </a:r>
          </a:p>
          <a:p>
            <a:pPr lvl="1"/>
            <a:r>
              <a:rPr lang="en-US" dirty="0"/>
              <a:t>Main Goal: How does COVID impact Unemployment and Health Insurance and in return impact the death rate in Dallas, Texas?</a:t>
            </a:r>
          </a:p>
          <a:p>
            <a:pPr lvl="1"/>
            <a:r>
              <a:rPr lang="en-US" dirty="0"/>
              <a:t>How did mask mandates help with the COVID-19 cases and unemployment?</a:t>
            </a:r>
          </a:p>
          <a:p>
            <a:pPr lvl="1"/>
            <a:endParaRPr lang="en-US" dirty="0"/>
          </a:p>
          <a:p>
            <a:r>
              <a:rPr lang="en-US" dirty="0"/>
              <a:t>Hypothesis:</a:t>
            </a:r>
          </a:p>
          <a:p>
            <a:pPr lvl="1"/>
            <a:r>
              <a:rPr lang="en-US" dirty="0"/>
              <a:t>COVID-19 daily cases is positively correlated with unemployment.</a:t>
            </a:r>
          </a:p>
          <a:p>
            <a:pPr lvl="1"/>
            <a:r>
              <a:rPr lang="en-US" dirty="0"/>
              <a:t>As COVID-19 cases increases, unemployment increases.</a:t>
            </a:r>
          </a:p>
          <a:p>
            <a:pPr lvl="1"/>
            <a:r>
              <a:rPr lang="en-US" dirty="0"/>
              <a:t>As unemployment increases, Uninsured Health Insurance rates increase.</a:t>
            </a:r>
          </a:p>
          <a:p>
            <a:pPr lvl="1"/>
            <a:r>
              <a:rPr lang="en-US" dirty="0"/>
              <a:t>More people are likely to not to get their needed medical attention.</a:t>
            </a:r>
          </a:p>
        </p:txBody>
      </p:sp>
    </p:spTree>
    <p:extLst>
      <p:ext uri="{BB962C8B-B14F-4D97-AF65-F5344CB8AC3E}">
        <p14:creationId xmlns:p14="http://schemas.microsoft.com/office/powerpoint/2010/main" val="162464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lnSpcReduction="10000"/>
          </a:bodyPr>
          <a:lstStyle/>
          <a:p>
            <a:r>
              <a:rPr lang="en-US" dirty="0"/>
              <a:t>How did COVID-19 impact Dallas, Texas’s Unemployment and Uninsured Health Insurance Rates?</a:t>
            </a:r>
          </a:p>
          <a:p>
            <a:pPr lvl="1"/>
            <a:r>
              <a:rPr lang="en-US" dirty="0"/>
              <a:t>Main Goal: How does COVID impact Unemployment and Health Insurance and in return impact the death rate in Dallas, Texas?</a:t>
            </a:r>
          </a:p>
          <a:p>
            <a:pPr lvl="1"/>
            <a:r>
              <a:rPr lang="en-US" dirty="0"/>
              <a:t>How did mask mandates help with the COVID-19 cases and unemployment?</a:t>
            </a:r>
          </a:p>
          <a:p>
            <a:pPr lvl="1"/>
            <a:endParaRPr lang="en-US" dirty="0"/>
          </a:p>
          <a:p>
            <a:r>
              <a:rPr lang="en-US" dirty="0"/>
              <a:t>Hypothesis:</a:t>
            </a:r>
          </a:p>
          <a:p>
            <a:pPr lvl="1"/>
            <a:r>
              <a:rPr lang="en-US" dirty="0"/>
              <a:t>COVID-19 daily cases is positively correlated with unemployment.</a:t>
            </a:r>
          </a:p>
          <a:p>
            <a:pPr lvl="1"/>
            <a:r>
              <a:rPr lang="en-US" dirty="0"/>
              <a:t>As COVID-19 cases increases, unemployment increases.</a:t>
            </a:r>
          </a:p>
          <a:p>
            <a:pPr lvl="1"/>
            <a:r>
              <a:rPr lang="en-US" dirty="0"/>
              <a:t>As unemployment increases, Uninsured Health Insurance rates increase.</a:t>
            </a:r>
          </a:p>
          <a:p>
            <a:pPr lvl="1"/>
            <a:r>
              <a:rPr lang="en-US" dirty="0"/>
              <a:t>More people are likely to not to get their needed medical attention.</a:t>
            </a:r>
          </a:p>
        </p:txBody>
      </p:sp>
    </p:spTree>
    <p:extLst>
      <p:ext uri="{BB962C8B-B14F-4D97-AF65-F5344CB8AC3E}">
        <p14:creationId xmlns:p14="http://schemas.microsoft.com/office/powerpoint/2010/main" val="8458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Why it matters?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normAutofit/>
          </a:bodyPr>
          <a:lstStyle/>
          <a:p>
            <a:r>
              <a:rPr lang="en-US" dirty="0"/>
              <a:t>Dallas, Texas has a history of having one of the highest rates of uninsured health insurance in the United States. </a:t>
            </a:r>
          </a:p>
          <a:p>
            <a:pPr lvl="1"/>
            <a:r>
              <a:rPr lang="en-US" dirty="0"/>
              <a:t>In the past few years, Dallas, Texas has held the largest uninsured health insurance rates of any city in the United States several times.</a:t>
            </a:r>
          </a:p>
          <a:p>
            <a:pPr lvl="1"/>
            <a:r>
              <a:rPr lang="en-US" dirty="0"/>
              <a:t>Out of 10 most uninsured cities in the country, 7 cities are in Texas.</a:t>
            </a:r>
          </a:p>
          <a:p>
            <a:pPr lvl="1"/>
            <a:endParaRPr lang="en-US" dirty="0"/>
          </a:p>
          <a:p>
            <a:r>
              <a:rPr lang="en-US" dirty="0"/>
              <a:t>“Hospital leaders have said that these uninsured patients put off preventable care until something is wrong, and end up in the emergency room with costly uncompensated care for hospitals to deal with.”</a:t>
            </a:r>
          </a:p>
        </p:txBody>
      </p:sp>
    </p:spTree>
    <p:extLst>
      <p:ext uri="{BB962C8B-B14F-4D97-AF65-F5344CB8AC3E}">
        <p14:creationId xmlns:p14="http://schemas.microsoft.com/office/powerpoint/2010/main" val="223612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and Uninsured Health Insurance Rates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308232" cy="3880773"/>
          </a:xfrm>
        </p:spPr>
        <p:txBody>
          <a:bodyPr>
            <a:normAutofit lnSpcReduction="10000"/>
          </a:bodyPr>
          <a:lstStyle/>
          <a:p>
            <a:r>
              <a:rPr lang="en-US" dirty="0"/>
              <a:t>Dallas, Texas’s history of unemployment and uninsured health insurance rates.</a:t>
            </a:r>
          </a:p>
          <a:p>
            <a:r>
              <a:rPr lang="en-US" dirty="0"/>
              <a:t>Uninsured health insurance rates hover around the 16-25% rate, which is very high.</a:t>
            </a:r>
          </a:p>
          <a:p>
            <a:r>
              <a:rPr lang="en-US" dirty="0"/>
              <a:t>Unemployment is decreasing before COVID</a:t>
            </a:r>
          </a:p>
          <a:p>
            <a:r>
              <a:rPr lang="en-US" dirty="0"/>
              <a:t>Both Unemployment and uninsured insurance rates spike when COVID starts</a:t>
            </a:r>
          </a:p>
        </p:txBody>
      </p:sp>
      <p:pic>
        <p:nvPicPr>
          <p:cNvPr id="1026" name="Picture 2">
            <a:extLst>
              <a:ext uri="{FF2B5EF4-FFF2-40B4-BE49-F238E27FC236}">
                <a16:creationId xmlns:a16="http://schemas.microsoft.com/office/drawing/2014/main" id="{41104E23-2BB1-4578-982A-5CB013EB7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383" y="1784573"/>
            <a:ext cx="7460711" cy="4463827"/>
          </a:xfrm>
          <a:prstGeom prst="rect">
            <a:avLst/>
          </a:prstGeom>
          <a:solidFill>
            <a:schemeClr val="bg1"/>
          </a:solidFill>
        </p:spPr>
      </p:pic>
    </p:spTree>
    <p:extLst>
      <p:ext uri="{BB962C8B-B14F-4D97-AF65-F5344CB8AC3E}">
        <p14:creationId xmlns:p14="http://schemas.microsoft.com/office/powerpoint/2010/main" val="96689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plotted with COVID cases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699357" cy="3880773"/>
          </a:xfrm>
        </p:spPr>
        <p:txBody>
          <a:bodyPr/>
          <a:lstStyle/>
          <a:p>
            <a:r>
              <a:rPr lang="en-US" dirty="0"/>
              <a:t>Dallas, Texas unemployment rate along with COVID-19 new daily cases</a:t>
            </a:r>
          </a:p>
          <a:p>
            <a:r>
              <a:rPr lang="en-US" dirty="0"/>
              <a:t>We can see there is a large spike in unemployment at the beginning of the pandemic, then steadily drop back down</a:t>
            </a:r>
          </a:p>
          <a:p>
            <a:r>
              <a:rPr lang="en-US" dirty="0"/>
              <a:t>It is difficult to determine if there is any correlation through this graph</a:t>
            </a:r>
          </a:p>
        </p:txBody>
      </p:sp>
      <p:pic>
        <p:nvPicPr>
          <p:cNvPr id="5" name="Picture 4">
            <a:extLst>
              <a:ext uri="{FF2B5EF4-FFF2-40B4-BE49-F238E27FC236}">
                <a16:creationId xmlns:a16="http://schemas.microsoft.com/office/drawing/2014/main" id="{B848DB11-DCD5-4173-B267-C662D03D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490" y="1850498"/>
            <a:ext cx="7363486" cy="4737877"/>
          </a:xfrm>
          <a:prstGeom prst="rect">
            <a:avLst/>
          </a:prstGeom>
          <a:solidFill>
            <a:schemeClr val="bg1"/>
          </a:solidFill>
        </p:spPr>
      </p:pic>
    </p:spTree>
    <p:extLst>
      <p:ext uri="{BB962C8B-B14F-4D97-AF65-F5344CB8AC3E}">
        <p14:creationId xmlns:p14="http://schemas.microsoft.com/office/powerpoint/2010/main" val="129170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Uninsured Rates plotted with COVID cases</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3699357" cy="3880773"/>
          </a:xfrm>
        </p:spPr>
        <p:txBody>
          <a:bodyPr/>
          <a:lstStyle/>
          <a:p>
            <a:r>
              <a:rPr lang="en-US" dirty="0"/>
              <a:t>Dallas, Texas uninsured health insurance rate along with COVID-19 new daily cases</a:t>
            </a:r>
          </a:p>
          <a:p>
            <a:r>
              <a:rPr lang="en-US" dirty="0"/>
              <a:t>The graph is very similar to the unemployment graph</a:t>
            </a:r>
          </a:p>
          <a:p>
            <a:r>
              <a:rPr lang="en-US" dirty="0"/>
              <a:t>The uninsured rate spikes at the pandemic, then drops</a:t>
            </a:r>
          </a:p>
        </p:txBody>
      </p:sp>
      <p:pic>
        <p:nvPicPr>
          <p:cNvPr id="1026" name="Picture 2">
            <a:extLst>
              <a:ext uri="{FF2B5EF4-FFF2-40B4-BE49-F238E27FC236}">
                <a16:creationId xmlns:a16="http://schemas.microsoft.com/office/drawing/2014/main" id="{33199DB9-9495-4A4E-B501-4F1878052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05" y="1624802"/>
            <a:ext cx="7629694" cy="4909163"/>
          </a:xfrm>
          <a:prstGeom prst="rect">
            <a:avLst/>
          </a:prstGeom>
          <a:solidFill>
            <a:schemeClr val="bg1"/>
          </a:solidFill>
        </p:spPr>
      </p:pic>
    </p:spTree>
    <p:extLst>
      <p:ext uri="{BB962C8B-B14F-4D97-AF65-F5344CB8AC3E}">
        <p14:creationId xmlns:p14="http://schemas.microsoft.com/office/powerpoint/2010/main" val="107502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Unemployment and COVID cases Correlation</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Regression model with Unemployment Rate as the dependent variable.</a:t>
            </a:r>
          </a:p>
          <a:p>
            <a:r>
              <a:rPr lang="en-US" dirty="0"/>
              <a:t>New Covid Cases as the independent variable.</a:t>
            </a:r>
          </a:p>
          <a:p>
            <a:r>
              <a:rPr lang="en-US" dirty="0"/>
              <a:t>There is not enough evidence for a correlation.</a:t>
            </a:r>
          </a:p>
          <a:p>
            <a:r>
              <a:rPr lang="en-US" dirty="0"/>
              <a:t>COVID-19 only caused a spike in unemployment in the beginning, but it turns out they are not correlated afterwards.</a:t>
            </a:r>
          </a:p>
        </p:txBody>
      </p:sp>
      <p:sp>
        <p:nvSpPr>
          <p:cNvPr id="7" name="Rectangle 3">
            <a:extLst>
              <a:ext uri="{FF2B5EF4-FFF2-40B4-BE49-F238E27FC236}">
                <a16:creationId xmlns:a16="http://schemas.microsoft.com/office/drawing/2014/main" id="{16D8F6E2-AB9C-4FFD-8DAB-30412DCBEEBB}"/>
              </a:ext>
            </a:extLst>
          </p:cNvPr>
          <p:cNvSpPr>
            <a:spLocks noChangeArrowheads="1"/>
          </p:cNvSpPr>
          <p:nvPr/>
        </p:nvSpPr>
        <p:spPr bwMode="auto">
          <a:xfrm>
            <a:off x="3433912" y="2160589"/>
            <a:ext cx="3083511"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Residuals: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Min          1Q  Median        3Q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-5.5081  -0.7392   0.3505  1.6163  3.8356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Estimate  Std. Error   t value       p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_intercept       7.035601   0.726765   9.6807   0.000000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New_Cases</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-0.000632   0.000637  -0.9928   </a:t>
            </a:r>
            <a:r>
              <a:rPr kumimoji="0" lang="en-US" altLang="en-US" sz="1000" b="1" i="0" u="none" strike="noStrike" cap="none" normalizeH="0" baseline="0" dirty="0">
                <a:ln>
                  <a:noFill/>
                </a:ln>
                <a:solidFill>
                  <a:srgbClr val="000000"/>
                </a:solidFill>
                <a:effectLst/>
                <a:latin typeface="Arial Unicode MS"/>
                <a:ea typeface="Courier New" panose="02070309020205020404" pitchFamily="49" charset="0"/>
              </a:rPr>
              <a:t>0.333299</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R-squared: 0.02285, Adjusted R-squared: -0.03144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F-statistic: 0.42 on 1 features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83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11D1-6F93-4E5A-AB54-0BF696325388}"/>
              </a:ext>
            </a:extLst>
          </p:cNvPr>
          <p:cNvSpPr>
            <a:spLocks noGrp="1"/>
          </p:cNvSpPr>
          <p:nvPr>
            <p:ph type="title"/>
          </p:nvPr>
        </p:nvSpPr>
        <p:spPr/>
        <p:txBody>
          <a:bodyPr/>
          <a:lstStyle/>
          <a:p>
            <a:r>
              <a:rPr lang="en-US" dirty="0"/>
              <a:t>How does Mask Mandates impact COVID?</a:t>
            </a:r>
          </a:p>
        </p:txBody>
      </p:sp>
      <p:sp>
        <p:nvSpPr>
          <p:cNvPr id="3" name="Content Placeholder 2">
            <a:extLst>
              <a:ext uri="{FF2B5EF4-FFF2-40B4-BE49-F238E27FC236}">
                <a16:creationId xmlns:a16="http://schemas.microsoft.com/office/drawing/2014/main" id="{DECE3A56-C7DB-4A8E-B381-237F444BBF50}"/>
              </a:ext>
            </a:extLst>
          </p:cNvPr>
          <p:cNvSpPr>
            <a:spLocks noGrp="1"/>
          </p:cNvSpPr>
          <p:nvPr>
            <p:ph idx="1"/>
          </p:nvPr>
        </p:nvSpPr>
        <p:spPr>
          <a:xfrm>
            <a:off x="677334" y="2160589"/>
            <a:ext cx="8596668" cy="4169190"/>
          </a:xfrm>
        </p:spPr>
        <p:txBody>
          <a:bodyPr>
            <a:normAutofit/>
          </a:bodyPr>
          <a:lstStyle/>
          <a:p>
            <a:endParaRPr lang="en-US" dirty="0"/>
          </a:p>
          <a:p>
            <a:endParaRPr lang="en-US" dirty="0"/>
          </a:p>
          <a:p>
            <a:endParaRPr lang="en-US" dirty="0"/>
          </a:p>
          <a:p>
            <a:endParaRPr lang="en-US" dirty="0"/>
          </a:p>
          <a:p>
            <a:endParaRPr lang="en-US" dirty="0"/>
          </a:p>
          <a:p>
            <a:r>
              <a:rPr lang="en-US" dirty="0"/>
              <a:t>ANOVA with Mask Mandate and New COVID Cases.</a:t>
            </a:r>
          </a:p>
          <a:p>
            <a:r>
              <a:rPr lang="en-US" dirty="0"/>
              <a:t>Mask Mandates and New COVID Cases are highly correlated.</a:t>
            </a:r>
          </a:p>
          <a:p>
            <a:r>
              <a:rPr lang="en-US" dirty="0"/>
              <a:t>However, they are positively correlated.</a:t>
            </a:r>
          </a:p>
          <a:p>
            <a:pPr lvl="1"/>
            <a:r>
              <a:rPr lang="en-US" dirty="0"/>
              <a:t>With Mask mandates, there is more New COVID Cases.</a:t>
            </a:r>
          </a:p>
          <a:p>
            <a:pPr lvl="1"/>
            <a:r>
              <a:rPr lang="en-US" dirty="0"/>
              <a:t>This means Mask mandates were put in the worst periods of COVID and the New COVID Cases increased regardless of the Mask mandates.</a:t>
            </a:r>
          </a:p>
          <a:p>
            <a:pPr marL="0" indent="0">
              <a:buNone/>
            </a:pPr>
            <a:endParaRPr lang="en-US" dirty="0"/>
          </a:p>
        </p:txBody>
      </p:sp>
      <p:sp>
        <p:nvSpPr>
          <p:cNvPr id="7" name="Rectangle 3">
            <a:extLst>
              <a:ext uri="{FF2B5EF4-FFF2-40B4-BE49-F238E27FC236}">
                <a16:creationId xmlns:a16="http://schemas.microsoft.com/office/drawing/2014/main" id="{9BFE5771-6E5A-463E-A4A1-2C36C2A59338}"/>
              </a:ext>
            </a:extLst>
          </p:cNvPr>
          <p:cNvSpPr>
            <a:spLocks noChangeArrowheads="1"/>
          </p:cNvSpPr>
          <p:nvPr/>
        </p:nvSpPr>
        <p:spPr bwMode="auto">
          <a:xfrm>
            <a:off x="3343492" y="2160589"/>
            <a:ext cx="326435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Residuals: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Min          1Q     Median            3Q        Max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-5024.62  -124.62  198.3588  358.3588  1092.38</a:t>
            </a: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ea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Coefficients: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Estimate   Std. Error     t value  p value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_intercept          358.358779  35.349940  10.1375         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Mask Mandate  691.021221  60.006186  11.5158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R-squared: 0.16181, Adjusted R-squared: 0.16051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F-statistic: 123.75 on 1 features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6975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2359</TotalTime>
  <Words>1025</Words>
  <Application>Microsoft Office PowerPoint</Application>
  <PresentationFormat>Widescreen</PresentationFormat>
  <Paragraphs>113</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Open Sans</vt:lpstr>
      <vt:lpstr>Trebuchet MS</vt:lpstr>
      <vt:lpstr>Wingdings 3</vt:lpstr>
      <vt:lpstr>Facet</vt:lpstr>
      <vt:lpstr>Dallas, Texas COVID-19, Unemployment, Uninsured Healthcare </vt:lpstr>
      <vt:lpstr>Problem</vt:lpstr>
      <vt:lpstr>Problem</vt:lpstr>
      <vt:lpstr>Why it matters?</vt:lpstr>
      <vt:lpstr>Unemployment and Uninsured Health Insurance Rates</vt:lpstr>
      <vt:lpstr>Unemployment plotted with COVID cases</vt:lpstr>
      <vt:lpstr>Uninsured Rates plotted with COVID cases</vt:lpstr>
      <vt:lpstr>Unemployment and COVID cases Correlation</vt:lpstr>
      <vt:lpstr>How does Mask Mandates impact COVID?</vt:lpstr>
      <vt:lpstr>Dallas, Texas Death Rate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Zhou</dc:creator>
  <cp:lastModifiedBy>Andrew Zhou</cp:lastModifiedBy>
  <cp:revision>24</cp:revision>
  <dcterms:created xsi:type="dcterms:W3CDTF">2021-12-02T19:24:43Z</dcterms:created>
  <dcterms:modified xsi:type="dcterms:W3CDTF">2021-12-06T09:12:43Z</dcterms:modified>
</cp:coreProperties>
</file>