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3"/>
  </p:notesMasterIdLst>
  <p:handoutMasterIdLst>
    <p:handoutMasterId r:id="rId34"/>
  </p:handoutMasterIdLst>
  <p:sldIdLst>
    <p:sldId id="271" r:id="rId5"/>
    <p:sldId id="272" r:id="rId6"/>
    <p:sldId id="283" r:id="rId7"/>
    <p:sldId id="274" r:id="rId8"/>
    <p:sldId id="275" r:id="rId9"/>
    <p:sldId id="276" r:id="rId10"/>
    <p:sldId id="277" r:id="rId11"/>
    <p:sldId id="278"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060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html5-css3-fundamentals-development-for-absolute-beginn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Developer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Adding Style with CSS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sz="quarter" idx="10"/>
          </p:nvPr>
        </p:nvSpPr>
        <p:spPr/>
        <p:txBody>
          <a:bodyPr/>
          <a:lstStyle/>
          <a:p>
            <a:r>
              <a:rPr lang="en-US" dirty="0" smtClean="0"/>
              <a:t>Cascading style sheets</a:t>
            </a:r>
          </a:p>
          <a:p>
            <a:r>
              <a:rPr lang="en-US" dirty="0" smtClean="0"/>
              <a:t>A style language for formatting documents</a:t>
            </a:r>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sz="quarter" idx="10"/>
          </p:nvPr>
        </p:nvSpPr>
        <p:spPr/>
        <p:txBody>
          <a:bodyPr/>
          <a:lstStyle/>
          <a:p>
            <a:r>
              <a:rPr lang="en-US" dirty="0" smtClean="0"/>
              <a:t>Separation of concern</a:t>
            </a:r>
          </a:p>
          <a:p>
            <a:endParaRPr lang="en-US" dirty="0"/>
          </a:p>
          <a:p>
            <a:r>
              <a:rPr lang="en-US" dirty="0" smtClean="0"/>
              <a:t>Document structure and semantics</a:t>
            </a:r>
          </a:p>
          <a:p>
            <a:pPr lvl="1"/>
            <a:r>
              <a:rPr lang="en-US" dirty="0" smtClean="0"/>
              <a:t>HTML</a:t>
            </a:r>
          </a:p>
          <a:p>
            <a:r>
              <a:rPr lang="en-US" dirty="0" smtClean="0"/>
              <a:t>Logic</a:t>
            </a:r>
          </a:p>
          <a:p>
            <a:pPr lvl="1"/>
            <a:r>
              <a:rPr lang="en-US" dirty="0" smtClean="0"/>
              <a:t>JavaScript</a:t>
            </a:r>
          </a:p>
          <a:p>
            <a:r>
              <a:rPr lang="en-US" dirty="0" smtClean="0"/>
              <a:t>Formatting and display</a:t>
            </a:r>
          </a:p>
          <a:p>
            <a:pPr lvl="1"/>
            <a:r>
              <a:rPr lang="en-US" dirty="0" smtClean="0"/>
              <a:t>CSS</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basics</a:t>
            </a:r>
            <a:endParaRPr lang="en-US" dirty="0"/>
          </a:p>
        </p:txBody>
      </p:sp>
      <p:sp>
        <p:nvSpPr>
          <p:cNvPr id="4" name="Rounded Rectangle 3"/>
          <p:cNvSpPr/>
          <p:nvPr/>
        </p:nvSpPr>
        <p:spPr>
          <a:xfrm>
            <a:off x="379514" y="2593654"/>
            <a:ext cx="6408683" cy="2490726"/>
          </a:xfrm>
          <a:prstGeom prst="roundRect">
            <a:avLst>
              <a:gd name="adj" fmla="val 6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selector {</a:t>
            </a:r>
          </a:p>
          <a:p>
            <a:endParaRPr lang="en-US" sz="4400" dirty="0" smtClean="0">
              <a:latin typeface="Consolas" panose="020B0609020204030204" pitchFamily="49" charset="0"/>
              <a:cs typeface="Consolas" panose="020B0609020204030204" pitchFamily="49" charset="0"/>
            </a:endParaRPr>
          </a:p>
          <a:p>
            <a:r>
              <a:rPr lang="en-US" sz="4400" dirty="0" smtClean="0">
                <a:latin typeface="Consolas" panose="020B0609020204030204" pitchFamily="49" charset="0"/>
                <a:cs typeface="Consolas" panose="020B0609020204030204" pitchFamily="49" charset="0"/>
              </a:rPr>
              <a:t>}</a:t>
            </a:r>
            <a:endParaRPr lang="en-US" sz="4400" dirty="0">
              <a:latin typeface="Consolas" panose="020B0609020204030204" pitchFamily="49" charset="0"/>
              <a:cs typeface="Consolas" panose="020B0609020204030204" pitchFamily="49" charset="0"/>
            </a:endParaRPr>
          </a:p>
        </p:txBody>
      </p:sp>
      <p:sp>
        <p:nvSpPr>
          <p:cNvPr id="5" name="Rounded Rectangle 4"/>
          <p:cNvSpPr/>
          <p:nvPr/>
        </p:nvSpPr>
        <p:spPr>
          <a:xfrm>
            <a:off x="1178300" y="3531475"/>
            <a:ext cx="5499539" cy="764169"/>
          </a:xfrm>
          <a:prstGeom prst="roundRect">
            <a:avLst>
              <a:gd name="adj" fmla="val 677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property: value;</a:t>
            </a:r>
            <a:endParaRPr lang="en-US" sz="4400" dirty="0">
              <a:latin typeface="Consolas" panose="020B0609020204030204" pitchFamily="49" charset="0"/>
              <a:cs typeface="Consolas" panose="020B0609020204030204" pitchFamily="49" charset="0"/>
            </a:endParaRPr>
          </a:p>
        </p:txBody>
      </p:sp>
      <p:sp>
        <p:nvSpPr>
          <p:cNvPr id="6" name="Rounded Rectangle 5"/>
          <p:cNvSpPr/>
          <p:nvPr/>
        </p:nvSpPr>
        <p:spPr>
          <a:xfrm>
            <a:off x="6006661" y="997625"/>
            <a:ext cx="4461642" cy="128489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What elements, or types of elements, do you want to apply the style to?</a:t>
            </a:r>
            <a:endParaRPr lang="en-US" sz="2000" dirty="0"/>
          </a:p>
        </p:txBody>
      </p:sp>
      <p:cxnSp>
        <p:nvCxnSpPr>
          <p:cNvPr id="8" name="Elbow Connector 7"/>
          <p:cNvCxnSpPr>
            <a:stCxn id="6" idx="1"/>
          </p:cNvCxnSpPr>
          <p:nvPr/>
        </p:nvCxnSpPr>
        <p:spPr>
          <a:xfrm rot="10800000" flipV="1">
            <a:off x="1647497" y="1640070"/>
            <a:ext cx="4359164" cy="1189840"/>
          </a:xfrm>
          <a:prstGeom prst="bentConnector3">
            <a:avLst>
              <a:gd name="adj1" fmla="val 99910"/>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6006661" y="5395519"/>
            <a:ext cx="4461642" cy="12848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smtClean="0"/>
              <a:t>How do you want them to look and where do you want them to appear?</a:t>
            </a:r>
            <a:endParaRPr lang="en-US" sz="2000" dirty="0"/>
          </a:p>
        </p:txBody>
      </p:sp>
      <p:cxnSp>
        <p:nvCxnSpPr>
          <p:cNvPr id="13" name="Elbow Connector 12"/>
          <p:cNvCxnSpPr>
            <a:stCxn id="12" idx="1"/>
          </p:cNvCxnSpPr>
          <p:nvPr/>
        </p:nvCxnSpPr>
        <p:spPr>
          <a:xfrm rot="10800000">
            <a:off x="2546131" y="4358706"/>
            <a:ext cx="3460530" cy="1679258"/>
          </a:xfrm>
          <a:prstGeom prst="bentConnector3">
            <a:avLst>
              <a:gd name="adj1" fmla="val 99886"/>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466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Basic element selection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p:txBody>
          <a:bodyPr/>
          <a:lstStyle/>
          <a:p>
            <a:r>
              <a:rPr lang="en-US" dirty="0" smtClean="0"/>
              <a:t>Element</a:t>
            </a:r>
          </a:p>
          <a:p>
            <a:r>
              <a:rPr lang="en-US" dirty="0" smtClean="0"/>
              <a:t>Class</a:t>
            </a:r>
          </a:p>
          <a:p>
            <a:r>
              <a:rPr lang="en-US" dirty="0" smtClean="0"/>
              <a:t>ID</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0"/>
          </p:nvPr>
        </p:nvSpPr>
        <p:spPr/>
        <p:txBody>
          <a:bodyPr/>
          <a:lstStyle/>
          <a:p>
            <a:r>
              <a:rPr lang="en-US" dirty="0" smtClean="0"/>
              <a:t>Applies to element</a:t>
            </a:r>
          </a:p>
          <a:p>
            <a:r>
              <a:rPr lang="en-US" dirty="0" smtClean="0"/>
              <a:t>Simply use the name of the element</a:t>
            </a: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h2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59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0"/>
          </p:nvPr>
        </p:nvSpPr>
        <p:spPr/>
        <p:txBody>
          <a:bodyPr/>
          <a:lstStyle/>
          <a:p>
            <a:r>
              <a:rPr lang="en-US" sz="2800" dirty="0" smtClean="0"/>
              <a:t>Applies to all elements with a matching class</a:t>
            </a:r>
          </a:p>
          <a:p>
            <a:endParaRPr lang="en-US" sz="2800" dirty="0"/>
          </a:p>
          <a:p>
            <a:endParaRPr lang="en-US" sz="2800" dirty="0" smtClean="0"/>
          </a:p>
          <a:p>
            <a:endParaRPr lang="en-US" sz="2800" dirty="0"/>
          </a:p>
          <a:p>
            <a:r>
              <a:rPr lang="en-US" sz="2800" dirty="0" smtClean="0"/>
              <a:t>By default classes are available to all elements</a:t>
            </a:r>
          </a:p>
          <a:p>
            <a:pPr lvl="1"/>
            <a:r>
              <a:rPr lang="en-US" sz="2400" dirty="0" smtClean="0"/>
              <a:t>Limit to specific elements by preceding class with element</a:t>
            </a:r>
          </a:p>
        </p:txBody>
      </p:sp>
      <p:sp>
        <p:nvSpPr>
          <p:cNvPr id="4" name="Rounded Rectangle 3"/>
          <p:cNvSpPr/>
          <p:nvPr/>
        </p:nvSpPr>
        <p:spPr>
          <a:xfrm>
            <a:off x="379414" y="2128345"/>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.title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5" name="Rounded Rectangle 4"/>
          <p:cNvSpPr/>
          <p:nvPr/>
        </p:nvSpPr>
        <p:spPr>
          <a:xfrm>
            <a:off x="4055407" y="2128344"/>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CSS!</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endParaRPr lang="en-US" sz="1600" dirty="0">
              <a:latin typeface="Consolas" panose="020B0609020204030204" pitchFamily="49" charset="0"/>
              <a:cs typeface="Consolas" panose="020B0609020204030204" pitchFamily="49" charset="0"/>
            </a:endParaRPr>
          </a:p>
        </p:txBody>
      </p:sp>
      <p:sp>
        <p:nvSpPr>
          <p:cNvPr id="6" name="Rounded Rectangle 5"/>
          <p:cNvSpPr/>
          <p:nvPr/>
        </p:nvSpPr>
        <p:spPr>
          <a:xfrm>
            <a:off x="7731401" y="2128343"/>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CSS!</a:t>
            </a:r>
            <a:endParaRPr lang="en-US" sz="1600" dirty="0">
              <a:solidFill>
                <a:srgbClr val="FF0000"/>
              </a:solidFill>
              <a:latin typeface="Consolas" panose="020B0609020204030204" pitchFamily="49" charset="0"/>
              <a:cs typeface="Consolas" panose="020B0609020204030204" pitchFamily="49" charset="0"/>
            </a:endParaRPr>
          </a:p>
        </p:txBody>
      </p:sp>
      <p:sp>
        <p:nvSpPr>
          <p:cNvPr id="7" name="Rounded Rectangle 6"/>
          <p:cNvSpPr/>
          <p:nvPr/>
        </p:nvSpPr>
        <p:spPr>
          <a:xfrm>
            <a:off x="379414" y="4770987"/>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div.title</a:t>
            </a:r>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4055407" y="4772903"/>
            <a:ext cx="3018056" cy="20850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div!</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p>
          <a:p>
            <a:r>
              <a:rPr lang="en-US" sz="1600" dirty="0" smtClean="0">
                <a:latin typeface="Consolas" panose="020B0609020204030204" pitchFamily="49" charset="0"/>
                <a:cs typeface="Consolas" panose="020B0609020204030204" pitchFamily="49" charset="0"/>
              </a:rPr>
              <a:t>&lt;span class='title'&gt;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Hello, span!</a:t>
            </a:r>
          </a:p>
          <a:p>
            <a:r>
              <a:rPr lang="en-US" sz="1600" dirty="0" smtClean="0">
                <a:latin typeface="Consolas" panose="020B0609020204030204" pitchFamily="49" charset="0"/>
                <a:cs typeface="Consolas" panose="020B0609020204030204" pitchFamily="49" charset="0"/>
              </a:rPr>
              <a:t>&lt;/span&gt;</a:t>
            </a:r>
            <a:endParaRPr lang="en-US" sz="1600" dirty="0">
              <a:latin typeface="Consolas" panose="020B0609020204030204" pitchFamily="49" charset="0"/>
              <a:cs typeface="Consolas" panose="020B0609020204030204" pitchFamily="49" charset="0"/>
            </a:endParaRPr>
          </a:p>
        </p:txBody>
      </p:sp>
      <p:sp>
        <p:nvSpPr>
          <p:cNvPr id="9" name="Rounded Rectangle 8"/>
          <p:cNvSpPr/>
          <p:nvPr/>
        </p:nvSpPr>
        <p:spPr>
          <a:xfrm>
            <a:off x="7706548" y="4770986"/>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div!</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Hello, span!</a:t>
            </a:r>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956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sz="quarter" idx="10"/>
          </p:nvPr>
        </p:nvSpPr>
        <p:spPr/>
        <p:txBody>
          <a:bodyPr/>
          <a:lstStyle/>
          <a:p>
            <a:r>
              <a:rPr lang="en-US" dirty="0" smtClean="0"/>
              <a:t>Applies to element with ID</a:t>
            </a:r>
          </a:p>
          <a:p>
            <a:pPr lvl="1"/>
            <a:r>
              <a:rPr lang="en-US" dirty="0" smtClean="0"/>
              <a:t>IDs must be unique</a:t>
            </a:r>
          </a:p>
          <a:p>
            <a:pPr marL="0" indent="0">
              <a:buNone/>
            </a:pP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#header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71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Tree>
    <p:extLst>
      <p:ext uri="{BB962C8B-B14F-4D97-AF65-F5344CB8AC3E}">
        <p14:creationId xmlns:p14="http://schemas.microsoft.com/office/powerpoint/2010/main" val="307543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Applying CSS to pages and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895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a:t>
            </a:r>
            <a:r>
              <a:rPr lang="en-US" dirty="0" err="1" smtClean="0"/>
              <a:t>hwz</a:t>
            </a:r>
            <a:endParaRPr lang="en-US" dirty="0"/>
          </a:p>
        </p:txBody>
      </p:sp>
      <p:sp>
        <p:nvSpPr>
          <p:cNvPr id="7" name="Content Placeholder 6"/>
          <p:cNvSpPr>
            <a:spLocks noGrp="1"/>
          </p:cNvSpPr>
          <p:nvPr>
            <p:ph idx="10"/>
          </p:nvPr>
        </p:nvSpPr>
        <p:spPr/>
        <p:txBody>
          <a:bodyPr/>
          <a:lstStyle/>
          <a:p>
            <a:r>
              <a:rPr lang="en-US" dirty="0" smtClean="0"/>
              <a:t>Developer Evangelist for Startups</a:t>
            </a:r>
          </a:p>
          <a:p>
            <a:pPr lvl="1"/>
            <a:r>
              <a:rPr lang="en-US" dirty="0" smtClean="0"/>
              <a:t>Works with top tier startups out of the bay area</a:t>
            </a:r>
          </a:p>
          <a:p>
            <a:pPr lvl="1"/>
            <a:r>
              <a:rPr lang="en-US" dirty="0" smtClean="0"/>
              <a:t>Focused on Azure and apps</a:t>
            </a:r>
          </a:p>
          <a:p>
            <a:pPr lvl="1"/>
            <a:r>
              <a:rPr lang="en-US" dirty="0" smtClean="0"/>
              <a:t>Spreads the word of </a:t>
            </a:r>
            <a:r>
              <a:rPr lang="en-US" dirty="0" err="1" smtClean="0"/>
              <a:t>Bizspark</a:t>
            </a:r>
            <a:endParaRPr lang="en-US" dirty="0" smtClean="0"/>
          </a:p>
          <a:p>
            <a:r>
              <a:rPr lang="en-US" dirty="0" smtClean="0"/>
              <a:t>Web development nerd</a:t>
            </a:r>
          </a:p>
          <a:p>
            <a:pPr lvl="1"/>
            <a:r>
              <a:rPr lang="en-US" dirty="0" smtClean="0"/>
              <a:t>Volunteer CS teacher</a:t>
            </a:r>
          </a:p>
          <a:p>
            <a:pPr lvl="1"/>
            <a:r>
              <a:rPr lang="en-US" dirty="0" smtClean="0"/>
              <a:t>MEAN Stack Advocate</a:t>
            </a:r>
          </a:p>
          <a:p>
            <a:pPr lvl="1"/>
            <a:r>
              <a:rPr lang="en-US" dirty="0" smtClean="0"/>
              <a:t>Borderline-obsessive about Game of Thrones/</a:t>
            </a:r>
            <a:r>
              <a:rPr lang="en-US" dirty="0" err="1" smtClean="0"/>
              <a:t>ASoIF</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cstate="print">
            <a:extLst>
              <a:ext uri="{28A0092B-C50C-407E-A947-70E740481C1C}">
                <a14:useLocalDpi xmlns:a14="http://schemas.microsoft.com/office/drawing/2010/main" val="0"/>
              </a:ext>
            </a:extLst>
          </a:blip>
          <a:srcRect/>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345" y="20203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CSS to pages and elements</a:t>
            </a:r>
            <a:endParaRPr lang="en-US" dirty="0"/>
          </a:p>
        </p:txBody>
      </p:sp>
      <p:sp>
        <p:nvSpPr>
          <p:cNvPr id="5" name="Content Placeholder 4"/>
          <p:cNvSpPr>
            <a:spLocks noGrp="1"/>
          </p:cNvSpPr>
          <p:nvPr>
            <p:ph sz="quarter" idx="10"/>
          </p:nvPr>
        </p:nvSpPr>
        <p:spPr/>
        <p:txBody>
          <a:bodyPr/>
          <a:lstStyle/>
          <a:p>
            <a:r>
              <a:rPr lang="en-US" dirty="0" smtClean="0"/>
              <a:t>Link to external file</a:t>
            </a:r>
          </a:p>
          <a:p>
            <a:pPr marL="0" indent="0">
              <a:buNone/>
            </a:pPr>
            <a:r>
              <a:rPr lang="en-US" sz="2400" dirty="0" smtClean="0">
                <a:latin typeface="Consolas" panose="020B0609020204030204" pitchFamily="49" charset="0"/>
                <a:cs typeface="Consolas" panose="020B0609020204030204" pitchFamily="49" charset="0"/>
              </a:rPr>
              <a:t>	&lt;link </a:t>
            </a:r>
            <a:r>
              <a:rPr lang="en-US" sz="2400" dirty="0" err="1" smtClean="0">
                <a:latin typeface="Consolas" panose="020B0609020204030204" pitchFamily="49" charset="0"/>
                <a:cs typeface="Consolas" panose="020B0609020204030204" pitchFamily="49" charset="0"/>
              </a:rPr>
              <a:t>rel</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stylesheet</a:t>
            </a:r>
            <a:r>
              <a:rPr lang="en-US" sz="2400" dirty="0" smtClean="0">
                <a:latin typeface="Consolas" panose="020B0609020204030204" pitchFamily="49" charset="0"/>
                <a:cs typeface="Consolas" panose="020B0609020204030204" pitchFamily="49" charset="0"/>
              </a:rPr>
              <a:t>' type='text/</a:t>
            </a:r>
            <a:r>
              <a:rPr lang="en-US" sz="2400" dirty="0" err="1" smtClean="0">
                <a:latin typeface="Consolas" panose="020B0609020204030204" pitchFamily="49" charset="0"/>
                <a:cs typeface="Consolas" panose="020B0609020204030204" pitchFamily="49" charset="0"/>
              </a:rPr>
              <a:t>css</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='site.css' /&gt;</a:t>
            </a:r>
            <a:endParaRPr lang="en-US" sz="2400" dirty="0">
              <a:latin typeface="Consolas" panose="020B0609020204030204" pitchFamily="49" charset="0"/>
              <a:cs typeface="Consolas" panose="020B0609020204030204" pitchFamily="49" charset="0"/>
            </a:endParaRPr>
          </a:p>
          <a:p>
            <a:r>
              <a:rPr lang="en-US" dirty="0" smtClean="0"/>
              <a:t>Add &lt;style&gt; section to page</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standard CSS syntax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r>
              <a:rPr lang="en-US" dirty="0" smtClean="0"/>
              <a:t>Use the style attribute</a:t>
            </a:r>
          </a:p>
          <a:p>
            <a:pPr marL="0" indent="0">
              <a:buNone/>
            </a:pPr>
            <a:r>
              <a:rPr lang="en-US" dirty="0"/>
              <a:t>	</a:t>
            </a:r>
            <a:r>
              <a:rPr lang="en-US" sz="2400" dirty="0">
                <a:latin typeface="Consolas" panose="020B0609020204030204" pitchFamily="49" charset="0"/>
                <a:cs typeface="Consolas" panose="020B0609020204030204" pitchFamily="49" charset="0"/>
              </a:rPr>
              <a:t>&lt;div style='</a:t>
            </a:r>
            <a:r>
              <a:rPr lang="en-US" sz="2400" dirty="0" err="1">
                <a:latin typeface="Consolas" panose="020B0609020204030204" pitchFamily="49" charset="0"/>
                <a:cs typeface="Consolas" panose="020B0609020204030204" pitchFamily="49" charset="0"/>
              </a:rPr>
              <a:t>property:value;property:value</a:t>
            </a:r>
            <a:r>
              <a:rPr lang="en-US" sz="2400" dirty="0">
                <a:latin typeface="Consolas" panose="020B0609020204030204" pitchFamily="49" charset="0"/>
                <a:cs typeface="Consolas" panose="020B0609020204030204" pitchFamily="49" charset="0"/>
              </a:rPr>
              <a:t>;'&gt;Hello!&lt;/div&gt;</a:t>
            </a:r>
          </a:p>
        </p:txBody>
      </p:sp>
    </p:spTree>
    <p:extLst>
      <p:ext uri="{BB962C8B-B14F-4D97-AF65-F5344CB8AC3E}">
        <p14:creationId xmlns:p14="http://schemas.microsoft.com/office/powerpoint/2010/main" val="159697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CSS inheritance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401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inheritance</a:t>
            </a:r>
            <a:endParaRPr lang="en-US" dirty="0"/>
          </a:p>
        </p:txBody>
      </p:sp>
      <p:sp>
        <p:nvSpPr>
          <p:cNvPr id="5" name="Content Placeholder 4"/>
          <p:cNvSpPr>
            <a:spLocks noGrp="1"/>
          </p:cNvSpPr>
          <p:nvPr>
            <p:ph sz="quarter" idx="10"/>
          </p:nvPr>
        </p:nvSpPr>
        <p:spPr/>
        <p:txBody>
          <a:bodyPr/>
          <a:lstStyle/>
          <a:p>
            <a:r>
              <a:rPr lang="en-US" dirty="0" smtClean="0"/>
              <a:t>Conflicts</a:t>
            </a:r>
          </a:p>
          <a:p>
            <a:r>
              <a:rPr lang="en-US" dirty="0"/>
              <a:t>Style </a:t>
            </a:r>
            <a:r>
              <a:rPr lang="en-US" dirty="0" smtClean="0"/>
              <a:t>application</a:t>
            </a:r>
          </a:p>
          <a:p>
            <a:r>
              <a:rPr lang="en-US" dirty="0" smtClean="0"/>
              <a:t>Element conflicts</a:t>
            </a:r>
            <a:endParaRPr lang="en-US" dirty="0"/>
          </a:p>
        </p:txBody>
      </p:sp>
    </p:spTree>
    <p:extLst>
      <p:ext uri="{BB962C8B-B14F-4D97-AF65-F5344CB8AC3E}">
        <p14:creationId xmlns:p14="http://schemas.microsoft.com/office/powerpoint/2010/main" val="244572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sz="quarter" idx="10"/>
          </p:nvPr>
        </p:nvSpPr>
        <p:spPr/>
        <p:txBody>
          <a:bodyPr/>
          <a:lstStyle/>
          <a:p>
            <a:r>
              <a:rPr lang="en-US" dirty="0" smtClean="0"/>
              <a:t>Cascading – it's right there in the name!</a:t>
            </a:r>
          </a:p>
          <a:p>
            <a:pPr lvl="1"/>
            <a:r>
              <a:rPr lang="en-US" dirty="0" smtClean="0"/>
              <a:t>Conflicts are expected</a:t>
            </a:r>
          </a:p>
          <a:p>
            <a:r>
              <a:rPr lang="en-US" dirty="0" smtClean="0"/>
              <a:t>Conflicts only arise when the same property has two different values</a:t>
            </a:r>
          </a:p>
          <a:p>
            <a:pPr lvl="1"/>
            <a:r>
              <a:rPr lang="en-US" dirty="0" smtClean="0"/>
              <a:t>Different properties are simply combined</a:t>
            </a:r>
            <a:endParaRPr lang="en-US" dirty="0"/>
          </a:p>
        </p:txBody>
      </p:sp>
    </p:spTree>
    <p:extLst>
      <p:ext uri="{BB962C8B-B14F-4D97-AF65-F5344CB8AC3E}">
        <p14:creationId xmlns:p14="http://schemas.microsoft.com/office/powerpoint/2010/main" val="2891261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application</a:t>
            </a:r>
            <a:endParaRPr lang="en-US" dirty="0"/>
          </a:p>
        </p:txBody>
      </p:sp>
      <p:sp>
        <p:nvSpPr>
          <p:cNvPr id="3" name="Content Placeholder 2"/>
          <p:cNvSpPr>
            <a:spLocks noGrp="1"/>
          </p:cNvSpPr>
          <p:nvPr>
            <p:ph sz="quarter" idx="10"/>
          </p:nvPr>
        </p:nvSpPr>
        <p:spPr/>
        <p:txBody>
          <a:bodyPr/>
          <a:lstStyle/>
          <a:p>
            <a:r>
              <a:rPr lang="en-US" dirty="0" smtClean="0"/>
              <a:t>Closest to the element takes precedence</a:t>
            </a:r>
          </a:p>
          <a:p>
            <a:endParaRPr lang="en-US" dirty="0"/>
          </a:p>
          <a:p>
            <a:pPr marL="514350" indent="-514350">
              <a:buFont typeface="+mj-lt"/>
              <a:buAutoNum type="arabicPeriod"/>
            </a:pPr>
            <a:r>
              <a:rPr lang="en-US" dirty="0" smtClean="0"/>
              <a:t>Style attribute</a:t>
            </a:r>
          </a:p>
          <a:p>
            <a:pPr marL="514350" indent="-514350">
              <a:buFont typeface="+mj-lt"/>
              <a:buAutoNum type="arabicPeriod"/>
            </a:pPr>
            <a:r>
              <a:rPr lang="en-US" dirty="0" smtClean="0"/>
              <a:t>Style section</a:t>
            </a:r>
          </a:p>
          <a:p>
            <a:pPr marL="514350" indent="-514350">
              <a:buFont typeface="+mj-lt"/>
              <a:buAutoNum type="arabicPeriod"/>
            </a:pPr>
            <a:r>
              <a:rPr lang="en-US" dirty="0" smtClean="0"/>
              <a:t>External style sheet</a:t>
            </a:r>
          </a:p>
          <a:p>
            <a:pPr marL="0" indent="0">
              <a:buNone/>
            </a:pPr>
            <a:endParaRPr lang="en-US" dirty="0" smtClean="0"/>
          </a:p>
          <a:p>
            <a:pPr marL="0" indent="0">
              <a:buNone/>
            </a:pPr>
            <a:r>
              <a:rPr lang="en-US" dirty="0" smtClean="0"/>
              <a:t>(sometimes called "last write wins")</a:t>
            </a:r>
            <a:endParaRPr lang="en-US" dirty="0"/>
          </a:p>
        </p:txBody>
      </p:sp>
    </p:spTree>
    <p:extLst>
      <p:ext uri="{BB962C8B-B14F-4D97-AF65-F5344CB8AC3E}">
        <p14:creationId xmlns:p14="http://schemas.microsoft.com/office/powerpoint/2010/main" val="268870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application</a:t>
            </a:r>
            <a:endParaRPr lang="en-US" dirty="0"/>
          </a:p>
        </p:txBody>
      </p:sp>
    </p:spTree>
    <p:extLst>
      <p:ext uri="{BB962C8B-B14F-4D97-AF65-F5344CB8AC3E}">
        <p14:creationId xmlns:p14="http://schemas.microsoft.com/office/powerpoint/2010/main" val="21351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conflicts</a:t>
            </a:r>
            <a:endParaRPr lang="en-US" dirty="0"/>
          </a:p>
        </p:txBody>
      </p:sp>
      <p:sp>
        <p:nvSpPr>
          <p:cNvPr id="4" name="Content Placeholder 3"/>
          <p:cNvSpPr>
            <a:spLocks noGrp="1"/>
          </p:cNvSpPr>
          <p:nvPr>
            <p:ph sz="quarter" idx="10"/>
          </p:nvPr>
        </p:nvSpPr>
        <p:spPr/>
        <p:txBody>
          <a:bodyPr/>
          <a:lstStyle/>
          <a:p>
            <a:r>
              <a:rPr lang="en-US" dirty="0" smtClean="0"/>
              <a:t>Multiple selectors can apply to one element</a:t>
            </a:r>
          </a:p>
          <a:p>
            <a:r>
              <a:rPr lang="en-US" dirty="0" smtClean="0"/>
              <a:t>Closest description takes precedence</a:t>
            </a:r>
          </a:p>
          <a:p>
            <a:endParaRPr lang="en-US" dirty="0"/>
          </a:p>
          <a:p>
            <a:pPr marL="514350" indent="-514350">
              <a:buFont typeface="+mj-lt"/>
              <a:buAutoNum type="arabicPeriod"/>
            </a:pPr>
            <a:r>
              <a:rPr lang="en-US" dirty="0" smtClean="0"/>
              <a:t>ID</a:t>
            </a:r>
          </a:p>
          <a:p>
            <a:pPr marL="514350" indent="-514350">
              <a:buFont typeface="+mj-lt"/>
              <a:buAutoNum type="arabicPeriod"/>
            </a:pPr>
            <a:r>
              <a:rPr lang="en-US" dirty="0" smtClean="0"/>
              <a:t>Class</a:t>
            </a:r>
          </a:p>
          <a:p>
            <a:pPr marL="514350" indent="-514350">
              <a:buFont typeface="+mj-lt"/>
              <a:buAutoNum type="arabicPeriod"/>
            </a:pPr>
            <a:r>
              <a:rPr lang="en-US" dirty="0" smtClean="0"/>
              <a:t>Element</a:t>
            </a:r>
            <a:endParaRPr lang="en-US" dirty="0"/>
          </a:p>
        </p:txBody>
      </p:sp>
    </p:spTree>
    <p:extLst>
      <p:ext uri="{BB962C8B-B14F-4D97-AF65-F5344CB8AC3E}">
        <p14:creationId xmlns:p14="http://schemas.microsoft.com/office/powerpoint/2010/main" val="7368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Misses his Commodore 64</a:t>
            </a:r>
          </a:p>
          <a:p>
            <a:pPr marL="0" indent="0">
              <a:buNone/>
            </a:pPr>
            <a:r>
              <a:rPr lang="en-US" dirty="0" smtClean="0"/>
              <a:t>Long time geek</a:t>
            </a:r>
          </a:p>
          <a:p>
            <a:pPr marL="457046" lvl="1" indent="0">
              <a:buNone/>
            </a:pPr>
            <a:r>
              <a:rPr lang="en-US" dirty="0" smtClean="0"/>
              <a:t>Regular presenter at conferences</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3948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019119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Adding Style with CSS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with CSS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Media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CSS selectors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Transformations and transitions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layouts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CSS preprocessors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 with HTML experience</a:t>
            </a:r>
          </a:p>
          <a:p>
            <a:pPr lvl="1"/>
            <a:r>
              <a:rPr lang="en-US" dirty="0" smtClean="0"/>
              <a:t>Developers with CSS experience looking to fill gaps</a:t>
            </a:r>
          </a:p>
          <a:p>
            <a:r>
              <a:rPr lang="en-US" dirty="0" smtClean="0"/>
              <a:t>Suggested Prerequisites/Supporting Material</a:t>
            </a:r>
          </a:p>
          <a:p>
            <a:pPr lvl="1"/>
            <a:r>
              <a:rPr lang="en-US" dirty="0" smtClean="0"/>
              <a:t>MVA: </a:t>
            </a:r>
            <a:r>
              <a:rPr lang="en-US" dirty="0" smtClean="0">
                <a:hlinkClick r:id="rId3"/>
              </a:rPr>
              <a:t>HTML5 &amp; CSS3 Fundamentals</a:t>
            </a:r>
            <a:endParaRPr lang="en-US" dirty="0"/>
          </a:p>
          <a:p>
            <a:pPr lvl="1"/>
            <a:r>
              <a:rPr lang="en-US" dirty="0" smtClean="0"/>
              <a:t>MOC: 20480 - HTML5, CSS &amp; JavaScript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2.5M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with CSS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CSS?</a:t>
            </a:r>
          </a:p>
          <a:p>
            <a:r>
              <a:rPr lang="en-GB" dirty="0"/>
              <a:t>Basic element selection</a:t>
            </a:r>
          </a:p>
          <a:p>
            <a:r>
              <a:rPr lang="en-GB" dirty="0" smtClean="0"/>
              <a:t>Applying </a:t>
            </a:r>
            <a:r>
              <a:rPr lang="en-GB" dirty="0"/>
              <a:t>CSS to pages</a:t>
            </a:r>
          </a:p>
          <a:p>
            <a:r>
              <a:rPr lang="en-GB" dirty="0" smtClean="0"/>
              <a:t>CSS inheritance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CSS?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EE7BC92-E17E-4B9D-98BA-1ECC6DEC78AE">1</Module>
    <Content_x0020_Type xmlns="EEE7BC92-E17E-4B9D-98BA-1ECC6DEC78AE">Slide Presentation</Content_x0020_Type>
    <Status xmlns="EEE7BC92-E17E-4B9D-98BA-1ECC6DEC78AE">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15E843B1E25040BD737DB8BDBCBB12" ma:contentTypeVersion="" ma:contentTypeDescription="Create a new document." ma:contentTypeScope="" ma:versionID="d48449e5c53b979192c3fde4b3fbcb35">
  <xsd:schema xmlns:xsd="http://www.w3.org/2001/XMLSchema" xmlns:xs="http://www.w3.org/2001/XMLSchema" xmlns:p="http://schemas.microsoft.com/office/2006/metadata/properties" xmlns:ns2="EEE7BC92-E17E-4B9D-98BA-1ECC6DEC78AE" targetNamespace="http://schemas.microsoft.com/office/2006/metadata/properties" ma:root="true" ma:fieldsID="a829cc6bb18f403201dedec545cd5d67" ns2:_="">
    <xsd:import namespace="EEE7BC92-E17E-4B9D-98BA-1ECC6DEC78A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7BC92-E17E-4B9D-98BA-1ECC6DEC78A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583D8-6CE5-478C-964A-82279A9CBD4A}">
  <ds:schemaRefs>
    <ds:schemaRef ds:uri="http://purl.org/dc/terms/"/>
    <ds:schemaRef ds:uri="EEE7BC92-E17E-4B9D-98BA-1ECC6DEC78AE"/>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69B12DE-B25A-4C7B-A11C-F51AE96C0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7BC92-E17E-4B9D-98BA-1ECC6DEC78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2801EA-90A7-4A41-9170-E765DD1B2A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625</Words>
  <Application>Microsoft Office PowerPoint</Application>
  <PresentationFormat>Widescreen</PresentationFormat>
  <Paragraphs>178</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Adding Style with CSS</vt:lpstr>
      <vt:lpstr>Meet Helen Zeng| ‏@hwz</vt:lpstr>
      <vt:lpstr>Meet Christopher Harrison | ‏@geektrainer </vt:lpstr>
      <vt:lpstr>Course Topics</vt:lpstr>
      <vt:lpstr>Setting Expectations</vt:lpstr>
      <vt:lpstr>     Join the MVA Community!</vt:lpstr>
      <vt:lpstr>PowerPoint Presentation</vt:lpstr>
      <vt:lpstr>Module Overview</vt:lpstr>
      <vt:lpstr>PowerPoint Presentation</vt:lpstr>
      <vt:lpstr>What is CSS?</vt:lpstr>
      <vt:lpstr>Why use CSS?</vt:lpstr>
      <vt:lpstr>CSS syntax basics</vt:lpstr>
      <vt:lpstr>PowerPoint Presentation</vt:lpstr>
      <vt:lpstr>Basic element selection</vt:lpstr>
      <vt:lpstr>Element</vt:lpstr>
      <vt:lpstr>Class</vt:lpstr>
      <vt:lpstr>ID</vt:lpstr>
      <vt:lpstr>Basic element selection</vt:lpstr>
      <vt:lpstr>PowerPoint Presentation</vt:lpstr>
      <vt:lpstr>Applying CSS to pages and elements</vt:lpstr>
      <vt:lpstr>PowerPoint Presentation</vt:lpstr>
      <vt:lpstr>CSS inheritance</vt:lpstr>
      <vt:lpstr>Conflicts</vt:lpstr>
      <vt:lpstr>Style application</vt:lpstr>
      <vt:lpstr>Style application</vt:lpstr>
      <vt:lpstr>Element conflicts</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2014-12-02T19:15:59Z</dcterms:created>
  <dcterms:modified xsi:type="dcterms:W3CDTF">2014-12-22T19:40:16Z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0x0101002315E843B1E25040BD737DB8BDBCBB12</vt:lpwstr>
  </property>
</Properties>
</file>