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2"/>
  </p:notesMasterIdLst>
  <p:handoutMasterIdLst>
    <p:handoutMasterId r:id="rId23"/>
  </p:handoutMasterIdLst>
  <p:sldIdLst>
    <p:sldId id="277" r:id="rId2"/>
    <p:sldId id="278" r:id="rId3"/>
    <p:sldId id="284" r:id="rId4"/>
    <p:sldId id="286" r:id="rId5"/>
    <p:sldId id="287" r:id="rId6"/>
    <p:sldId id="292" r:id="rId7"/>
    <p:sldId id="291" r:id="rId8"/>
    <p:sldId id="290" r:id="rId9"/>
    <p:sldId id="293" r:id="rId10"/>
    <p:sldId id="294" r:id="rId11"/>
    <p:sldId id="296" r:id="rId12"/>
    <p:sldId id="297" r:id="rId13"/>
    <p:sldId id="298" r:id="rId14"/>
    <p:sldId id="299" r:id="rId15"/>
    <p:sldId id="295" r:id="rId16"/>
    <p:sldId id="300" r:id="rId17"/>
    <p:sldId id="301" r:id="rId18"/>
    <p:sldId id="302" r:id="rId19"/>
    <p:sldId id="303"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389"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a:t>CSS selectors</a:t>
            </a:r>
          </a:p>
        </p:txBody>
      </p:sp>
      <p:sp>
        <p:nvSpPr>
          <p:cNvPr id="4" name="Subtitle 3"/>
          <p:cNvSpPr>
            <a:spLocks noGrp="1"/>
          </p:cNvSpPr>
          <p:nvPr>
            <p:ph type="subTitle" idx="1"/>
          </p:nvPr>
        </p:nvSpPr>
        <p:spPr/>
        <p:txBody>
          <a:bodyPr/>
          <a:lstStyle/>
          <a:p>
            <a:r>
              <a:rPr lang="en-US" dirty="0"/>
              <a:t>Helen Zeng | Developer </a:t>
            </a:r>
            <a:r>
              <a:rPr lang="en-US" dirty="0" smtClean="0"/>
              <a:t>Evangelist</a:t>
            </a:r>
            <a:endParaRPr lang="en-US" dirty="0"/>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structure pseudo-classes</a:t>
            </a:r>
            <a:endParaRPr lang="en-US" dirty="0"/>
          </a:p>
        </p:txBody>
      </p:sp>
    </p:spTree>
    <p:extLst>
      <p:ext uri="{BB962C8B-B14F-4D97-AF65-F5344CB8AC3E}">
        <p14:creationId xmlns:p14="http://schemas.microsoft.com/office/powerpoint/2010/main" val="246807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 state pseudo-classes</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Based on what's going on with the element</a:t>
            </a:r>
          </a:p>
          <a:p>
            <a:r>
              <a:rPr lang="en-US" dirty="0" smtClean="0"/>
              <a:t>Links</a:t>
            </a:r>
          </a:p>
          <a:p>
            <a:pPr lvl="1"/>
            <a:r>
              <a:rPr lang="en-US" dirty="0" smtClean="0"/>
              <a:t>visited</a:t>
            </a:r>
          </a:p>
          <a:p>
            <a:pPr lvl="1"/>
            <a:r>
              <a:rPr lang="en-US" dirty="0" smtClean="0"/>
              <a:t>focus</a:t>
            </a:r>
          </a:p>
          <a:p>
            <a:pPr lvl="1"/>
            <a:r>
              <a:rPr lang="en-US" dirty="0" smtClean="0"/>
              <a:t>hover</a:t>
            </a:r>
          </a:p>
          <a:p>
            <a:pPr lvl="1"/>
            <a:r>
              <a:rPr lang="en-US" dirty="0" smtClean="0"/>
              <a:t>active</a:t>
            </a:r>
          </a:p>
          <a:p>
            <a:r>
              <a:rPr lang="en-US" dirty="0" smtClean="0"/>
              <a:t>Forms</a:t>
            </a:r>
          </a:p>
          <a:p>
            <a:pPr lvl="1"/>
            <a:r>
              <a:rPr lang="en-US" dirty="0" smtClean="0"/>
              <a:t>enabled</a:t>
            </a:r>
          </a:p>
          <a:p>
            <a:pPr lvl="1"/>
            <a:r>
              <a:rPr lang="en-US" dirty="0" smtClean="0"/>
              <a:t>disabled</a:t>
            </a:r>
          </a:p>
          <a:p>
            <a:pPr lvl="1"/>
            <a:r>
              <a:rPr lang="en-US" dirty="0"/>
              <a:t>c</a:t>
            </a:r>
            <a:r>
              <a:rPr lang="en-US" dirty="0" smtClean="0"/>
              <a:t>hecked</a:t>
            </a:r>
            <a:endParaRPr lang="en-US" dirty="0"/>
          </a:p>
        </p:txBody>
      </p:sp>
    </p:spTree>
    <p:extLst>
      <p:ext uri="{BB962C8B-B14F-4D97-AF65-F5344CB8AC3E}">
        <p14:creationId xmlns:p14="http://schemas.microsoft.com/office/powerpoint/2010/main" val="1862754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state pseudo-classes</a:t>
            </a:r>
            <a:endParaRPr lang="en-US" dirty="0"/>
          </a:p>
        </p:txBody>
      </p:sp>
    </p:spTree>
    <p:extLst>
      <p:ext uri="{BB962C8B-B14F-4D97-AF65-F5344CB8AC3E}">
        <p14:creationId xmlns:p14="http://schemas.microsoft.com/office/powerpoint/2010/main" val="3881379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Pseudo-elements</a:t>
            </a:r>
            <a:endParaRPr lang="en-US" dirty="0"/>
          </a:p>
        </p:txBody>
      </p:sp>
      <p:sp>
        <p:nvSpPr>
          <p:cNvPr id="4" name="Content Placeholder 3"/>
          <p:cNvSpPr>
            <a:spLocks noGrp="1"/>
          </p:cNvSpPr>
          <p:nvPr>
            <p:ph sz="quarter" idx="10"/>
          </p:nvPr>
        </p:nvSpPr>
        <p:spPr/>
        <p:txBody>
          <a:bodyPr/>
          <a:lstStyle/>
          <a:p>
            <a:r>
              <a:rPr lang="en-US" dirty="0" smtClean="0"/>
              <a:t>Target groups of text based on state or location</a:t>
            </a:r>
          </a:p>
          <a:p>
            <a:r>
              <a:rPr lang="en-US" dirty="0" smtClean="0"/>
              <a:t>Syntax</a:t>
            </a:r>
          </a:p>
          <a:p>
            <a:endParaRPr lang="en-US" dirty="0" smtClean="0"/>
          </a:p>
          <a:p>
            <a:r>
              <a:rPr lang="en-US" dirty="0" smtClean="0"/>
              <a:t>Examples</a:t>
            </a:r>
          </a:p>
          <a:p>
            <a:pPr lvl="1"/>
            <a:r>
              <a:rPr lang="en-US" dirty="0" smtClean="0"/>
              <a:t>first-letter</a:t>
            </a:r>
          </a:p>
          <a:p>
            <a:pPr lvl="1"/>
            <a:r>
              <a:rPr lang="en-US" dirty="0" smtClean="0"/>
              <a:t>first-line</a:t>
            </a:r>
          </a:p>
          <a:p>
            <a:pPr lvl="1"/>
            <a:r>
              <a:rPr lang="en-US" dirty="0" smtClean="0"/>
              <a:t>selection</a:t>
            </a:r>
            <a:endParaRPr lang="en-US" dirty="0"/>
          </a:p>
        </p:txBody>
      </p:sp>
      <p:sp>
        <p:nvSpPr>
          <p:cNvPr id="5" name="Rounded Rectangle 4"/>
          <p:cNvSpPr/>
          <p:nvPr/>
        </p:nvSpPr>
        <p:spPr>
          <a:xfrm>
            <a:off x="815547" y="2776151"/>
            <a:ext cx="3814118"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latin typeface="Consolas" panose="020B0609020204030204" pitchFamily="49" charset="0"/>
                <a:cs typeface="Consolas" panose="020B0609020204030204" pitchFamily="49" charset="0"/>
              </a:rPr>
              <a:t>element::pseudo-element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5073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Pseudo-elements</a:t>
            </a:r>
            <a:endParaRPr lang="en-US" dirty="0"/>
          </a:p>
        </p:txBody>
      </p:sp>
    </p:spTree>
    <p:extLst>
      <p:ext uri="{BB962C8B-B14F-4D97-AF65-F5344CB8AC3E}">
        <p14:creationId xmlns:p14="http://schemas.microsoft.com/office/powerpoint/2010/main" val="2567158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Sizing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36944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Absolute sizes</a:t>
            </a:r>
            <a:endParaRPr lang="en-US" dirty="0"/>
          </a:p>
        </p:txBody>
      </p:sp>
      <p:sp>
        <p:nvSpPr>
          <p:cNvPr id="5" name="Content Placeholder 4"/>
          <p:cNvSpPr>
            <a:spLocks noGrp="1"/>
          </p:cNvSpPr>
          <p:nvPr>
            <p:ph sz="quarter" idx="10"/>
          </p:nvPr>
        </p:nvSpPr>
        <p:spPr/>
        <p:txBody>
          <a:bodyPr/>
          <a:lstStyle/>
          <a:p>
            <a:r>
              <a:rPr lang="en-US" dirty="0" smtClean="0"/>
              <a:t>Centimeters (cm)</a:t>
            </a:r>
          </a:p>
          <a:p>
            <a:r>
              <a:rPr lang="en-US" dirty="0" smtClean="0"/>
              <a:t>Millimeters (mm)</a:t>
            </a:r>
          </a:p>
          <a:p>
            <a:r>
              <a:rPr lang="en-US" dirty="0" smtClean="0"/>
              <a:t>Inches (in)</a:t>
            </a:r>
          </a:p>
          <a:p>
            <a:r>
              <a:rPr lang="en-US" dirty="0" smtClean="0"/>
              <a:t>Picas (pc) – 12 points or 1/6</a:t>
            </a:r>
            <a:r>
              <a:rPr lang="en-US" baseline="30000" dirty="0" smtClean="0"/>
              <a:t>th</a:t>
            </a:r>
            <a:r>
              <a:rPr lang="en-US" dirty="0" smtClean="0"/>
              <a:t> of an inch</a:t>
            </a:r>
          </a:p>
          <a:p>
            <a:r>
              <a:rPr lang="en-US" dirty="0" smtClean="0"/>
              <a:t>Points (</a:t>
            </a:r>
            <a:r>
              <a:rPr lang="en-US" dirty="0" err="1" smtClean="0"/>
              <a:t>pt</a:t>
            </a:r>
            <a:r>
              <a:rPr lang="en-US" dirty="0" smtClean="0"/>
              <a:t>) – 1/72</a:t>
            </a:r>
            <a:r>
              <a:rPr lang="en-US" baseline="30000" dirty="0" smtClean="0"/>
              <a:t>nd</a:t>
            </a:r>
            <a:r>
              <a:rPr lang="en-US" dirty="0" smtClean="0"/>
              <a:t> of an inch</a:t>
            </a:r>
          </a:p>
          <a:p>
            <a:r>
              <a:rPr lang="en-US" dirty="0" smtClean="0"/>
              <a:t>Pixels (</a:t>
            </a:r>
            <a:r>
              <a:rPr lang="en-US" dirty="0" err="1" smtClean="0"/>
              <a:t>px</a:t>
            </a:r>
            <a:r>
              <a:rPr lang="en-US" dirty="0" smtClean="0"/>
              <a:t>): 1/96</a:t>
            </a:r>
            <a:r>
              <a:rPr lang="en-US" baseline="30000" dirty="0" smtClean="0"/>
              <a:t>th</a:t>
            </a:r>
            <a:r>
              <a:rPr lang="en-US" dirty="0" smtClean="0"/>
              <a:t> of an inch</a:t>
            </a:r>
            <a:endParaRPr lang="en-US" dirty="0"/>
          </a:p>
        </p:txBody>
      </p:sp>
    </p:spTree>
    <p:extLst>
      <p:ext uri="{BB962C8B-B14F-4D97-AF65-F5344CB8AC3E}">
        <p14:creationId xmlns:p14="http://schemas.microsoft.com/office/powerpoint/2010/main" val="1646202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sizes</a:t>
            </a:r>
            <a:endParaRPr lang="en-US" dirty="0"/>
          </a:p>
        </p:txBody>
      </p:sp>
      <p:sp>
        <p:nvSpPr>
          <p:cNvPr id="3" name="Content Placeholder 2"/>
          <p:cNvSpPr>
            <a:spLocks noGrp="1"/>
          </p:cNvSpPr>
          <p:nvPr>
            <p:ph sz="quarter" idx="10"/>
          </p:nvPr>
        </p:nvSpPr>
        <p:spPr/>
        <p:txBody>
          <a:bodyPr/>
          <a:lstStyle/>
          <a:p>
            <a:r>
              <a:rPr lang="en-US" dirty="0" err="1" smtClean="0"/>
              <a:t>em</a:t>
            </a:r>
            <a:endParaRPr lang="en-US" dirty="0" smtClean="0"/>
          </a:p>
          <a:p>
            <a:pPr lvl="1"/>
            <a:r>
              <a:rPr lang="en-US" dirty="0" smtClean="0"/>
              <a:t>Based on the font size of the current element</a:t>
            </a:r>
          </a:p>
          <a:p>
            <a:r>
              <a:rPr lang="en-US" dirty="0" smtClean="0"/>
              <a:t>rem</a:t>
            </a:r>
          </a:p>
          <a:p>
            <a:pPr lvl="1"/>
            <a:r>
              <a:rPr lang="en-US" dirty="0" smtClean="0"/>
              <a:t>Based on the font size of the html element (16px by default)</a:t>
            </a:r>
          </a:p>
          <a:p>
            <a:r>
              <a:rPr lang="en-US" dirty="0" smtClean="0"/>
              <a:t>ex</a:t>
            </a:r>
          </a:p>
          <a:p>
            <a:pPr lvl="1"/>
            <a:r>
              <a:rPr lang="en-US" dirty="0" smtClean="0"/>
              <a:t>Height of the font's lowercase x-height</a:t>
            </a:r>
          </a:p>
          <a:p>
            <a:r>
              <a:rPr lang="en-US" dirty="0" err="1" smtClean="0"/>
              <a:t>ch</a:t>
            </a:r>
            <a:endParaRPr lang="en-US" dirty="0" smtClean="0"/>
          </a:p>
          <a:p>
            <a:pPr lvl="1"/>
            <a:r>
              <a:rPr lang="en-US" dirty="0" smtClean="0"/>
              <a:t>Width of the font's 0 (zero) character)</a:t>
            </a:r>
            <a:endParaRPr lang="en-US" dirty="0"/>
          </a:p>
        </p:txBody>
      </p:sp>
    </p:spTree>
    <p:extLst>
      <p:ext uri="{BB962C8B-B14F-4D97-AF65-F5344CB8AC3E}">
        <p14:creationId xmlns:p14="http://schemas.microsoft.com/office/powerpoint/2010/main" val="3586944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sizes</a:t>
            </a:r>
            <a:endParaRPr lang="en-US" dirty="0"/>
          </a:p>
        </p:txBody>
      </p:sp>
      <p:sp>
        <p:nvSpPr>
          <p:cNvPr id="3" name="Content Placeholder 2"/>
          <p:cNvSpPr>
            <a:spLocks noGrp="1"/>
          </p:cNvSpPr>
          <p:nvPr>
            <p:ph sz="quarter" idx="10"/>
          </p:nvPr>
        </p:nvSpPr>
        <p:spPr/>
        <p:txBody>
          <a:bodyPr/>
          <a:lstStyle/>
          <a:p>
            <a:r>
              <a:rPr lang="en-US" dirty="0" smtClean="0"/>
              <a:t>1vw</a:t>
            </a:r>
          </a:p>
          <a:p>
            <a:pPr lvl="1"/>
            <a:r>
              <a:rPr lang="en-US" dirty="0" smtClean="0"/>
              <a:t>1% of the viewport's width</a:t>
            </a:r>
          </a:p>
          <a:p>
            <a:r>
              <a:rPr lang="en-US" dirty="0" smtClean="0"/>
              <a:t>1vh</a:t>
            </a:r>
          </a:p>
          <a:p>
            <a:pPr lvl="1"/>
            <a:r>
              <a:rPr lang="en-US" dirty="0" smtClean="0"/>
              <a:t>1% of the viewport's height</a:t>
            </a:r>
          </a:p>
          <a:p>
            <a:endParaRPr lang="en-US" dirty="0"/>
          </a:p>
          <a:p>
            <a:r>
              <a:rPr lang="en-US" dirty="0" smtClean="0"/>
              <a:t>Not supported in all browsers</a:t>
            </a:r>
            <a:endParaRPr lang="en-US" dirty="0"/>
          </a:p>
        </p:txBody>
      </p:sp>
    </p:spTree>
    <p:extLst>
      <p:ext uri="{BB962C8B-B14F-4D97-AF65-F5344CB8AC3E}">
        <p14:creationId xmlns:p14="http://schemas.microsoft.com/office/powerpoint/2010/main" val="6956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a:t>
            </a:r>
            <a:endParaRPr lang="en-US" dirty="0"/>
          </a:p>
        </p:txBody>
      </p:sp>
    </p:spTree>
    <p:extLst>
      <p:ext uri="{BB962C8B-B14F-4D97-AF65-F5344CB8AC3E}">
        <p14:creationId xmlns:p14="http://schemas.microsoft.com/office/powerpoint/2010/main" val="2378065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Document structure</a:t>
            </a:r>
          </a:p>
          <a:p>
            <a:r>
              <a:rPr lang="en-GB" dirty="0" smtClean="0"/>
              <a:t>Pseudo-classes and pseudo-elements</a:t>
            </a:r>
          </a:p>
          <a:p>
            <a:r>
              <a:rPr lang="en-GB" dirty="0" smtClean="0"/>
              <a:t>Sizing</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Document structure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Parent/child and containers</a:t>
            </a:r>
            <a:endParaRPr lang="en-US" dirty="0"/>
          </a:p>
        </p:txBody>
      </p:sp>
      <p:sp>
        <p:nvSpPr>
          <p:cNvPr id="3" name="Content Placeholder 2"/>
          <p:cNvSpPr>
            <a:spLocks noGrp="1"/>
          </p:cNvSpPr>
          <p:nvPr>
            <p:ph sz="quarter" idx="10"/>
          </p:nvPr>
        </p:nvSpPr>
        <p:spPr/>
        <p:txBody>
          <a:bodyPr/>
          <a:lstStyle/>
          <a:p>
            <a:r>
              <a:rPr lang="en-US" dirty="0" smtClean="0"/>
              <a:t>Space indicates container</a:t>
            </a:r>
          </a:p>
          <a:p>
            <a:endParaRPr lang="en-US" dirty="0"/>
          </a:p>
          <a:p>
            <a:endParaRPr lang="en-US" dirty="0" smtClean="0"/>
          </a:p>
          <a:p>
            <a:r>
              <a:rPr lang="en-US" dirty="0" smtClean="0"/>
              <a:t>&gt; indicates parent/child</a:t>
            </a:r>
            <a:endParaRPr lang="en-US" dirty="0"/>
          </a:p>
        </p:txBody>
      </p:sp>
      <p:sp>
        <p:nvSpPr>
          <p:cNvPr id="4" name="Rounded Rectangle 3"/>
          <p:cNvSpPr/>
          <p:nvPr/>
        </p:nvSpPr>
        <p:spPr>
          <a:xfrm>
            <a:off x="5799437" y="1388226"/>
            <a:ext cx="5222789" cy="12933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Consolas" panose="020B0609020204030204" pitchFamily="49" charset="0"/>
                <a:cs typeface="Consolas" panose="020B0609020204030204" pitchFamily="49" charset="0"/>
              </a:rPr>
              <a:t>nav</a:t>
            </a:r>
            <a:r>
              <a:rPr lang="en-US" sz="2000" dirty="0" smtClean="0">
                <a:latin typeface="Consolas" panose="020B0609020204030204" pitchFamily="49" charset="0"/>
                <a:cs typeface="Consolas" panose="020B0609020204030204" pitchFamily="49" charset="0"/>
              </a:rPr>
              <a:t> a</a:t>
            </a:r>
          </a:p>
          <a:p>
            <a:pPr algn="ctr"/>
            <a:endParaRPr lang="en-US" sz="2000" dirty="0"/>
          </a:p>
          <a:p>
            <a:pPr algn="ctr"/>
            <a:r>
              <a:rPr lang="en-US" sz="2000" dirty="0" smtClean="0"/>
              <a:t>Anchor tag anywhere inside of </a:t>
            </a:r>
            <a:r>
              <a:rPr lang="en-US" sz="2000" dirty="0" err="1" smtClean="0"/>
              <a:t>nav</a:t>
            </a:r>
            <a:r>
              <a:rPr lang="en-US" sz="2000" dirty="0" smtClean="0"/>
              <a:t> element</a:t>
            </a:r>
            <a:endParaRPr lang="en-US" sz="2000" dirty="0"/>
          </a:p>
        </p:txBody>
      </p:sp>
      <p:sp>
        <p:nvSpPr>
          <p:cNvPr id="5" name="Rounded Rectangle 4"/>
          <p:cNvSpPr/>
          <p:nvPr/>
        </p:nvSpPr>
        <p:spPr>
          <a:xfrm>
            <a:off x="5585253" y="3386750"/>
            <a:ext cx="5651155" cy="12933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Consolas" panose="020B0609020204030204" pitchFamily="49" charset="0"/>
                <a:cs typeface="Consolas" panose="020B0609020204030204" pitchFamily="49" charset="0"/>
              </a:rPr>
              <a:t>nav</a:t>
            </a:r>
            <a:r>
              <a:rPr lang="en-US" sz="2000" dirty="0" smtClean="0">
                <a:latin typeface="Consolas" panose="020B0609020204030204" pitchFamily="49" charset="0"/>
                <a:cs typeface="Consolas" panose="020B0609020204030204" pitchFamily="49" charset="0"/>
              </a:rPr>
              <a:t> &gt; a</a:t>
            </a:r>
          </a:p>
          <a:p>
            <a:pPr algn="ctr"/>
            <a:endParaRPr lang="en-US" sz="2000" dirty="0"/>
          </a:p>
          <a:p>
            <a:pPr algn="ctr"/>
            <a:r>
              <a:rPr lang="en-US" sz="2000" dirty="0" smtClean="0"/>
              <a:t>Anchor tag must be a direct child of </a:t>
            </a:r>
            <a:r>
              <a:rPr lang="en-US" sz="2000" dirty="0" err="1" smtClean="0"/>
              <a:t>nav</a:t>
            </a:r>
            <a:r>
              <a:rPr lang="en-US" sz="2000" dirty="0" smtClean="0"/>
              <a:t> element</a:t>
            </a:r>
            <a:endParaRPr lang="en-US" sz="2000" dirty="0"/>
          </a:p>
        </p:txBody>
      </p:sp>
    </p:spTree>
    <p:extLst>
      <p:ext uri="{BB962C8B-B14F-4D97-AF65-F5344CB8AC3E}">
        <p14:creationId xmlns:p14="http://schemas.microsoft.com/office/powerpoint/2010/main" val="1949382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Parent/child and containers</a:t>
            </a:r>
            <a:endParaRPr lang="en-US" dirty="0"/>
          </a:p>
        </p:txBody>
      </p:sp>
    </p:spTree>
    <p:extLst>
      <p:ext uri="{BB962C8B-B14F-4D97-AF65-F5344CB8AC3E}">
        <p14:creationId xmlns:p14="http://schemas.microsoft.com/office/powerpoint/2010/main" val="282654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Pseudo-classes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3010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Pseudo-classes</a:t>
            </a:r>
            <a:endParaRPr lang="en-US" dirty="0"/>
          </a:p>
        </p:txBody>
      </p:sp>
      <p:sp>
        <p:nvSpPr>
          <p:cNvPr id="3" name="Content Placeholder 2"/>
          <p:cNvSpPr>
            <a:spLocks noGrp="1"/>
          </p:cNvSpPr>
          <p:nvPr>
            <p:ph sz="quarter" idx="10"/>
          </p:nvPr>
        </p:nvSpPr>
        <p:spPr/>
        <p:txBody>
          <a:bodyPr/>
          <a:lstStyle/>
          <a:p>
            <a:r>
              <a:rPr lang="en-US" dirty="0" smtClean="0"/>
              <a:t>Pseudo-classes are based on the state of the page</a:t>
            </a:r>
          </a:p>
          <a:p>
            <a:pPr lvl="1"/>
            <a:r>
              <a:rPr lang="en-US" dirty="0" smtClean="0"/>
              <a:t>Location of an element</a:t>
            </a:r>
          </a:p>
          <a:p>
            <a:pPr lvl="1"/>
            <a:r>
              <a:rPr lang="en-US" dirty="0" smtClean="0"/>
              <a:t>State of an element</a:t>
            </a:r>
          </a:p>
          <a:p>
            <a:r>
              <a:rPr lang="en-US" dirty="0" smtClean="0"/>
              <a:t>Syntax</a:t>
            </a:r>
          </a:p>
        </p:txBody>
      </p:sp>
      <p:sp>
        <p:nvSpPr>
          <p:cNvPr id="4" name="Rounded Rectangle 3"/>
          <p:cNvSpPr/>
          <p:nvPr/>
        </p:nvSpPr>
        <p:spPr>
          <a:xfrm>
            <a:off x="1021492" y="3748216"/>
            <a:ext cx="3303373"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err="1" smtClean="0">
                <a:latin typeface="Consolas" panose="020B0609020204030204" pitchFamily="49" charset="0"/>
                <a:cs typeface="Consolas" panose="020B0609020204030204" pitchFamily="49" charset="0"/>
              </a:rPr>
              <a:t>element:pseudo-class</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336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 document structure</a:t>
            </a:r>
            <a:endParaRPr lang="en-US" dirty="0"/>
          </a:p>
        </p:txBody>
      </p:sp>
      <p:sp>
        <p:nvSpPr>
          <p:cNvPr id="4" name="Content Placeholder 3"/>
          <p:cNvSpPr>
            <a:spLocks noGrp="1"/>
          </p:cNvSpPr>
          <p:nvPr>
            <p:ph sz="quarter" idx="10"/>
          </p:nvPr>
        </p:nvSpPr>
        <p:spPr/>
        <p:txBody>
          <a:bodyPr/>
          <a:lstStyle/>
          <a:p>
            <a:r>
              <a:rPr lang="en-US" dirty="0" smtClean="0"/>
              <a:t>Simply having a parent/child relationship isn't always indicative of how we want to style something</a:t>
            </a:r>
          </a:p>
          <a:p>
            <a:pPr lvl="1"/>
            <a:r>
              <a:rPr lang="en-US" dirty="0" smtClean="0"/>
              <a:t>First item in a hierarchy</a:t>
            </a:r>
          </a:p>
          <a:p>
            <a:pPr lvl="1"/>
            <a:r>
              <a:rPr lang="en-US" dirty="0" smtClean="0"/>
              <a:t>Last item in a hierarchy</a:t>
            </a:r>
          </a:p>
          <a:p>
            <a:pPr lvl="1"/>
            <a:r>
              <a:rPr lang="en-US" dirty="0" smtClean="0"/>
              <a:t>Apply a different style if it's the only child</a:t>
            </a:r>
          </a:p>
          <a:p>
            <a:pPr lvl="2"/>
            <a:r>
              <a:rPr lang="en-US" dirty="0" smtClean="0"/>
              <a:t>No results display</a:t>
            </a:r>
          </a:p>
        </p:txBody>
      </p:sp>
    </p:spTree>
    <p:extLst>
      <p:ext uri="{BB962C8B-B14F-4D97-AF65-F5344CB8AC3E}">
        <p14:creationId xmlns:p14="http://schemas.microsoft.com/office/powerpoint/2010/main" val="1968525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pseudo-classes</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Position</a:t>
            </a:r>
          </a:p>
          <a:p>
            <a:pPr lvl="1"/>
            <a:r>
              <a:rPr lang="en-US" dirty="0" smtClean="0"/>
              <a:t>first-child</a:t>
            </a:r>
          </a:p>
          <a:p>
            <a:pPr lvl="1"/>
            <a:r>
              <a:rPr lang="en-US" dirty="0" smtClean="0"/>
              <a:t>last-child</a:t>
            </a:r>
          </a:p>
          <a:p>
            <a:pPr lvl="1"/>
            <a:r>
              <a:rPr lang="en-US" dirty="0" smtClean="0"/>
              <a:t>nth-child(#)</a:t>
            </a:r>
          </a:p>
          <a:p>
            <a:r>
              <a:rPr lang="en-US" dirty="0" smtClean="0"/>
              <a:t>Position and type</a:t>
            </a:r>
          </a:p>
          <a:p>
            <a:pPr lvl="1"/>
            <a:r>
              <a:rPr lang="en-US" dirty="0" smtClean="0"/>
              <a:t>first-of-type</a:t>
            </a:r>
          </a:p>
          <a:p>
            <a:pPr lvl="1"/>
            <a:r>
              <a:rPr lang="en-US" dirty="0" smtClean="0"/>
              <a:t>last-of-type</a:t>
            </a:r>
          </a:p>
          <a:p>
            <a:pPr lvl="1"/>
            <a:r>
              <a:rPr lang="en-US" dirty="0" smtClean="0"/>
              <a:t>nth-child-of-type(#)</a:t>
            </a:r>
          </a:p>
          <a:p>
            <a:r>
              <a:rPr lang="en-US" dirty="0" smtClean="0"/>
              <a:t>Document structure</a:t>
            </a:r>
          </a:p>
          <a:p>
            <a:pPr lvl="1"/>
            <a:r>
              <a:rPr lang="en-US" dirty="0" smtClean="0"/>
              <a:t>empty</a:t>
            </a:r>
          </a:p>
          <a:p>
            <a:pPr lvl="1"/>
            <a:r>
              <a:rPr lang="en-US" dirty="0" smtClean="0"/>
              <a:t>not(</a:t>
            </a:r>
            <a:r>
              <a:rPr lang="en-US" i="1" dirty="0" smtClean="0"/>
              <a:t>selector</a:t>
            </a:r>
            <a:r>
              <a:rPr lang="en-US" dirty="0" smtClean="0"/>
              <a:t>)</a:t>
            </a:r>
          </a:p>
          <a:p>
            <a:pPr marL="457046" lvl="1" indent="0">
              <a:buNone/>
            </a:pPr>
            <a:endParaRPr lang="en-US" dirty="0"/>
          </a:p>
        </p:txBody>
      </p:sp>
    </p:spTree>
    <p:extLst>
      <p:ext uri="{BB962C8B-B14F-4D97-AF65-F5344CB8AC3E}">
        <p14:creationId xmlns:p14="http://schemas.microsoft.com/office/powerpoint/2010/main" val="1959970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315E843B1E25040BD737DB8BDBCBB12" ma:contentTypeVersion="" ma:contentTypeDescription="Create a new document." ma:contentTypeScope="" ma:versionID="d48449e5c53b979192c3fde4b3fbcb35">
  <xsd:schema xmlns:xsd="http://www.w3.org/2001/XMLSchema" xmlns:xs="http://www.w3.org/2001/XMLSchema" xmlns:p="http://schemas.microsoft.com/office/2006/metadata/properties" xmlns:ns2="EEE7BC92-E17E-4B9D-98BA-1ECC6DEC78AE" targetNamespace="http://schemas.microsoft.com/office/2006/metadata/properties" ma:root="true" ma:fieldsID="a829cc6bb18f403201dedec545cd5d67" ns2:_="">
    <xsd:import namespace="EEE7BC92-E17E-4B9D-98BA-1ECC6DEC78A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7BC92-E17E-4B9D-98BA-1ECC6DEC78A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odule xmlns="EEE7BC92-E17E-4B9D-98BA-1ECC6DEC78AE">2</Module>
    <Content_x0020_Type xmlns="EEE7BC92-E17E-4B9D-98BA-1ECC6DEC78AE">Slide Presentation</Content_x0020_Type>
    <Status xmlns="EEE7BC92-E17E-4B9D-98BA-1ECC6DEC78AE">Final</Status>
  </documentManagement>
</p:properties>
</file>

<file path=customXml/itemProps1.xml><?xml version="1.0" encoding="utf-8"?>
<ds:datastoreItem xmlns:ds="http://schemas.openxmlformats.org/officeDocument/2006/customXml" ds:itemID="{12BBC91F-214F-474F-A7E5-1ECB773560C9}"/>
</file>

<file path=customXml/itemProps2.xml><?xml version="1.0" encoding="utf-8"?>
<ds:datastoreItem xmlns:ds="http://schemas.openxmlformats.org/officeDocument/2006/customXml" ds:itemID="{E84A65FC-CDC1-45B8-A6BA-6D8591C1EEB7}"/>
</file>

<file path=customXml/itemProps3.xml><?xml version="1.0" encoding="utf-8"?>
<ds:datastoreItem xmlns:ds="http://schemas.openxmlformats.org/officeDocument/2006/customXml" ds:itemID="{6E423FB2-A1CA-4667-A342-4C67687B635D}"/>
</file>

<file path=docProps/app.xml><?xml version="1.0" encoding="utf-8"?>
<Properties xmlns="http://schemas.openxmlformats.org/officeDocument/2006/extended-properties" xmlns:vt="http://schemas.openxmlformats.org/officeDocument/2006/docPropsVTypes">
  <Template/>
  <TotalTime>0</TotalTime>
  <Words>297</Words>
  <Application>Microsoft Office PowerPoint</Application>
  <PresentationFormat>Widescreen</PresentationFormat>
  <Paragraphs>95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Parent/child and containers</vt:lpstr>
      <vt:lpstr>Parent/child and containers</vt:lpstr>
      <vt:lpstr>PowerPoint Presentation</vt:lpstr>
      <vt:lpstr>Pseudo-classes</vt:lpstr>
      <vt:lpstr>Complex document structure</vt:lpstr>
      <vt:lpstr>Document structure pseudo-classes</vt:lpstr>
      <vt:lpstr>Document structure pseudo-classes</vt:lpstr>
      <vt:lpstr>Element state pseudo-classes</vt:lpstr>
      <vt:lpstr>Element state pseudo-classes</vt:lpstr>
      <vt:lpstr>Pseudo-elements</vt:lpstr>
      <vt:lpstr>Pseudo-elements</vt:lpstr>
      <vt:lpstr>PowerPoint Presentation</vt:lpstr>
      <vt:lpstr>Absolute sizes</vt:lpstr>
      <vt:lpstr>Relative sizes</vt:lpstr>
      <vt:lpstr>Screen sizes</vt:lpstr>
      <vt:lpstr>Sizing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2014-12-02T19:16:30Z</dcterms:created>
  <dcterms:modified xsi:type="dcterms:W3CDTF">2014-12-02T19:16:36Z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0x0101002315E843B1E25040BD737DB8BDBCBB12</vt:lpwstr>
  </property>
</Properties>
</file>