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97" r:id="rId6"/>
    <p:sldId id="262" r:id="rId7"/>
    <p:sldId id="298" r:id="rId8"/>
    <p:sldId id="299" r:id="rId9"/>
    <p:sldId id="300" r:id="rId10"/>
    <p:sldId id="301" r:id="rId11"/>
    <p:sldId id="302" r:id="rId12"/>
    <p:sldId id="303" r:id="rId13"/>
    <p:sldId id="267" r:id="rId14"/>
    <p:sldId id="304" r:id="rId15"/>
    <p:sldId id="305" r:id="rId16"/>
    <p:sldId id="306" r:id="rId17"/>
    <p:sldId id="307" r:id="rId18"/>
    <p:sldId id="308" r:id="rId19"/>
    <p:sldId id="309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  <p:bold r:id="rId23"/>
    </p:embeddedFont>
    <p:embeddedFont>
      <p:font typeface="Hanken Grotesk" panose="020B0604020202020204" charset="0"/>
      <p:regular r:id="rId24"/>
      <p:bold r:id="rId25"/>
      <p:italic r:id="rId26"/>
      <p:boldItalic r:id="rId27"/>
    </p:embeddedFont>
    <p:embeddedFont>
      <p:font typeface="Raleway Black" pitchFamily="2" charset="0"/>
      <p:bold r:id="rId28"/>
      <p:boldItalic r:id="rId29"/>
    </p:embeddedFont>
    <p:embeddedFont>
      <p:font typeface="Raleway ExtraBold" pitchFamily="2" charset="0"/>
      <p:bold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2673D1-7015-4396-BF9D-FF8E239291FA}">
  <a:tblStyle styleId="{F02673D1-7015-4396-BF9D-FF8E23929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AA169E-B263-42B0-9192-28930D6E08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8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9EFD5186-C823-68B6-B27D-1AEF1DC0C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08730B94-587F-12BB-EAD9-34050DCE44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E894904A-B94F-D772-4163-350778425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88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41292768-2C67-176B-90BA-A0DEF1A9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E59CEEFB-6454-23FD-62A4-38F929DD1E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A6B93497-B716-E7BF-5C35-8733039BF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21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4827B8C4-A07B-B3BF-C86A-E68ACF1E0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5416A341-A1E7-F0D5-11EE-02025963A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581ED3E1-7769-F50E-82DE-F62C702FE1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40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3DC46FB4-90A9-ED80-9ABF-6A9BD082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AEAA51D5-5E68-EED6-DE58-C02D7C781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B63E6A88-CF15-B6F1-D8DC-CD25D2114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175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3CF6BDF6-0C18-2159-8B05-5EA42B5F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9C28FA3F-1FDB-3010-F7B9-539D963542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DBB97D7D-BC90-AE00-8A8B-884968D27C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51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9F2C39E8-22A7-29BB-2741-4E3B4A0E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CE975B80-4CD6-13DB-A560-81E0FF3B75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1D17B16D-A38A-35E5-298C-228E9A69D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0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13A0B9F2-8F1C-3085-D4E3-78D4AB771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B4551D39-203B-F1B6-832A-04FFBC63A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D57D0DA2-6386-75CE-2F98-5E2F225D6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918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491F64F0-21F4-0D25-6FBD-4AA9E8BC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>
            <a:extLst>
              <a:ext uri="{FF2B5EF4-FFF2-40B4-BE49-F238E27FC236}">
                <a16:creationId xmlns:a16="http://schemas.microsoft.com/office/drawing/2014/main" id="{473AA559-A3E6-AFFB-89D1-6319DA6ED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>
            <a:extLst>
              <a:ext uri="{FF2B5EF4-FFF2-40B4-BE49-F238E27FC236}">
                <a16:creationId xmlns:a16="http://schemas.microsoft.com/office/drawing/2014/main" id="{ED6CED1F-3C9D-F1E5-0411-F828416E3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868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4BF24867-6787-238D-F4DD-1DC1669E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090A7400-5A8B-EE3D-DA26-3D2097A91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78D98A11-75AA-C758-9A8F-EC0FC5315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10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43033249-CF7F-B33B-0092-D9900E32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7D8E1B29-92D4-D240-E5FE-4EA477BA5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4188A6E2-90DC-4CAF-4711-950C5A465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2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FB89D5D0-0BA6-3AAE-E2ED-322D8B331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A3DF6847-7943-B880-5E7C-8218AB0C1C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48311562-881F-8329-7E31-45D1520DE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5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6A423FD4-1802-3E8C-CBD7-A3547BA1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E2EAA3F0-2E23-F48B-B8AE-309C3F7EFB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62A836C2-24B7-9957-0775-7D303A3DD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8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9A3124EB-D952-6274-D96C-EF122BC12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>
            <a:extLst>
              <a:ext uri="{FF2B5EF4-FFF2-40B4-BE49-F238E27FC236}">
                <a16:creationId xmlns:a16="http://schemas.microsoft.com/office/drawing/2014/main" id="{92C87B8F-001C-2268-6C7D-58CDCDA13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>
            <a:extLst>
              <a:ext uri="{FF2B5EF4-FFF2-40B4-BE49-F238E27FC236}">
                <a16:creationId xmlns:a16="http://schemas.microsoft.com/office/drawing/2014/main" id="{9E236EA9-26FB-7E28-A433-AAEB44BA70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35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727335" y="2490048"/>
            <a:ext cx="5560825" cy="923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TITANIC </a:t>
            </a:r>
            <a:br>
              <a:rPr lang="en" dirty="0"/>
            </a:br>
            <a:r>
              <a:rPr lang="en" sz="1600" dirty="0"/>
              <a:t>PROJECT DATA SCIENCE</a:t>
            </a:r>
            <a:endParaRPr sz="1600"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222067" y="261877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F3F35C7-0E0C-1673-FACF-651C8CFE5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82" y="147869"/>
            <a:ext cx="5940151" cy="2393334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64CAC00A-DFD7-58C8-18F1-CBBE21E4494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4398" y="3593016"/>
            <a:ext cx="1238437" cy="401458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0A8DEF03-3EA2-50EE-658D-AEBCC04445DA}"/>
              </a:ext>
            </a:extLst>
          </p:cNvPr>
          <p:cNvSpPr/>
          <p:nvPr/>
        </p:nvSpPr>
        <p:spPr>
          <a:xfrm>
            <a:off x="2280135" y="3593016"/>
            <a:ext cx="45719" cy="625459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sp>
        <p:nvSpPr>
          <p:cNvPr id="10" name="Google Shape;376;p38">
            <a:extLst>
              <a:ext uri="{FF2B5EF4-FFF2-40B4-BE49-F238E27FC236}">
                <a16:creationId xmlns:a16="http://schemas.microsoft.com/office/drawing/2014/main" id="{26954B06-088C-EDF4-F367-8D53019D9E63}"/>
              </a:ext>
            </a:extLst>
          </p:cNvPr>
          <p:cNvSpPr txBox="1">
            <a:spLocks/>
          </p:cNvSpPr>
          <p:nvPr/>
        </p:nvSpPr>
        <p:spPr>
          <a:xfrm>
            <a:off x="496034" y="3428736"/>
            <a:ext cx="1674338" cy="62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AZHAR ZUHRO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87681-4F8B-E451-A41E-ECC6ED4400E9}"/>
              </a:ext>
            </a:extLst>
          </p:cNvPr>
          <p:cNvSpPr txBox="1"/>
          <p:nvPr/>
        </p:nvSpPr>
        <p:spPr>
          <a:xfrm>
            <a:off x="2425444" y="4014624"/>
            <a:ext cx="23338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b="1" spc="70" dirty="0">
                <a:solidFill>
                  <a:schemeClr val="tx1"/>
                </a:solidFill>
                <a:latin typeface="Tahoma"/>
                <a:cs typeface="Tahoma"/>
              </a:rPr>
              <a:t>Digital Skill Fair 32.0</a:t>
            </a:r>
            <a:endParaRPr lang="en-ID" dirty="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738739C2-8569-9CCD-1088-90509E8F7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F75CFAFA-DD51-4C6A-6C4C-5DA4E3A1D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FEATURE ENGINEERING</a:t>
            </a:r>
            <a:endParaRPr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53C089-A38D-8752-D889-A8C386BA9D74}"/>
              </a:ext>
            </a:extLst>
          </p:cNvPr>
          <p:cNvSpPr/>
          <p:nvPr/>
        </p:nvSpPr>
        <p:spPr>
          <a:xfrm>
            <a:off x="3450265" y="1088840"/>
            <a:ext cx="2243470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LABEL 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03E2E-110B-F2B4-5D40-C2D2144B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43" y="1647868"/>
            <a:ext cx="6152914" cy="2546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0EDCD-1766-A9DC-E11C-FD62DA76BB73}"/>
              </a:ext>
            </a:extLst>
          </p:cNvPr>
          <p:cNvSpPr txBox="1"/>
          <p:nvPr/>
        </p:nvSpPr>
        <p:spPr>
          <a:xfrm>
            <a:off x="940269" y="4194362"/>
            <a:ext cx="7703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Metode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ini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diterapkan</a:t>
            </a:r>
            <a:r>
              <a:rPr lang="en-ID" sz="1100" dirty="0">
                <a:solidFill>
                  <a:schemeClr val="tx1"/>
                </a:solidFill>
              </a:rPr>
              <a:t> pada </a:t>
            </a:r>
            <a:r>
              <a:rPr lang="en-ID" sz="1100" dirty="0" err="1">
                <a:solidFill>
                  <a:schemeClr val="tx1"/>
                </a:solidFill>
              </a:rPr>
              <a:t>Sexkolom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mempelajari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kategori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unik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dalam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kolom</a:t>
            </a:r>
            <a:r>
              <a:rPr lang="en-ID" sz="1100" dirty="0">
                <a:solidFill>
                  <a:schemeClr val="tx1"/>
                </a:solidFill>
              </a:rPr>
              <a:t>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, "</a:t>
            </a:r>
            <a:r>
              <a:rPr lang="en-ID" sz="1100" dirty="0" err="1">
                <a:solidFill>
                  <a:schemeClr val="tx1"/>
                </a:solidFill>
              </a:rPr>
              <a:t>laki-laki</a:t>
            </a:r>
            <a:r>
              <a:rPr lang="en-ID" sz="1100" dirty="0">
                <a:solidFill>
                  <a:schemeClr val="tx1"/>
                </a:solidFill>
              </a:rPr>
              <a:t>" dan "</a:t>
            </a:r>
            <a:r>
              <a:rPr lang="en-ID" sz="1100" dirty="0" err="1">
                <a:solidFill>
                  <a:schemeClr val="tx1"/>
                </a:solidFill>
              </a:rPr>
              <a:t>perempuan</a:t>
            </a:r>
            <a:r>
              <a:rPr lang="en-ID" sz="1100" dirty="0">
                <a:solidFill>
                  <a:schemeClr val="tx1"/>
                </a:solidFill>
              </a:rPr>
              <a:t>") dan </a:t>
            </a:r>
            <a:r>
              <a:rPr lang="en-ID" sz="1100" dirty="0" err="1">
                <a:solidFill>
                  <a:schemeClr val="tx1"/>
                </a:solidFill>
              </a:rPr>
              <a:t>mengodekannya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menjadi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bilangan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bulat</a:t>
            </a:r>
            <a:r>
              <a:rPr lang="en-ID" sz="1100" dirty="0">
                <a:solidFill>
                  <a:schemeClr val="tx1"/>
                </a:solidFill>
              </a:rPr>
              <a:t>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, 0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"</a:t>
            </a:r>
            <a:r>
              <a:rPr lang="en-ID" sz="1100" dirty="0" err="1">
                <a:solidFill>
                  <a:schemeClr val="tx1"/>
                </a:solidFill>
              </a:rPr>
              <a:t>perempuan</a:t>
            </a:r>
            <a:r>
              <a:rPr lang="en-ID" sz="1100" dirty="0">
                <a:solidFill>
                  <a:schemeClr val="tx1"/>
                </a:solidFill>
              </a:rPr>
              <a:t>" dan 1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"</a:t>
            </a:r>
            <a:r>
              <a:rPr lang="en-ID" sz="1100" dirty="0" err="1">
                <a:solidFill>
                  <a:schemeClr val="tx1"/>
                </a:solidFill>
              </a:rPr>
              <a:t>laki-laki</a:t>
            </a:r>
            <a:r>
              <a:rPr lang="en-ID" sz="1100" dirty="0">
                <a:solidFill>
                  <a:schemeClr val="tx1"/>
                </a:solidFill>
              </a:rPr>
              <a:t>").</a:t>
            </a:r>
          </a:p>
          <a:p>
            <a:r>
              <a:rPr lang="en-ID" sz="1100" dirty="0" err="1">
                <a:solidFill>
                  <a:schemeClr val="tx1"/>
                </a:solidFill>
              </a:rPr>
              <a:t>Demikian</a:t>
            </a:r>
            <a:r>
              <a:rPr lang="en-ID" sz="1100" dirty="0">
                <a:solidFill>
                  <a:schemeClr val="tx1"/>
                </a:solidFill>
              </a:rPr>
              <a:t> pula, baris </a:t>
            </a:r>
            <a:r>
              <a:rPr lang="en-ID" sz="1100" dirty="0" err="1">
                <a:solidFill>
                  <a:schemeClr val="tx1"/>
                </a:solidFill>
              </a:rPr>
              <a:t>ini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mengodekan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Embarkedkolom</a:t>
            </a:r>
            <a:r>
              <a:rPr lang="en-ID" sz="1100" dirty="0">
                <a:solidFill>
                  <a:schemeClr val="tx1"/>
                </a:solidFill>
              </a:rPr>
              <a:t>, yang </a:t>
            </a:r>
            <a:r>
              <a:rPr lang="en-ID" sz="1100" dirty="0" err="1">
                <a:solidFill>
                  <a:schemeClr val="tx1"/>
                </a:solidFill>
              </a:rPr>
              <a:t>kemungkinan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berisi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pelabuhan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tempat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penumpang</a:t>
            </a:r>
            <a:r>
              <a:rPr lang="en-ID" sz="1100" dirty="0">
                <a:solidFill>
                  <a:schemeClr val="tx1"/>
                </a:solidFill>
              </a:rPr>
              <a:t> naik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, 'S', 'C', 'Q'). Pelabuhan </a:t>
            </a:r>
            <a:r>
              <a:rPr lang="en-ID" sz="1100" dirty="0" err="1">
                <a:solidFill>
                  <a:schemeClr val="tx1"/>
                </a:solidFill>
              </a:rPr>
              <a:t>ini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diubah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menjadi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nilai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numerik</a:t>
            </a:r>
            <a:r>
              <a:rPr lang="en-ID" sz="1100" dirty="0">
                <a:solidFill>
                  <a:schemeClr val="tx1"/>
                </a:solidFill>
              </a:rPr>
              <a:t>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, 0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'C', 1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'Q', 2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'S').</a:t>
            </a:r>
          </a:p>
        </p:txBody>
      </p:sp>
    </p:spTree>
    <p:extLst>
      <p:ext uri="{BB962C8B-B14F-4D97-AF65-F5344CB8AC3E}">
        <p14:creationId xmlns:p14="http://schemas.microsoft.com/office/powerpoint/2010/main" val="134501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68C88131-767E-47A5-A8E5-57202C99F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BBD41B62-4DAE-8B82-ABD0-CAFFD2785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FEATURE SELECTION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67155-4E31-2F0E-744C-E2DF2FA0C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85" y="1348826"/>
            <a:ext cx="3721029" cy="590632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F4134AE-095C-E58D-8067-CC4192BF7BEC}"/>
              </a:ext>
            </a:extLst>
          </p:cNvPr>
          <p:cNvSpPr/>
          <p:nvPr/>
        </p:nvSpPr>
        <p:spPr>
          <a:xfrm flipH="1">
            <a:off x="2559769" y="2048671"/>
            <a:ext cx="2012230" cy="2851823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5769B-77A3-57E3-D453-C5EDFED59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762" y="2233488"/>
            <a:ext cx="2860159" cy="2667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BC773-19D3-4C96-686E-E0A482258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713" y="2237130"/>
            <a:ext cx="2036140" cy="26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9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93B770C1-19F4-A6BA-631A-156957402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1831FAFD-2BA3-D025-FC72-7CEF7FD4C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FEATURE SELECTION</a:t>
            </a:r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0EB8A6-B0A1-EB0B-EA40-C4B1BEDA1A2F}"/>
              </a:ext>
            </a:extLst>
          </p:cNvPr>
          <p:cNvSpPr/>
          <p:nvPr/>
        </p:nvSpPr>
        <p:spPr>
          <a:xfrm flipH="1">
            <a:off x="2559768" y="1743633"/>
            <a:ext cx="2012232" cy="2615715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B3ECA0-246D-7770-A50B-641A417A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53" y="1153001"/>
            <a:ext cx="5068007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625916-D349-C1D9-C3EC-D8A38471E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90" y="1878908"/>
            <a:ext cx="2258556" cy="2320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BB4184-6E1E-96E1-8E74-FFF801EC4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565" y="1878908"/>
            <a:ext cx="771215" cy="23205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A2DB09-A038-AC57-32A9-C3160F36DE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061" y="1878908"/>
            <a:ext cx="2237899" cy="2320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578E33-5517-70F3-FFD1-5EC4359C1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9579" y="1878908"/>
            <a:ext cx="854811" cy="23205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5C71EB-0C20-37B7-8C00-2ABF87D99076}"/>
              </a:ext>
            </a:extLst>
          </p:cNvPr>
          <p:cNvSpPr txBox="1"/>
          <p:nvPr/>
        </p:nvSpPr>
        <p:spPr>
          <a:xfrm>
            <a:off x="769440" y="4303649"/>
            <a:ext cx="78468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chemeClr val="tx1"/>
                </a:solidFill>
              </a:rPr>
              <a:t>Fungsi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membagi</a:t>
            </a:r>
            <a:r>
              <a:rPr lang="en-ID" sz="1200" dirty="0">
                <a:solidFill>
                  <a:schemeClr val="tx1"/>
                </a:solidFill>
              </a:rPr>
              <a:t> dataset </a:t>
            </a:r>
            <a:r>
              <a:rPr lang="en-ID" sz="1200" dirty="0" err="1">
                <a:solidFill>
                  <a:schemeClr val="tx1"/>
                </a:solidFill>
              </a:rPr>
              <a:t>menjadi</a:t>
            </a:r>
            <a:r>
              <a:rPr lang="en-ID" sz="1200" dirty="0">
                <a:solidFill>
                  <a:schemeClr val="tx1"/>
                </a:solidFill>
              </a:rPr>
              <a:t> dua </a:t>
            </a:r>
            <a:r>
              <a:rPr lang="en-ID" sz="1200" dirty="0" err="1">
                <a:solidFill>
                  <a:schemeClr val="tx1"/>
                </a:solidFill>
              </a:rPr>
              <a:t>bagian</a:t>
            </a:r>
            <a:r>
              <a:rPr lang="en-ID" sz="1200" dirty="0">
                <a:solidFill>
                  <a:schemeClr val="tx1"/>
                </a:solidFill>
              </a:rPr>
              <a:t>: Training set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melatih</a:t>
            </a:r>
            <a:r>
              <a:rPr lang="en-ID" sz="1200" dirty="0">
                <a:solidFill>
                  <a:schemeClr val="tx1"/>
                </a:solidFill>
              </a:rPr>
              <a:t> model </a:t>
            </a:r>
          </a:p>
          <a:p>
            <a:r>
              <a:rPr lang="en-ID" sz="1200" dirty="0">
                <a:solidFill>
                  <a:schemeClr val="tx1"/>
                </a:solidFill>
              </a:rPr>
              <a:t>Test set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mengevaluasi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performa</a:t>
            </a:r>
            <a:r>
              <a:rPr lang="en-ID" sz="1200" dirty="0">
                <a:solidFill>
                  <a:schemeClr val="tx1"/>
                </a:solidFill>
              </a:rPr>
              <a:t> model pada data yang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terlihat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pelatihan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dirty="0" err="1">
                <a:solidFill>
                  <a:schemeClr val="tx1"/>
                </a:solidFill>
              </a:rPr>
              <a:t>Menentukan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bahwa</a:t>
            </a:r>
            <a:r>
              <a:rPr lang="en-ID" sz="1200" dirty="0">
                <a:solidFill>
                  <a:schemeClr val="tx1"/>
                </a:solidFill>
              </a:rPr>
              <a:t> 20%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sebagai</a:t>
            </a:r>
            <a:r>
              <a:rPr lang="en-ID" sz="1200" dirty="0">
                <a:solidFill>
                  <a:schemeClr val="tx1"/>
                </a:solidFill>
              </a:rPr>
              <a:t> test set, </a:t>
            </a:r>
            <a:r>
              <a:rPr lang="en-ID" sz="1200" dirty="0" err="1">
                <a:solidFill>
                  <a:schemeClr val="tx1"/>
                </a:solidFill>
              </a:rPr>
              <a:t>sedangkan</a:t>
            </a:r>
            <a:r>
              <a:rPr lang="en-ID" sz="1200" dirty="0">
                <a:solidFill>
                  <a:schemeClr val="tx1"/>
                </a:solidFill>
              </a:rPr>
              <a:t> 80% </a:t>
            </a:r>
            <a:r>
              <a:rPr lang="en-ID" sz="1200" dirty="0" err="1">
                <a:solidFill>
                  <a:schemeClr val="tx1"/>
                </a:solidFill>
              </a:rPr>
              <a:t>sisanya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menjadi</a:t>
            </a:r>
            <a:r>
              <a:rPr lang="en-ID" sz="1200" dirty="0">
                <a:solidFill>
                  <a:schemeClr val="tx1"/>
                </a:solidFill>
              </a:rPr>
              <a:t> training set.</a:t>
            </a:r>
          </a:p>
        </p:txBody>
      </p:sp>
    </p:spTree>
    <p:extLst>
      <p:ext uri="{BB962C8B-B14F-4D97-AF65-F5344CB8AC3E}">
        <p14:creationId xmlns:p14="http://schemas.microsoft.com/office/powerpoint/2010/main" val="140876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383D9-9420-09D8-6858-60C86958FA33}"/>
              </a:ext>
            </a:extLst>
          </p:cNvPr>
          <p:cNvSpPr txBox="1"/>
          <p:nvPr/>
        </p:nvSpPr>
        <p:spPr>
          <a:xfrm>
            <a:off x="3487479" y="1115305"/>
            <a:ext cx="2870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solidFill>
                  <a:schemeClr val="tx1"/>
                </a:solidFill>
              </a:rPr>
              <a:t>RANDOM FOREST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CF9B0-14D4-E792-D6FE-D92A04F410BA}"/>
              </a:ext>
            </a:extLst>
          </p:cNvPr>
          <p:cNvSpPr txBox="1"/>
          <p:nvPr/>
        </p:nvSpPr>
        <p:spPr>
          <a:xfrm>
            <a:off x="4832574" y="2980504"/>
            <a:ext cx="3774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tx1"/>
                </a:solidFill>
              </a:rPr>
              <a:t>Bayangkan</a:t>
            </a:r>
            <a:r>
              <a:rPr lang="en-ID" dirty="0">
                <a:solidFill>
                  <a:schemeClr val="tx1"/>
                </a:solidFill>
              </a:rPr>
              <a:t> model Random Forest Anda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seorang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detektif</a:t>
            </a:r>
            <a:r>
              <a:rPr lang="en-ID" dirty="0">
                <a:solidFill>
                  <a:schemeClr val="tx1"/>
                </a:solidFill>
              </a:rPr>
              <a:t> yang sangat </a:t>
            </a:r>
            <a:r>
              <a:rPr lang="en-ID" dirty="0" err="1">
                <a:solidFill>
                  <a:schemeClr val="tx1"/>
                </a:solidFill>
              </a:rPr>
              <a:t>cermat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memecahkan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kasusnya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mengklasifikasikan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dua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yaitu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 0 dan 1.</a:t>
            </a:r>
          </a:p>
          <a:p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Acuurasi</a:t>
            </a:r>
            <a:r>
              <a:rPr lang="en-ID" dirty="0">
                <a:solidFill>
                  <a:schemeClr val="tx1"/>
                </a:solidFill>
              </a:rPr>
              <a:t> 82% </a:t>
            </a:r>
            <a:r>
              <a:rPr lang="en-ID" dirty="0" err="1">
                <a:solidFill>
                  <a:schemeClr val="tx1"/>
                </a:solidFill>
              </a:rPr>
              <a:t>artinya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179 data yang </a:t>
            </a:r>
            <a:r>
              <a:rPr lang="en-ID" dirty="0" err="1">
                <a:solidFill>
                  <a:schemeClr val="tx1"/>
                </a:solidFill>
              </a:rPr>
              <a:t>diuji</a:t>
            </a:r>
            <a:r>
              <a:rPr lang="en-ID" dirty="0">
                <a:solidFill>
                  <a:schemeClr val="tx1"/>
                </a:solidFill>
              </a:rPr>
              <a:t>, model </a:t>
            </a:r>
            <a:r>
              <a:rPr lang="en-ID" dirty="0" err="1">
                <a:solidFill>
                  <a:schemeClr val="tx1"/>
                </a:solidFill>
              </a:rPr>
              <a:t>berhasil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memprediksi</a:t>
            </a:r>
            <a:r>
              <a:rPr lang="en-ID" dirty="0">
                <a:solidFill>
                  <a:schemeClr val="tx1"/>
                </a:solidFill>
              </a:rPr>
              <a:t> 82%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benar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2AB4A4-4854-7291-4A99-594C7C0E9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72" y="1520662"/>
            <a:ext cx="3459766" cy="1347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E8539C-C5C8-AF7F-D30A-EB710EDBB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09" y="1561374"/>
            <a:ext cx="3579774" cy="28889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F2810B86-A015-FDC3-2C91-342261A1B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9EC31F7C-E513-1311-FE4B-E9C72D52CA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C975-3AB1-A917-C348-6BDABDF41F59}"/>
              </a:ext>
            </a:extLst>
          </p:cNvPr>
          <p:cNvSpPr txBox="1"/>
          <p:nvPr/>
        </p:nvSpPr>
        <p:spPr>
          <a:xfrm>
            <a:off x="3487479" y="1115305"/>
            <a:ext cx="2870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ID" b="1" dirty="0">
                <a:solidFill>
                  <a:schemeClr val="tx1"/>
                </a:solidFill>
              </a:rPr>
              <a:t>OGISTIC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214F-BD12-739F-6797-856618938525}"/>
              </a:ext>
            </a:extLst>
          </p:cNvPr>
          <p:cNvSpPr txBox="1"/>
          <p:nvPr/>
        </p:nvSpPr>
        <p:spPr>
          <a:xfrm>
            <a:off x="4832573" y="2980504"/>
            <a:ext cx="38329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Model  Logistic Regression Anda </a:t>
            </a:r>
            <a:r>
              <a:rPr lang="en-ID" dirty="0" err="1">
                <a:solidFill>
                  <a:schemeClr val="tx1"/>
                </a:solidFill>
              </a:rPr>
              <a:t>seperti</a:t>
            </a:r>
            <a:r>
              <a:rPr lang="en-ID" dirty="0">
                <a:solidFill>
                  <a:schemeClr val="tx1"/>
                </a:solidFill>
              </a:rPr>
              <a:t> pada Model Random Forest yang sangat </a:t>
            </a:r>
            <a:r>
              <a:rPr lang="en-ID" dirty="0" err="1">
                <a:solidFill>
                  <a:schemeClr val="tx1"/>
                </a:solidFill>
              </a:rPr>
              <a:t>baik</a:t>
            </a:r>
            <a:r>
              <a:rPr lang="en-ID" dirty="0">
                <a:solidFill>
                  <a:schemeClr val="tx1"/>
                </a:solidFill>
              </a:rPr>
              <a:t>.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kasusnya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adalah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mengklasifikasikan</a:t>
            </a:r>
            <a:r>
              <a:rPr lang="en-ID" dirty="0">
                <a:solidFill>
                  <a:schemeClr val="tx1"/>
                </a:solidFill>
              </a:rPr>
              <a:t> data </a:t>
            </a:r>
            <a:r>
              <a:rPr lang="en-ID" dirty="0" err="1">
                <a:solidFill>
                  <a:schemeClr val="tx1"/>
                </a:solidFill>
              </a:rPr>
              <a:t>ke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dua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, </a:t>
            </a:r>
            <a:r>
              <a:rPr lang="en-ID" dirty="0" err="1">
                <a:solidFill>
                  <a:schemeClr val="tx1"/>
                </a:solidFill>
              </a:rPr>
              <a:t>yaitu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kategori</a:t>
            </a:r>
            <a:r>
              <a:rPr lang="en-ID" dirty="0">
                <a:solidFill>
                  <a:schemeClr val="tx1"/>
                </a:solidFill>
              </a:rPr>
              <a:t> 0 dan 1.</a:t>
            </a:r>
          </a:p>
          <a:p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Acuurasi</a:t>
            </a:r>
            <a:r>
              <a:rPr lang="en-ID" dirty="0">
                <a:solidFill>
                  <a:schemeClr val="tx1"/>
                </a:solidFill>
              </a:rPr>
              <a:t> 81% </a:t>
            </a:r>
            <a:r>
              <a:rPr lang="en-ID" dirty="0" err="1">
                <a:solidFill>
                  <a:schemeClr val="tx1"/>
                </a:solidFill>
              </a:rPr>
              <a:t>artinya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dari</a:t>
            </a:r>
            <a:r>
              <a:rPr lang="en-ID" dirty="0">
                <a:solidFill>
                  <a:schemeClr val="tx1"/>
                </a:solidFill>
              </a:rPr>
              <a:t> 179 data yang </a:t>
            </a:r>
            <a:r>
              <a:rPr lang="en-ID" dirty="0" err="1">
                <a:solidFill>
                  <a:schemeClr val="tx1"/>
                </a:solidFill>
              </a:rPr>
              <a:t>diuji</a:t>
            </a:r>
            <a:r>
              <a:rPr lang="en-ID" dirty="0">
                <a:solidFill>
                  <a:schemeClr val="tx1"/>
                </a:solidFill>
              </a:rPr>
              <a:t>, model </a:t>
            </a:r>
            <a:r>
              <a:rPr lang="en-ID" dirty="0" err="1">
                <a:solidFill>
                  <a:schemeClr val="tx1"/>
                </a:solidFill>
              </a:rPr>
              <a:t>berhasil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memprediksi</a:t>
            </a:r>
            <a:r>
              <a:rPr lang="en-ID" dirty="0">
                <a:solidFill>
                  <a:schemeClr val="tx1"/>
                </a:solidFill>
              </a:rPr>
              <a:t> 81%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benar</a:t>
            </a:r>
            <a:r>
              <a:rPr lang="en-ID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A5945-DF83-7802-181B-8C7740E4D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74" y="1568292"/>
            <a:ext cx="3210373" cy="126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0E3D3-9552-4738-6485-8F18FE8A2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99" y="1699667"/>
            <a:ext cx="3415428" cy="27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DEA88DCC-296D-0FF5-07D9-D3FEF2A25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30091A86-F536-3086-9FB3-716313BB5C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D0EFE-5404-965F-0294-B24FB00AFDA5}"/>
              </a:ext>
            </a:extLst>
          </p:cNvPr>
          <p:cNvSpPr txBox="1"/>
          <p:nvPr/>
        </p:nvSpPr>
        <p:spPr>
          <a:xfrm>
            <a:off x="3487479" y="1115305"/>
            <a:ext cx="2562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K-NEAREST NEIGHTBORS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6886C-5D83-1664-7D50-C08EB7B40B10}"/>
              </a:ext>
            </a:extLst>
          </p:cNvPr>
          <p:cNvSpPr txBox="1"/>
          <p:nvPr/>
        </p:nvSpPr>
        <p:spPr>
          <a:xfrm>
            <a:off x="4832573" y="2980504"/>
            <a:ext cx="38329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Model KNN </a:t>
            </a:r>
            <a:r>
              <a:rPr lang="en-ID" dirty="0" err="1">
                <a:solidFill>
                  <a:schemeClr val="tx1"/>
                </a:solidFill>
              </a:rPr>
              <a:t>menunjukkan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kinerja</a:t>
            </a:r>
            <a:r>
              <a:rPr lang="en-ID" dirty="0">
                <a:solidFill>
                  <a:schemeClr val="tx1"/>
                </a:solidFill>
              </a:rPr>
              <a:t> yang </a:t>
            </a:r>
            <a:r>
              <a:rPr lang="en-ID" dirty="0" err="1">
                <a:solidFill>
                  <a:schemeClr val="tx1"/>
                </a:solidFill>
              </a:rPr>
              <a:t>cukup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baik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mengklasifikasikan</a:t>
            </a:r>
            <a:r>
              <a:rPr lang="en-ID" dirty="0">
                <a:solidFill>
                  <a:schemeClr val="tx1"/>
                </a:solidFill>
              </a:rPr>
              <a:t> data. </a:t>
            </a:r>
            <a:r>
              <a:rPr lang="en-ID" dirty="0" err="1">
                <a:solidFill>
                  <a:schemeClr val="tx1"/>
                </a:solidFill>
              </a:rPr>
              <a:t>Detektif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cukup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mengidentifikasi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0, </a:t>
            </a:r>
            <a:r>
              <a:rPr lang="en-ID" dirty="0" err="1">
                <a:solidFill>
                  <a:schemeClr val="tx1"/>
                </a:solidFill>
              </a:rPr>
              <a:t>namun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masih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perlu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ditingkatkan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menemukan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1. </a:t>
            </a:r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accuracy 70%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5963A-2693-F168-6FA8-30AA97AE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73" y="1654299"/>
            <a:ext cx="3396137" cy="1242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E2219-F0AD-7F4E-4036-8E9C379E0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47" y="1654299"/>
            <a:ext cx="3590559" cy="29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33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88D5A26E-9CD7-CED8-0A16-9144C5A91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3BE68605-88B8-B220-CE11-73D7B289E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MODELLING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5F41F-05CF-B45C-EB62-15592A04AE64}"/>
              </a:ext>
            </a:extLst>
          </p:cNvPr>
          <p:cNvSpPr txBox="1"/>
          <p:nvPr/>
        </p:nvSpPr>
        <p:spPr>
          <a:xfrm>
            <a:off x="3899453" y="1100963"/>
            <a:ext cx="1345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XGBOOST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1153F-AE51-A910-0ED7-42E8E7061702}"/>
              </a:ext>
            </a:extLst>
          </p:cNvPr>
          <p:cNvSpPr txBox="1"/>
          <p:nvPr/>
        </p:nvSpPr>
        <p:spPr>
          <a:xfrm>
            <a:off x="4832573" y="2980504"/>
            <a:ext cx="38754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1"/>
                </a:solidFill>
              </a:rPr>
              <a:t>Model XGBOOTS </a:t>
            </a:r>
            <a:r>
              <a:rPr lang="en-ID" dirty="0" err="1">
                <a:solidFill>
                  <a:schemeClr val="tx1"/>
                </a:solidFill>
              </a:rPr>
              <a:t>menunjukkan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kinerja</a:t>
            </a:r>
            <a:r>
              <a:rPr lang="en-ID" dirty="0">
                <a:solidFill>
                  <a:schemeClr val="tx1"/>
                </a:solidFill>
              </a:rPr>
              <a:t> yang Sangat </a:t>
            </a:r>
            <a:r>
              <a:rPr lang="en-ID" dirty="0" err="1">
                <a:solidFill>
                  <a:schemeClr val="tx1"/>
                </a:solidFill>
              </a:rPr>
              <a:t>baik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mengklasifikasikan</a:t>
            </a:r>
            <a:r>
              <a:rPr lang="en-ID" dirty="0">
                <a:solidFill>
                  <a:schemeClr val="tx1"/>
                </a:solidFill>
              </a:rPr>
              <a:t> data. </a:t>
            </a:r>
            <a:r>
              <a:rPr lang="en-ID" dirty="0" err="1">
                <a:solidFill>
                  <a:schemeClr val="tx1"/>
                </a:solidFill>
              </a:rPr>
              <a:t>Detektif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ini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cukup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andal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mengidentifikasi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0, </a:t>
            </a:r>
            <a:r>
              <a:rPr lang="en-ID" dirty="0" err="1">
                <a:solidFill>
                  <a:schemeClr val="tx1"/>
                </a:solidFill>
              </a:rPr>
              <a:t>namun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masih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perlu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ditingkatkan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dalam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menemukan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semua</a:t>
            </a:r>
            <a:r>
              <a:rPr lang="en-ID" dirty="0">
                <a:solidFill>
                  <a:schemeClr val="tx1"/>
                </a:solidFill>
              </a:rPr>
              <a:t> </a:t>
            </a:r>
            <a:r>
              <a:rPr lang="en-ID" dirty="0" err="1">
                <a:solidFill>
                  <a:schemeClr val="tx1"/>
                </a:solidFill>
              </a:rPr>
              <a:t>kasus</a:t>
            </a:r>
            <a:r>
              <a:rPr lang="en-ID" dirty="0">
                <a:solidFill>
                  <a:schemeClr val="tx1"/>
                </a:solidFill>
              </a:rPr>
              <a:t> 1. </a:t>
            </a:r>
          </a:p>
          <a:p>
            <a:r>
              <a:rPr lang="en-ID" dirty="0" err="1">
                <a:solidFill>
                  <a:schemeClr val="tx1"/>
                </a:solidFill>
              </a:rPr>
              <a:t>dengan</a:t>
            </a:r>
            <a:r>
              <a:rPr lang="en-ID" dirty="0">
                <a:solidFill>
                  <a:schemeClr val="tx1"/>
                </a:solidFill>
              </a:rPr>
              <a:t> accuracy 79%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E4448-303F-407A-7793-1A589BBD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80" y="1654299"/>
            <a:ext cx="3391373" cy="1276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4D5015-3F97-16E0-CA5C-F0574714C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47" y="1654299"/>
            <a:ext cx="3572540" cy="28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7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69C590E7-6F1E-24E9-9F8C-A797D5A9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BEEA23DB-5798-B03D-62EE-CCC0C6C79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IMPORTANCE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0092-C695-0119-2CA9-3603A5A7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55" y="1399311"/>
            <a:ext cx="2090830" cy="2662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ADA9A4-BB37-2AF9-0896-51FCB7829241}"/>
              </a:ext>
            </a:extLst>
          </p:cNvPr>
          <p:cNvSpPr txBox="1"/>
          <p:nvPr/>
        </p:nvSpPr>
        <p:spPr>
          <a:xfrm>
            <a:off x="3479862" y="1425282"/>
            <a:ext cx="51674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>
                <a:solidFill>
                  <a:schemeClr val="tx1"/>
                </a:solidFill>
              </a:rPr>
              <a:t>Fare :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nilai</a:t>
            </a:r>
            <a:r>
              <a:rPr lang="en-ID" sz="1200" dirty="0">
                <a:solidFill>
                  <a:schemeClr val="tx1"/>
                </a:solidFill>
              </a:rPr>
              <a:t> Importance </a:t>
            </a:r>
            <a:r>
              <a:rPr lang="en-ID" sz="1200" dirty="0" err="1">
                <a:solidFill>
                  <a:schemeClr val="tx1"/>
                </a:solidFill>
              </a:rPr>
              <a:t>tertinggi</a:t>
            </a:r>
            <a:r>
              <a:rPr lang="en-ID" sz="1200" dirty="0">
                <a:solidFill>
                  <a:schemeClr val="tx1"/>
                </a:solidFill>
              </a:rPr>
              <a:t>, yang </a:t>
            </a:r>
            <a:r>
              <a:rPr lang="en-ID" sz="1200" dirty="0" err="1">
                <a:solidFill>
                  <a:schemeClr val="tx1"/>
                </a:solidFill>
              </a:rPr>
              <a:t>berarti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tiket</a:t>
            </a:r>
            <a:r>
              <a:rPr lang="en-ID" sz="1200" dirty="0">
                <a:solidFill>
                  <a:schemeClr val="tx1"/>
                </a:solidFill>
              </a:rPr>
              <a:t> sangat </a:t>
            </a:r>
            <a:r>
              <a:rPr lang="en-ID" sz="1200" dirty="0" err="1">
                <a:solidFill>
                  <a:schemeClr val="tx1"/>
                </a:solidFill>
              </a:rPr>
              <a:t>berpengaruh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menentukan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apakah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seseorang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atau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endParaRPr lang="en-ID" sz="1200" dirty="0">
              <a:solidFill>
                <a:schemeClr val="tx1"/>
              </a:solidFill>
            </a:endParaRPr>
          </a:p>
          <a:p>
            <a:r>
              <a:rPr lang="en-ID" sz="1200" b="1" dirty="0">
                <a:solidFill>
                  <a:schemeClr val="tx1"/>
                </a:solidFill>
              </a:rPr>
              <a:t>Sex :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nilai</a:t>
            </a:r>
            <a:r>
              <a:rPr lang="en-ID" sz="1200" dirty="0">
                <a:solidFill>
                  <a:schemeClr val="tx1"/>
                </a:solidFill>
              </a:rPr>
              <a:t> Importance </a:t>
            </a:r>
            <a:r>
              <a:rPr lang="en-ID" sz="1200" dirty="0" err="1">
                <a:solidFill>
                  <a:schemeClr val="tx1"/>
                </a:solidFill>
              </a:rPr>
              <a:t>kedua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tertinggi</a:t>
            </a:r>
            <a:r>
              <a:rPr lang="en-ID" sz="1200" dirty="0">
                <a:solidFill>
                  <a:schemeClr val="tx1"/>
                </a:solidFill>
              </a:rPr>
              <a:t>. Hal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menunjukkan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bahwa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jenis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kelamin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faktor</a:t>
            </a:r>
            <a:r>
              <a:rPr lang="en-ID" sz="1200" dirty="0">
                <a:solidFill>
                  <a:schemeClr val="tx1"/>
                </a:solidFill>
              </a:rPr>
              <a:t> yang sangat </a:t>
            </a:r>
            <a:r>
              <a:rPr lang="en-ID" sz="1200" dirty="0" err="1">
                <a:solidFill>
                  <a:schemeClr val="tx1"/>
                </a:solidFill>
              </a:rPr>
              <a:t>signifikan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memprediksi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kelangsungan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hidup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Age :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Usia</a:t>
            </a:r>
            <a:r>
              <a:rPr lang="en-ID" sz="1200" dirty="0">
                <a:solidFill>
                  <a:schemeClr val="tx1"/>
                </a:solidFill>
              </a:rPr>
              <a:t> juga </a:t>
            </a:r>
            <a:r>
              <a:rPr lang="en-ID" sz="1200" dirty="0" err="1">
                <a:solidFill>
                  <a:schemeClr val="tx1"/>
                </a:solidFill>
              </a:rPr>
              <a:t>merupakan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faktor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penting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menentukan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kelangsungan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hidup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b="1" dirty="0" err="1">
                <a:solidFill>
                  <a:schemeClr val="tx1"/>
                </a:solidFill>
              </a:rPr>
              <a:t>Pclass</a:t>
            </a:r>
            <a:r>
              <a:rPr lang="en-ID" sz="1200" b="1" dirty="0">
                <a:solidFill>
                  <a:schemeClr val="tx1"/>
                </a:solidFill>
              </a:rPr>
              <a:t> :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tiket</a:t>
            </a:r>
            <a:r>
              <a:rPr lang="en-ID" sz="1200" dirty="0">
                <a:solidFill>
                  <a:schemeClr val="tx1"/>
                </a:solidFill>
              </a:rPr>
              <a:t> juga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pengaruh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meskipun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sebesar</a:t>
            </a:r>
            <a:r>
              <a:rPr lang="en-ID" sz="1200" dirty="0">
                <a:solidFill>
                  <a:schemeClr val="tx1"/>
                </a:solidFill>
              </a:rPr>
              <a:t> Fare dan Sex.</a:t>
            </a:r>
          </a:p>
          <a:p>
            <a:r>
              <a:rPr lang="en-ID" sz="1200" b="1" dirty="0" err="1">
                <a:solidFill>
                  <a:schemeClr val="tx1"/>
                </a:solidFill>
              </a:rPr>
              <a:t>SibSp</a:t>
            </a:r>
            <a:r>
              <a:rPr lang="en-ID" sz="1200" b="1" dirty="0">
                <a:solidFill>
                  <a:schemeClr val="tx1"/>
                </a:solidFill>
              </a:rPr>
              <a:t>  dan Parch:</a:t>
            </a:r>
            <a:r>
              <a:rPr lang="en-ID" sz="1200" dirty="0">
                <a:solidFill>
                  <a:schemeClr val="tx1"/>
                </a:solidFill>
              </a:rPr>
              <a:t> Fitur-</a:t>
            </a:r>
            <a:r>
              <a:rPr lang="en-ID" sz="1200" dirty="0" err="1">
                <a:solidFill>
                  <a:schemeClr val="tx1"/>
                </a:solidFill>
              </a:rPr>
              <a:t>fitur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pengaruh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kecil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dibandingkan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fitur-fitur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sebelumnya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778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77F3A00E-15A7-B9B0-9DFD-F27659F9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>
            <a:extLst>
              <a:ext uri="{FF2B5EF4-FFF2-40B4-BE49-F238E27FC236}">
                <a16:creationId xmlns:a16="http://schemas.microsoft.com/office/drawing/2014/main" id="{D811939E-13ED-68A5-FEC7-80AD83C15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D8A58-1C1B-D76C-45A7-A8DE290C1064}"/>
              </a:ext>
            </a:extLst>
          </p:cNvPr>
          <p:cNvSpPr/>
          <p:nvPr/>
        </p:nvSpPr>
        <p:spPr>
          <a:xfrm>
            <a:off x="2081163" y="1508541"/>
            <a:ext cx="5680604" cy="27870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solidFill>
                  <a:schemeClr val="bg2"/>
                </a:solidFill>
              </a:rPr>
              <a:t>Dari total </a:t>
            </a:r>
            <a:r>
              <a:rPr lang="en-ID" sz="1400" dirty="0" err="1">
                <a:solidFill>
                  <a:schemeClr val="bg2"/>
                </a:solidFill>
              </a:rPr>
              <a:t>penumpang</a:t>
            </a:r>
            <a:r>
              <a:rPr lang="en-ID" sz="1400" dirty="0">
                <a:solidFill>
                  <a:schemeClr val="bg2"/>
                </a:solidFill>
              </a:rPr>
              <a:t>, </a:t>
            </a:r>
            <a:r>
              <a:rPr lang="en-ID" sz="1400" dirty="0" err="1">
                <a:solidFill>
                  <a:schemeClr val="bg2"/>
                </a:solidFill>
              </a:rPr>
              <a:t>sekitar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b="1" dirty="0">
                <a:solidFill>
                  <a:schemeClr val="bg2"/>
                </a:solidFill>
              </a:rPr>
              <a:t>38%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berhasil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bertahan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hidup</a:t>
            </a:r>
            <a:r>
              <a:rPr lang="en-ID" sz="1400" dirty="0">
                <a:solidFill>
                  <a:schemeClr val="bg2"/>
                </a:solidFill>
              </a:rPr>
              <a:t>, </a:t>
            </a:r>
            <a:r>
              <a:rPr lang="en-ID" sz="1400" dirty="0" err="1">
                <a:solidFill>
                  <a:schemeClr val="bg2"/>
                </a:solidFill>
              </a:rPr>
              <a:t>sementara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sisanya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tidak</a:t>
            </a:r>
            <a:r>
              <a:rPr lang="en-ID" sz="1400" dirty="0">
                <a:solidFill>
                  <a:schemeClr val="bg2"/>
                </a:solidFill>
              </a:rPr>
              <a:t> </a:t>
            </a:r>
            <a:r>
              <a:rPr lang="en-ID" sz="1400" dirty="0" err="1">
                <a:solidFill>
                  <a:schemeClr val="bg2"/>
                </a:solidFill>
              </a:rPr>
              <a:t>selamat</a:t>
            </a:r>
            <a:endParaRPr lang="en-ID" sz="1400" dirty="0">
              <a:solidFill>
                <a:schemeClr val="bg2"/>
              </a:solidFill>
            </a:endParaRPr>
          </a:p>
          <a:p>
            <a:endParaRPr lang="en-ID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Melihat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fitur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mana yang paling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berpengaruh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ID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model.</a:t>
            </a:r>
            <a:endParaRPr lang="en-ID" dirty="0">
              <a:solidFill>
                <a:schemeClr val="bg2"/>
              </a:solidFill>
            </a:endParaRPr>
          </a:p>
          <a:p>
            <a:endParaRPr lang="en-ID" sz="1400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bg2"/>
                </a:solidFill>
              </a:rPr>
              <a:t>Berdasarkan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hasil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evaluasi</a:t>
            </a:r>
            <a:r>
              <a:rPr lang="en-ID" dirty="0">
                <a:solidFill>
                  <a:schemeClr val="bg2"/>
                </a:solidFill>
              </a:rPr>
              <a:t>, model Random Forest </a:t>
            </a:r>
            <a:r>
              <a:rPr lang="en-ID" dirty="0" err="1">
                <a:solidFill>
                  <a:schemeClr val="bg2"/>
                </a:solidFill>
              </a:rPr>
              <a:t>menunjukkan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kinerja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terbaik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dalam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mengklasifikasikan</a:t>
            </a:r>
            <a:r>
              <a:rPr lang="en-ID" dirty="0">
                <a:solidFill>
                  <a:schemeClr val="bg2"/>
                </a:solidFill>
              </a:rPr>
              <a:t> data, </a:t>
            </a:r>
            <a:r>
              <a:rPr lang="en-ID" dirty="0" err="1">
                <a:solidFill>
                  <a:schemeClr val="bg2"/>
                </a:solidFill>
              </a:rPr>
              <a:t>diikuti</a:t>
            </a:r>
            <a:r>
              <a:rPr lang="en-ID" dirty="0">
                <a:solidFill>
                  <a:schemeClr val="bg2"/>
                </a:solidFill>
              </a:rPr>
              <a:t> oleh Logistic Regression. Model KNN dan </a:t>
            </a:r>
            <a:r>
              <a:rPr lang="en-ID" dirty="0" err="1">
                <a:solidFill>
                  <a:schemeClr val="bg2"/>
                </a:solidFill>
              </a:rPr>
              <a:t>XGBoost</a:t>
            </a:r>
            <a:r>
              <a:rPr lang="en-ID" dirty="0">
                <a:solidFill>
                  <a:schemeClr val="bg2"/>
                </a:solidFill>
              </a:rPr>
              <a:t>, </a:t>
            </a:r>
            <a:r>
              <a:rPr lang="en-ID" dirty="0" err="1">
                <a:solidFill>
                  <a:schemeClr val="bg2"/>
                </a:solidFill>
              </a:rPr>
              <a:t>meskipun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memiliki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potensi</a:t>
            </a:r>
            <a:r>
              <a:rPr lang="en-ID" dirty="0">
                <a:solidFill>
                  <a:schemeClr val="bg2"/>
                </a:solidFill>
              </a:rPr>
              <a:t>, </a:t>
            </a:r>
            <a:r>
              <a:rPr lang="en-ID" dirty="0" err="1">
                <a:solidFill>
                  <a:schemeClr val="bg2"/>
                </a:solidFill>
              </a:rPr>
              <a:t>belum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mampu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mengungguli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kedua</a:t>
            </a:r>
            <a:r>
              <a:rPr lang="en-ID" dirty="0">
                <a:solidFill>
                  <a:schemeClr val="bg2"/>
                </a:solidFill>
              </a:rPr>
              <a:t> model </a:t>
            </a:r>
            <a:r>
              <a:rPr lang="en-ID" dirty="0" err="1">
                <a:solidFill>
                  <a:schemeClr val="bg2"/>
                </a:solidFill>
              </a:rPr>
              <a:t>tersebut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dalam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kasus</a:t>
            </a:r>
            <a:r>
              <a:rPr lang="en-ID" dirty="0">
                <a:solidFill>
                  <a:schemeClr val="bg2"/>
                </a:solidFill>
              </a:rPr>
              <a:t> </a:t>
            </a:r>
            <a:r>
              <a:rPr lang="en-ID" dirty="0" err="1">
                <a:solidFill>
                  <a:schemeClr val="bg2"/>
                </a:solidFill>
              </a:rPr>
              <a:t>ini</a:t>
            </a:r>
            <a:endParaRPr lang="en-ID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E7139DC8-AC3C-687C-022E-19BA8EB5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05;p47">
            <a:extLst>
              <a:ext uri="{FF2B5EF4-FFF2-40B4-BE49-F238E27FC236}">
                <a16:creationId xmlns:a16="http://schemas.microsoft.com/office/drawing/2014/main" id="{3CC1B13C-13BA-B31A-B357-ED8E6295A6F8}"/>
              </a:ext>
            </a:extLst>
          </p:cNvPr>
          <p:cNvSpPr txBox="1">
            <a:spLocks/>
          </p:cNvSpPr>
          <p:nvPr/>
        </p:nvSpPr>
        <p:spPr>
          <a:xfrm>
            <a:off x="1095305" y="725850"/>
            <a:ext cx="44481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D" dirty="0"/>
              <a:t>THANKS!</a:t>
            </a:r>
          </a:p>
        </p:txBody>
      </p:sp>
      <p:sp>
        <p:nvSpPr>
          <p:cNvPr id="11" name="Google Shape;1208;p47">
            <a:extLst>
              <a:ext uri="{FF2B5EF4-FFF2-40B4-BE49-F238E27FC236}">
                <a16:creationId xmlns:a16="http://schemas.microsoft.com/office/drawing/2014/main" id="{5A271410-7969-567F-F1D0-86DDCD3EC117}"/>
              </a:ext>
            </a:extLst>
          </p:cNvPr>
          <p:cNvSpPr/>
          <p:nvPr/>
        </p:nvSpPr>
        <p:spPr>
          <a:xfrm rot="-5400000">
            <a:off x="68907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209;p47">
            <a:extLst>
              <a:ext uri="{FF2B5EF4-FFF2-40B4-BE49-F238E27FC236}">
                <a16:creationId xmlns:a16="http://schemas.microsoft.com/office/drawing/2014/main" id="{FE7C2A0E-09C9-3CB3-343D-3022414931D0}"/>
              </a:ext>
            </a:extLst>
          </p:cNvPr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4" name="Google Shape;1210;p47">
              <a:extLst>
                <a:ext uri="{FF2B5EF4-FFF2-40B4-BE49-F238E27FC236}">
                  <a16:creationId xmlns:a16="http://schemas.microsoft.com/office/drawing/2014/main" id="{5AE50703-2481-8FDE-BC12-82C9BABA10A4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211;p47">
              <a:extLst>
                <a:ext uri="{FF2B5EF4-FFF2-40B4-BE49-F238E27FC236}">
                  <a16:creationId xmlns:a16="http://schemas.microsoft.com/office/drawing/2014/main" id="{AABBD2CD-8780-B316-C067-BE3CF4951A7C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212;p47">
              <a:extLst>
                <a:ext uri="{FF2B5EF4-FFF2-40B4-BE49-F238E27FC236}">
                  <a16:creationId xmlns:a16="http://schemas.microsoft.com/office/drawing/2014/main" id="{467C6576-D578-12E1-7E68-32763C852A52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13;p47">
            <a:extLst>
              <a:ext uri="{FF2B5EF4-FFF2-40B4-BE49-F238E27FC236}">
                <a16:creationId xmlns:a16="http://schemas.microsoft.com/office/drawing/2014/main" id="{847F7BA8-845D-06F7-E047-32260B10FE21}"/>
              </a:ext>
            </a:extLst>
          </p:cNvPr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8" name="Google Shape;1214;p47">
              <a:extLst>
                <a:ext uri="{FF2B5EF4-FFF2-40B4-BE49-F238E27FC236}">
                  <a16:creationId xmlns:a16="http://schemas.microsoft.com/office/drawing/2014/main" id="{3713D478-02D6-2D23-9EA5-861C71B85CBE}"/>
                </a:ext>
              </a:extLst>
            </p:cNvPr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5;p47">
              <a:extLst>
                <a:ext uri="{FF2B5EF4-FFF2-40B4-BE49-F238E27FC236}">
                  <a16:creationId xmlns:a16="http://schemas.microsoft.com/office/drawing/2014/main" id="{8328A899-0D19-EC6B-F2EF-D88FA3A72E0E}"/>
                </a:ext>
              </a:extLst>
            </p:cNvPr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216;p47">
            <a:extLst>
              <a:ext uri="{FF2B5EF4-FFF2-40B4-BE49-F238E27FC236}">
                <a16:creationId xmlns:a16="http://schemas.microsoft.com/office/drawing/2014/main" id="{433D8C1C-BAF5-4EF6-A717-925C449EDD71}"/>
              </a:ext>
            </a:extLst>
          </p:cNvPr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21" name="Google Shape;1217;p47">
              <a:extLst>
                <a:ext uri="{FF2B5EF4-FFF2-40B4-BE49-F238E27FC236}">
                  <a16:creationId xmlns:a16="http://schemas.microsoft.com/office/drawing/2014/main" id="{5439D02A-E136-3CB8-74E7-0AC5A0F453B9}"/>
                </a:ext>
              </a:extLst>
            </p:cNvPr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218;p47">
              <a:extLst>
                <a:ext uri="{FF2B5EF4-FFF2-40B4-BE49-F238E27FC236}">
                  <a16:creationId xmlns:a16="http://schemas.microsoft.com/office/drawing/2014/main" id="{7806422B-BA14-3608-DA60-E7D511AAA8D6}"/>
                </a:ext>
              </a:extLst>
            </p:cNvPr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1219;p47">
              <a:extLst>
                <a:ext uri="{FF2B5EF4-FFF2-40B4-BE49-F238E27FC236}">
                  <a16:creationId xmlns:a16="http://schemas.microsoft.com/office/drawing/2014/main" id="{CB9320D6-69B8-0D5A-F339-630C483571C8}"/>
                </a:ext>
              </a:extLst>
            </p:cNvPr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220;p47">
            <a:extLst>
              <a:ext uri="{FF2B5EF4-FFF2-40B4-BE49-F238E27FC236}">
                <a16:creationId xmlns:a16="http://schemas.microsoft.com/office/drawing/2014/main" id="{1036C2C5-40BF-6721-335A-9FEFDDBE966C}"/>
              </a:ext>
            </a:extLst>
          </p:cNvPr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221;p47">
            <a:extLst>
              <a:ext uri="{FF2B5EF4-FFF2-40B4-BE49-F238E27FC236}">
                <a16:creationId xmlns:a16="http://schemas.microsoft.com/office/drawing/2014/main" id="{16B97AF7-7EC5-90C8-B789-79D8BD1B14F8}"/>
              </a:ext>
            </a:extLst>
          </p:cNvPr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26" name="Google Shape;1222;p47">
              <a:extLst>
                <a:ext uri="{FF2B5EF4-FFF2-40B4-BE49-F238E27FC236}">
                  <a16:creationId xmlns:a16="http://schemas.microsoft.com/office/drawing/2014/main" id="{CD6CDFE6-78AE-935F-3054-065A97A600A8}"/>
                </a:ext>
              </a:extLst>
            </p:cNvPr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223;p47">
              <a:extLst>
                <a:ext uri="{FF2B5EF4-FFF2-40B4-BE49-F238E27FC236}">
                  <a16:creationId xmlns:a16="http://schemas.microsoft.com/office/drawing/2014/main" id="{00FAF471-721B-A8D4-0882-D81EDB382F93}"/>
                </a:ext>
              </a:extLst>
            </p:cNvPr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224;p47">
              <a:extLst>
                <a:ext uri="{FF2B5EF4-FFF2-40B4-BE49-F238E27FC236}">
                  <a16:creationId xmlns:a16="http://schemas.microsoft.com/office/drawing/2014/main" id="{AF5B57CD-625C-5D37-2923-AFDC130D0DE8}"/>
                </a:ext>
              </a:extLst>
            </p:cNvPr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225;p47">
              <a:extLst>
                <a:ext uri="{FF2B5EF4-FFF2-40B4-BE49-F238E27FC236}">
                  <a16:creationId xmlns:a16="http://schemas.microsoft.com/office/drawing/2014/main" id="{41A24B27-0827-FF72-A5D5-6D6F63FE59E3}"/>
                </a:ext>
              </a:extLst>
            </p:cNvPr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226;p47">
              <a:extLst>
                <a:ext uri="{FF2B5EF4-FFF2-40B4-BE49-F238E27FC236}">
                  <a16:creationId xmlns:a16="http://schemas.microsoft.com/office/drawing/2014/main" id="{14A69586-2414-4A19-B39C-F8D80DC58926}"/>
                </a:ext>
              </a:extLst>
            </p:cNvPr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227;p47">
              <a:extLst>
                <a:ext uri="{FF2B5EF4-FFF2-40B4-BE49-F238E27FC236}">
                  <a16:creationId xmlns:a16="http://schemas.microsoft.com/office/drawing/2014/main" id="{BE9FA943-C48B-D4BB-2099-1C80C479B34D}"/>
                </a:ext>
              </a:extLst>
            </p:cNvPr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228;p47">
              <a:extLst>
                <a:ext uri="{FF2B5EF4-FFF2-40B4-BE49-F238E27FC236}">
                  <a16:creationId xmlns:a16="http://schemas.microsoft.com/office/drawing/2014/main" id="{45FD703F-5409-AE29-7AE4-09D17C7ECFD7}"/>
                </a:ext>
              </a:extLst>
            </p:cNvPr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229;p47">
              <a:extLst>
                <a:ext uri="{FF2B5EF4-FFF2-40B4-BE49-F238E27FC236}">
                  <a16:creationId xmlns:a16="http://schemas.microsoft.com/office/drawing/2014/main" id="{375DCEB8-0022-31EA-B176-857EDA1DEE64}"/>
                </a:ext>
              </a:extLst>
            </p:cNvPr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230;p47">
              <a:extLst>
                <a:ext uri="{FF2B5EF4-FFF2-40B4-BE49-F238E27FC236}">
                  <a16:creationId xmlns:a16="http://schemas.microsoft.com/office/drawing/2014/main" id="{946246E4-7F7A-1829-7DD1-EB07C7AB637D}"/>
                </a:ext>
              </a:extLst>
            </p:cNvPr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231;p47">
              <a:extLst>
                <a:ext uri="{FF2B5EF4-FFF2-40B4-BE49-F238E27FC236}">
                  <a16:creationId xmlns:a16="http://schemas.microsoft.com/office/drawing/2014/main" id="{D25EE69B-7E98-3243-BB5C-82D3A659941C}"/>
                </a:ext>
              </a:extLst>
            </p:cNvPr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1232;p47">
            <a:extLst>
              <a:ext uri="{FF2B5EF4-FFF2-40B4-BE49-F238E27FC236}">
                <a16:creationId xmlns:a16="http://schemas.microsoft.com/office/drawing/2014/main" id="{275B2BE2-551E-31F4-5415-E4C911A6DEFD}"/>
              </a:ext>
            </a:extLst>
          </p:cNvPr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233;p47">
            <a:extLst>
              <a:ext uri="{FF2B5EF4-FFF2-40B4-BE49-F238E27FC236}">
                <a16:creationId xmlns:a16="http://schemas.microsoft.com/office/drawing/2014/main" id="{33390CFF-6560-311D-F427-4CD797F24739}"/>
              </a:ext>
            </a:extLst>
          </p:cNvPr>
          <p:cNvGrpSpPr/>
          <p:nvPr/>
        </p:nvGrpSpPr>
        <p:grpSpPr>
          <a:xfrm>
            <a:off x="1781233" y="-394064"/>
            <a:ext cx="5859225" cy="1631012"/>
            <a:chOff x="2389175" y="-353800"/>
            <a:chExt cx="5859225" cy="1631012"/>
          </a:xfrm>
        </p:grpSpPr>
        <p:sp>
          <p:nvSpPr>
            <p:cNvPr id="38" name="Google Shape;1234;p47">
              <a:extLst>
                <a:ext uri="{FF2B5EF4-FFF2-40B4-BE49-F238E27FC236}">
                  <a16:creationId xmlns:a16="http://schemas.microsoft.com/office/drawing/2014/main" id="{23F1EF7D-F802-F65C-1003-0E2F43FDD902}"/>
                </a:ext>
              </a:extLst>
            </p:cNvPr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" name="Google Shape;1235;p47">
              <a:extLst>
                <a:ext uri="{FF2B5EF4-FFF2-40B4-BE49-F238E27FC236}">
                  <a16:creationId xmlns:a16="http://schemas.microsoft.com/office/drawing/2014/main" id="{308D355F-8137-BA9A-2567-77A29BD2123B}"/>
                </a:ext>
              </a:extLst>
            </p:cNvPr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40" name="Google Shape;1236;p47">
                <a:extLst>
                  <a:ext uri="{FF2B5EF4-FFF2-40B4-BE49-F238E27FC236}">
                    <a16:creationId xmlns:a16="http://schemas.microsoft.com/office/drawing/2014/main" id="{D602232E-4EBD-890F-AD20-B3D959CD7D21}"/>
                  </a:ext>
                </a:extLst>
              </p:cNvPr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37;p47">
                <a:extLst>
                  <a:ext uri="{FF2B5EF4-FFF2-40B4-BE49-F238E27FC236}">
                    <a16:creationId xmlns:a16="http://schemas.microsoft.com/office/drawing/2014/main" id="{C391BE93-0CBD-E09E-5311-37260A1A486D}"/>
                  </a:ext>
                </a:extLst>
              </p:cNvPr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oogle Shape;1239;p47">
            <a:extLst>
              <a:ext uri="{FF2B5EF4-FFF2-40B4-BE49-F238E27FC236}">
                <a16:creationId xmlns:a16="http://schemas.microsoft.com/office/drawing/2014/main" id="{453789A4-18C3-47E7-7F10-EC6FDA20E7EB}"/>
              </a:ext>
            </a:extLst>
          </p:cNvPr>
          <p:cNvGrpSpPr/>
          <p:nvPr/>
        </p:nvGrpSpPr>
        <p:grpSpPr>
          <a:xfrm>
            <a:off x="772995" y="4315318"/>
            <a:ext cx="313342" cy="313227"/>
            <a:chOff x="812101" y="2571761"/>
            <a:chExt cx="417066" cy="417024"/>
          </a:xfrm>
        </p:grpSpPr>
        <p:sp>
          <p:nvSpPr>
            <p:cNvPr id="43" name="Google Shape;1240;p47">
              <a:extLst>
                <a:ext uri="{FF2B5EF4-FFF2-40B4-BE49-F238E27FC236}">
                  <a16:creationId xmlns:a16="http://schemas.microsoft.com/office/drawing/2014/main" id="{56C5758A-CA16-15FD-B20A-A8DF44E706D4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41;p47">
              <a:extLst>
                <a:ext uri="{FF2B5EF4-FFF2-40B4-BE49-F238E27FC236}">
                  <a16:creationId xmlns:a16="http://schemas.microsoft.com/office/drawing/2014/main" id="{4415B58E-4B57-DE42-B498-0B5ECB385559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42;p47">
              <a:extLst>
                <a:ext uri="{FF2B5EF4-FFF2-40B4-BE49-F238E27FC236}">
                  <a16:creationId xmlns:a16="http://schemas.microsoft.com/office/drawing/2014/main" id="{30DAC4D0-6090-9EB1-BA73-F109299AED01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43;p47">
              <a:extLst>
                <a:ext uri="{FF2B5EF4-FFF2-40B4-BE49-F238E27FC236}">
                  <a16:creationId xmlns:a16="http://schemas.microsoft.com/office/drawing/2014/main" id="{6F49B13E-C980-E85F-6D76-181137CA4B11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244;p47">
            <a:extLst>
              <a:ext uri="{FF2B5EF4-FFF2-40B4-BE49-F238E27FC236}">
                <a16:creationId xmlns:a16="http://schemas.microsoft.com/office/drawing/2014/main" id="{720F7DB8-C9F5-CF19-8A7D-B4A77A3673DB}"/>
              </a:ext>
            </a:extLst>
          </p:cNvPr>
          <p:cNvGrpSpPr/>
          <p:nvPr/>
        </p:nvGrpSpPr>
        <p:grpSpPr>
          <a:xfrm>
            <a:off x="781995" y="3842975"/>
            <a:ext cx="313310" cy="313227"/>
            <a:chOff x="1323129" y="2571761"/>
            <a:chExt cx="417024" cy="417024"/>
          </a:xfrm>
        </p:grpSpPr>
        <p:sp>
          <p:nvSpPr>
            <p:cNvPr id="48" name="Google Shape;1245;p47">
              <a:extLst>
                <a:ext uri="{FF2B5EF4-FFF2-40B4-BE49-F238E27FC236}">
                  <a16:creationId xmlns:a16="http://schemas.microsoft.com/office/drawing/2014/main" id="{3F7AC938-1E3A-DA88-0E4A-F51431F2D560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46;p47">
              <a:extLst>
                <a:ext uri="{FF2B5EF4-FFF2-40B4-BE49-F238E27FC236}">
                  <a16:creationId xmlns:a16="http://schemas.microsoft.com/office/drawing/2014/main" id="{99EAEECD-7BFC-EF6C-055E-68D1815E8032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47;p47">
              <a:extLst>
                <a:ext uri="{FF2B5EF4-FFF2-40B4-BE49-F238E27FC236}">
                  <a16:creationId xmlns:a16="http://schemas.microsoft.com/office/drawing/2014/main" id="{682E5B82-D203-9C5D-7903-1C5BF6F0938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48;p47">
              <a:extLst>
                <a:ext uri="{FF2B5EF4-FFF2-40B4-BE49-F238E27FC236}">
                  <a16:creationId xmlns:a16="http://schemas.microsoft.com/office/drawing/2014/main" id="{9627D430-C316-9A92-9E4E-3C75C0882E2D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366;p51">
            <a:extLst>
              <a:ext uri="{FF2B5EF4-FFF2-40B4-BE49-F238E27FC236}">
                <a16:creationId xmlns:a16="http://schemas.microsoft.com/office/drawing/2014/main" id="{889A464E-9CE9-E5BF-97D2-AB21F6B2EF48}"/>
              </a:ext>
            </a:extLst>
          </p:cNvPr>
          <p:cNvSpPr txBox="1">
            <a:spLocks/>
          </p:cNvSpPr>
          <p:nvPr/>
        </p:nvSpPr>
        <p:spPr>
          <a:xfrm>
            <a:off x="1039006" y="4363455"/>
            <a:ext cx="1172261" cy="25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b="0" dirty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azhar_zr73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BADA4D-1878-5D7E-E019-2C4E9E68369E}"/>
              </a:ext>
            </a:extLst>
          </p:cNvPr>
          <p:cNvSpPr txBox="1"/>
          <p:nvPr/>
        </p:nvSpPr>
        <p:spPr>
          <a:xfrm>
            <a:off x="1095305" y="3861088"/>
            <a:ext cx="3974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chemeClr val="tx1"/>
                </a:solidFill>
              </a:rPr>
              <a:t> https://www.linkedin.com/in/azhar-zuhro-0396362b4/</a:t>
            </a:r>
          </a:p>
        </p:txBody>
      </p:sp>
      <p:pic>
        <p:nvPicPr>
          <p:cNvPr id="56" name="object 7">
            <a:extLst>
              <a:ext uri="{FF2B5EF4-FFF2-40B4-BE49-F238E27FC236}">
                <a16:creationId xmlns:a16="http://schemas.microsoft.com/office/drawing/2014/main" id="{4C864479-D56C-587D-274F-C36B255FF1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310" y="142051"/>
            <a:ext cx="1458543" cy="4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PERKENALAN</a:t>
            </a:r>
            <a:endParaRPr dirty="0"/>
          </a:p>
        </p:txBody>
      </p:sp>
      <p:sp>
        <p:nvSpPr>
          <p:cNvPr id="6" name="Google Shape;1121;p44">
            <a:extLst>
              <a:ext uri="{FF2B5EF4-FFF2-40B4-BE49-F238E27FC236}">
                <a16:creationId xmlns:a16="http://schemas.microsoft.com/office/drawing/2014/main" id="{6E2B2FA5-C888-95EA-5131-8649C7DF3BFA}"/>
              </a:ext>
            </a:extLst>
          </p:cNvPr>
          <p:cNvSpPr txBox="1">
            <a:spLocks/>
          </p:cNvSpPr>
          <p:nvPr/>
        </p:nvSpPr>
        <p:spPr>
          <a:xfrm>
            <a:off x="720000" y="1422367"/>
            <a:ext cx="4464921" cy="279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 lang="en-ID" sz="1600" dirty="0"/>
          </a:p>
          <a:p>
            <a:pPr marL="139700" indent="0">
              <a:buFont typeface="Hanken Grotesk"/>
              <a:buNone/>
            </a:pPr>
            <a:r>
              <a:rPr lang="en-ID" sz="1600" dirty="0"/>
              <a:t>Halo, </a:t>
            </a:r>
            <a:r>
              <a:rPr lang="en-ID" sz="1600" dirty="0" err="1"/>
              <a:t>nama</a:t>
            </a:r>
            <a:r>
              <a:rPr lang="en-ID" sz="1600" dirty="0"/>
              <a:t> </a:t>
            </a:r>
            <a:r>
              <a:rPr lang="en-ID" sz="1600" dirty="0" err="1"/>
              <a:t>saya</a:t>
            </a:r>
            <a:r>
              <a:rPr lang="en-ID" sz="1600" dirty="0"/>
              <a:t> Azhar Zuhro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Tuban</a:t>
            </a:r>
            <a:r>
              <a:rPr lang="en-ID" sz="1600" dirty="0"/>
              <a:t>. Saya </a:t>
            </a:r>
            <a:r>
              <a:rPr lang="en-ID" sz="1600" dirty="0" err="1"/>
              <a:t>mahasiswa</a:t>
            </a:r>
            <a:r>
              <a:rPr lang="en-ID" sz="1600" dirty="0"/>
              <a:t> Universitas Darussalam </a:t>
            </a:r>
            <a:r>
              <a:rPr lang="en-ID" sz="1600" dirty="0" err="1"/>
              <a:t>Gontor</a:t>
            </a:r>
            <a:r>
              <a:rPr lang="en-ID" sz="1600" dirty="0"/>
              <a:t>. Di </a:t>
            </a:r>
            <a:r>
              <a:rPr lang="en-ID" sz="1600" dirty="0" err="1"/>
              <a:t>sini</a:t>
            </a:r>
            <a:r>
              <a:rPr lang="en-ID" sz="1600" dirty="0"/>
              <a:t>, </a:t>
            </a:r>
            <a:r>
              <a:rPr lang="en-ID" sz="1600" dirty="0" err="1"/>
              <a:t>saya</a:t>
            </a:r>
            <a:r>
              <a:rPr lang="en-ID" sz="1600" dirty="0"/>
              <a:t>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memperkenalkan</a:t>
            </a:r>
            <a:r>
              <a:rPr lang="en-ID" sz="1600" dirty="0"/>
              <a:t> dan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yang </a:t>
            </a:r>
            <a:r>
              <a:rPr lang="en-ID" sz="1600" dirty="0" err="1"/>
              <a:t>saya</a:t>
            </a:r>
            <a:r>
              <a:rPr lang="en-ID" sz="1600" dirty="0"/>
              <a:t> </a:t>
            </a:r>
            <a:r>
              <a:rPr lang="en-ID" sz="1600" dirty="0" err="1"/>
              <a:t>peroleh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Dibimbing.id, </a:t>
            </a:r>
            <a:r>
              <a:rPr lang="en-ID" sz="1600" dirty="0" err="1"/>
              <a:t>khususnya</a:t>
            </a:r>
            <a:r>
              <a:rPr lang="en-ID" sz="1600" dirty="0"/>
              <a:t> di </a:t>
            </a:r>
            <a:r>
              <a:rPr lang="en-ID" sz="1600" dirty="0" err="1"/>
              <a:t>bidang</a:t>
            </a:r>
            <a:r>
              <a:rPr lang="en-ID" sz="1600" dirty="0"/>
              <a:t> Data </a:t>
            </a:r>
            <a:r>
              <a:rPr lang="en-ID" sz="1600" dirty="0" err="1"/>
              <a:t>scince</a:t>
            </a:r>
            <a:r>
              <a:rPr lang="en-ID" sz="1600" dirty="0"/>
              <a:t> . </a:t>
            </a:r>
            <a:r>
              <a:rPr lang="en-ID" sz="1600" dirty="0" err="1"/>
              <a:t>Semoga</a:t>
            </a:r>
            <a:r>
              <a:rPr lang="en-ID" sz="1600" dirty="0"/>
              <a:t> </a:t>
            </a:r>
            <a:r>
              <a:rPr lang="en-ID" sz="1600" dirty="0" err="1"/>
              <a:t>ilmu</a:t>
            </a:r>
            <a:r>
              <a:rPr lang="en-ID" sz="1600" dirty="0"/>
              <a:t> dan </a:t>
            </a:r>
            <a:r>
              <a:rPr lang="en-ID" sz="1600" dirty="0" err="1"/>
              <a:t>keterampilan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bermanfaat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perkembangan</a:t>
            </a:r>
            <a:r>
              <a:rPr lang="en-ID" sz="1600" dirty="0"/>
              <a:t> </a:t>
            </a:r>
            <a:r>
              <a:rPr lang="en-ID" sz="1600" dirty="0" err="1"/>
              <a:t>karier</a:t>
            </a:r>
            <a:r>
              <a:rPr lang="en-ID" sz="1600" dirty="0"/>
              <a:t> dan </a:t>
            </a:r>
            <a:r>
              <a:rPr lang="en-ID" sz="1600" dirty="0" err="1"/>
              <a:t>kontribusi</a:t>
            </a:r>
            <a:r>
              <a:rPr lang="en-ID" sz="1600" dirty="0"/>
              <a:t> di masa </a:t>
            </a:r>
            <a:r>
              <a:rPr lang="en-ID" sz="1600" dirty="0" err="1"/>
              <a:t>depan</a:t>
            </a:r>
            <a:r>
              <a:rPr lang="en-ID" sz="1600" dirty="0"/>
              <a:t>.</a:t>
            </a:r>
          </a:p>
          <a:p>
            <a:pPr marL="0" indent="0">
              <a:buSzPts val="1100"/>
              <a:buFont typeface="Arial"/>
              <a:buNone/>
            </a:pPr>
            <a:endParaRPr lang="en-ID" sz="1600" dirty="0"/>
          </a:p>
        </p:txBody>
      </p:sp>
      <p:pic>
        <p:nvPicPr>
          <p:cNvPr id="9" name="Google Shape;732;p31">
            <a:extLst>
              <a:ext uri="{FF2B5EF4-FFF2-40B4-BE49-F238E27FC236}">
                <a16:creationId xmlns:a16="http://schemas.microsoft.com/office/drawing/2014/main" id="{0DDF8FF0-0C56-34EA-16D6-4213BAF09EE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06" t="12449" r="2006"/>
          <a:stretch/>
        </p:blipFill>
        <p:spPr>
          <a:xfrm>
            <a:off x="5368726" y="792563"/>
            <a:ext cx="2787000" cy="3558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39393" y="1042324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74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ISI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205805" y="47282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205805" y="217591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205805" y="104052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205805" y="330631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205805" y="1608220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205805" y="387401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39393" y="4746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PROJECT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46792" y="1618898"/>
            <a:ext cx="3655131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39390" y="2177723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39390" y="3308121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39390" y="3875820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IMPORTANCE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Google Shape;715;p30">
            <a:extLst>
              <a:ext uri="{FF2B5EF4-FFF2-40B4-BE49-F238E27FC236}">
                <a16:creationId xmlns:a16="http://schemas.microsoft.com/office/drawing/2014/main" id="{8F2EB99D-6A62-626B-582A-7985261B0103}"/>
              </a:ext>
            </a:extLst>
          </p:cNvPr>
          <p:cNvSpPr txBox="1">
            <a:spLocks/>
          </p:cNvSpPr>
          <p:nvPr/>
        </p:nvSpPr>
        <p:spPr>
          <a:xfrm>
            <a:off x="3205805" y="44399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3" name="Google Shape;716;p30">
            <a:extLst>
              <a:ext uri="{FF2B5EF4-FFF2-40B4-BE49-F238E27FC236}">
                <a16:creationId xmlns:a16="http://schemas.microsoft.com/office/drawing/2014/main" id="{25E9F0AD-539A-BBA4-DE3C-568F10E6FC2C}"/>
              </a:ext>
            </a:extLst>
          </p:cNvPr>
          <p:cNvSpPr txBox="1">
            <a:spLocks/>
          </p:cNvSpPr>
          <p:nvPr/>
        </p:nvSpPr>
        <p:spPr>
          <a:xfrm>
            <a:off x="4046792" y="4443519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ID" dirty="0"/>
              <a:t>KESIMPULAN</a:t>
            </a:r>
          </a:p>
        </p:txBody>
      </p:sp>
      <p:sp>
        <p:nvSpPr>
          <p:cNvPr id="4" name="Google Shape;711;p30">
            <a:extLst>
              <a:ext uri="{FF2B5EF4-FFF2-40B4-BE49-F238E27FC236}">
                <a16:creationId xmlns:a16="http://schemas.microsoft.com/office/drawing/2014/main" id="{FF15E241-3815-64E9-AAB9-479093123FB4}"/>
              </a:ext>
            </a:extLst>
          </p:cNvPr>
          <p:cNvSpPr txBox="1">
            <a:spLocks/>
          </p:cNvSpPr>
          <p:nvPr/>
        </p:nvSpPr>
        <p:spPr>
          <a:xfrm>
            <a:off x="3205805" y="2738617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718;p30">
            <a:extLst>
              <a:ext uri="{FF2B5EF4-FFF2-40B4-BE49-F238E27FC236}">
                <a16:creationId xmlns:a16="http://schemas.microsoft.com/office/drawing/2014/main" id="{C68239B8-5E93-60AE-21A1-A3EB86D7A854}"/>
              </a:ext>
            </a:extLst>
          </p:cNvPr>
          <p:cNvSpPr txBox="1">
            <a:spLocks/>
          </p:cNvSpPr>
          <p:nvPr/>
        </p:nvSpPr>
        <p:spPr>
          <a:xfrm>
            <a:off x="4046792" y="2680671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ID" dirty="0"/>
              <a:t>FEATURE SELECTION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DESKRIPSI PROJECT</a:t>
            </a:r>
            <a:endParaRPr dirty="0"/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065080" y="1294264"/>
            <a:ext cx="7013840" cy="3542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TUJUAN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dirty="0" err="1">
                <a:latin typeface="+mj-lt"/>
              </a:rPr>
              <a:t>Membangun</a:t>
            </a:r>
            <a:r>
              <a:rPr lang="en-ID" dirty="0">
                <a:latin typeface="+mj-lt"/>
              </a:rPr>
              <a:t> model </a:t>
            </a:r>
            <a:r>
              <a:rPr lang="en-ID" dirty="0" err="1">
                <a:latin typeface="+mj-lt"/>
              </a:rPr>
              <a:t>prediksi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berdasarkan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fitur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tertentu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dengan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memanfaatkan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teknik</a:t>
            </a:r>
            <a:r>
              <a:rPr lang="en-ID" dirty="0">
                <a:latin typeface="+mj-lt"/>
              </a:rPr>
              <a:t> Data Science dan Machine Learning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memperkirakan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peluang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seorang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penumpang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bertahan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dari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tragedi</a:t>
            </a:r>
            <a:r>
              <a:rPr lang="en-ID" dirty="0">
                <a:latin typeface="+mj-lt"/>
              </a:rPr>
              <a:t> Titanic.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DATASET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>
                <a:latin typeface="+mj-lt"/>
              </a:rPr>
              <a:t>Titanic-dataset dari </a:t>
            </a:r>
            <a:r>
              <a:rPr lang="en" dirty="0">
                <a:latin typeface="+mj-lt"/>
              </a:rPr>
              <a:t>kaggle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METODE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dirty="0" err="1">
                <a:latin typeface="+mj-lt"/>
              </a:rPr>
              <a:t>Beberapa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algoritma</a:t>
            </a:r>
            <a:r>
              <a:rPr lang="en-ID" dirty="0">
                <a:latin typeface="+mj-lt"/>
              </a:rPr>
              <a:t> </a:t>
            </a:r>
            <a:r>
              <a:rPr lang="en-ID" i="1" dirty="0">
                <a:latin typeface="+mj-lt"/>
              </a:rPr>
              <a:t>Machine Learning</a:t>
            </a:r>
            <a:r>
              <a:rPr lang="en-ID" dirty="0">
                <a:latin typeface="+mj-lt"/>
              </a:rPr>
              <a:t> yang </a:t>
            </a:r>
            <a:r>
              <a:rPr lang="en-ID" dirty="0" err="1">
                <a:latin typeface="+mj-lt"/>
              </a:rPr>
              <a:t>digunakan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untuk</a:t>
            </a:r>
            <a:r>
              <a:rPr lang="en-ID" dirty="0">
                <a:latin typeface="+mj-lt"/>
              </a:rPr>
              <a:t> </a:t>
            </a:r>
            <a:r>
              <a:rPr lang="en-ID" dirty="0" err="1">
                <a:latin typeface="+mj-lt"/>
              </a:rPr>
              <a:t>membangun</a:t>
            </a:r>
            <a:r>
              <a:rPr lang="en-ID" dirty="0">
                <a:latin typeface="+mj-lt"/>
              </a:rPr>
              <a:t> model: Logistic Regression, Random Forest, K-Nearest </a:t>
            </a:r>
            <a:r>
              <a:rPr lang="en-ID" dirty="0" err="1">
                <a:latin typeface="+mj-lt"/>
              </a:rPr>
              <a:t>Neighbors</a:t>
            </a:r>
            <a:endParaRPr lang="en-ID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D" dirty="0">
                <a:latin typeface="+mj-lt"/>
              </a:rPr>
              <a:t>dan </a:t>
            </a:r>
            <a:r>
              <a:rPr lang="en-ID" dirty="0" err="1">
                <a:latin typeface="+mj-lt"/>
              </a:rPr>
              <a:t>Evaluasi</a:t>
            </a:r>
            <a:r>
              <a:rPr lang="en-ID" dirty="0">
                <a:latin typeface="+mj-lt"/>
              </a:rPr>
              <a:t> Model</a:t>
            </a:r>
            <a:endParaRPr lang="en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	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92CD9275-9E92-016A-9736-E6FC59F8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E0980CC9-DD4B-49B2-7C5A-60F3E2C7D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PENDAHULUAN</a:t>
            </a:r>
            <a:endParaRPr dirty="0"/>
          </a:p>
        </p:txBody>
      </p:sp>
      <p:sp>
        <p:nvSpPr>
          <p:cNvPr id="764" name="Google Shape;764;p33">
            <a:extLst>
              <a:ext uri="{FF2B5EF4-FFF2-40B4-BE49-F238E27FC236}">
                <a16:creationId xmlns:a16="http://schemas.microsoft.com/office/drawing/2014/main" id="{3949BDB9-7CBA-24D3-B9AB-609696374DB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175080" y="1061904"/>
            <a:ext cx="2610900" cy="3349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DATASET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BC203-3B12-3058-5571-DEE4F690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127" y="1500725"/>
            <a:ext cx="5772838" cy="2477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073AA-8636-4BD8-920F-1E028C5B382E}"/>
              </a:ext>
            </a:extLst>
          </p:cNvPr>
          <p:cNvSpPr txBox="1"/>
          <p:nvPr/>
        </p:nvSpPr>
        <p:spPr>
          <a:xfrm>
            <a:off x="1495540" y="4081596"/>
            <a:ext cx="6152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Dataset Titanic </a:t>
            </a:r>
            <a:r>
              <a:rPr lang="en-ID" sz="1200" dirty="0" err="1">
                <a:solidFill>
                  <a:schemeClr val="tx1"/>
                </a:solidFill>
              </a:rPr>
              <a:t>berisi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informasi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tentang</a:t>
            </a:r>
            <a:r>
              <a:rPr lang="en-ID" sz="1200" dirty="0">
                <a:solidFill>
                  <a:schemeClr val="tx1"/>
                </a:solidFill>
              </a:rPr>
              <a:t> 891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berada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kapal</a:t>
            </a:r>
            <a:r>
              <a:rPr lang="en-ID" sz="1200" dirty="0">
                <a:solidFill>
                  <a:schemeClr val="tx1"/>
                </a:solidFill>
              </a:rPr>
              <a:t> Titanic dan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12 </a:t>
            </a:r>
            <a:r>
              <a:rPr lang="en-ID" sz="1200" dirty="0" err="1">
                <a:solidFill>
                  <a:schemeClr val="tx1"/>
                </a:solidFill>
              </a:rPr>
              <a:t>fitur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gambar</a:t>
            </a:r>
            <a:r>
              <a:rPr lang="en-ID" sz="1200" dirty="0">
                <a:solidFill>
                  <a:schemeClr val="tx1"/>
                </a:solidFill>
              </a:rPr>
              <a:t> di </a:t>
            </a:r>
            <a:r>
              <a:rPr lang="en-ID" sz="1200" dirty="0" err="1">
                <a:solidFill>
                  <a:schemeClr val="tx1"/>
                </a:solidFill>
              </a:rPr>
              <a:t>atas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dirty="0">
                <a:solidFill>
                  <a:schemeClr val="tx1"/>
                </a:solidFill>
              </a:rPr>
              <a:t>Dari total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sekitar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>
                <a:solidFill>
                  <a:schemeClr val="tx1"/>
                </a:solidFill>
              </a:rPr>
              <a:t>38%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berhasil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bertahan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hidup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sementara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sisanya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endParaRPr lang="en-ID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6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765A65-FA9B-268E-1F9E-CEFDD9F0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56" y="2095308"/>
            <a:ext cx="1181623" cy="20491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ED1980-5F2D-2537-7ADC-0A5D7DF3AF9D}"/>
              </a:ext>
            </a:extLst>
          </p:cNvPr>
          <p:cNvSpPr txBox="1"/>
          <p:nvPr/>
        </p:nvSpPr>
        <p:spPr>
          <a:xfrm>
            <a:off x="842791" y="1762014"/>
            <a:ext cx="160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chemeClr val="tx1"/>
                </a:solidFill>
              </a:rPr>
              <a:t>Check missing value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F181C5-88D6-7707-8D09-18EBB380D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279" y="2134366"/>
            <a:ext cx="2758882" cy="3429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8DAC5D9-F6AD-30CD-C77B-8EE8BC42D2C9}"/>
              </a:ext>
            </a:extLst>
          </p:cNvPr>
          <p:cNvSpPr txBox="1"/>
          <p:nvPr/>
        </p:nvSpPr>
        <p:spPr>
          <a:xfrm>
            <a:off x="3410337" y="1795811"/>
            <a:ext cx="2575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Mengisi</a:t>
            </a:r>
            <a:r>
              <a:rPr lang="en-ID" sz="1100" dirty="0">
                <a:solidFill>
                  <a:schemeClr val="tx1"/>
                </a:solidFill>
              </a:rPr>
              <a:t> Nilai </a:t>
            </a:r>
            <a:r>
              <a:rPr lang="en-ID" sz="1100" dirty="0" err="1">
                <a:solidFill>
                  <a:schemeClr val="tx1"/>
                </a:solidFill>
              </a:rPr>
              <a:t>Kosong</a:t>
            </a:r>
            <a:r>
              <a:rPr lang="en-ID" sz="1100" dirty="0">
                <a:solidFill>
                  <a:schemeClr val="tx1"/>
                </a:solidFill>
              </a:rPr>
              <a:t> pada Kolom 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2AFB9-0BB0-3C47-5420-95FD185F31C1}"/>
              </a:ext>
            </a:extLst>
          </p:cNvPr>
          <p:cNvSpPr/>
          <p:nvPr/>
        </p:nvSpPr>
        <p:spPr>
          <a:xfrm>
            <a:off x="3666514" y="1159956"/>
            <a:ext cx="2437647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Handling Missing Value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9FC84C-CA84-D6C9-3E9E-2F8DD5ED9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344" y="2938322"/>
            <a:ext cx="3244288" cy="2953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88836D1-B1B2-60C2-5F96-77CFEE71F4B1}"/>
              </a:ext>
            </a:extLst>
          </p:cNvPr>
          <p:cNvSpPr txBox="1"/>
          <p:nvPr/>
        </p:nvSpPr>
        <p:spPr>
          <a:xfrm>
            <a:off x="3318298" y="2650842"/>
            <a:ext cx="29983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Mengisi</a:t>
            </a:r>
            <a:r>
              <a:rPr lang="en-ID" sz="1100" dirty="0">
                <a:solidFill>
                  <a:schemeClr val="tx1"/>
                </a:solidFill>
              </a:rPr>
              <a:t> Nilai </a:t>
            </a:r>
            <a:r>
              <a:rPr lang="en-ID" sz="1100" dirty="0" err="1">
                <a:solidFill>
                  <a:schemeClr val="tx1"/>
                </a:solidFill>
              </a:rPr>
              <a:t>Kosong</a:t>
            </a:r>
            <a:r>
              <a:rPr lang="en-ID" sz="1100" dirty="0">
                <a:solidFill>
                  <a:schemeClr val="tx1"/>
                </a:solidFill>
              </a:rPr>
              <a:t> pada Kolom Embarked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C40BF7-4932-231A-7FB7-472D751984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208" y="3619825"/>
            <a:ext cx="2133898" cy="35247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13D86EA-B678-332B-33E2-E94D739A3B8D}"/>
              </a:ext>
            </a:extLst>
          </p:cNvPr>
          <p:cNvSpPr txBox="1"/>
          <p:nvPr/>
        </p:nvSpPr>
        <p:spPr>
          <a:xfrm>
            <a:off x="3831557" y="3358215"/>
            <a:ext cx="228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Menghapus</a:t>
            </a:r>
            <a:r>
              <a:rPr lang="en-ID" sz="1100" dirty="0">
                <a:solidFill>
                  <a:schemeClr val="tx1"/>
                </a:solidFill>
              </a:rPr>
              <a:t> Kolom Cabin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A75FCD3-32A2-426A-40C3-26DBAA11D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361" y="2095308"/>
            <a:ext cx="1057051" cy="19913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C4E582B-1B36-5A3B-5358-65F7761BD4DB}"/>
              </a:ext>
            </a:extLst>
          </p:cNvPr>
          <p:cNvSpPr txBox="1"/>
          <p:nvPr/>
        </p:nvSpPr>
        <p:spPr>
          <a:xfrm>
            <a:off x="6698257" y="1580945"/>
            <a:ext cx="20892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 err="1">
                <a:solidFill>
                  <a:schemeClr val="tx1"/>
                </a:solidFill>
              </a:rPr>
              <a:t>Memeriksa</a:t>
            </a:r>
            <a:r>
              <a:rPr lang="en-ID" sz="1100" dirty="0">
                <a:solidFill>
                  <a:schemeClr val="tx1"/>
                </a:solidFill>
              </a:rPr>
              <a:t> Kembali </a:t>
            </a:r>
            <a:r>
              <a:rPr lang="en-ID" sz="1100" dirty="0" err="1">
                <a:solidFill>
                  <a:schemeClr val="tx1"/>
                </a:solidFill>
              </a:rPr>
              <a:t>Jumlah</a:t>
            </a:r>
            <a:r>
              <a:rPr lang="en-ID" sz="1100" dirty="0">
                <a:solidFill>
                  <a:schemeClr val="tx1"/>
                </a:solidFill>
              </a:rPr>
              <a:t> Nilai </a:t>
            </a:r>
            <a:r>
              <a:rPr lang="en-ID" sz="1100" dirty="0" err="1">
                <a:solidFill>
                  <a:schemeClr val="tx1"/>
                </a:solidFill>
              </a:rPr>
              <a:t>Kosong</a:t>
            </a:r>
            <a:r>
              <a:rPr lang="en-ID" sz="1100" dirty="0">
                <a:solidFill>
                  <a:schemeClr val="tx1"/>
                </a:solidFill>
              </a:rPr>
              <a:t> di </a:t>
            </a:r>
            <a:r>
              <a:rPr lang="en-ID" sz="1100" dirty="0" err="1">
                <a:solidFill>
                  <a:schemeClr val="tx1"/>
                </a:solidFill>
              </a:rPr>
              <a:t>Setiap</a:t>
            </a:r>
            <a:r>
              <a:rPr lang="en-ID" sz="1100" dirty="0">
                <a:solidFill>
                  <a:schemeClr val="tx1"/>
                </a:solidFill>
              </a:rPr>
              <a:t> Kolom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2D76222E-BC2E-ECA2-F634-204A5870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A460839F-45A5-C5FD-B699-A4BBFDC4D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B0854-B33F-F15A-8E5B-EB8F0EF9B325}"/>
              </a:ext>
            </a:extLst>
          </p:cNvPr>
          <p:cNvSpPr txBox="1"/>
          <p:nvPr/>
        </p:nvSpPr>
        <p:spPr>
          <a:xfrm>
            <a:off x="1743740" y="1762013"/>
            <a:ext cx="21690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Distribution of Age and Survival</a:t>
            </a:r>
            <a:endParaRPr lang="en-ID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377DA5-7B05-F8BD-9908-4C7394352F6F}"/>
              </a:ext>
            </a:extLst>
          </p:cNvPr>
          <p:cNvSpPr/>
          <p:nvPr/>
        </p:nvSpPr>
        <p:spPr>
          <a:xfrm>
            <a:off x="3200400" y="1159956"/>
            <a:ext cx="3072809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Exploratory Data Analysis ( EDA)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4B0AEA3-AB6E-6923-81A8-AEC6D2A1021D}"/>
              </a:ext>
            </a:extLst>
          </p:cNvPr>
          <p:cNvSpPr/>
          <p:nvPr/>
        </p:nvSpPr>
        <p:spPr>
          <a:xfrm flipH="1">
            <a:off x="2703528" y="1846652"/>
            <a:ext cx="2012230" cy="2851823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70E96-42B4-A3CD-8EA6-1DFFDC2A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54" y="2009771"/>
            <a:ext cx="3335551" cy="2688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B6693-86C4-0013-9659-19D3364E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254" y="2023623"/>
            <a:ext cx="3335551" cy="2649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6811DA-41F9-592B-BBE2-2E08085B6AF7}"/>
              </a:ext>
            </a:extLst>
          </p:cNvPr>
          <p:cNvSpPr txBox="1"/>
          <p:nvPr/>
        </p:nvSpPr>
        <p:spPr>
          <a:xfrm>
            <a:off x="5700508" y="1715847"/>
            <a:ext cx="27234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Distribution of Sex and Survival</a:t>
            </a:r>
            <a:endParaRPr lang="en-ID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03085E8B-5B0F-68ED-83CC-6C977102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3AC94FEF-7849-FE4A-A60E-066568D79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7731B-FB80-76B7-83AB-1CA35CE259DF}"/>
              </a:ext>
            </a:extLst>
          </p:cNvPr>
          <p:cNvSpPr txBox="1"/>
          <p:nvPr/>
        </p:nvSpPr>
        <p:spPr>
          <a:xfrm>
            <a:off x="1167123" y="1715847"/>
            <a:ext cx="3288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Passengers Survived according to their </a:t>
            </a:r>
            <a:r>
              <a:rPr lang="en-US" sz="1100" dirty="0" err="1">
                <a:solidFill>
                  <a:schemeClr val="tx1"/>
                </a:solidFill>
              </a:rPr>
              <a:t>Pclass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  <a:endParaRPr lang="en-ID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B1D0F2-3FD1-9BD9-30ED-B32555335E62}"/>
              </a:ext>
            </a:extLst>
          </p:cNvPr>
          <p:cNvSpPr/>
          <p:nvPr/>
        </p:nvSpPr>
        <p:spPr>
          <a:xfrm>
            <a:off x="3200400" y="1159956"/>
            <a:ext cx="3072809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Exploratory Data Analysis ( EDA)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98B4FE6-E511-C2E3-86D0-EF28C1D85250}"/>
              </a:ext>
            </a:extLst>
          </p:cNvPr>
          <p:cNvSpPr/>
          <p:nvPr/>
        </p:nvSpPr>
        <p:spPr>
          <a:xfrm flipH="1">
            <a:off x="2703528" y="1846652"/>
            <a:ext cx="2012230" cy="2851823"/>
          </a:xfrm>
          <a:custGeom>
            <a:avLst/>
            <a:gdLst/>
            <a:ahLst/>
            <a:cxnLst/>
            <a:rect l="l" t="t" r="r" b="b"/>
            <a:pathLst>
              <a:path h="2550795">
                <a:moveTo>
                  <a:pt x="0" y="0"/>
                </a:moveTo>
                <a:lnTo>
                  <a:pt x="0" y="2550473"/>
                </a:lnTo>
              </a:path>
            </a:pathLst>
          </a:cu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FE02-4F35-94E8-CF91-70613CF1FBBA}"/>
              </a:ext>
            </a:extLst>
          </p:cNvPr>
          <p:cNvSpPr txBox="1"/>
          <p:nvPr/>
        </p:nvSpPr>
        <p:spPr>
          <a:xfrm>
            <a:off x="5700508" y="1715847"/>
            <a:ext cx="27234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Distribution of Embarked and Survival</a:t>
            </a:r>
            <a:endParaRPr lang="en-ID" sz="11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24F00-35A6-4AB9-1A6E-A59DC390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89" y="1977457"/>
            <a:ext cx="3504878" cy="2800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97C2E-2BBD-6CA6-1021-3C7FD67FD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96" y="1977457"/>
            <a:ext cx="3419804" cy="27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0DC031B7-3FDF-46E5-9C65-C0A69B3F9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>
            <a:extLst>
              <a:ext uri="{FF2B5EF4-FFF2-40B4-BE49-F238E27FC236}">
                <a16:creationId xmlns:a16="http://schemas.microsoft.com/office/drawing/2014/main" id="{327849FD-8F75-1B04-D943-9587A72DB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PREPROCESSING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B40391-76C5-7881-76AA-384C1E539234}"/>
              </a:ext>
            </a:extLst>
          </p:cNvPr>
          <p:cNvSpPr/>
          <p:nvPr/>
        </p:nvSpPr>
        <p:spPr>
          <a:xfrm>
            <a:off x="3668233" y="1058920"/>
            <a:ext cx="2190307" cy="487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chemeClr val="bg2"/>
                </a:solidFill>
              </a:rPr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CB9D1-BE1F-CFE6-5FEC-B7845CC6B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86" y="1588027"/>
            <a:ext cx="3904694" cy="3406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F7163D-4CC9-7680-C124-8C3F6C917B06}"/>
              </a:ext>
            </a:extLst>
          </p:cNvPr>
          <p:cNvSpPr txBox="1"/>
          <p:nvPr/>
        </p:nvSpPr>
        <p:spPr>
          <a:xfrm>
            <a:off x="5029201" y="1588027"/>
            <a:ext cx="39046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chemeClr val="tx1"/>
                </a:solidFill>
              </a:rPr>
              <a:t>Berdasarkan</a:t>
            </a:r>
            <a:r>
              <a:rPr lang="en-ID" sz="1200" dirty="0">
                <a:solidFill>
                  <a:schemeClr val="tx1"/>
                </a:solidFill>
              </a:rPr>
              <a:t> Correlation matrix :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- </a:t>
            </a:r>
            <a:r>
              <a:rPr lang="en-ID" sz="1200" b="1" dirty="0" err="1">
                <a:solidFill>
                  <a:schemeClr val="tx1"/>
                </a:solidFill>
              </a:rPr>
              <a:t>Pclass</a:t>
            </a:r>
            <a:r>
              <a:rPr lang="en-ID" sz="1200" b="1" dirty="0">
                <a:solidFill>
                  <a:schemeClr val="tx1"/>
                </a:solidFill>
              </a:rPr>
              <a:t> (-0.34): </a:t>
            </a:r>
            <a:r>
              <a:rPr lang="en-ID" sz="1200" dirty="0">
                <a:solidFill>
                  <a:schemeClr val="tx1"/>
                </a:solidFill>
              </a:rPr>
              <a:t>Ada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negatif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keselamatan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berarti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rendah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(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besar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nilainya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misalnya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3), 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kecil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kemungkinan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- Fare (0.26): </a:t>
            </a:r>
            <a:r>
              <a:rPr lang="en-ID" sz="1200" dirty="0">
                <a:solidFill>
                  <a:schemeClr val="tx1"/>
                </a:solidFill>
              </a:rPr>
              <a:t>Ada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positif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moderat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harga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tiket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peluang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keselamatan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Penumpang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membayar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tinggi</a:t>
            </a:r>
            <a:r>
              <a:rPr lang="en-ID" sz="1200" dirty="0">
                <a:solidFill>
                  <a:schemeClr val="tx1"/>
                </a:solidFill>
              </a:rPr>
              <a:t> (</a:t>
            </a:r>
            <a:r>
              <a:rPr lang="en-ID" sz="1200" dirty="0" err="1">
                <a:solidFill>
                  <a:schemeClr val="tx1"/>
                </a:solidFill>
              </a:rPr>
              <a:t>kelas</a:t>
            </a:r>
            <a:r>
              <a:rPr lang="en-ID" sz="1200" dirty="0">
                <a:solidFill>
                  <a:schemeClr val="tx1"/>
                </a:solidFill>
              </a:rPr>
              <a:t> 1 </a:t>
            </a:r>
            <a:r>
              <a:rPr lang="en-ID" sz="1200" dirty="0" err="1">
                <a:solidFill>
                  <a:schemeClr val="tx1"/>
                </a:solidFill>
              </a:rPr>
              <a:t>atau</a:t>
            </a:r>
            <a:r>
              <a:rPr lang="en-ID" sz="1200" dirty="0">
                <a:solidFill>
                  <a:schemeClr val="tx1"/>
                </a:solidFill>
              </a:rPr>
              <a:t> 2)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peluang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besar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untuk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- Age (-0.065):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negatif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lemah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keselamatan</a:t>
            </a:r>
            <a:r>
              <a:rPr lang="en-ID" sz="1200" dirty="0">
                <a:solidFill>
                  <a:schemeClr val="tx1"/>
                </a:solidFill>
              </a:rPr>
              <a:t>. </a:t>
            </a:r>
            <a:r>
              <a:rPr lang="en-ID" sz="1200" dirty="0" err="1">
                <a:solidFill>
                  <a:schemeClr val="tx1"/>
                </a:solidFill>
              </a:rPr>
              <a:t>Usia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terlalu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berpengaruh</a:t>
            </a:r>
            <a:r>
              <a:rPr lang="en-ID" sz="1200" dirty="0">
                <a:solidFill>
                  <a:schemeClr val="tx1"/>
                </a:solidFill>
              </a:rPr>
              <a:t> pada </a:t>
            </a:r>
            <a:r>
              <a:rPr lang="en-ID" sz="1200" dirty="0" err="1">
                <a:solidFill>
                  <a:schemeClr val="tx1"/>
                </a:solidFill>
              </a:rPr>
              <a:t>peluang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selamat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meskipun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anak-anak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mungkin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sedikit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diutamakan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evakuasi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b="1" dirty="0">
                <a:solidFill>
                  <a:schemeClr val="tx1"/>
                </a:solidFill>
              </a:rPr>
              <a:t>- </a:t>
            </a:r>
            <a:r>
              <a:rPr lang="en-ID" sz="1200" b="1" dirty="0" err="1">
                <a:solidFill>
                  <a:schemeClr val="tx1"/>
                </a:solidFill>
              </a:rPr>
              <a:t>SibSp</a:t>
            </a:r>
            <a:r>
              <a:rPr lang="en-ID" sz="1200" b="1" dirty="0">
                <a:solidFill>
                  <a:schemeClr val="tx1"/>
                </a:solidFill>
              </a:rPr>
              <a:t> (-0.035) dan Parch (0.082): </a:t>
            </a:r>
            <a:r>
              <a:rPr lang="en-ID" sz="1200" dirty="0" err="1">
                <a:solidFill>
                  <a:schemeClr val="tx1"/>
                </a:solidFill>
              </a:rPr>
              <a:t>Tidak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signifikan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jumlah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saudara</a:t>
            </a:r>
            <a:r>
              <a:rPr lang="en-ID" sz="1200" dirty="0">
                <a:solidFill>
                  <a:schemeClr val="tx1"/>
                </a:solidFill>
              </a:rPr>
              <a:t>/</a:t>
            </a:r>
            <a:r>
              <a:rPr lang="en-ID" sz="1200" dirty="0" err="1">
                <a:solidFill>
                  <a:schemeClr val="tx1"/>
                </a:solidFill>
              </a:rPr>
              <a:t>anak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ikut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serta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peluang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keselamatan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731287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884</Words>
  <Application>Microsoft Office PowerPoint</Application>
  <PresentationFormat>On-screen Show (16:9)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Raleway ExtraBold</vt:lpstr>
      <vt:lpstr>Tahoma</vt:lpstr>
      <vt:lpstr>Arial</vt:lpstr>
      <vt:lpstr>Roboto</vt:lpstr>
      <vt:lpstr>Hanken Grotesk</vt:lpstr>
      <vt:lpstr>Raleway Black</vt:lpstr>
      <vt:lpstr>Anaheim</vt:lpstr>
      <vt:lpstr>Technology Market Research Pitch Deck by Slidesgo</vt:lpstr>
      <vt:lpstr>TITANIC  PROJECT DATA SCIENCE</vt:lpstr>
      <vt:lpstr>PERKENALAN</vt:lpstr>
      <vt:lpstr>DAFTAR ISI</vt:lpstr>
      <vt:lpstr>DESKRIPSI PROJECT</vt:lpstr>
      <vt:lpstr>PENDAHULUAN</vt:lpstr>
      <vt:lpstr>PREPROCESSING DATA</vt:lpstr>
      <vt:lpstr>PREPROCESSING DATA</vt:lpstr>
      <vt:lpstr>PREPROCESSING DATA</vt:lpstr>
      <vt:lpstr>PREPROCESSING DATA</vt:lpstr>
      <vt:lpstr>FEATURE ENGINEERING</vt:lpstr>
      <vt:lpstr>FEATURE SELECTION</vt:lpstr>
      <vt:lpstr>FEATURE SELECTION</vt:lpstr>
      <vt:lpstr>MODELLING</vt:lpstr>
      <vt:lpstr>MODELLING</vt:lpstr>
      <vt:lpstr>MODELLING</vt:lpstr>
      <vt:lpstr>MODELLING</vt:lpstr>
      <vt:lpstr>FEATURE IMPORTANCE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Azhar Zuhro</dc:creator>
  <cp:lastModifiedBy>Azhar Zuhro</cp:lastModifiedBy>
  <cp:revision>4</cp:revision>
  <dcterms:modified xsi:type="dcterms:W3CDTF">2024-10-23T16:02:44Z</dcterms:modified>
</cp:coreProperties>
</file>