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5" r:id="rId2"/>
    <p:sldId id="259" r:id="rId3"/>
    <p:sldId id="256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95" r:id="rId12"/>
    <p:sldId id="294" r:id="rId13"/>
    <p:sldId id="296" r:id="rId14"/>
    <p:sldId id="297" r:id="rId15"/>
    <p:sldId id="298" r:id="rId16"/>
    <p:sldId id="274" r:id="rId17"/>
    <p:sldId id="291" r:id="rId18"/>
    <p:sldId id="299" r:id="rId19"/>
    <p:sldId id="30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0BBA8"/>
    <a:srgbClr val="ECB112"/>
    <a:srgbClr val="E98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5" d="100"/>
          <a:sy n="75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0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1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3150" y="1411605"/>
            <a:ext cx="5986145" cy="2616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0">
                <a:ea typeface="微软雅黑" panose="020B0503020204020204" charset="-122"/>
              </a:rPr>
              <a:t>主体功能</a:t>
            </a:r>
          </a:p>
          <a:p>
            <a:pPr algn="l"/>
            <a:r>
              <a:rPr lang="zh-CN" altLang="en-US" sz="8000">
                <a:ea typeface="微软雅黑" panose="020B0503020204020204" charset="-122"/>
              </a:rPr>
              <a:t>Main function</a:t>
            </a:r>
          </a:p>
        </p:txBody>
      </p:sp>
      <p:sp>
        <p:nvSpPr>
          <p:cNvPr id="3" name="直角三角形 2"/>
          <p:cNvSpPr/>
          <p:nvPr/>
        </p:nvSpPr>
        <p:spPr>
          <a:xfrm flipH="1">
            <a:off x="6329680" y="3601720"/>
            <a:ext cx="5873115" cy="326707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259205" y="4021455"/>
            <a:ext cx="1018095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93695" y="1917065"/>
            <a:ext cx="1005205" cy="2397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语言设置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083050" y="3884930"/>
            <a:ext cx="2340000" cy="6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7" name="等腰三角形 86"/>
          <p:cNvSpPr/>
          <p:nvPr/>
        </p:nvSpPr>
        <p:spPr>
          <a:xfrm>
            <a:off x="4398645" y="3815715"/>
            <a:ext cx="130810" cy="206375"/>
          </a:xfrm>
          <a:prstGeom prst="triangle">
            <a:avLst/>
          </a:prstGeom>
          <a:solidFill>
            <a:srgbClr val="FF99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077335" y="2121535"/>
            <a:ext cx="7727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97350" y="214757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亮   度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4893945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013960" y="2134235"/>
            <a:ext cx="5118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对比度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5716270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836285" y="2134235"/>
            <a:ext cx="496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色  调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6538595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658610" y="2134235"/>
            <a:ext cx="4876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饱和度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4077335" y="256222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197350" y="258826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清晰度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4893945" y="25488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013960" y="2574925"/>
            <a:ext cx="456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伽   玛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5716270" y="25488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836285" y="2574925"/>
            <a:ext cx="495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白平衡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6538595" y="25488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658610" y="2574925"/>
            <a:ext cx="631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逆光对比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4077335" y="298323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197350" y="3009265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增   益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4893945" y="296989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942205" y="2995930"/>
            <a:ext cx="724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电力线频率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5716270" y="296989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6538595" y="296989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586855" y="2995930"/>
            <a:ext cx="702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恢复默认值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6538595" y="378523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698615" y="3811270"/>
            <a:ext cx="5187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自   动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083050" y="3884930"/>
            <a:ext cx="2340000" cy="6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7" name="等腰三角形 86"/>
          <p:cNvSpPr/>
          <p:nvPr/>
        </p:nvSpPr>
        <p:spPr>
          <a:xfrm>
            <a:off x="4398645" y="3815715"/>
            <a:ext cx="130810" cy="206375"/>
          </a:xfrm>
          <a:prstGeom prst="triangle">
            <a:avLst/>
          </a:prstGeom>
          <a:solidFill>
            <a:srgbClr val="FF99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077335" y="2121535"/>
            <a:ext cx="7727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97350" y="214757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8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缩   放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4893945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013960" y="2134235"/>
            <a:ext cx="5118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焦   点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5716270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836285" y="2134235"/>
            <a:ext cx="496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曝   光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6538595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658610" y="2134235"/>
            <a:ext cx="4876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光   圈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4077335" y="256222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893945" y="25488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013960" y="2574925"/>
            <a:ext cx="456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倾   斜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5716270" y="25488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836285" y="2574925"/>
            <a:ext cx="495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滚   动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6538595" y="25488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586855" y="2574925"/>
            <a:ext cx="7143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低亮度补偿</a:t>
            </a:r>
          </a:p>
        </p:txBody>
      </p:sp>
      <p:sp>
        <p:nvSpPr>
          <p:cNvPr id="115" name="圆角矩形 114"/>
          <p:cNvSpPr/>
          <p:nvPr/>
        </p:nvSpPr>
        <p:spPr>
          <a:xfrm>
            <a:off x="6538595" y="296989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586855" y="2995930"/>
            <a:ext cx="702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恢复默认值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6538595" y="378523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698615" y="3811270"/>
            <a:ext cx="5187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自   动</a:t>
            </a:r>
          </a:p>
        </p:txBody>
      </p:sp>
      <p:sp>
        <p:nvSpPr>
          <p:cNvPr id="68" name="矩形 67"/>
          <p:cNvSpPr/>
          <p:nvPr/>
        </p:nvSpPr>
        <p:spPr>
          <a:xfrm>
            <a:off x="2893695" y="1917065"/>
            <a:ext cx="1005205" cy="2397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97350" y="2574925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全   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760913" y="2665730"/>
            <a:ext cx="138366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996180" y="2691765"/>
            <a:ext cx="9131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中  文   Chinese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4760913" y="3106420"/>
            <a:ext cx="138366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93695" y="1917065"/>
            <a:ext cx="1005205" cy="2397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96180" y="3119120"/>
            <a:ext cx="1060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英  文  English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893695" y="1917065"/>
            <a:ext cx="1005205" cy="2397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时间设置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387850" y="2559050"/>
            <a:ext cx="7727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07865" y="2585085"/>
            <a:ext cx="576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2017 </a:t>
            </a:r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年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204460" y="254571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96230" y="2571750"/>
            <a:ext cx="5118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05 </a:t>
            </a:r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月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026785" y="254571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46800" y="2571750"/>
            <a:ext cx="4965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26 </a:t>
            </a:r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日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204460" y="298640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96230" y="3012440"/>
            <a:ext cx="4565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13 </a:t>
            </a:r>
            <a:r>
              <a:rPr lang="zh-CN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时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026785" y="298640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46800" y="3012440"/>
            <a:ext cx="4959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37 </a:t>
            </a:r>
            <a:r>
              <a:rPr lang="zh-CN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分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4387850" y="342074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655185" y="3402965"/>
            <a:ext cx="281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+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5204460" y="340741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414645" y="3407410"/>
            <a:ext cx="3016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－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6026785" y="340741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46800" y="3420745"/>
            <a:ext cx="43878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应 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942205" y="2717165"/>
            <a:ext cx="1205230" cy="695960"/>
            <a:chOff x="15172" y="4118"/>
            <a:chExt cx="1898" cy="1096"/>
          </a:xfrm>
        </p:grpSpPr>
        <p:sp>
          <p:nvSpPr>
            <p:cNvPr id="34" name="圆角矩形 33"/>
            <p:cNvSpPr/>
            <p:nvPr/>
          </p:nvSpPr>
          <p:spPr>
            <a:xfrm>
              <a:off x="15172" y="4118"/>
              <a:ext cx="1868" cy="42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altLang="zh-CN" sz="1200">
                <a:sym typeface="+mn-ea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5396" y="4159"/>
              <a:ext cx="1408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900">
                  <a:solidFill>
                    <a:schemeClr val="tx1"/>
                  </a:solidFill>
                  <a:ea typeface="微软雅黑" panose="020B0503020204020204" charset="-122"/>
                  <a:sym typeface="+mn-ea"/>
                </a:rPr>
                <a:t>恢复出厂设置？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5182" y="4794"/>
              <a:ext cx="777" cy="42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altLang="zh-CN" sz="1200"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258" y="4835"/>
              <a:ext cx="67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900">
                  <a:solidFill>
                    <a:schemeClr val="tx1"/>
                  </a:solidFill>
                  <a:ea typeface="微软雅黑" panose="020B0503020204020204" charset="-122"/>
                  <a:sym typeface="+mn-ea"/>
                </a:rPr>
                <a:t>确认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6294" y="4788"/>
              <a:ext cx="777" cy="4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altLang="zh-CN" sz="1000"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370" y="4829"/>
              <a:ext cx="67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900">
                  <a:solidFill>
                    <a:schemeClr val="tx1"/>
                  </a:solidFill>
                  <a:ea typeface="微软雅黑" panose="020B0503020204020204" charset="-122"/>
                  <a:sym typeface="+mn-ea"/>
                </a:rPr>
                <a:t>取消</a:t>
              </a:r>
            </a:p>
          </p:txBody>
        </p:sp>
      </p:grpSp>
      <p:sp>
        <p:nvSpPr>
          <p:cNvPr id="38" name="同侧圆角矩形 37"/>
          <p:cNvSpPr/>
          <p:nvPr/>
        </p:nvSpPr>
        <p:spPr>
          <a:xfrm>
            <a:off x="138112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0020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关  机</a:t>
            </a:r>
          </a:p>
        </p:txBody>
      </p:sp>
      <p:sp>
        <p:nvSpPr>
          <p:cNvPr id="39" name="同侧圆角矩形 38"/>
          <p:cNvSpPr/>
          <p:nvPr/>
        </p:nvSpPr>
        <p:spPr>
          <a:xfrm>
            <a:off x="2457450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0540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录   像</a:t>
            </a:r>
          </a:p>
        </p:txBody>
      </p:sp>
      <p:sp>
        <p:nvSpPr>
          <p:cNvPr id="40" name="同侧圆角矩形 39"/>
          <p:cNvSpPr/>
          <p:nvPr/>
        </p:nvSpPr>
        <p:spPr>
          <a:xfrm>
            <a:off x="354520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9316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拍   照</a:t>
            </a:r>
          </a:p>
        </p:txBody>
      </p:sp>
      <p:sp>
        <p:nvSpPr>
          <p:cNvPr id="35" name="同侧圆角矩形 34"/>
          <p:cNvSpPr/>
          <p:nvPr/>
        </p:nvSpPr>
        <p:spPr>
          <a:xfrm>
            <a:off x="463486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1932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文件管理</a:t>
            </a:r>
          </a:p>
        </p:txBody>
      </p:sp>
      <p:sp>
        <p:nvSpPr>
          <p:cNvPr id="54" name="同侧圆角矩形 53"/>
          <p:cNvSpPr/>
          <p:nvPr/>
        </p:nvSpPr>
        <p:spPr>
          <a:xfrm>
            <a:off x="5716270" y="5114290"/>
            <a:ext cx="1014095" cy="570230"/>
          </a:xfrm>
          <a:prstGeom prst="round2Same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6422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设   置</a:t>
            </a:r>
          </a:p>
        </p:txBody>
      </p:sp>
      <p:sp>
        <p:nvSpPr>
          <p:cNvPr id="37" name="同侧圆角矩形 36"/>
          <p:cNvSpPr/>
          <p:nvPr/>
        </p:nvSpPr>
        <p:spPr>
          <a:xfrm>
            <a:off x="679894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8340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系统信息</a:t>
            </a:r>
          </a:p>
        </p:txBody>
      </p:sp>
      <p:sp>
        <p:nvSpPr>
          <p:cNvPr id="48" name="同侧圆角矩形 47"/>
          <p:cNvSpPr/>
          <p:nvPr/>
        </p:nvSpPr>
        <p:spPr>
          <a:xfrm>
            <a:off x="788987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3783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亮   度</a:t>
            </a:r>
          </a:p>
        </p:txBody>
      </p: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893695" y="1917065"/>
            <a:ext cx="1005205" cy="2397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时间设置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8" name="同侧圆角矩形 37"/>
          <p:cNvSpPr/>
          <p:nvPr/>
        </p:nvSpPr>
        <p:spPr>
          <a:xfrm>
            <a:off x="138112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0020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关  机</a:t>
            </a:r>
          </a:p>
        </p:txBody>
      </p:sp>
      <p:sp>
        <p:nvSpPr>
          <p:cNvPr id="39" name="同侧圆角矩形 38"/>
          <p:cNvSpPr/>
          <p:nvPr/>
        </p:nvSpPr>
        <p:spPr>
          <a:xfrm>
            <a:off x="2457450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0540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录   像</a:t>
            </a:r>
          </a:p>
        </p:txBody>
      </p:sp>
      <p:sp>
        <p:nvSpPr>
          <p:cNvPr id="40" name="同侧圆角矩形 39"/>
          <p:cNvSpPr/>
          <p:nvPr/>
        </p:nvSpPr>
        <p:spPr>
          <a:xfrm>
            <a:off x="354520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9316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拍   照</a:t>
            </a:r>
          </a:p>
        </p:txBody>
      </p:sp>
      <p:sp>
        <p:nvSpPr>
          <p:cNvPr id="35" name="同侧圆角矩形 34"/>
          <p:cNvSpPr/>
          <p:nvPr/>
        </p:nvSpPr>
        <p:spPr>
          <a:xfrm>
            <a:off x="463486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1932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文件管理</a:t>
            </a:r>
          </a:p>
        </p:txBody>
      </p:sp>
      <p:sp>
        <p:nvSpPr>
          <p:cNvPr id="54" name="同侧圆角矩形 53"/>
          <p:cNvSpPr/>
          <p:nvPr/>
        </p:nvSpPr>
        <p:spPr>
          <a:xfrm>
            <a:off x="5716270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6422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设   置</a:t>
            </a:r>
          </a:p>
        </p:txBody>
      </p:sp>
      <p:sp>
        <p:nvSpPr>
          <p:cNvPr id="37" name="同侧圆角矩形 36"/>
          <p:cNvSpPr/>
          <p:nvPr/>
        </p:nvSpPr>
        <p:spPr>
          <a:xfrm>
            <a:off x="6798945" y="5114290"/>
            <a:ext cx="1014095" cy="570230"/>
          </a:xfrm>
          <a:prstGeom prst="round2Same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8340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系统信息</a:t>
            </a:r>
          </a:p>
        </p:txBody>
      </p:sp>
      <p:sp>
        <p:nvSpPr>
          <p:cNvPr id="48" name="同侧圆角矩形 47"/>
          <p:cNvSpPr/>
          <p:nvPr/>
        </p:nvSpPr>
        <p:spPr>
          <a:xfrm>
            <a:off x="788987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3783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亮   度</a:t>
            </a:r>
          </a:p>
        </p:txBody>
      </p: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26255" y="2715260"/>
            <a:ext cx="1552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0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系统版本：</a:t>
            </a:r>
            <a:r>
              <a:rPr lang="en-US" altLang="zh-CN" sz="10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0215487878</a:t>
            </a:r>
          </a:p>
          <a:p>
            <a:pPr algn="l"/>
            <a:endParaRPr lang="zh-CN" altLang="zh-CN" sz="1000" b="1">
              <a:solidFill>
                <a:srgbClr val="FFC000"/>
              </a:solidFill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zh-CN" sz="10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剩余空间：</a:t>
            </a:r>
            <a:r>
              <a:rPr lang="en-US" altLang="zh-CN" sz="10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47526265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3150" y="1411605"/>
            <a:ext cx="5498465" cy="2616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0">
                <a:ea typeface="微软雅黑" panose="020B0503020204020204" charset="-122"/>
              </a:rPr>
              <a:t>文件管理器</a:t>
            </a:r>
          </a:p>
          <a:p>
            <a:pPr algn="l"/>
            <a:r>
              <a:rPr lang="zh-CN" altLang="en-US" sz="8000">
                <a:ea typeface="微软雅黑" panose="020B0503020204020204" charset="-122"/>
              </a:rPr>
              <a:t>File manager</a:t>
            </a:r>
          </a:p>
        </p:txBody>
      </p:sp>
      <p:sp>
        <p:nvSpPr>
          <p:cNvPr id="5" name="直角三角形 4"/>
          <p:cNvSpPr/>
          <p:nvPr/>
        </p:nvSpPr>
        <p:spPr>
          <a:xfrm flipH="1">
            <a:off x="6329680" y="3601720"/>
            <a:ext cx="5873115" cy="326707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259205" y="4021455"/>
            <a:ext cx="1018095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1055370" y="53848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484245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97400" y="5865495"/>
            <a:ext cx="11817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文件管理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714230" y="520065"/>
            <a:ext cx="2228850" cy="545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1</a:t>
            </a:r>
            <a:r>
              <a:rPr lang="zh-CN" altLang="en-US" sz="1600">
                <a:ea typeface="微软雅黑" panose="020B0503020204020204" charset="-122"/>
              </a:rPr>
              <a:t>、返回：返回上层预览界面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2</a:t>
            </a:r>
            <a:r>
              <a:rPr lang="zh-CN" altLang="en-US" sz="1600">
                <a:ea typeface="微软雅黑" panose="020B0503020204020204" charset="-122"/>
              </a:rPr>
              <a:t>、编辑：点击后可以对文件进行选择然后删除或者复制到</a:t>
            </a:r>
            <a:r>
              <a:rPr lang="en-US" altLang="zh-CN" sz="1600"/>
              <a:t>U</a:t>
            </a:r>
            <a:r>
              <a:rPr lang="zh-CN" altLang="en-US" sz="1600">
                <a:ea typeface="微软雅黑" panose="020B0503020204020204" charset="-122"/>
              </a:rPr>
              <a:t>盘等操作。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3</a:t>
            </a:r>
            <a:r>
              <a:rPr lang="zh-CN" altLang="en-US" sz="1600">
                <a:ea typeface="微软雅黑" panose="020B0503020204020204" charset="-122"/>
              </a:rPr>
              <a:t>、筛选器：可以选择性的查看当前只显示图片文件或视频文件或全部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4</a:t>
            </a:r>
            <a:r>
              <a:rPr lang="zh-CN" altLang="en-US" sz="1600">
                <a:ea typeface="微软雅黑" panose="020B0503020204020204" charset="-122"/>
              </a:rPr>
              <a:t>、向上、向下：翻页操作。文件以日期时间排序，最新的放在顶端。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5</a:t>
            </a:r>
            <a:r>
              <a:rPr lang="zh-CN" altLang="en-US" sz="1600">
                <a:ea typeface="微软雅黑" panose="020B0503020204020204" charset="-122"/>
              </a:rPr>
              <a:t>、右侧滑动应该是可以进行滑动操作的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6</a:t>
            </a:r>
            <a:r>
              <a:rPr lang="zh-CN" altLang="en-US" sz="1600">
                <a:ea typeface="微软雅黑" panose="020B0503020204020204" charset="-122"/>
              </a:rPr>
              <a:t>、删除、复制到</a:t>
            </a:r>
            <a:r>
              <a:rPr lang="en-US" altLang="zh-CN" sz="1600"/>
              <a:t>U</a:t>
            </a:r>
            <a:r>
              <a:rPr lang="zh-CN" altLang="en-US" sz="1600">
                <a:ea typeface="微软雅黑" panose="020B0503020204020204" charset="-122"/>
              </a:rPr>
              <a:t>盘操作时间较长时应该有进度条。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7</a:t>
            </a:r>
            <a:r>
              <a:rPr lang="zh-CN" altLang="en-US" sz="1600">
                <a:ea typeface="微软雅黑" panose="020B0503020204020204" charset="-122"/>
              </a:rPr>
              <a:t>、视频文件的缩略图跟图片应该有所区别。</a:t>
            </a:r>
            <a:endParaRPr lang="en-US" altLang="zh-CN" sz="1600"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73830" y="1311910"/>
            <a:ext cx="508000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26230" y="1457008"/>
            <a:ext cx="203200" cy="2127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6" name="直角三角形 7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1591945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ea typeface="微软雅黑" panose="020B0503020204020204" charset="-122"/>
              </a:rPr>
              <a:t>缩略图</a:t>
            </a:r>
          </a:p>
        </p:txBody>
      </p:sp>
      <p:sp>
        <p:nvSpPr>
          <p:cNvPr id="89" name="矩形 88"/>
          <p:cNvSpPr/>
          <p:nvPr/>
        </p:nvSpPr>
        <p:spPr>
          <a:xfrm>
            <a:off x="1591945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591945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484245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84245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308600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308600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308600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200900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200900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200900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15440" y="2034540"/>
            <a:ext cx="143891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20170601-130050</a:t>
            </a:r>
          </a:p>
        </p:txBody>
      </p:sp>
      <p:sp>
        <p:nvSpPr>
          <p:cNvPr id="101" name="矩形 100"/>
          <p:cNvSpPr/>
          <p:nvPr/>
        </p:nvSpPr>
        <p:spPr>
          <a:xfrm>
            <a:off x="9005985" y="887095"/>
            <a:ext cx="36000" cy="4277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889365" y="965835"/>
            <a:ext cx="269875" cy="125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681480" y="5216525"/>
            <a:ext cx="7005955" cy="459740"/>
            <a:chOff x="2648" y="8215"/>
            <a:chExt cx="11033" cy="724"/>
          </a:xfrm>
        </p:grpSpPr>
        <p:sp>
          <p:nvSpPr>
            <p:cNvPr id="102" name="同侧圆角矩形 101"/>
            <p:cNvSpPr/>
            <p:nvPr/>
          </p:nvSpPr>
          <p:spPr>
            <a:xfrm>
              <a:off x="264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81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返   回</a:t>
              </a:r>
            </a:p>
          </p:txBody>
        </p:sp>
        <p:sp>
          <p:nvSpPr>
            <p:cNvPr id="104" name="同侧圆角矩形 103"/>
            <p:cNvSpPr/>
            <p:nvPr/>
          </p:nvSpPr>
          <p:spPr>
            <a:xfrm>
              <a:off x="401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04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编   辑</a:t>
              </a:r>
            </a:p>
          </p:txBody>
        </p:sp>
        <p:sp>
          <p:nvSpPr>
            <p:cNvPr id="106" name="同侧圆角矩形 105"/>
            <p:cNvSpPr/>
            <p:nvPr/>
          </p:nvSpPr>
          <p:spPr>
            <a:xfrm>
              <a:off x="539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586" y="8348"/>
              <a:ext cx="88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筛选器</a:t>
              </a:r>
            </a:p>
          </p:txBody>
        </p:sp>
        <p:sp>
          <p:nvSpPr>
            <p:cNvPr id="108" name="同侧圆角矩形 107"/>
            <p:cNvSpPr/>
            <p:nvPr/>
          </p:nvSpPr>
          <p:spPr>
            <a:xfrm>
              <a:off x="6782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776" y="8348"/>
              <a:ext cx="113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向上翻页</a:t>
              </a:r>
            </a:p>
          </p:txBody>
        </p:sp>
        <p:sp>
          <p:nvSpPr>
            <p:cNvPr id="110" name="同侧圆角矩形 109"/>
            <p:cNvSpPr/>
            <p:nvPr/>
          </p:nvSpPr>
          <p:spPr>
            <a:xfrm>
              <a:off x="818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258" y="8348"/>
              <a:ext cx="1099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向下翻页</a:t>
              </a:r>
            </a:p>
          </p:txBody>
        </p:sp>
        <p:sp>
          <p:nvSpPr>
            <p:cNvPr id="112" name="同侧圆角矩形 111"/>
            <p:cNvSpPr/>
            <p:nvPr/>
          </p:nvSpPr>
          <p:spPr>
            <a:xfrm>
              <a:off x="958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9693" y="8348"/>
              <a:ext cx="82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全   选</a:t>
              </a:r>
            </a:p>
          </p:txBody>
        </p:sp>
        <p:sp>
          <p:nvSpPr>
            <p:cNvPr id="114" name="同侧圆角矩形 113"/>
            <p:cNvSpPr/>
            <p:nvPr/>
          </p:nvSpPr>
          <p:spPr>
            <a:xfrm>
              <a:off x="1099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1186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</a:p>
          </p:txBody>
        </p:sp>
        <p:sp>
          <p:nvSpPr>
            <p:cNvPr id="116" name="同侧圆角矩形 115"/>
            <p:cNvSpPr/>
            <p:nvPr/>
          </p:nvSpPr>
          <p:spPr>
            <a:xfrm>
              <a:off x="1239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2355" y="8348"/>
              <a:ext cx="119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</a:p>
          </p:txBody>
        </p:sp>
        <p:sp>
          <p:nvSpPr>
            <p:cNvPr id="119" name="同侧圆角矩形 118"/>
            <p:cNvSpPr/>
            <p:nvPr/>
          </p:nvSpPr>
          <p:spPr>
            <a:xfrm>
              <a:off x="1098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1171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</a:p>
          </p:txBody>
        </p:sp>
        <p:sp>
          <p:nvSpPr>
            <p:cNvPr id="121" name="同侧圆角矩形 120"/>
            <p:cNvSpPr/>
            <p:nvPr/>
          </p:nvSpPr>
          <p:spPr>
            <a:xfrm>
              <a:off x="1237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2340" y="8348"/>
              <a:ext cx="119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1055370" y="53848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6" name="直角三角形 7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576513" y="5216525"/>
            <a:ext cx="5223510" cy="459740"/>
            <a:chOff x="2648" y="8215"/>
            <a:chExt cx="8226" cy="724"/>
          </a:xfrm>
        </p:grpSpPr>
        <p:sp>
          <p:nvSpPr>
            <p:cNvPr id="102" name="同侧圆角矩形 101"/>
            <p:cNvSpPr/>
            <p:nvPr/>
          </p:nvSpPr>
          <p:spPr>
            <a:xfrm>
              <a:off x="264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81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上一张</a:t>
              </a:r>
            </a:p>
          </p:txBody>
        </p:sp>
        <p:sp>
          <p:nvSpPr>
            <p:cNvPr id="104" name="同侧圆角矩形 103"/>
            <p:cNvSpPr/>
            <p:nvPr/>
          </p:nvSpPr>
          <p:spPr>
            <a:xfrm>
              <a:off x="401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04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返   回</a:t>
              </a:r>
            </a:p>
          </p:txBody>
        </p:sp>
        <p:sp>
          <p:nvSpPr>
            <p:cNvPr id="106" name="同侧圆角矩形 105"/>
            <p:cNvSpPr/>
            <p:nvPr/>
          </p:nvSpPr>
          <p:spPr>
            <a:xfrm>
              <a:off x="539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586" y="8348"/>
              <a:ext cx="88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</a:p>
          </p:txBody>
        </p:sp>
        <p:sp>
          <p:nvSpPr>
            <p:cNvPr id="108" name="同侧圆角矩形 107"/>
            <p:cNvSpPr/>
            <p:nvPr/>
          </p:nvSpPr>
          <p:spPr>
            <a:xfrm>
              <a:off x="6782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776" y="8348"/>
              <a:ext cx="113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</a:p>
          </p:txBody>
        </p:sp>
        <p:sp>
          <p:nvSpPr>
            <p:cNvPr id="110" name="同侧圆角矩形 109"/>
            <p:cNvSpPr/>
            <p:nvPr/>
          </p:nvSpPr>
          <p:spPr>
            <a:xfrm>
              <a:off x="818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372" y="8348"/>
              <a:ext cx="1099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详   情</a:t>
              </a:r>
            </a:p>
          </p:txBody>
        </p:sp>
        <p:sp>
          <p:nvSpPr>
            <p:cNvPr id="112" name="同侧圆角矩形 111"/>
            <p:cNvSpPr/>
            <p:nvPr/>
          </p:nvSpPr>
          <p:spPr>
            <a:xfrm>
              <a:off x="958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9693" y="8348"/>
              <a:ext cx="82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下一张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638040" y="2923223"/>
            <a:ext cx="110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查看图片</a:t>
            </a:r>
          </a:p>
        </p:txBody>
      </p:sp>
      <p:sp>
        <p:nvSpPr>
          <p:cNvPr id="51" name="矩形 50"/>
          <p:cNvSpPr/>
          <p:nvPr/>
        </p:nvSpPr>
        <p:spPr>
          <a:xfrm>
            <a:off x="6983730" y="53848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文 件 名</a:t>
            </a:r>
          </a:p>
        </p:txBody>
      </p:sp>
      <p:sp>
        <p:nvSpPr>
          <p:cNvPr id="27" name="线形标注 1 26"/>
          <p:cNvSpPr/>
          <p:nvPr/>
        </p:nvSpPr>
        <p:spPr>
          <a:xfrm>
            <a:off x="8185785" y="4815205"/>
            <a:ext cx="1659890" cy="485775"/>
          </a:xfrm>
          <a:prstGeom prst="borderCallout1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点击屏幕时弹出此按钮栏再次点击时隐藏</a:t>
            </a:r>
          </a:p>
        </p:txBody>
      </p:sp>
      <p:sp>
        <p:nvSpPr>
          <p:cNvPr id="30" name="线形标注 1 29"/>
          <p:cNvSpPr/>
          <p:nvPr/>
        </p:nvSpPr>
        <p:spPr>
          <a:xfrm>
            <a:off x="9528810" y="273685"/>
            <a:ext cx="1659890" cy="485775"/>
          </a:xfrm>
          <a:prstGeom prst="borderCallout1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点击屏幕时弹出文件名再次点击时隐藏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688195" y="1827530"/>
            <a:ext cx="206883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详情包括：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文件名、文件大小、分辨率、文件格式、创建时间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1055370" y="53848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6" name="直角三角形 7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638040" y="2923223"/>
            <a:ext cx="110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        频</a:t>
            </a:r>
          </a:p>
        </p:txBody>
      </p:sp>
      <p:sp>
        <p:nvSpPr>
          <p:cNvPr id="51" name="矩形 50"/>
          <p:cNvSpPr/>
          <p:nvPr/>
        </p:nvSpPr>
        <p:spPr>
          <a:xfrm>
            <a:off x="6983730" y="53848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文 件 名</a:t>
            </a:r>
          </a:p>
        </p:txBody>
      </p:sp>
      <p:sp>
        <p:nvSpPr>
          <p:cNvPr id="18" name="同侧圆角矩形 17"/>
          <p:cNvSpPr/>
          <p:nvPr/>
        </p:nvSpPr>
        <p:spPr>
          <a:xfrm>
            <a:off x="1695450" y="521652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00225" y="530098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上一个</a:t>
            </a:r>
          </a:p>
        </p:txBody>
      </p:sp>
      <p:sp>
        <p:nvSpPr>
          <p:cNvPr id="20" name="同侧圆角矩形 19"/>
          <p:cNvSpPr/>
          <p:nvPr/>
        </p:nvSpPr>
        <p:spPr>
          <a:xfrm>
            <a:off x="2564130" y="521652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83510" y="530098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停   止</a:t>
            </a:r>
          </a:p>
        </p:txBody>
      </p:sp>
      <p:sp>
        <p:nvSpPr>
          <p:cNvPr id="22" name="同侧圆角矩形 21"/>
          <p:cNvSpPr/>
          <p:nvPr/>
        </p:nvSpPr>
        <p:spPr>
          <a:xfrm>
            <a:off x="3441700" y="521652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17570" y="5300980"/>
            <a:ext cx="75565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播放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暂停</a:t>
            </a:r>
          </a:p>
        </p:txBody>
      </p:sp>
      <p:sp>
        <p:nvSpPr>
          <p:cNvPr id="25" name="同侧圆角矩形 24"/>
          <p:cNvSpPr/>
          <p:nvPr/>
        </p:nvSpPr>
        <p:spPr>
          <a:xfrm>
            <a:off x="4320540" y="521652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60240" y="5300980"/>
            <a:ext cx="61531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返   回</a:t>
            </a:r>
          </a:p>
        </p:txBody>
      </p:sp>
      <p:sp>
        <p:nvSpPr>
          <p:cNvPr id="28" name="同侧圆角矩形 27"/>
          <p:cNvSpPr/>
          <p:nvPr/>
        </p:nvSpPr>
        <p:spPr>
          <a:xfrm>
            <a:off x="5210175" y="521652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29555" y="5300980"/>
            <a:ext cx="49085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</a:p>
        </p:txBody>
      </p:sp>
      <p:sp>
        <p:nvSpPr>
          <p:cNvPr id="31" name="同侧圆角矩形 30"/>
          <p:cNvSpPr/>
          <p:nvPr/>
        </p:nvSpPr>
        <p:spPr>
          <a:xfrm>
            <a:off x="6101080" y="521652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97270" y="5300980"/>
            <a:ext cx="74930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</a:p>
        </p:txBody>
      </p:sp>
      <p:sp>
        <p:nvSpPr>
          <p:cNvPr id="33" name="同侧圆角矩形 32"/>
          <p:cNvSpPr/>
          <p:nvPr/>
        </p:nvSpPr>
        <p:spPr>
          <a:xfrm>
            <a:off x="6997700" y="521652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17080" y="530098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</a:p>
        </p:txBody>
      </p:sp>
      <p:sp>
        <p:nvSpPr>
          <p:cNvPr id="35" name="同侧圆角矩形 34"/>
          <p:cNvSpPr/>
          <p:nvPr/>
        </p:nvSpPr>
        <p:spPr>
          <a:xfrm>
            <a:off x="7883525" y="521652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59395" y="530098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</a:p>
        </p:txBody>
      </p:sp>
      <p:sp>
        <p:nvSpPr>
          <p:cNvPr id="37" name="同侧圆角矩形 36"/>
          <p:cNvSpPr/>
          <p:nvPr/>
        </p:nvSpPr>
        <p:spPr>
          <a:xfrm>
            <a:off x="6988175" y="521652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107555" y="530098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详   情</a:t>
            </a:r>
          </a:p>
        </p:txBody>
      </p:sp>
      <p:sp>
        <p:nvSpPr>
          <p:cNvPr id="39" name="同侧圆角矩形 38"/>
          <p:cNvSpPr/>
          <p:nvPr/>
        </p:nvSpPr>
        <p:spPr>
          <a:xfrm>
            <a:off x="7874000" y="521652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993380" y="5300980"/>
            <a:ext cx="64452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下一个</a:t>
            </a:r>
          </a:p>
        </p:txBody>
      </p:sp>
      <p:sp>
        <p:nvSpPr>
          <p:cNvPr id="41" name="矩形 40"/>
          <p:cNvSpPr/>
          <p:nvPr/>
        </p:nvSpPr>
        <p:spPr>
          <a:xfrm>
            <a:off x="1055370" y="5005070"/>
            <a:ext cx="8265600" cy="72000"/>
          </a:xfrm>
          <a:prstGeom prst="rect">
            <a:avLst/>
          </a:prstGeom>
          <a:solidFill>
            <a:srgbClr val="FF99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/>
          <a:p>
            <a:pPr lvl="0" algn="ctr"/>
            <a:endParaRPr lang="zh-CN" altLang="en-US" sz="1200" b="1">
              <a:ea typeface="微软雅黑" panose="020B0503020204020204" charset="-122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04290" y="4960108"/>
            <a:ext cx="95250" cy="161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19505" y="530098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200" b="1">
                <a:solidFill>
                  <a:schemeClr val="tx1"/>
                </a:solidFill>
                <a:ea typeface="微软雅黑" panose="020B0503020204020204" charset="-122"/>
              </a:rPr>
              <a:t>02:34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699500" y="530098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200" b="1">
                <a:solidFill>
                  <a:schemeClr val="tx1"/>
                </a:solidFill>
                <a:ea typeface="微软雅黑" panose="020B0503020204020204" charset="-122"/>
              </a:rPr>
              <a:t>15:50</a:t>
            </a:r>
          </a:p>
        </p:txBody>
      </p:sp>
      <p:sp>
        <p:nvSpPr>
          <p:cNvPr id="45" name="线形标注 1 44"/>
          <p:cNvSpPr/>
          <p:nvPr/>
        </p:nvSpPr>
        <p:spPr>
          <a:xfrm>
            <a:off x="9645650" y="274320"/>
            <a:ext cx="1738630" cy="653415"/>
          </a:xfrm>
          <a:prstGeom prst="borderCallout1">
            <a:avLst>
              <a:gd name="adj1" fmla="val 54324"/>
              <a:gd name="adj2" fmla="val -6341"/>
              <a:gd name="adj3" fmla="val 73663"/>
              <a:gd name="adj4" fmla="val -33055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>
                <a:ea typeface="微软雅黑" panose="020B0503020204020204" charset="-122"/>
              </a:rPr>
              <a:t>点击屏幕时弹出文件名再次点击时隐藏跟按钮栏同步</a:t>
            </a:r>
          </a:p>
        </p:txBody>
      </p:sp>
      <p:sp>
        <p:nvSpPr>
          <p:cNvPr id="46" name="线形标注 1 45"/>
          <p:cNvSpPr/>
          <p:nvPr/>
        </p:nvSpPr>
        <p:spPr>
          <a:xfrm>
            <a:off x="9645015" y="4651375"/>
            <a:ext cx="1827530" cy="1029970"/>
          </a:xfrm>
          <a:prstGeom prst="borderCallout1">
            <a:avLst>
              <a:gd name="adj1" fmla="val 18750"/>
              <a:gd name="adj2" fmla="val -8333"/>
              <a:gd name="adj3" fmla="val 60604"/>
              <a:gd name="adj4" fmla="val -68346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>
                <a:ea typeface="微软雅黑" panose="020B0503020204020204" charset="-122"/>
              </a:rPr>
              <a:t>点击屏幕时弹出此按钮栏再次点击时隐藏。当按钮栏隐藏时进度条下移到最下方不隐藏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9645015" y="1249680"/>
            <a:ext cx="216344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详情包括：文件名、文件大小、文件格式、分辨率、视频时长、帧率、创建时间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6800" y="54927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68165" y="293497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97720" y="547370"/>
            <a:ext cx="222694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开机即进入视频，实时预览图像像素比例</a:t>
            </a: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：</a:t>
            </a: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显示。</a:t>
            </a:r>
          </a:p>
          <a:p>
            <a:endParaRPr lang="zh-CN" altLang="en-US">
              <a:ea typeface="微软雅黑" panose="020B0503020204020204" charset="-122"/>
            </a:endParaRPr>
          </a:p>
          <a:p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、显示器分辨率是     </a:t>
            </a:r>
            <a:r>
              <a:rPr lang="en-US" altLang="zh-CN"/>
              <a:t>1024*768</a:t>
            </a:r>
          </a:p>
          <a:p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2</a:t>
            </a:r>
            <a:r>
              <a:rPr lang="zh-CN" altLang="en-US">
                <a:ea typeface="微软雅黑" panose="020B0503020204020204" charset="-122"/>
              </a:rPr>
              <a:t>、摄像头分辨率有</a:t>
            </a:r>
            <a:r>
              <a:rPr lang="en-US" altLang="zh-CN"/>
              <a:t>320*240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640*360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640*480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920*720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1280*720</a:t>
            </a:r>
            <a:r>
              <a:rPr lang="zh-CN" altLang="en-US">
                <a:ea typeface="微软雅黑" panose="020B0503020204020204" charset="-122"/>
              </a:rPr>
              <a:t>等等，具体要看摄像头型号。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995160" y="54737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3" name="直角三角形 2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66800" y="54927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95160" y="54737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368165" y="293497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5870" y="5865495"/>
            <a:ext cx="536765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点击屏幕弹出功能按键，再次点击或</a:t>
            </a:r>
            <a:r>
              <a:rPr lang="en-US" altLang="zh-CN"/>
              <a:t>20S</a:t>
            </a:r>
            <a:r>
              <a:rPr lang="zh-CN" altLang="en-US">
                <a:ea typeface="微软雅黑" panose="020B0503020204020204" charset="-122"/>
              </a:rPr>
              <a:t>后自动隐藏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698355" y="547370"/>
            <a:ext cx="2353945" cy="3694430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软件可以进行串口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通讯接收下位机发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送过来的录像、拍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照、关机、亮度调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节指令。</a:t>
            </a:r>
          </a:p>
          <a:p>
            <a:pPr>
              <a:lnSpc>
                <a:spcPct val="150000"/>
              </a:lnSpc>
            </a:pP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此处的亮度等级在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此软件上只需要实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现在右上角提示即可。</a:t>
            </a:r>
          </a:p>
          <a:p>
            <a:pPr>
              <a:lnSpc>
                <a:spcPct val="150000"/>
              </a:lnSpc>
            </a:pPr>
            <a:endParaRPr lang="zh-CN" altLang="en-US">
              <a:ea typeface="微软雅黑" panose="020B0503020204020204" charset="-122"/>
            </a:endParaRPr>
          </a:p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直角三角形 2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406208" y="5116830"/>
            <a:ext cx="7586980" cy="570230"/>
            <a:chOff x="2178" y="8162"/>
            <a:chExt cx="12723" cy="794"/>
          </a:xfrm>
        </p:grpSpPr>
        <p:sp>
          <p:nvSpPr>
            <p:cNvPr id="22" name="同侧圆角矩形 21"/>
            <p:cNvSpPr/>
            <p:nvPr/>
          </p:nvSpPr>
          <p:spPr>
            <a:xfrm>
              <a:off x="2178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46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27" name="同侧圆角矩形 26"/>
            <p:cNvSpPr/>
            <p:nvPr/>
          </p:nvSpPr>
          <p:spPr>
            <a:xfrm>
              <a:off x="3984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32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5808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56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7635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777" y="8308"/>
              <a:ext cx="1334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9485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733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11335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1477" y="8308"/>
              <a:ext cx="1334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3200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3448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53465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0240" y="127063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93910" y="537845"/>
            <a:ext cx="1884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关机确认界面</a:t>
            </a:r>
          </a:p>
        </p:txBody>
      </p:sp>
      <p:sp>
        <p:nvSpPr>
          <p:cNvPr id="25" name="直角三角形 24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406525" y="5116830"/>
            <a:ext cx="7585710" cy="570230"/>
            <a:chOff x="2215" y="8058"/>
            <a:chExt cx="11946" cy="898"/>
          </a:xfrm>
        </p:grpSpPr>
        <p:sp>
          <p:nvSpPr>
            <p:cNvPr id="20" name="同侧圆角矩形 19"/>
            <p:cNvSpPr/>
            <p:nvPr/>
          </p:nvSpPr>
          <p:spPr>
            <a:xfrm>
              <a:off x="2215" y="8058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60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27" name="同侧圆角矩形 26"/>
            <p:cNvSpPr/>
            <p:nvPr/>
          </p:nvSpPr>
          <p:spPr>
            <a:xfrm>
              <a:off x="3910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43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5623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856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7339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472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9076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309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10814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947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2565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798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6995160" y="53975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4481830" y="2545715"/>
            <a:ext cx="1186180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745355" y="2571750"/>
            <a:ext cx="7727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是否关机？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4488180" y="2974975"/>
            <a:ext cx="4933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36440" y="3001010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确认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5194300" y="2971165"/>
            <a:ext cx="4933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242560" y="2997200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取消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53465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8958" y="291592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90735" y="54864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录像界面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560945" y="1035685"/>
            <a:ext cx="1447800" cy="221615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/>
          <a:p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</a:rPr>
              <a:t>帧率、录像时长 </a:t>
            </a:r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</a:rPr>
              <a:t>01:42</a:t>
            </a:r>
          </a:p>
        </p:txBody>
      </p:sp>
      <p:sp>
        <p:nvSpPr>
          <p:cNvPr id="21" name="椭圆 20"/>
          <p:cNvSpPr/>
          <p:nvPr/>
        </p:nvSpPr>
        <p:spPr>
          <a:xfrm>
            <a:off x="7421245" y="1076960"/>
            <a:ext cx="139700" cy="139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同侧圆角矩形 22"/>
          <p:cNvSpPr/>
          <p:nvPr/>
        </p:nvSpPr>
        <p:spPr>
          <a:xfrm>
            <a:off x="140652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25600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关  机</a:t>
            </a:r>
          </a:p>
        </p:txBody>
      </p:sp>
      <p:sp>
        <p:nvSpPr>
          <p:cNvPr id="27" name="同侧圆角矩形 26"/>
          <p:cNvSpPr/>
          <p:nvPr/>
        </p:nvSpPr>
        <p:spPr>
          <a:xfrm>
            <a:off x="2482850" y="5116830"/>
            <a:ext cx="1014095" cy="570230"/>
          </a:xfrm>
          <a:prstGeom prst="round2Same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30805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录   像</a:t>
            </a:r>
          </a:p>
        </p:txBody>
      </p:sp>
      <p:sp>
        <p:nvSpPr>
          <p:cNvPr id="35" name="同侧圆角矩形 34"/>
          <p:cNvSpPr/>
          <p:nvPr/>
        </p:nvSpPr>
        <p:spPr>
          <a:xfrm>
            <a:off x="357060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18560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拍   照</a:t>
            </a:r>
          </a:p>
        </p:txBody>
      </p:sp>
      <p:sp>
        <p:nvSpPr>
          <p:cNvPr id="37" name="同侧圆角矩形 36"/>
          <p:cNvSpPr/>
          <p:nvPr/>
        </p:nvSpPr>
        <p:spPr>
          <a:xfrm>
            <a:off x="466026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744720" y="522160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文件管理</a:t>
            </a:r>
          </a:p>
        </p:txBody>
      </p:sp>
      <p:sp>
        <p:nvSpPr>
          <p:cNvPr id="41" name="同侧圆角矩形 40"/>
          <p:cNvSpPr/>
          <p:nvPr/>
        </p:nvSpPr>
        <p:spPr>
          <a:xfrm>
            <a:off x="5763260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11215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设   置</a:t>
            </a:r>
          </a:p>
        </p:txBody>
      </p:sp>
      <p:sp>
        <p:nvSpPr>
          <p:cNvPr id="43" name="同侧圆角矩形 42"/>
          <p:cNvSpPr/>
          <p:nvPr/>
        </p:nvSpPr>
        <p:spPr>
          <a:xfrm>
            <a:off x="6866890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951345" y="522160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系统信息</a:t>
            </a:r>
          </a:p>
        </p:txBody>
      </p:sp>
      <p:sp>
        <p:nvSpPr>
          <p:cNvPr id="49" name="同侧圆角矩形 48"/>
          <p:cNvSpPr/>
          <p:nvPr/>
        </p:nvSpPr>
        <p:spPr>
          <a:xfrm>
            <a:off x="797877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126730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亮   度</a:t>
            </a:r>
          </a:p>
        </p:txBody>
      </p:sp>
      <p:sp>
        <p:nvSpPr>
          <p:cNvPr id="52" name="矩形 51"/>
          <p:cNvSpPr/>
          <p:nvPr/>
        </p:nvSpPr>
        <p:spPr>
          <a:xfrm>
            <a:off x="6995160" y="53975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66800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787015" y="1704658"/>
            <a:ext cx="4825365" cy="28079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460240" y="127063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1406525" y="5116830"/>
            <a:ext cx="7585710" cy="570230"/>
            <a:chOff x="2215" y="8058"/>
            <a:chExt cx="11946" cy="898"/>
          </a:xfrm>
        </p:grpSpPr>
        <p:sp>
          <p:nvSpPr>
            <p:cNvPr id="27" name="同侧圆角矩形 26"/>
            <p:cNvSpPr/>
            <p:nvPr/>
          </p:nvSpPr>
          <p:spPr>
            <a:xfrm>
              <a:off x="2215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60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2" name="同侧圆角矩形 31"/>
            <p:cNvSpPr/>
            <p:nvPr/>
          </p:nvSpPr>
          <p:spPr>
            <a:xfrm>
              <a:off x="3910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143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5623" y="8058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856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7339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472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9076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309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10814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947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2565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798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6995160" y="53975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1210" y="539750"/>
            <a:ext cx="1162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拍照界面</a:t>
            </a:r>
          </a:p>
        </p:txBody>
      </p:sp>
      <p:sp>
        <p:nvSpPr>
          <p:cNvPr id="21" name="直角三角形 2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847590" y="2882265"/>
            <a:ext cx="6400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200">
                <a:solidFill>
                  <a:schemeClr val="accent4">
                    <a:lumMod val="40000"/>
                    <a:lumOff val="60000"/>
                  </a:schemeClr>
                </a:solidFill>
                <a:ea typeface="微软雅黑" panose="020B0503020204020204" charset="-122"/>
                <a:sym typeface="+mn-ea"/>
              </a:rPr>
              <a:t>缩放图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066800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5020" y="5866765"/>
            <a:ext cx="11817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文件管理</a:t>
            </a:r>
          </a:p>
        </p:txBody>
      </p:sp>
      <p:sp>
        <p:nvSpPr>
          <p:cNvPr id="3" name="矩形 2"/>
          <p:cNvSpPr/>
          <p:nvPr/>
        </p:nvSpPr>
        <p:spPr>
          <a:xfrm>
            <a:off x="1603375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ea typeface="微软雅黑" panose="020B0503020204020204" charset="-122"/>
              </a:rPr>
              <a:t>缩略图</a:t>
            </a:r>
          </a:p>
        </p:txBody>
      </p:sp>
      <p:sp>
        <p:nvSpPr>
          <p:cNvPr id="20" name="矩形 19"/>
          <p:cNvSpPr/>
          <p:nvPr/>
        </p:nvSpPr>
        <p:spPr>
          <a:xfrm>
            <a:off x="1603375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03375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95675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95675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95675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20030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20030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20030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12330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12330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12330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26870" y="2035810"/>
            <a:ext cx="143891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20170601-130050</a:t>
            </a:r>
          </a:p>
        </p:txBody>
      </p:sp>
      <p:sp>
        <p:nvSpPr>
          <p:cNvPr id="56" name="矩形 55"/>
          <p:cNvSpPr/>
          <p:nvPr/>
        </p:nvSpPr>
        <p:spPr>
          <a:xfrm>
            <a:off x="9017415" y="888365"/>
            <a:ext cx="36000" cy="4277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90100" y="539750"/>
            <a:ext cx="179514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文件以日期时间命名中间加</a:t>
            </a:r>
            <a:r>
              <a:rPr lang="en-US" altLang="zh-CN"/>
              <a:t>“-”</a:t>
            </a:r>
            <a:r>
              <a:rPr lang="zh-CN" altLang="en-US">
                <a:ea typeface="微软雅黑" panose="020B0503020204020204" charset="-122"/>
              </a:rPr>
              <a:t>，并显示在缩放图下方</a:t>
            </a:r>
          </a:p>
        </p:txBody>
      </p:sp>
      <p:sp>
        <p:nvSpPr>
          <p:cNvPr id="10" name="直角三角形 9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同侧圆角矩形 10"/>
          <p:cNvSpPr/>
          <p:nvPr/>
        </p:nvSpPr>
        <p:spPr>
          <a:xfrm>
            <a:off x="169291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7685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返   回</a:t>
            </a:r>
          </a:p>
        </p:txBody>
      </p:sp>
      <p:sp>
        <p:nvSpPr>
          <p:cNvPr id="13" name="同侧圆角矩形 12"/>
          <p:cNvSpPr/>
          <p:nvPr/>
        </p:nvSpPr>
        <p:spPr>
          <a:xfrm>
            <a:off x="256159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80970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编   辑</a:t>
            </a:r>
          </a:p>
        </p:txBody>
      </p:sp>
      <p:sp>
        <p:nvSpPr>
          <p:cNvPr id="15" name="同侧圆角矩形 14"/>
          <p:cNvSpPr/>
          <p:nvPr/>
        </p:nvSpPr>
        <p:spPr>
          <a:xfrm>
            <a:off x="34391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58540" y="5302250"/>
            <a:ext cx="55943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筛选器</a:t>
            </a:r>
          </a:p>
        </p:txBody>
      </p:sp>
      <p:sp>
        <p:nvSpPr>
          <p:cNvPr id="17" name="同侧圆角矩形 16"/>
          <p:cNvSpPr/>
          <p:nvPr/>
        </p:nvSpPr>
        <p:spPr>
          <a:xfrm>
            <a:off x="431800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14190" y="5302250"/>
            <a:ext cx="7219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向上翻页</a:t>
            </a:r>
          </a:p>
        </p:txBody>
      </p:sp>
      <p:sp>
        <p:nvSpPr>
          <p:cNvPr id="19" name="同侧圆角矩形 18"/>
          <p:cNvSpPr/>
          <p:nvPr/>
        </p:nvSpPr>
        <p:spPr>
          <a:xfrm>
            <a:off x="520763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55260" y="5302250"/>
            <a:ext cx="69786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向下翻页</a:t>
            </a:r>
          </a:p>
        </p:txBody>
      </p:sp>
      <p:sp>
        <p:nvSpPr>
          <p:cNvPr id="29" name="同侧圆角矩形 28"/>
          <p:cNvSpPr/>
          <p:nvPr/>
        </p:nvSpPr>
        <p:spPr>
          <a:xfrm>
            <a:off x="609854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66485" y="5302250"/>
            <a:ext cx="52133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全   选</a:t>
            </a:r>
          </a:p>
        </p:txBody>
      </p:sp>
      <p:sp>
        <p:nvSpPr>
          <p:cNvPr id="31" name="同侧圆角矩形 30"/>
          <p:cNvSpPr/>
          <p:nvPr/>
        </p:nvSpPr>
        <p:spPr>
          <a:xfrm>
            <a:off x="69951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14540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</a:p>
        </p:txBody>
      </p:sp>
      <p:sp>
        <p:nvSpPr>
          <p:cNvPr id="46" name="同侧圆角矩形 45"/>
          <p:cNvSpPr/>
          <p:nvPr/>
        </p:nvSpPr>
        <p:spPr>
          <a:xfrm>
            <a:off x="788098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856855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</a:p>
        </p:txBody>
      </p:sp>
      <p:sp>
        <p:nvSpPr>
          <p:cNvPr id="72" name="矩形 71"/>
          <p:cNvSpPr/>
          <p:nvPr/>
        </p:nvSpPr>
        <p:spPr>
          <a:xfrm>
            <a:off x="8900795" y="967105"/>
            <a:ext cx="269875" cy="125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3" name="同侧圆角矩形 72"/>
          <p:cNvSpPr/>
          <p:nvPr/>
        </p:nvSpPr>
        <p:spPr>
          <a:xfrm>
            <a:off x="698563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105015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</a:p>
        </p:txBody>
      </p:sp>
      <p:sp>
        <p:nvSpPr>
          <p:cNvPr id="75" name="同侧圆角矩形 74"/>
          <p:cNvSpPr/>
          <p:nvPr/>
        </p:nvSpPr>
        <p:spPr>
          <a:xfrm>
            <a:off x="78714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847330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</a:p>
        </p:txBody>
      </p:sp>
      <p:sp>
        <p:nvSpPr>
          <p:cNvPr id="77" name="同侧圆角矩形 76"/>
          <p:cNvSpPr/>
          <p:nvPr/>
        </p:nvSpPr>
        <p:spPr>
          <a:xfrm>
            <a:off x="69951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114540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</a:p>
        </p:txBody>
      </p:sp>
      <p:sp>
        <p:nvSpPr>
          <p:cNvPr id="79" name="同侧圆角矩形 78"/>
          <p:cNvSpPr/>
          <p:nvPr/>
        </p:nvSpPr>
        <p:spPr>
          <a:xfrm>
            <a:off x="788098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856855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</a:p>
        </p:txBody>
      </p:sp>
      <p:sp>
        <p:nvSpPr>
          <p:cNvPr id="81" name="同侧圆角矩形 80"/>
          <p:cNvSpPr/>
          <p:nvPr/>
        </p:nvSpPr>
        <p:spPr>
          <a:xfrm>
            <a:off x="698563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105015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</a:p>
        </p:txBody>
      </p:sp>
      <p:sp>
        <p:nvSpPr>
          <p:cNvPr id="83" name="同侧圆角矩形 82"/>
          <p:cNvSpPr/>
          <p:nvPr/>
        </p:nvSpPr>
        <p:spPr>
          <a:xfrm>
            <a:off x="78714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847330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5" name="同侧圆角矩形 34"/>
          <p:cNvSpPr/>
          <p:nvPr/>
        </p:nvSpPr>
        <p:spPr>
          <a:xfrm>
            <a:off x="1381125" y="5123815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00200" y="5228590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关  机</a:t>
            </a:r>
          </a:p>
        </p:txBody>
      </p:sp>
      <p:sp>
        <p:nvSpPr>
          <p:cNvPr id="45" name="同侧圆角矩形 44"/>
          <p:cNvSpPr/>
          <p:nvPr/>
        </p:nvSpPr>
        <p:spPr>
          <a:xfrm>
            <a:off x="2457450" y="5123815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05405" y="5228590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录   像</a:t>
            </a:r>
          </a:p>
        </p:txBody>
      </p:sp>
      <p:sp>
        <p:nvSpPr>
          <p:cNvPr id="48" name="同侧圆角矩形 47"/>
          <p:cNvSpPr/>
          <p:nvPr/>
        </p:nvSpPr>
        <p:spPr>
          <a:xfrm>
            <a:off x="3545205" y="5123815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693160" y="5228590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拍   照</a:t>
            </a:r>
          </a:p>
        </p:txBody>
      </p:sp>
      <p:sp>
        <p:nvSpPr>
          <p:cNvPr id="50" name="同侧圆角矩形 49"/>
          <p:cNvSpPr/>
          <p:nvPr/>
        </p:nvSpPr>
        <p:spPr>
          <a:xfrm>
            <a:off x="4634865" y="5123815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719320" y="5228590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文件管理</a:t>
            </a:r>
          </a:p>
        </p:txBody>
      </p:sp>
      <p:sp>
        <p:nvSpPr>
          <p:cNvPr id="52" name="同侧圆角矩形 51"/>
          <p:cNvSpPr/>
          <p:nvPr/>
        </p:nvSpPr>
        <p:spPr>
          <a:xfrm>
            <a:off x="5737860" y="5123815"/>
            <a:ext cx="1014095" cy="570230"/>
          </a:xfrm>
          <a:prstGeom prst="round2Same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885815" y="5228590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设   置</a:t>
            </a:r>
          </a:p>
        </p:txBody>
      </p:sp>
      <p:sp>
        <p:nvSpPr>
          <p:cNvPr id="54" name="同侧圆角矩形 53"/>
          <p:cNvSpPr/>
          <p:nvPr/>
        </p:nvSpPr>
        <p:spPr>
          <a:xfrm>
            <a:off x="6841490" y="5123815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925945" y="5228590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系统信息</a:t>
            </a:r>
          </a:p>
        </p:txBody>
      </p:sp>
      <p:sp>
        <p:nvSpPr>
          <p:cNvPr id="56" name="同侧圆角矩形 55"/>
          <p:cNvSpPr/>
          <p:nvPr/>
        </p:nvSpPr>
        <p:spPr>
          <a:xfrm>
            <a:off x="7953375" y="5123815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101330" y="5228590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亮   度</a:t>
            </a:r>
          </a:p>
        </p:txBody>
      </p:sp>
      <p:sp>
        <p:nvSpPr>
          <p:cNvPr id="58" name="矩形 57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92295" y="73342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95825" y="5923915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695180" y="546735"/>
            <a:ext cx="182118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此处的分辨率是设置摄像头的分辨率</a:t>
            </a:r>
          </a:p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3695" y="1917065"/>
            <a:ext cx="4561205" cy="239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93695" y="1917065"/>
            <a:ext cx="1005205" cy="2397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分辨率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4472305" y="2120265"/>
            <a:ext cx="2529205" cy="2489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分辨率格式   </a:t>
            </a:r>
            <a:r>
              <a:rPr lang="en-US" altLang="zh-CN" sz="1000"/>
              <a:t>yuv/mpeg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4476115" y="2551430"/>
            <a:ext cx="1096010" cy="2343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640*480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4478655" y="2950845"/>
            <a:ext cx="109410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分辨率 </a:t>
            </a:r>
            <a:r>
              <a:rPr lang="en-US" altLang="zh-CN" sz="1000"/>
              <a:t>2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485640" y="3347085"/>
            <a:ext cx="108648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分辨率 </a:t>
            </a:r>
            <a:r>
              <a:rPr lang="en-US" altLang="zh-CN" sz="1000"/>
              <a:t>3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4488180" y="3746500"/>
            <a:ext cx="1084580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...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录像选项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视频设置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语言设置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878195" y="2551430"/>
            <a:ext cx="1096010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38" name="圆角矩形 37"/>
          <p:cNvSpPr/>
          <p:nvPr/>
        </p:nvSpPr>
        <p:spPr>
          <a:xfrm>
            <a:off x="5880735" y="2950845"/>
            <a:ext cx="109410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39" name="圆角矩形 38"/>
          <p:cNvSpPr/>
          <p:nvPr/>
        </p:nvSpPr>
        <p:spPr>
          <a:xfrm>
            <a:off x="5887720" y="3347085"/>
            <a:ext cx="108648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40" name="圆角矩形 39"/>
          <p:cNvSpPr/>
          <p:nvPr/>
        </p:nvSpPr>
        <p:spPr>
          <a:xfrm>
            <a:off x="5890260" y="3746500"/>
            <a:ext cx="1084580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32" name="直角三角形 31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95825" y="591439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676130" y="537210"/>
            <a:ext cx="216217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、当摄像头帧率为</a:t>
            </a:r>
            <a:r>
              <a:rPr lang="en-US" altLang="zh-CN"/>
              <a:t>30fps</a:t>
            </a:r>
            <a:r>
              <a:rPr lang="zh-CN" altLang="en-US">
                <a:ea typeface="微软雅黑" panose="020B0503020204020204" charset="-122"/>
              </a:rPr>
              <a:t>时滑块只能在</a:t>
            </a:r>
            <a:r>
              <a:rPr lang="en-US" altLang="zh-CN"/>
              <a:t>max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30fps</a:t>
            </a:r>
            <a:r>
              <a:rPr lang="zh-CN" altLang="en-US">
                <a:ea typeface="微软雅黑" panose="020B0503020204020204" charset="-122"/>
              </a:rPr>
              <a:t>之间滑动。</a:t>
            </a:r>
          </a:p>
          <a:p>
            <a:pPr>
              <a:lnSpc>
                <a:spcPct val="150000"/>
              </a:lnSpc>
            </a:pPr>
            <a:endParaRPr lang="en-US" altLang="zh-CN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>
                <a:ea typeface="微软雅黑" panose="020B0503020204020204" charset="-122"/>
              </a:rPr>
              <a:t>、当录像时长达到设定值时，自动停止录像，中间也可手动停止</a:t>
            </a:r>
          </a:p>
        </p:txBody>
      </p:sp>
      <p:sp>
        <p:nvSpPr>
          <p:cNvPr id="30" name="直角三角形 29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23815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56" name="同侧圆角矩形 55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58" name="同侧圆角矩形 5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65" name="矩形 64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4392295" y="73342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2893695" y="1917065"/>
            <a:ext cx="4560570" cy="2397760"/>
            <a:chOff x="4557" y="3019"/>
            <a:chExt cx="7182" cy="3776"/>
          </a:xfrm>
        </p:grpSpPr>
        <p:sp>
          <p:nvSpPr>
            <p:cNvPr id="67" name="矩形 66"/>
            <p:cNvSpPr/>
            <p:nvPr/>
          </p:nvSpPr>
          <p:spPr>
            <a:xfrm>
              <a:off x="4557" y="3019"/>
              <a:ext cx="7183" cy="3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557" y="3019"/>
              <a:ext cx="1583" cy="37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4735" y="3198"/>
              <a:ext cx="1217" cy="42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1000">
                  <a:ea typeface="微软雅黑" panose="020B0503020204020204" charset="-122"/>
                  <a:sym typeface="+mn-ea"/>
                </a:rPr>
                <a:t>分辨率</a:t>
              </a: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735" y="3698"/>
              <a:ext cx="1217" cy="42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1000">
                  <a:ea typeface="微软雅黑" panose="020B0503020204020204" charset="-122"/>
                  <a:sym typeface="+mn-ea"/>
                </a:rPr>
                <a:t>录像选项</a:t>
              </a: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4735" y="4198"/>
              <a:ext cx="1217" cy="42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>
                  <a:ea typeface="微软雅黑" panose="020B0503020204020204" charset="-122"/>
                </a:rPr>
                <a:t>视频设置</a:t>
              </a: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4735" y="4698"/>
              <a:ext cx="1217" cy="42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97500" lnSpcReduction="10000"/>
            </a:bodyPr>
            <a:lstStyle/>
            <a:p>
              <a:pPr algn="ctr"/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4735" y="5198"/>
              <a:ext cx="1217" cy="42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>
                  <a:ea typeface="微软雅黑" panose="020B0503020204020204" charset="-122"/>
                </a:rPr>
                <a:t>语言设置</a:t>
              </a: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4735" y="5698"/>
              <a:ext cx="1217" cy="42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>
                  <a:ea typeface="微软雅黑" panose="020B0503020204020204" charset="-122"/>
                </a:rPr>
                <a:t>时间设置</a:t>
              </a: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4735" y="6198"/>
              <a:ext cx="1217" cy="42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97500" lnSpcReduction="10000"/>
            </a:bodyPr>
            <a:lstStyle/>
            <a:p>
              <a:pPr algn="ctr"/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89" y="3856"/>
              <a:ext cx="4926" cy="9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93" y="5546"/>
              <a:ext cx="4926" cy="9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656" y="4387"/>
              <a:ext cx="4535" cy="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>
              <a:off x="7153" y="4278"/>
              <a:ext cx="206" cy="325"/>
            </a:xfrm>
            <a:prstGeom prst="triangle">
              <a:avLst/>
            </a:prstGeom>
            <a:solidFill>
              <a:srgbClr val="FF99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224" y="3357"/>
              <a:ext cx="148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>
                  <a:solidFill>
                    <a:schemeClr val="bg1"/>
                  </a:solidFill>
                  <a:ea typeface="微软雅黑" panose="020B0503020204020204" charset="-122"/>
                </a:rPr>
                <a:t>帧率（值）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290" y="5112"/>
              <a:ext cx="149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>
                  <a:solidFill>
                    <a:schemeClr val="bg1"/>
                  </a:solidFill>
                  <a:ea typeface="微软雅黑" panose="020B0503020204020204" charset="-122"/>
                </a:rPr>
                <a:t>时长（值）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552" y="5530"/>
              <a:ext cx="847" cy="4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1100"/>
                <a:t>max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476" y="5546"/>
              <a:ext cx="985" cy="4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100"/>
                <a:t>60min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52" y="3856"/>
              <a:ext cx="4968" cy="421"/>
            </a:xfrm>
            <a:prstGeom prst="rect">
              <a:avLst/>
            </a:prstGeom>
            <a:noFill/>
          </p:spPr>
          <p:txBody>
            <a:bodyPr wrap="square" rtlCol="0">
              <a:normAutofit fontScale="90000"/>
            </a:bodyPr>
            <a:lstStyle/>
            <a:p>
              <a:pPr algn="l"/>
              <a:r>
                <a:rPr lang="en-US" altLang="zh-CN" sz="1200"/>
                <a:t>max      10fps       15fps      30fps      60fps      120fps  </a:t>
              </a:r>
              <a:r>
                <a:rPr lang="en-US" altLang="zh-CN" sz="900"/>
                <a:t> 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6656" y="6118"/>
              <a:ext cx="4535" cy="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7153" y="6009"/>
              <a:ext cx="206" cy="325"/>
            </a:xfrm>
            <a:prstGeom prst="triangle">
              <a:avLst/>
            </a:prstGeom>
            <a:solidFill>
              <a:srgbClr val="FF99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1056</Words>
  <Application>Microsoft Office PowerPoint</Application>
  <PresentationFormat>宽屏</PresentationFormat>
  <Paragraphs>312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王亚鹏</cp:lastModifiedBy>
  <cp:revision>90</cp:revision>
  <dcterms:created xsi:type="dcterms:W3CDTF">2015-05-05T08:02:00Z</dcterms:created>
  <dcterms:modified xsi:type="dcterms:W3CDTF">2017-06-23T10:17:55Z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