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5" r:id="rId3"/>
    <p:sldId id="259" r:id="rId4"/>
    <p:sldId id="256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95" r:id="rId13"/>
    <p:sldId id="294" r:id="rId14"/>
    <p:sldId id="296" r:id="rId15"/>
    <p:sldId id="297" r:id="rId16"/>
    <p:sldId id="298" r:id="rId17"/>
    <p:sldId id="274" r:id="rId18"/>
    <p:sldId id="291" r:id="rId19"/>
    <p:sldId id="299" r:id="rId20"/>
    <p:sldId id="30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0BBA8"/>
    <a:srgbClr val="ECB112"/>
    <a:srgbClr val="E98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3150" y="1411605"/>
            <a:ext cx="5986145" cy="2616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0">
                <a:ea typeface="微软雅黑" panose="020B0503020204020204" charset="-122"/>
              </a:rPr>
              <a:t>主体功能</a:t>
            </a:r>
            <a:endParaRPr lang="zh-CN" altLang="en-US" sz="8000">
              <a:ea typeface="微软雅黑" panose="020B0503020204020204" charset="-122"/>
            </a:endParaRPr>
          </a:p>
          <a:p>
            <a:pPr algn="l"/>
            <a:r>
              <a:rPr lang="zh-CN" altLang="en-US" sz="8000">
                <a:ea typeface="微软雅黑" panose="020B0503020204020204" charset="-122"/>
              </a:rPr>
              <a:t>Main function</a:t>
            </a:r>
            <a:endParaRPr lang="zh-CN" altLang="en-US" sz="8000">
              <a:ea typeface="微软雅黑" panose="020B0503020204020204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flipH="1">
            <a:off x="6329680" y="3601720"/>
            <a:ext cx="5873115" cy="3267075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259205" y="4021455"/>
            <a:ext cx="10180955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14290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390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93695" y="1917065"/>
            <a:ext cx="1005205" cy="2397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语言设置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083050" y="3884930"/>
            <a:ext cx="2340000" cy="6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7" name="等腰三角形 86"/>
          <p:cNvSpPr/>
          <p:nvPr/>
        </p:nvSpPr>
        <p:spPr>
          <a:xfrm>
            <a:off x="4398645" y="3815715"/>
            <a:ext cx="130810" cy="206375"/>
          </a:xfrm>
          <a:prstGeom prst="triangle">
            <a:avLst/>
          </a:prstGeom>
          <a:solidFill>
            <a:srgbClr val="FF99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设置界面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077335" y="2121535"/>
            <a:ext cx="7727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97350" y="214757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亮   度</a:t>
            </a:r>
            <a:endParaRPr lang="zh-CN" altLang="en-US" sz="800">
              <a:solidFill>
                <a:schemeClr val="tx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4893945" y="210820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013960" y="2134235"/>
            <a:ext cx="5118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对比度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5716270" y="210820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836285" y="2134235"/>
            <a:ext cx="4965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色  调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6538595" y="210820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658610" y="2134235"/>
            <a:ext cx="4876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饱和度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4077335" y="256222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197350" y="258826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清晰度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4893945" y="25488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013960" y="2574925"/>
            <a:ext cx="4565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伽   玛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5716270" y="25488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836285" y="2574925"/>
            <a:ext cx="495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白平衡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6538595" y="25488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658610" y="2574925"/>
            <a:ext cx="6311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逆光对比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077335" y="298323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197350" y="3009265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增   益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4893945" y="296989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942205" y="2995930"/>
            <a:ext cx="724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电力线频率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716270" y="296989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6538595" y="296989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586855" y="2995930"/>
            <a:ext cx="702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恢复默认值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6538595" y="378523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698615" y="3811270"/>
            <a:ext cx="5187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自   动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243445" y="1837055"/>
            <a:ext cx="317500" cy="317500"/>
            <a:chOff x="16207" y="4686"/>
            <a:chExt cx="500" cy="500"/>
          </a:xfrm>
        </p:grpSpPr>
        <p:sp>
          <p:nvSpPr>
            <p:cNvPr id="4" name="椭圆 3"/>
            <p:cNvSpPr/>
            <p:nvPr/>
          </p:nvSpPr>
          <p:spPr>
            <a:xfrm>
              <a:off x="16207" y="4686"/>
              <a:ext cx="500" cy="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乘号 8"/>
            <p:cNvSpPr/>
            <p:nvPr/>
          </p:nvSpPr>
          <p:spPr>
            <a:xfrm>
              <a:off x="16219" y="4698"/>
              <a:ext cx="475" cy="476"/>
            </a:xfrm>
            <a:prstGeom prst="mathMultiply">
              <a:avLst>
                <a:gd name="adj1" fmla="val 78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14290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390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083050" y="3884930"/>
            <a:ext cx="2340000" cy="6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7" name="等腰三角形 86"/>
          <p:cNvSpPr/>
          <p:nvPr/>
        </p:nvSpPr>
        <p:spPr>
          <a:xfrm>
            <a:off x="4398645" y="3815715"/>
            <a:ext cx="130810" cy="206375"/>
          </a:xfrm>
          <a:prstGeom prst="triangle">
            <a:avLst/>
          </a:prstGeom>
          <a:solidFill>
            <a:srgbClr val="FF99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设置界面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077335" y="2121535"/>
            <a:ext cx="7727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97350" y="214757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8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缩   放</a:t>
            </a:r>
            <a:endParaRPr lang="zh-CN" altLang="zh-CN" sz="800">
              <a:solidFill>
                <a:schemeClr val="tx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4893945" y="210820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013960" y="2134235"/>
            <a:ext cx="5118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焦   点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5716270" y="210820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836285" y="2134235"/>
            <a:ext cx="4965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曝   光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6538595" y="210820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658610" y="2134235"/>
            <a:ext cx="4876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光   圈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4077335" y="256222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4893945" y="25488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013960" y="2574925"/>
            <a:ext cx="4565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倾   斜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5716270" y="25488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836285" y="2574925"/>
            <a:ext cx="4959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滚   动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6538595" y="254889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586855" y="2574925"/>
            <a:ext cx="7143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低亮度补偿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6538595" y="296989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586855" y="2995930"/>
            <a:ext cx="702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恢复默认值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6538595" y="378523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698615" y="3811270"/>
            <a:ext cx="5187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自   动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93695" y="1917065"/>
            <a:ext cx="1005205" cy="2397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语言设置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97350" y="2574925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全   景</a:t>
            </a:r>
            <a:endParaRPr lang="zh-CN" altLang="en-US" sz="8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243445" y="1837055"/>
            <a:ext cx="317500" cy="317500"/>
            <a:chOff x="16207" y="4686"/>
            <a:chExt cx="500" cy="500"/>
          </a:xfrm>
        </p:grpSpPr>
        <p:sp>
          <p:nvSpPr>
            <p:cNvPr id="4" name="椭圆 3"/>
            <p:cNvSpPr/>
            <p:nvPr/>
          </p:nvSpPr>
          <p:spPr>
            <a:xfrm>
              <a:off x="16207" y="4686"/>
              <a:ext cx="500" cy="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乘号 8"/>
            <p:cNvSpPr/>
            <p:nvPr/>
          </p:nvSpPr>
          <p:spPr>
            <a:xfrm>
              <a:off x="16219" y="4698"/>
              <a:ext cx="475" cy="476"/>
            </a:xfrm>
            <a:prstGeom prst="mathMultiply">
              <a:avLst>
                <a:gd name="adj1" fmla="val 78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14290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390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设置界面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760913" y="2665730"/>
            <a:ext cx="138366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996180" y="2691765"/>
            <a:ext cx="9131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中  文   Chinese</a:t>
            </a:r>
            <a:endParaRPr lang="zh-CN" altLang="zh-CN" sz="900">
              <a:solidFill>
                <a:schemeClr val="tx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4760913" y="3106420"/>
            <a:ext cx="138366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93695" y="1917065"/>
            <a:ext cx="1005205" cy="2397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语言设置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6180" y="3119120"/>
            <a:ext cx="10604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英  文  English</a:t>
            </a:r>
            <a:endParaRPr lang="zh-CN" altLang="en-US" sz="9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243445" y="1837055"/>
            <a:ext cx="317500" cy="317500"/>
            <a:chOff x="16207" y="4686"/>
            <a:chExt cx="500" cy="500"/>
          </a:xfrm>
        </p:grpSpPr>
        <p:sp>
          <p:nvSpPr>
            <p:cNvPr id="4" name="椭圆 3"/>
            <p:cNvSpPr/>
            <p:nvPr/>
          </p:nvSpPr>
          <p:spPr>
            <a:xfrm>
              <a:off x="16207" y="4686"/>
              <a:ext cx="500" cy="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乘号 8"/>
            <p:cNvSpPr/>
            <p:nvPr/>
          </p:nvSpPr>
          <p:spPr>
            <a:xfrm>
              <a:off x="16219" y="4698"/>
              <a:ext cx="475" cy="476"/>
            </a:xfrm>
            <a:prstGeom prst="mathMultiply">
              <a:avLst>
                <a:gd name="adj1" fmla="val 78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14290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390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设置界面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2893695" y="1917065"/>
            <a:ext cx="1005205" cy="2397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语言设置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时间设置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387850" y="2559050"/>
            <a:ext cx="7727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07865" y="2585085"/>
            <a:ext cx="576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2017 </a:t>
            </a:r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年</a:t>
            </a:r>
            <a:endParaRPr lang="zh-CN" altLang="zh-CN" sz="900">
              <a:solidFill>
                <a:schemeClr val="tx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204460" y="254571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96230" y="2571750"/>
            <a:ext cx="5118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05 </a:t>
            </a:r>
            <a:r>
              <a:rPr lang="zh-CN" altLang="en-US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月</a:t>
            </a:r>
            <a:endParaRPr lang="zh-CN" altLang="en-US" sz="9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026785" y="254571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46800" y="2571750"/>
            <a:ext cx="4965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26 </a:t>
            </a:r>
            <a:r>
              <a:rPr lang="zh-CN" altLang="en-US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日</a:t>
            </a:r>
            <a:endParaRPr lang="zh-CN" altLang="en-US" sz="9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204460" y="298640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96230" y="3012440"/>
            <a:ext cx="4565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13 </a:t>
            </a:r>
            <a:r>
              <a:rPr lang="zh-CN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时</a:t>
            </a:r>
            <a:endParaRPr lang="zh-CN" altLang="zh-CN" sz="9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026785" y="298640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46800" y="3012440"/>
            <a:ext cx="4959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37 </a:t>
            </a:r>
            <a:r>
              <a:rPr lang="zh-CN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分</a:t>
            </a:r>
            <a:endParaRPr lang="zh-CN" altLang="zh-CN" sz="9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387850" y="3420745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655185" y="3402965"/>
            <a:ext cx="281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+</a:t>
            </a:r>
            <a:endParaRPr lang="en-US" altLang="zh-CN" sz="12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5204460" y="340741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414645" y="3407410"/>
            <a:ext cx="3016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－</a:t>
            </a:r>
            <a:endParaRPr lang="en-US" altLang="zh-CN" sz="12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6026785" y="3407410"/>
            <a:ext cx="7727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46800" y="3420745"/>
            <a:ext cx="43878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9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应 用</a:t>
            </a:r>
            <a:endParaRPr lang="zh-CN" altLang="zh-CN" sz="9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243445" y="1837055"/>
            <a:ext cx="317500" cy="317500"/>
            <a:chOff x="16207" y="4686"/>
            <a:chExt cx="500" cy="500"/>
          </a:xfrm>
        </p:grpSpPr>
        <p:sp>
          <p:nvSpPr>
            <p:cNvPr id="4" name="椭圆 3"/>
            <p:cNvSpPr/>
            <p:nvPr/>
          </p:nvSpPr>
          <p:spPr>
            <a:xfrm>
              <a:off x="16207" y="4686"/>
              <a:ext cx="500" cy="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乘号 8"/>
            <p:cNvSpPr/>
            <p:nvPr/>
          </p:nvSpPr>
          <p:spPr>
            <a:xfrm>
              <a:off x="16219" y="4698"/>
              <a:ext cx="475" cy="476"/>
            </a:xfrm>
            <a:prstGeom prst="mathMultiply">
              <a:avLst>
                <a:gd name="adj1" fmla="val 78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390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0935" y="2743200"/>
            <a:ext cx="1222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恢复出厂设置？</a:t>
            </a:r>
            <a:endParaRPr lang="zh-CN" altLang="zh-CN" sz="1200" b="1">
              <a:solidFill>
                <a:srgbClr val="FFC000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948555" y="3146425"/>
            <a:ext cx="4933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6815" y="3172460"/>
            <a:ext cx="4254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确认</a:t>
            </a:r>
            <a:endParaRPr lang="zh-CN" altLang="zh-CN" sz="900">
              <a:solidFill>
                <a:schemeClr val="tx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654675" y="3142615"/>
            <a:ext cx="4933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02935" y="3168650"/>
            <a:ext cx="4254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取消</a:t>
            </a:r>
            <a:endParaRPr lang="zh-CN" altLang="zh-CN" sz="900">
              <a:solidFill>
                <a:schemeClr val="tx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38" name="同侧圆角矩形 37"/>
          <p:cNvSpPr/>
          <p:nvPr/>
        </p:nvSpPr>
        <p:spPr>
          <a:xfrm>
            <a:off x="138112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60020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关  机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9" name="同侧圆角矩形 38"/>
          <p:cNvSpPr/>
          <p:nvPr/>
        </p:nvSpPr>
        <p:spPr>
          <a:xfrm>
            <a:off x="2457450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05405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录   像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0" name="同侧圆角矩形 39"/>
          <p:cNvSpPr/>
          <p:nvPr/>
        </p:nvSpPr>
        <p:spPr>
          <a:xfrm>
            <a:off x="354520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9316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拍   照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5" name="同侧圆角矩形 34"/>
          <p:cNvSpPr/>
          <p:nvPr/>
        </p:nvSpPr>
        <p:spPr>
          <a:xfrm>
            <a:off x="463486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19320" y="521906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文件管理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54" name="同侧圆角矩形 53"/>
          <p:cNvSpPr/>
          <p:nvPr/>
        </p:nvSpPr>
        <p:spPr>
          <a:xfrm>
            <a:off x="5716270" y="5114290"/>
            <a:ext cx="1014095" cy="570230"/>
          </a:xfrm>
          <a:prstGeom prst="round2Same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64225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设   置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7" name="同侧圆角矩形 36"/>
          <p:cNvSpPr/>
          <p:nvPr/>
        </p:nvSpPr>
        <p:spPr>
          <a:xfrm>
            <a:off x="679894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83400" y="521906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系统信息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8" name="同侧圆角矩形 47"/>
          <p:cNvSpPr/>
          <p:nvPr/>
        </p:nvSpPr>
        <p:spPr>
          <a:xfrm>
            <a:off x="788987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3783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亮   度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设置界面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2893695" y="1917065"/>
            <a:ext cx="1005205" cy="2397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视频设置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语言设置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时间设置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243445" y="1837055"/>
            <a:ext cx="317500" cy="317500"/>
            <a:chOff x="16207" y="4686"/>
            <a:chExt cx="500" cy="500"/>
          </a:xfrm>
        </p:grpSpPr>
        <p:sp>
          <p:nvSpPr>
            <p:cNvPr id="12" name="椭圆 11"/>
            <p:cNvSpPr/>
            <p:nvPr/>
          </p:nvSpPr>
          <p:spPr>
            <a:xfrm>
              <a:off x="16207" y="4686"/>
              <a:ext cx="500" cy="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16219" y="4698"/>
              <a:ext cx="475" cy="476"/>
            </a:xfrm>
            <a:prstGeom prst="mathMultiply">
              <a:avLst>
                <a:gd name="adj1" fmla="val 78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同侧圆角矩形 37"/>
          <p:cNvSpPr/>
          <p:nvPr/>
        </p:nvSpPr>
        <p:spPr>
          <a:xfrm>
            <a:off x="138112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60020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关  机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9" name="同侧圆角矩形 38"/>
          <p:cNvSpPr/>
          <p:nvPr/>
        </p:nvSpPr>
        <p:spPr>
          <a:xfrm>
            <a:off x="2457450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05405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录   像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0" name="同侧圆角矩形 39"/>
          <p:cNvSpPr/>
          <p:nvPr/>
        </p:nvSpPr>
        <p:spPr>
          <a:xfrm>
            <a:off x="354520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9316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拍   照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5" name="同侧圆角矩形 34"/>
          <p:cNvSpPr/>
          <p:nvPr/>
        </p:nvSpPr>
        <p:spPr>
          <a:xfrm>
            <a:off x="463486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19320" y="521906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文件管理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54" name="同侧圆角矩形 53"/>
          <p:cNvSpPr/>
          <p:nvPr/>
        </p:nvSpPr>
        <p:spPr>
          <a:xfrm>
            <a:off x="5716270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64225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设   置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7" name="同侧圆角矩形 36"/>
          <p:cNvSpPr/>
          <p:nvPr/>
        </p:nvSpPr>
        <p:spPr>
          <a:xfrm>
            <a:off x="6798945" y="5114290"/>
            <a:ext cx="1014095" cy="570230"/>
          </a:xfrm>
          <a:prstGeom prst="round2Same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83400" y="521906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系统信息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8" name="同侧圆角矩形 47"/>
          <p:cNvSpPr/>
          <p:nvPr/>
        </p:nvSpPr>
        <p:spPr>
          <a:xfrm>
            <a:off x="7889875" y="511429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37830" y="521906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亮   度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1820" y="72390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6925" y="54737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设置界面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1" name="直角三角形 3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93695" y="1917065"/>
            <a:ext cx="4561205" cy="2390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26255" y="2715260"/>
            <a:ext cx="2035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系统版本：</a:t>
            </a:r>
            <a:r>
              <a:rPr lang="en-US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0215487878</a:t>
            </a:r>
            <a:endParaRPr lang="en-US" altLang="zh-CN" sz="1200" b="1">
              <a:solidFill>
                <a:srgbClr val="FFC000"/>
              </a:solidFill>
              <a:ea typeface="微软雅黑" panose="020B0503020204020204" charset="-122"/>
              <a:sym typeface="+mn-ea"/>
            </a:endParaRPr>
          </a:p>
          <a:p>
            <a:pPr algn="l"/>
            <a:endParaRPr lang="zh-CN" altLang="zh-CN" sz="1200" b="1">
              <a:solidFill>
                <a:srgbClr val="FFC000"/>
              </a:solidFill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剩余空间：</a:t>
            </a:r>
            <a:r>
              <a:rPr lang="en-US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47526265</a:t>
            </a:r>
            <a:endParaRPr lang="en-US" altLang="zh-CN" sz="1200" b="1">
              <a:solidFill>
                <a:srgbClr val="FFC000"/>
              </a:solidFill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3150" y="1411605"/>
            <a:ext cx="5498465" cy="2616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0">
                <a:ea typeface="微软雅黑" panose="020B0503020204020204" charset="-122"/>
              </a:rPr>
              <a:t>文件管理器</a:t>
            </a:r>
            <a:endParaRPr lang="zh-CN" altLang="en-US" sz="8000">
              <a:ea typeface="微软雅黑" panose="020B0503020204020204" charset="-122"/>
            </a:endParaRPr>
          </a:p>
          <a:p>
            <a:pPr algn="l"/>
            <a:r>
              <a:rPr lang="zh-CN" altLang="en-US" sz="8000">
                <a:ea typeface="微软雅黑" panose="020B0503020204020204" charset="-122"/>
              </a:rPr>
              <a:t>File manager</a:t>
            </a:r>
            <a:endParaRPr lang="zh-CN" altLang="en-US" sz="8000">
              <a:ea typeface="微软雅黑" panose="020B0503020204020204" charset="-122"/>
            </a:endParaRPr>
          </a:p>
        </p:txBody>
      </p:sp>
      <p:sp>
        <p:nvSpPr>
          <p:cNvPr id="5" name="直角三角形 4"/>
          <p:cNvSpPr/>
          <p:nvPr/>
        </p:nvSpPr>
        <p:spPr>
          <a:xfrm flipH="1">
            <a:off x="6329680" y="3601720"/>
            <a:ext cx="5873115" cy="3267075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259205" y="4021455"/>
            <a:ext cx="10180955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" name="矩形 86"/>
          <p:cNvSpPr/>
          <p:nvPr/>
        </p:nvSpPr>
        <p:spPr>
          <a:xfrm>
            <a:off x="1055370" y="53848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537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3484245" y="109156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97400" y="5865495"/>
            <a:ext cx="11817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文件管理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14230" y="520065"/>
            <a:ext cx="2228850" cy="545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1</a:t>
            </a:r>
            <a:r>
              <a:rPr lang="zh-CN" altLang="en-US" sz="1600">
                <a:ea typeface="微软雅黑" panose="020B0503020204020204" charset="-122"/>
              </a:rPr>
              <a:t>、返回：返回上层预览界面</a:t>
            </a:r>
            <a:endParaRPr lang="zh-CN" altLang="en-US" sz="1600"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2</a:t>
            </a:r>
            <a:r>
              <a:rPr lang="zh-CN" altLang="en-US" sz="1600">
                <a:ea typeface="微软雅黑" panose="020B0503020204020204" charset="-122"/>
              </a:rPr>
              <a:t>、编辑：点击后可以对文件进行选择然后删除或者复制到</a:t>
            </a:r>
            <a:r>
              <a:rPr lang="en-US" altLang="zh-CN" sz="1600"/>
              <a:t>U</a:t>
            </a:r>
            <a:r>
              <a:rPr lang="zh-CN" altLang="en-US" sz="1600">
                <a:ea typeface="微软雅黑" panose="020B0503020204020204" charset="-122"/>
              </a:rPr>
              <a:t>盘等操作。</a:t>
            </a:r>
            <a:endParaRPr lang="zh-CN" altLang="en-US" sz="1600"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3</a:t>
            </a:r>
            <a:r>
              <a:rPr lang="zh-CN" altLang="en-US" sz="1600">
                <a:ea typeface="微软雅黑" panose="020B0503020204020204" charset="-122"/>
              </a:rPr>
              <a:t>、筛选器：可以选择性的查看当前只显示图片文件或视频文件或全部</a:t>
            </a:r>
            <a:endParaRPr lang="zh-CN" altLang="en-US" sz="1600"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4</a:t>
            </a:r>
            <a:r>
              <a:rPr lang="zh-CN" altLang="en-US" sz="1600">
                <a:ea typeface="微软雅黑" panose="020B0503020204020204" charset="-122"/>
              </a:rPr>
              <a:t>、向上、向下：翻页操作。文件以日期时间排序，最新的放在顶端。</a:t>
            </a:r>
            <a:endParaRPr lang="zh-CN" altLang="en-US" sz="1600"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5</a:t>
            </a:r>
            <a:r>
              <a:rPr lang="zh-CN" altLang="en-US" sz="1600">
                <a:ea typeface="微软雅黑" panose="020B0503020204020204" charset="-122"/>
              </a:rPr>
              <a:t>、右侧滑动应该是可以进行滑动操作的</a:t>
            </a:r>
            <a:endParaRPr lang="zh-CN" altLang="en-US" sz="1600"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6</a:t>
            </a:r>
            <a:r>
              <a:rPr lang="zh-CN" altLang="en-US" sz="1600">
                <a:ea typeface="微软雅黑" panose="020B0503020204020204" charset="-122"/>
              </a:rPr>
              <a:t>、删除、复制到</a:t>
            </a:r>
            <a:r>
              <a:rPr lang="en-US" altLang="zh-CN" sz="1600"/>
              <a:t>U</a:t>
            </a:r>
            <a:r>
              <a:rPr lang="zh-CN" altLang="en-US" sz="1600">
                <a:ea typeface="微软雅黑" panose="020B0503020204020204" charset="-122"/>
              </a:rPr>
              <a:t>盘操作时间较长时应该有进度条。</a:t>
            </a:r>
            <a:endParaRPr lang="zh-CN" altLang="en-US" sz="1600"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7</a:t>
            </a:r>
            <a:r>
              <a:rPr lang="zh-CN" altLang="en-US" sz="1600">
                <a:ea typeface="微软雅黑" panose="020B0503020204020204" charset="-122"/>
              </a:rPr>
              <a:t>、视频文件的缩略图跟图片应该有所区别。</a:t>
            </a:r>
            <a:endParaRPr lang="en-US" altLang="zh-CN" sz="1600"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73830" y="1311910"/>
            <a:ext cx="508000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126230" y="1457008"/>
            <a:ext cx="203200" cy="2127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6" name="直角三角形 75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1591945" y="109156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ea typeface="微软雅黑" panose="020B0503020204020204" charset="-122"/>
              </a:rPr>
              <a:t>缩略图</a:t>
            </a:r>
            <a:endParaRPr lang="zh-CN" altLang="en-US" sz="140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591945" y="236982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591945" y="366458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484245" y="236982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84245" y="366458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308600" y="109156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308600" y="236982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308600" y="366458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200900" y="109156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200900" y="236982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200900" y="366458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15440" y="2034540"/>
            <a:ext cx="143891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</a:rPr>
              <a:t>20170601-130050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005985" y="887095"/>
            <a:ext cx="36000" cy="39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889365" y="965835"/>
            <a:ext cx="269875" cy="125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681480" y="5216525"/>
            <a:ext cx="7005955" cy="459740"/>
            <a:chOff x="2648" y="8215"/>
            <a:chExt cx="11033" cy="724"/>
          </a:xfrm>
        </p:grpSpPr>
        <p:sp>
          <p:nvSpPr>
            <p:cNvPr id="102" name="同侧圆角矩形 101"/>
            <p:cNvSpPr/>
            <p:nvPr/>
          </p:nvSpPr>
          <p:spPr>
            <a:xfrm>
              <a:off x="264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2813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返   回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04" name="同侧圆角矩形 103"/>
            <p:cNvSpPr/>
            <p:nvPr/>
          </p:nvSpPr>
          <p:spPr>
            <a:xfrm>
              <a:off x="4016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04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编   辑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06" name="同侧圆角矩形 105"/>
            <p:cNvSpPr/>
            <p:nvPr/>
          </p:nvSpPr>
          <p:spPr>
            <a:xfrm>
              <a:off x="539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5586" y="8348"/>
              <a:ext cx="881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筛选器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08" name="同侧圆角矩形 107"/>
            <p:cNvSpPr/>
            <p:nvPr/>
          </p:nvSpPr>
          <p:spPr>
            <a:xfrm>
              <a:off x="6782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6776" y="8348"/>
              <a:ext cx="113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向上翻页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10" name="同侧圆角矩形 109"/>
            <p:cNvSpPr/>
            <p:nvPr/>
          </p:nvSpPr>
          <p:spPr>
            <a:xfrm>
              <a:off x="8183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258" y="8348"/>
              <a:ext cx="1099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向下翻页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12" name="同侧圆角矩形 111"/>
            <p:cNvSpPr/>
            <p:nvPr/>
          </p:nvSpPr>
          <p:spPr>
            <a:xfrm>
              <a:off x="9586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9693" y="8348"/>
              <a:ext cx="821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全   选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14" name="同侧圆角矩形 113"/>
            <p:cNvSpPr/>
            <p:nvPr/>
          </p:nvSpPr>
          <p:spPr>
            <a:xfrm>
              <a:off x="1099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1186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删   除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16" name="同侧圆角矩形 115"/>
            <p:cNvSpPr/>
            <p:nvPr/>
          </p:nvSpPr>
          <p:spPr>
            <a:xfrm>
              <a:off x="12393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2355" y="8348"/>
              <a:ext cx="119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复制到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U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盘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19" name="同侧圆角矩形 118"/>
            <p:cNvSpPr/>
            <p:nvPr/>
          </p:nvSpPr>
          <p:spPr>
            <a:xfrm>
              <a:off x="10983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11171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删   除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21" name="同侧圆角矩形 120"/>
            <p:cNvSpPr/>
            <p:nvPr/>
          </p:nvSpPr>
          <p:spPr>
            <a:xfrm>
              <a:off x="1237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2340" y="8348"/>
              <a:ext cx="119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复制到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U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盘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" name="矩形 86"/>
          <p:cNvSpPr/>
          <p:nvPr/>
        </p:nvSpPr>
        <p:spPr>
          <a:xfrm>
            <a:off x="1055370" y="53848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537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直角三角形 75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576513" y="5216525"/>
            <a:ext cx="5223510" cy="459740"/>
            <a:chOff x="2648" y="8215"/>
            <a:chExt cx="8226" cy="724"/>
          </a:xfrm>
        </p:grpSpPr>
        <p:sp>
          <p:nvSpPr>
            <p:cNvPr id="102" name="同侧圆角矩形 101"/>
            <p:cNvSpPr/>
            <p:nvPr/>
          </p:nvSpPr>
          <p:spPr>
            <a:xfrm>
              <a:off x="264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2813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上一张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04" name="同侧圆角矩形 103"/>
            <p:cNvSpPr/>
            <p:nvPr/>
          </p:nvSpPr>
          <p:spPr>
            <a:xfrm>
              <a:off x="4016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04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返   回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06" name="同侧圆角矩形 105"/>
            <p:cNvSpPr/>
            <p:nvPr/>
          </p:nvSpPr>
          <p:spPr>
            <a:xfrm>
              <a:off x="539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5586" y="8348"/>
              <a:ext cx="881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删   除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08" name="同侧圆角矩形 107"/>
            <p:cNvSpPr/>
            <p:nvPr/>
          </p:nvSpPr>
          <p:spPr>
            <a:xfrm>
              <a:off x="6782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6776" y="8348"/>
              <a:ext cx="113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复制到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U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盘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10" name="同侧圆角矩形 109"/>
            <p:cNvSpPr/>
            <p:nvPr/>
          </p:nvSpPr>
          <p:spPr>
            <a:xfrm>
              <a:off x="8183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372" y="8348"/>
              <a:ext cx="1099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详   情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12" name="同侧圆角矩形 111"/>
            <p:cNvSpPr/>
            <p:nvPr/>
          </p:nvSpPr>
          <p:spPr>
            <a:xfrm>
              <a:off x="9586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9693" y="8348"/>
              <a:ext cx="821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下一张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638040" y="2923223"/>
            <a:ext cx="110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查看图片</a:t>
            </a:r>
            <a:endParaRPr lang="zh-CN" altLang="en-US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83730" y="53848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文 件 名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27" name="线形标注 1 26"/>
          <p:cNvSpPr/>
          <p:nvPr/>
        </p:nvSpPr>
        <p:spPr>
          <a:xfrm>
            <a:off x="8185785" y="4815205"/>
            <a:ext cx="1659890" cy="485775"/>
          </a:xfrm>
          <a:prstGeom prst="borderCallout1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点击屏幕时弹出此按钮栏再次点击时隐藏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0" name="线形标注 1 29"/>
          <p:cNvSpPr/>
          <p:nvPr/>
        </p:nvSpPr>
        <p:spPr>
          <a:xfrm>
            <a:off x="9528810" y="273685"/>
            <a:ext cx="1659890" cy="485775"/>
          </a:xfrm>
          <a:prstGeom prst="borderCallout1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000">
                <a:ea typeface="微软雅黑" panose="020B0503020204020204" charset="-122"/>
              </a:rPr>
              <a:t>点击屏幕时弹出文件名再次点击时隐藏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88195" y="1827530"/>
            <a:ext cx="206883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详情包括：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文件名、文件大小、分辨率、文件格式、创建时间</a:t>
            </a:r>
            <a:endParaRPr lang="zh-CN" altLang="en-US"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" name="矩形 86"/>
          <p:cNvSpPr/>
          <p:nvPr/>
        </p:nvSpPr>
        <p:spPr>
          <a:xfrm>
            <a:off x="1055370" y="53848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537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直角三角形 75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638040" y="2923223"/>
            <a:ext cx="110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视        频</a:t>
            </a:r>
            <a:endParaRPr lang="zh-CN" altLang="en-US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83730" y="53848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文 件 名</a:t>
            </a:r>
            <a:endParaRPr lang="zh-CN" altLang="en-US" sz="1200" b="1"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94815" y="5216525"/>
            <a:ext cx="817880" cy="459740"/>
            <a:chOff x="2670" y="8215"/>
            <a:chExt cx="1288" cy="724"/>
          </a:xfrm>
        </p:grpSpPr>
        <p:sp>
          <p:nvSpPr>
            <p:cNvPr id="18" name="同侧圆角矩形 17"/>
            <p:cNvSpPr/>
            <p:nvPr/>
          </p:nvSpPr>
          <p:spPr>
            <a:xfrm>
              <a:off x="2670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835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上一个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67305" y="5216525"/>
            <a:ext cx="817880" cy="459740"/>
            <a:chOff x="4038" y="8215"/>
            <a:chExt cx="1288" cy="724"/>
          </a:xfrm>
        </p:grpSpPr>
        <p:sp>
          <p:nvSpPr>
            <p:cNvPr id="20" name="同侧圆角矩形 19"/>
            <p:cNvSpPr/>
            <p:nvPr/>
          </p:nvSpPr>
          <p:spPr>
            <a:xfrm>
              <a:off x="403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26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停   止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39795" y="5216525"/>
            <a:ext cx="842010" cy="459740"/>
            <a:chOff x="5382" y="8215"/>
            <a:chExt cx="1326" cy="724"/>
          </a:xfrm>
        </p:grpSpPr>
        <p:sp>
          <p:nvSpPr>
            <p:cNvPr id="22" name="同侧圆角矩形 21"/>
            <p:cNvSpPr/>
            <p:nvPr/>
          </p:nvSpPr>
          <p:spPr>
            <a:xfrm>
              <a:off x="5420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382" y="8348"/>
              <a:ext cx="1190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播放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/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暂停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336415" y="5216525"/>
            <a:ext cx="817880" cy="459740"/>
            <a:chOff x="6804" y="8215"/>
            <a:chExt cx="1288" cy="724"/>
          </a:xfrm>
        </p:grpSpPr>
        <p:sp>
          <p:nvSpPr>
            <p:cNvPr id="25" name="同侧圆角矩形 24"/>
            <p:cNvSpPr/>
            <p:nvPr/>
          </p:nvSpPr>
          <p:spPr>
            <a:xfrm>
              <a:off x="6804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024" y="8348"/>
              <a:ext cx="969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返   回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08905" y="5216525"/>
            <a:ext cx="817880" cy="459740"/>
            <a:chOff x="8205" y="8215"/>
            <a:chExt cx="1288" cy="724"/>
          </a:xfrm>
        </p:grpSpPr>
        <p:sp>
          <p:nvSpPr>
            <p:cNvPr id="28" name="同侧圆角矩形 27"/>
            <p:cNvSpPr/>
            <p:nvPr/>
          </p:nvSpPr>
          <p:spPr>
            <a:xfrm>
              <a:off x="8205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393" y="8348"/>
              <a:ext cx="773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删   除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81395" y="5216525"/>
            <a:ext cx="821690" cy="459740"/>
            <a:chOff x="9602" y="8215"/>
            <a:chExt cx="1294" cy="724"/>
          </a:xfrm>
        </p:grpSpPr>
        <p:sp>
          <p:nvSpPr>
            <p:cNvPr id="31" name="同侧圆角矩形 30"/>
            <p:cNvSpPr/>
            <p:nvPr/>
          </p:nvSpPr>
          <p:spPr>
            <a:xfrm>
              <a:off x="9608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602" y="8348"/>
              <a:ext cx="1180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复制到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U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盘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57695" y="5216525"/>
            <a:ext cx="827405" cy="459740"/>
            <a:chOff x="11005" y="8215"/>
            <a:chExt cx="1303" cy="724"/>
          </a:xfrm>
        </p:grpSpPr>
        <p:sp>
          <p:nvSpPr>
            <p:cNvPr id="33" name="同侧圆角矩形 32"/>
            <p:cNvSpPr/>
            <p:nvPr/>
          </p:nvSpPr>
          <p:spPr>
            <a:xfrm>
              <a:off x="11020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208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删   除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1005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193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详   情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839710" y="5216525"/>
            <a:ext cx="842010" cy="459740"/>
            <a:chOff x="12377" y="8215"/>
            <a:chExt cx="1326" cy="724"/>
          </a:xfrm>
        </p:grpSpPr>
        <p:sp>
          <p:nvSpPr>
            <p:cNvPr id="35" name="同侧圆角矩形 34"/>
            <p:cNvSpPr/>
            <p:nvPr/>
          </p:nvSpPr>
          <p:spPr>
            <a:xfrm>
              <a:off x="12415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377" y="8348"/>
              <a:ext cx="1197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复制到</a:t>
              </a:r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U</a:t>
              </a:r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盘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12400" y="8215"/>
              <a:ext cx="1288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2588" y="8348"/>
              <a:ext cx="1015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200" b="1">
                  <a:solidFill>
                    <a:schemeClr val="bg1"/>
                  </a:solidFill>
                  <a:ea typeface="微软雅黑" panose="020B0503020204020204" charset="-122"/>
                </a:rPr>
                <a:t>下一个</a:t>
              </a:r>
              <a:endParaRPr lang="zh-CN" altLang="en-US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1055370" y="5005070"/>
            <a:ext cx="8265600" cy="72000"/>
          </a:xfrm>
          <a:prstGeom prst="rect">
            <a:avLst/>
          </a:prstGeom>
          <a:solidFill>
            <a:srgbClr val="FF99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/>
            <a:endParaRPr lang="zh-CN" altLang="en-US" sz="1200" b="1">
              <a:ea typeface="微软雅黑" panose="020B0503020204020204" charset="-122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04290" y="4960108"/>
            <a:ext cx="95250" cy="161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56005" y="5216525"/>
            <a:ext cx="584200" cy="459740"/>
            <a:chOff x="1663" y="8215"/>
            <a:chExt cx="920" cy="724"/>
          </a:xfrm>
        </p:grpSpPr>
        <p:sp>
          <p:nvSpPr>
            <p:cNvPr id="2" name="同侧圆角矩形 1"/>
            <p:cNvSpPr/>
            <p:nvPr/>
          </p:nvSpPr>
          <p:spPr>
            <a:xfrm>
              <a:off x="1663" y="8215"/>
              <a:ext cx="920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717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02:34</a:t>
              </a:r>
              <a:endParaRPr lang="en-US" altLang="zh-CN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36330" y="5216525"/>
            <a:ext cx="584200" cy="459740"/>
            <a:chOff x="13759" y="8215"/>
            <a:chExt cx="920" cy="724"/>
          </a:xfrm>
        </p:grpSpPr>
        <p:sp>
          <p:nvSpPr>
            <p:cNvPr id="3" name="同侧圆角矩形 2"/>
            <p:cNvSpPr/>
            <p:nvPr/>
          </p:nvSpPr>
          <p:spPr>
            <a:xfrm>
              <a:off x="13759" y="8215"/>
              <a:ext cx="920" cy="72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20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3813" y="8348"/>
              <a:ext cx="732" cy="43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en-US" altLang="zh-CN" sz="1200" b="1">
                  <a:solidFill>
                    <a:schemeClr val="bg1"/>
                  </a:solidFill>
                  <a:ea typeface="微软雅黑" panose="020B0503020204020204" charset="-122"/>
                </a:rPr>
                <a:t>15:50</a:t>
              </a:r>
              <a:endParaRPr lang="en-US" altLang="zh-CN" sz="12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45" name="线形标注 1 44"/>
          <p:cNvSpPr/>
          <p:nvPr/>
        </p:nvSpPr>
        <p:spPr>
          <a:xfrm>
            <a:off x="9645650" y="274320"/>
            <a:ext cx="1738630" cy="653415"/>
          </a:xfrm>
          <a:prstGeom prst="borderCallout1">
            <a:avLst>
              <a:gd name="adj1" fmla="val 54324"/>
              <a:gd name="adj2" fmla="val -6341"/>
              <a:gd name="adj3" fmla="val 73663"/>
              <a:gd name="adj4" fmla="val -33055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l">
              <a:lnSpc>
                <a:spcPct val="150000"/>
              </a:lnSpc>
            </a:pPr>
            <a:r>
              <a:rPr lang="zh-CN" altLang="en-US" sz="1000">
                <a:ea typeface="微软雅黑" panose="020B0503020204020204" charset="-122"/>
              </a:rPr>
              <a:t>点击屏幕时弹出文件名再次点击时隐藏跟按钮栏同步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46" name="线形标注 1 45"/>
          <p:cNvSpPr/>
          <p:nvPr/>
        </p:nvSpPr>
        <p:spPr>
          <a:xfrm>
            <a:off x="9645015" y="4651375"/>
            <a:ext cx="1827530" cy="1029970"/>
          </a:xfrm>
          <a:prstGeom prst="borderCallout1">
            <a:avLst>
              <a:gd name="adj1" fmla="val 18750"/>
              <a:gd name="adj2" fmla="val -8333"/>
              <a:gd name="adj3" fmla="val 60604"/>
              <a:gd name="adj4" fmla="val -68346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p>
            <a:pPr algn="l">
              <a:lnSpc>
                <a:spcPct val="150000"/>
              </a:lnSpc>
            </a:pPr>
            <a:r>
              <a:rPr lang="zh-CN" altLang="en-US" sz="1000">
                <a:ea typeface="微软雅黑" panose="020B0503020204020204" charset="-122"/>
              </a:rPr>
              <a:t>点击屏幕时弹出此按钮栏再次点击时隐藏。当按钮栏隐藏时进度条下移到最下方不隐藏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645015" y="1249680"/>
            <a:ext cx="2163445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详情包括：文件名、文件大小、文件格式、分辨率、视频时长、帧率、创建时间</a:t>
            </a:r>
            <a:endParaRPr lang="zh-CN" altLang="en-US"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66800" y="54927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68165" y="293497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7720" y="547370"/>
            <a:ext cx="2226945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开机即进入视频，实时预览图像像素比例</a:t>
            </a:r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：</a:t>
            </a:r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显示。</a:t>
            </a:r>
            <a:endParaRPr lang="zh-CN" altLang="en-US">
              <a:ea typeface="微软雅黑" panose="020B0503020204020204" charset="-122"/>
            </a:endParaRPr>
          </a:p>
          <a:p>
            <a:endParaRPr lang="zh-CN" altLang="en-US">
              <a:ea typeface="微软雅黑" panose="020B0503020204020204" charset="-122"/>
            </a:endParaRPr>
          </a:p>
          <a:p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、显示器分辨率是     </a:t>
            </a:r>
            <a:r>
              <a:rPr lang="en-US" altLang="zh-CN"/>
              <a:t>1024*768</a:t>
            </a:r>
            <a:endParaRPr lang="en-US" altLang="zh-CN"/>
          </a:p>
          <a:p>
            <a:br>
              <a:rPr lang="en-US" altLang="zh-CN"/>
            </a:br>
            <a:r>
              <a:rPr lang="en-US" altLang="zh-CN"/>
              <a:t>2</a:t>
            </a:r>
            <a:r>
              <a:rPr lang="zh-CN" altLang="en-US">
                <a:ea typeface="微软雅黑" panose="020B0503020204020204" charset="-122"/>
              </a:rPr>
              <a:t>、摄像头分辨率有</a:t>
            </a:r>
            <a:r>
              <a:rPr lang="en-US" altLang="zh-CN"/>
              <a:t>320*240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640*360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640*480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920*720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1280*720</a:t>
            </a:r>
            <a:r>
              <a:rPr lang="zh-CN" altLang="en-US">
                <a:ea typeface="微软雅黑" panose="020B0503020204020204" charset="-122"/>
              </a:rPr>
              <a:t>等等，具体要看摄像头型号。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95160" y="54737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066800" y="54927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6995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995160" y="54737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68165" y="293497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5870" y="5865495"/>
            <a:ext cx="536765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点击屏幕弹出功能按键，再次点击或</a:t>
            </a:r>
            <a:r>
              <a:rPr lang="en-US" altLang="zh-CN"/>
              <a:t>20S</a:t>
            </a:r>
            <a:r>
              <a:rPr lang="zh-CN" altLang="en-US">
                <a:ea typeface="微软雅黑" panose="020B0503020204020204" charset="-122"/>
              </a:rPr>
              <a:t>后自动隐藏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698355" y="547370"/>
            <a:ext cx="2353945" cy="3694430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软件可以进行串口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通讯接收下位机发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送过来的录像、拍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照、关机、亮度调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节指令。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此处的亮度等级在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此软件上只需要实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现在右上角提示即可。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>
              <a:ea typeface="微软雅黑" panose="020B0503020204020204" charset="-122"/>
            </a:endParaRPr>
          </a:p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6" name="直角三角形 25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406208" y="5116830"/>
            <a:ext cx="7586980" cy="570230"/>
            <a:chOff x="2178" y="8162"/>
            <a:chExt cx="12723" cy="794"/>
          </a:xfrm>
        </p:grpSpPr>
        <p:sp>
          <p:nvSpPr>
            <p:cNvPr id="22" name="同侧圆角矩形 21"/>
            <p:cNvSpPr/>
            <p:nvPr/>
          </p:nvSpPr>
          <p:spPr>
            <a:xfrm>
              <a:off x="2178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546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27" name="同侧圆角矩形 26"/>
            <p:cNvSpPr/>
            <p:nvPr/>
          </p:nvSpPr>
          <p:spPr>
            <a:xfrm>
              <a:off x="3984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232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5808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056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7635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777" y="8308"/>
              <a:ext cx="1334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1" name="同侧圆角矩形 40"/>
            <p:cNvSpPr/>
            <p:nvPr/>
          </p:nvSpPr>
          <p:spPr>
            <a:xfrm>
              <a:off x="9485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733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3" name="同侧圆角矩形 42"/>
            <p:cNvSpPr/>
            <p:nvPr/>
          </p:nvSpPr>
          <p:spPr>
            <a:xfrm>
              <a:off x="11335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1477" y="8308"/>
              <a:ext cx="1334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9" name="同侧圆角矩形 48"/>
            <p:cNvSpPr/>
            <p:nvPr/>
          </p:nvSpPr>
          <p:spPr>
            <a:xfrm>
              <a:off x="13200" y="8162"/>
              <a:ext cx="1701" cy="794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3448" y="8308"/>
              <a:ext cx="966" cy="47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1053465" y="53975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6995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390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60240" y="127063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3910" y="537845"/>
            <a:ext cx="18840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关机确认界面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5" name="直角三角形 24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406525" y="5116830"/>
            <a:ext cx="7585710" cy="570230"/>
            <a:chOff x="2215" y="8058"/>
            <a:chExt cx="11946" cy="898"/>
          </a:xfrm>
        </p:grpSpPr>
        <p:sp>
          <p:nvSpPr>
            <p:cNvPr id="20" name="同侧圆角矩形 19"/>
            <p:cNvSpPr/>
            <p:nvPr/>
          </p:nvSpPr>
          <p:spPr>
            <a:xfrm>
              <a:off x="2215" y="8058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560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27" name="同侧圆角矩形 26"/>
            <p:cNvSpPr/>
            <p:nvPr/>
          </p:nvSpPr>
          <p:spPr>
            <a:xfrm>
              <a:off x="3910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143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5623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856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7339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472" y="8223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1" name="同侧圆角矩形 40"/>
            <p:cNvSpPr/>
            <p:nvPr/>
          </p:nvSpPr>
          <p:spPr>
            <a:xfrm>
              <a:off x="9076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309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3" name="同侧圆角矩形 42"/>
            <p:cNvSpPr/>
            <p:nvPr/>
          </p:nvSpPr>
          <p:spPr>
            <a:xfrm>
              <a:off x="10814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947" y="8223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9" name="同侧圆角矩形 48"/>
            <p:cNvSpPr/>
            <p:nvPr/>
          </p:nvSpPr>
          <p:spPr>
            <a:xfrm>
              <a:off x="12565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798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6995160" y="53975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73600" y="2571750"/>
            <a:ext cx="1017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zh-CN" altLang="zh-CN" sz="1200" b="1">
                <a:solidFill>
                  <a:srgbClr val="FFC000"/>
                </a:solidFill>
                <a:ea typeface="微软雅黑" panose="020B0503020204020204" charset="-122"/>
                <a:sym typeface="+mn-ea"/>
              </a:rPr>
              <a:t>是否关机？</a:t>
            </a:r>
            <a:endParaRPr lang="zh-CN" altLang="zh-CN" sz="1200" b="1">
              <a:solidFill>
                <a:srgbClr val="FFC000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488180" y="2974975"/>
            <a:ext cx="493395" cy="2667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200"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36440" y="3001010"/>
            <a:ext cx="4254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确认</a:t>
            </a:r>
            <a:endParaRPr lang="zh-CN" altLang="zh-CN" sz="900">
              <a:solidFill>
                <a:schemeClr val="tx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194300" y="2971165"/>
            <a:ext cx="493395" cy="266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 altLang="zh-CN" sz="1000"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242560" y="2997200"/>
            <a:ext cx="4254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90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取消</a:t>
            </a:r>
            <a:endParaRPr lang="zh-CN" altLang="zh-CN" sz="900">
              <a:solidFill>
                <a:schemeClr val="tx1"/>
              </a:solidFill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053465" y="53975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995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58958" y="2915920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0735" y="54864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录像界面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60945" y="1035685"/>
            <a:ext cx="1447800" cy="22161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p>
            <a:r>
              <a:rPr lang="zh-CN" altLang="en-US" sz="900">
                <a:solidFill>
                  <a:schemeClr val="bg1"/>
                </a:solidFill>
                <a:ea typeface="微软雅黑" panose="020B0503020204020204" charset="-122"/>
              </a:rPr>
              <a:t>帧率、录像时长 </a:t>
            </a:r>
            <a:r>
              <a:rPr lang="en-US" altLang="zh-CN" sz="900">
                <a:solidFill>
                  <a:schemeClr val="bg1"/>
                </a:solidFill>
                <a:ea typeface="微软雅黑" panose="020B0503020204020204" charset="-122"/>
              </a:rPr>
              <a:t>01:42</a:t>
            </a:r>
            <a:endParaRPr lang="en-US" altLang="zh-CN" sz="90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421245" y="1076960"/>
            <a:ext cx="139700" cy="139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同侧圆角矩形 22"/>
          <p:cNvSpPr/>
          <p:nvPr/>
        </p:nvSpPr>
        <p:spPr>
          <a:xfrm>
            <a:off x="1406525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25600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关  机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7" name="同侧圆角矩形 26"/>
          <p:cNvSpPr/>
          <p:nvPr/>
        </p:nvSpPr>
        <p:spPr>
          <a:xfrm>
            <a:off x="2482850" y="5116830"/>
            <a:ext cx="1014095" cy="570230"/>
          </a:xfrm>
          <a:prstGeom prst="round2Same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30805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录   像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5" name="同侧圆角矩形 34"/>
          <p:cNvSpPr/>
          <p:nvPr/>
        </p:nvSpPr>
        <p:spPr>
          <a:xfrm>
            <a:off x="3570605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718560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拍   照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7" name="同侧圆角矩形 36"/>
          <p:cNvSpPr/>
          <p:nvPr/>
        </p:nvSpPr>
        <p:spPr>
          <a:xfrm>
            <a:off x="4660265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744720" y="522160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文件管理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1" name="同侧圆角矩形 40"/>
          <p:cNvSpPr/>
          <p:nvPr/>
        </p:nvSpPr>
        <p:spPr>
          <a:xfrm>
            <a:off x="5763260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11215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设   置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3" name="同侧圆角矩形 42"/>
          <p:cNvSpPr/>
          <p:nvPr/>
        </p:nvSpPr>
        <p:spPr>
          <a:xfrm>
            <a:off x="6866890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951345" y="5221605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系统信息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9" name="同侧圆角矩形 48"/>
          <p:cNvSpPr/>
          <p:nvPr/>
        </p:nvSpPr>
        <p:spPr>
          <a:xfrm>
            <a:off x="7978775" y="5116830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126730" y="5221605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亮   度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95160" y="53975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1066800" y="53975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6995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787015" y="1704658"/>
            <a:ext cx="4825365" cy="28079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460240" y="127063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406525" y="5116830"/>
            <a:ext cx="7585710" cy="570230"/>
            <a:chOff x="2215" y="8058"/>
            <a:chExt cx="11946" cy="898"/>
          </a:xfrm>
        </p:grpSpPr>
        <p:sp>
          <p:nvSpPr>
            <p:cNvPr id="27" name="同侧圆角矩形 26"/>
            <p:cNvSpPr/>
            <p:nvPr/>
          </p:nvSpPr>
          <p:spPr>
            <a:xfrm>
              <a:off x="2215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560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2" name="同侧圆角矩形 31"/>
            <p:cNvSpPr/>
            <p:nvPr/>
          </p:nvSpPr>
          <p:spPr>
            <a:xfrm>
              <a:off x="3910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143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5" name="同侧圆角矩形 34"/>
            <p:cNvSpPr/>
            <p:nvPr/>
          </p:nvSpPr>
          <p:spPr>
            <a:xfrm>
              <a:off x="5623" y="8058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856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7339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472" y="8223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1" name="同侧圆角矩形 40"/>
            <p:cNvSpPr/>
            <p:nvPr/>
          </p:nvSpPr>
          <p:spPr>
            <a:xfrm>
              <a:off x="9076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309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3" name="同侧圆角矩形 42"/>
            <p:cNvSpPr/>
            <p:nvPr/>
          </p:nvSpPr>
          <p:spPr>
            <a:xfrm>
              <a:off x="10814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947" y="8223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9" name="同侧圆角矩形 48"/>
            <p:cNvSpPr/>
            <p:nvPr/>
          </p:nvSpPr>
          <p:spPr>
            <a:xfrm>
              <a:off x="12565" y="8058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798" y="8223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6995160" y="539750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1210" y="539750"/>
            <a:ext cx="1162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拍照界面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1" name="直角三角形 20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847590" y="2882265"/>
            <a:ext cx="6400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200">
                <a:solidFill>
                  <a:schemeClr val="accent4">
                    <a:lumMod val="40000"/>
                    <a:lumOff val="60000"/>
                  </a:schemeClr>
                </a:solidFill>
                <a:ea typeface="微软雅黑" panose="020B0503020204020204" charset="-122"/>
                <a:sym typeface="+mn-ea"/>
              </a:rPr>
              <a:t>缩放图</a:t>
            </a:r>
            <a:endParaRPr lang="zh-CN" altLang="en-US" sz="1200">
              <a:solidFill>
                <a:schemeClr val="accent4">
                  <a:lumMod val="40000"/>
                  <a:lumOff val="60000"/>
                </a:schemeClr>
              </a:solidFill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" name="矩形 58"/>
          <p:cNvSpPr/>
          <p:nvPr/>
        </p:nvSpPr>
        <p:spPr>
          <a:xfrm>
            <a:off x="1066800" y="539750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995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05020" y="5866765"/>
            <a:ext cx="11817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文件管理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03375" y="109283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ea typeface="微软雅黑" panose="020B0503020204020204" charset="-122"/>
              </a:rPr>
              <a:t>缩略图</a:t>
            </a:r>
            <a:endParaRPr lang="zh-CN" altLang="en-US" sz="140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03375" y="237109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03375" y="366585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95675" y="109283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95675" y="237109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95675" y="366585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20030" y="109283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20030" y="237109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20030" y="366585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12330" y="109283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12330" y="2371090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12330" y="3665855"/>
            <a:ext cx="1486535" cy="9429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626870" y="2035810"/>
            <a:ext cx="143891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</a:rPr>
              <a:t>20170601-130050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017415" y="888365"/>
            <a:ext cx="36000" cy="39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90100" y="539750"/>
            <a:ext cx="179514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文件以日期时间命名中间加</a:t>
            </a:r>
            <a:r>
              <a:rPr lang="en-US" altLang="zh-CN"/>
              <a:t>“-”</a:t>
            </a:r>
            <a:r>
              <a:rPr lang="zh-CN" altLang="en-US">
                <a:ea typeface="微软雅黑" panose="020B0503020204020204" charset="-122"/>
              </a:rPr>
              <a:t>，并显示在缩放图下方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" name="直角三角形 9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同侧圆角矩形 10"/>
          <p:cNvSpPr/>
          <p:nvPr/>
        </p:nvSpPr>
        <p:spPr>
          <a:xfrm>
            <a:off x="169291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97685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返   回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3" name="同侧圆角矩形 12"/>
          <p:cNvSpPr/>
          <p:nvPr/>
        </p:nvSpPr>
        <p:spPr>
          <a:xfrm>
            <a:off x="256159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80970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编   辑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5" name="同侧圆角矩形 14"/>
          <p:cNvSpPr/>
          <p:nvPr/>
        </p:nvSpPr>
        <p:spPr>
          <a:xfrm>
            <a:off x="34391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58540" y="5302250"/>
            <a:ext cx="55943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筛选器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7" name="同侧圆角矩形 16"/>
          <p:cNvSpPr/>
          <p:nvPr/>
        </p:nvSpPr>
        <p:spPr>
          <a:xfrm>
            <a:off x="431800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14190" y="5302250"/>
            <a:ext cx="7219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向上翻页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9" name="同侧圆角矩形 18"/>
          <p:cNvSpPr/>
          <p:nvPr/>
        </p:nvSpPr>
        <p:spPr>
          <a:xfrm>
            <a:off x="520763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55260" y="5302250"/>
            <a:ext cx="69786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向下翻页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29" name="同侧圆角矩形 28"/>
          <p:cNvSpPr/>
          <p:nvPr/>
        </p:nvSpPr>
        <p:spPr>
          <a:xfrm>
            <a:off x="609854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66485" y="5302250"/>
            <a:ext cx="52133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全   选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1" name="同侧圆角矩形 30"/>
          <p:cNvSpPr/>
          <p:nvPr/>
        </p:nvSpPr>
        <p:spPr>
          <a:xfrm>
            <a:off x="69951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14540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删   除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6" name="同侧圆角矩形 45"/>
          <p:cNvSpPr/>
          <p:nvPr/>
        </p:nvSpPr>
        <p:spPr>
          <a:xfrm>
            <a:off x="788098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856855" y="5302250"/>
            <a:ext cx="7600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复制到</a:t>
            </a:r>
            <a:r>
              <a:rPr lang="en-US" altLang="zh-CN" sz="1200" b="1">
                <a:solidFill>
                  <a:schemeClr val="bg1"/>
                </a:solidFill>
                <a:ea typeface="微软雅黑" panose="020B0503020204020204" charset="-122"/>
              </a:rPr>
              <a:t>U</a:t>
            </a:r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盘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900795" y="967105"/>
            <a:ext cx="269875" cy="1257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3" name="同侧圆角矩形 72"/>
          <p:cNvSpPr/>
          <p:nvPr/>
        </p:nvSpPr>
        <p:spPr>
          <a:xfrm>
            <a:off x="698563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105015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删   除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5" name="同侧圆角矩形 74"/>
          <p:cNvSpPr/>
          <p:nvPr/>
        </p:nvSpPr>
        <p:spPr>
          <a:xfrm>
            <a:off x="78714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847330" y="5302250"/>
            <a:ext cx="7600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复制到</a:t>
            </a:r>
            <a:r>
              <a:rPr lang="en-US" altLang="zh-CN" sz="1200" b="1">
                <a:solidFill>
                  <a:schemeClr val="bg1"/>
                </a:solidFill>
                <a:ea typeface="微软雅黑" panose="020B0503020204020204" charset="-122"/>
              </a:rPr>
              <a:t>U</a:t>
            </a:r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盘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7" name="同侧圆角矩形 76"/>
          <p:cNvSpPr/>
          <p:nvPr/>
        </p:nvSpPr>
        <p:spPr>
          <a:xfrm>
            <a:off x="69951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114540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删   除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9" name="同侧圆角矩形 78"/>
          <p:cNvSpPr/>
          <p:nvPr/>
        </p:nvSpPr>
        <p:spPr>
          <a:xfrm>
            <a:off x="788098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856855" y="5302250"/>
            <a:ext cx="7600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复制到</a:t>
            </a:r>
            <a:r>
              <a:rPr lang="en-US" altLang="zh-CN" sz="1200" b="1">
                <a:solidFill>
                  <a:schemeClr val="bg1"/>
                </a:solidFill>
                <a:ea typeface="微软雅黑" panose="020B0503020204020204" charset="-122"/>
              </a:rPr>
              <a:t>U</a:t>
            </a:r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盘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81" name="同侧圆角矩形 80"/>
          <p:cNvSpPr/>
          <p:nvPr/>
        </p:nvSpPr>
        <p:spPr>
          <a:xfrm>
            <a:off x="6985635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105015" y="5302250"/>
            <a:ext cx="464820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删   除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83" name="同侧圆角矩形 82"/>
          <p:cNvSpPr/>
          <p:nvPr/>
        </p:nvSpPr>
        <p:spPr>
          <a:xfrm>
            <a:off x="7871460" y="5217795"/>
            <a:ext cx="817880" cy="45974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200">
              <a:ea typeface="微软雅黑" panose="020B0503020204020204" charset="-122"/>
              <a:sym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847330" y="5302250"/>
            <a:ext cx="760095" cy="27749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复制到</a:t>
            </a:r>
            <a:r>
              <a:rPr lang="en-US" altLang="zh-CN" sz="1200" b="1">
                <a:solidFill>
                  <a:schemeClr val="bg1"/>
                </a:solidFill>
                <a:ea typeface="微软雅黑" panose="020B0503020204020204" charset="-122"/>
              </a:rPr>
              <a:t>U</a:t>
            </a:r>
            <a:r>
              <a:rPr lang="zh-CN" altLang="en-US" sz="1200" b="1">
                <a:solidFill>
                  <a:schemeClr val="bg1"/>
                </a:solidFill>
                <a:ea typeface="微软雅黑" panose="020B0503020204020204" charset="-122"/>
              </a:rPr>
              <a:t>盘</a:t>
            </a:r>
            <a:endParaRPr lang="zh-CN" altLang="en-US" sz="12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矩形 33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5" name="同侧圆角矩形 34"/>
          <p:cNvSpPr/>
          <p:nvPr/>
        </p:nvSpPr>
        <p:spPr>
          <a:xfrm>
            <a:off x="1381125" y="5123815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600200" y="5228590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关  机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5" name="同侧圆角矩形 44"/>
          <p:cNvSpPr/>
          <p:nvPr/>
        </p:nvSpPr>
        <p:spPr>
          <a:xfrm>
            <a:off x="2457450" y="5123815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05405" y="5228590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录   像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8" name="同侧圆角矩形 47"/>
          <p:cNvSpPr/>
          <p:nvPr/>
        </p:nvSpPr>
        <p:spPr>
          <a:xfrm>
            <a:off x="3545205" y="5123815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693160" y="5228590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拍   照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50" name="同侧圆角矩形 49"/>
          <p:cNvSpPr/>
          <p:nvPr/>
        </p:nvSpPr>
        <p:spPr>
          <a:xfrm>
            <a:off x="4634865" y="5123815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719320" y="5228590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文件管理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52" name="同侧圆角矩形 51"/>
          <p:cNvSpPr/>
          <p:nvPr/>
        </p:nvSpPr>
        <p:spPr>
          <a:xfrm>
            <a:off x="5737860" y="5123815"/>
            <a:ext cx="1014095" cy="570230"/>
          </a:xfrm>
          <a:prstGeom prst="round2Same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885815" y="5228590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设   置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54" name="同侧圆角矩形 53"/>
          <p:cNvSpPr/>
          <p:nvPr/>
        </p:nvSpPr>
        <p:spPr>
          <a:xfrm>
            <a:off x="6841490" y="5123815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925945" y="5228590"/>
            <a:ext cx="79565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系统信息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56" name="同侧圆角矩形 55"/>
          <p:cNvSpPr/>
          <p:nvPr/>
        </p:nvSpPr>
        <p:spPr>
          <a:xfrm>
            <a:off x="7953375" y="5123815"/>
            <a:ext cx="1014095" cy="570230"/>
          </a:xfrm>
          <a:prstGeom prst="round2Same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ea typeface="微软雅黑" panose="020B0503020204020204" charset="-122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101330" y="5228590"/>
            <a:ext cx="575945" cy="3441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400" b="1">
                <a:solidFill>
                  <a:schemeClr val="bg1"/>
                </a:solidFill>
                <a:ea typeface="微软雅黑" panose="020B0503020204020204" charset="-122"/>
              </a:rPr>
              <a:t>亮   度</a:t>
            </a:r>
            <a:endParaRPr lang="zh-CN" altLang="en-US" sz="1400" b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92295" y="73342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95825" y="5923915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设置界面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695180" y="546735"/>
            <a:ext cx="182118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ea typeface="微软雅黑" panose="020B0503020204020204" charset="-122"/>
              </a:rPr>
              <a:t>此处的分辨率是设置摄像头的分辨率</a:t>
            </a:r>
            <a:endParaRPr lang="zh-CN" altLang="en-US">
              <a:ea typeface="微软雅黑" panose="020B0503020204020204" charset="-122"/>
            </a:endParaRPr>
          </a:p>
          <a:p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93695" y="1917065"/>
            <a:ext cx="4561205" cy="2390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93695" y="1917065"/>
            <a:ext cx="1005205" cy="2397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分辨率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472305" y="2120265"/>
            <a:ext cx="2529205" cy="2489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分辨率格式   </a:t>
            </a:r>
            <a:r>
              <a:rPr lang="en-US" altLang="zh-CN" sz="1000"/>
              <a:t>yuv/mpeg</a:t>
            </a:r>
            <a:endParaRPr lang="en-US" altLang="zh-CN" sz="1000"/>
          </a:p>
        </p:txBody>
      </p:sp>
      <p:sp>
        <p:nvSpPr>
          <p:cNvPr id="27" name="圆角矩形 26"/>
          <p:cNvSpPr/>
          <p:nvPr/>
        </p:nvSpPr>
        <p:spPr>
          <a:xfrm>
            <a:off x="4476115" y="2551430"/>
            <a:ext cx="1096010" cy="23431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640*480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478655" y="2950845"/>
            <a:ext cx="1094105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分辨率 </a:t>
            </a:r>
            <a:r>
              <a:rPr lang="en-US" altLang="zh-CN" sz="1000"/>
              <a:t>2</a:t>
            </a:r>
            <a:endParaRPr lang="en-US" altLang="zh-CN" sz="1000"/>
          </a:p>
        </p:txBody>
      </p:sp>
      <p:sp>
        <p:nvSpPr>
          <p:cNvPr id="29" name="圆角矩形 28"/>
          <p:cNvSpPr/>
          <p:nvPr/>
        </p:nvSpPr>
        <p:spPr>
          <a:xfrm>
            <a:off x="4485640" y="3347085"/>
            <a:ext cx="1086485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分辨率 </a:t>
            </a:r>
            <a:r>
              <a:rPr lang="en-US" altLang="zh-CN" sz="1000"/>
              <a:t>3</a:t>
            </a:r>
            <a:endParaRPr lang="en-US" altLang="zh-CN" sz="1000"/>
          </a:p>
        </p:txBody>
      </p:sp>
      <p:sp>
        <p:nvSpPr>
          <p:cNvPr id="30" name="圆角矩形 29"/>
          <p:cNvSpPr/>
          <p:nvPr/>
        </p:nvSpPr>
        <p:spPr>
          <a:xfrm>
            <a:off x="4488180" y="3746500"/>
            <a:ext cx="1084580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23" name="圆角矩形 22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录像选项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视频设置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语言设置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878195" y="2551430"/>
            <a:ext cx="1096010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/>
          </a:p>
        </p:txBody>
      </p:sp>
      <p:sp>
        <p:nvSpPr>
          <p:cNvPr id="38" name="圆角矩形 37"/>
          <p:cNvSpPr/>
          <p:nvPr/>
        </p:nvSpPr>
        <p:spPr>
          <a:xfrm>
            <a:off x="5880735" y="2950845"/>
            <a:ext cx="1094105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/>
          </a:p>
        </p:txBody>
      </p:sp>
      <p:sp>
        <p:nvSpPr>
          <p:cNvPr id="39" name="圆角矩形 38"/>
          <p:cNvSpPr/>
          <p:nvPr/>
        </p:nvSpPr>
        <p:spPr>
          <a:xfrm>
            <a:off x="5887720" y="3347085"/>
            <a:ext cx="1086485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/>
          </a:p>
        </p:txBody>
      </p:sp>
      <p:sp>
        <p:nvSpPr>
          <p:cNvPr id="40" name="圆角矩形 39"/>
          <p:cNvSpPr/>
          <p:nvPr/>
        </p:nvSpPr>
        <p:spPr>
          <a:xfrm>
            <a:off x="5890260" y="3746500"/>
            <a:ext cx="1084580" cy="2343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/>
          </a:p>
        </p:txBody>
      </p:sp>
      <p:sp>
        <p:nvSpPr>
          <p:cNvPr id="32" name="直角三角形 31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243445" y="1837055"/>
            <a:ext cx="317500" cy="317500"/>
            <a:chOff x="16207" y="4686"/>
            <a:chExt cx="500" cy="500"/>
          </a:xfrm>
        </p:grpSpPr>
        <p:sp>
          <p:nvSpPr>
            <p:cNvPr id="4" name="椭圆 3"/>
            <p:cNvSpPr/>
            <p:nvPr/>
          </p:nvSpPr>
          <p:spPr>
            <a:xfrm>
              <a:off x="16207" y="4686"/>
              <a:ext cx="500" cy="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乘号 8"/>
            <p:cNvSpPr/>
            <p:nvPr/>
          </p:nvSpPr>
          <p:spPr>
            <a:xfrm>
              <a:off x="16219" y="4698"/>
              <a:ext cx="475" cy="476"/>
            </a:xfrm>
            <a:prstGeom prst="mathMultiply">
              <a:avLst>
                <a:gd name="adj1" fmla="val 78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1041400" y="546735"/>
            <a:ext cx="8265795" cy="5137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1400" y="5038725"/>
            <a:ext cx="8265600" cy="6483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95825" y="5914390"/>
            <a:ext cx="1133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微软雅黑" panose="020B0503020204020204" charset="-122"/>
              </a:rPr>
              <a:t>设置界面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676130" y="537210"/>
            <a:ext cx="2162175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>
                <a:ea typeface="微软雅黑" panose="020B0503020204020204" charset="-122"/>
              </a:rPr>
              <a:t>、当摄像头帧率为</a:t>
            </a:r>
            <a:r>
              <a:rPr lang="en-US" altLang="zh-CN"/>
              <a:t>30fps</a:t>
            </a:r>
            <a:r>
              <a:rPr lang="zh-CN" altLang="en-US">
                <a:ea typeface="微软雅黑" panose="020B0503020204020204" charset="-122"/>
              </a:rPr>
              <a:t>时滑块只能在</a:t>
            </a:r>
            <a:r>
              <a:rPr lang="en-US" altLang="zh-CN"/>
              <a:t>max</a:t>
            </a:r>
            <a:r>
              <a:rPr lang="zh-CN" altLang="en-US">
                <a:ea typeface="微软雅黑" panose="020B0503020204020204" charset="-122"/>
              </a:rPr>
              <a:t>、</a:t>
            </a:r>
            <a:r>
              <a:rPr lang="en-US" altLang="zh-CN"/>
              <a:t>30fps</a:t>
            </a:r>
            <a:r>
              <a:rPr lang="zh-CN" altLang="en-US">
                <a:ea typeface="微软雅黑" panose="020B0503020204020204" charset="-122"/>
              </a:rPr>
              <a:t>之间滑动。</a:t>
            </a:r>
            <a:endParaRPr lang="zh-CN" altLang="en-US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>
                <a:ea typeface="微软雅黑" panose="020B0503020204020204" charset="-122"/>
              </a:rPr>
              <a:t>、当录像时长达到设定值时，自动停止录像，中间也可手动停止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0" name="直角三角形 29"/>
          <p:cNvSpPr/>
          <p:nvPr/>
        </p:nvSpPr>
        <p:spPr>
          <a:xfrm flipH="1">
            <a:off x="9845675" y="6119495"/>
            <a:ext cx="2346325" cy="73850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1381125" y="5123815"/>
            <a:ext cx="7522210" cy="570230"/>
            <a:chOff x="2175" y="8069"/>
            <a:chExt cx="11846" cy="898"/>
          </a:xfrm>
        </p:grpSpPr>
        <p:sp>
          <p:nvSpPr>
            <p:cNvPr id="38" name="同侧圆角矩形 37"/>
            <p:cNvSpPr/>
            <p:nvPr/>
          </p:nvSpPr>
          <p:spPr>
            <a:xfrm>
              <a:off x="217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520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关  机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39" name="同侧圆角矩形 38"/>
            <p:cNvSpPr/>
            <p:nvPr/>
          </p:nvSpPr>
          <p:spPr>
            <a:xfrm>
              <a:off x="3870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03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录   像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0" name="同侧圆角矩形 39"/>
            <p:cNvSpPr/>
            <p:nvPr/>
          </p:nvSpPr>
          <p:spPr>
            <a:xfrm>
              <a:off x="5583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816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拍   照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3" name="同侧圆角矩形 42"/>
            <p:cNvSpPr/>
            <p:nvPr/>
          </p:nvSpPr>
          <p:spPr>
            <a:xfrm>
              <a:off x="7299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432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文件管理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4" name="同侧圆角矩形 53"/>
            <p:cNvSpPr/>
            <p:nvPr/>
          </p:nvSpPr>
          <p:spPr>
            <a:xfrm>
              <a:off x="9002" y="8069"/>
              <a:ext cx="1597" cy="898"/>
            </a:xfrm>
            <a:prstGeom prst="round2Same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235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设   置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6" name="同侧圆角矩形 55"/>
            <p:cNvSpPr/>
            <p:nvPr/>
          </p:nvSpPr>
          <p:spPr>
            <a:xfrm>
              <a:off x="10707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840" y="8234"/>
              <a:ext cx="1253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系统信息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8" name="同侧圆角矩形 57"/>
            <p:cNvSpPr/>
            <p:nvPr/>
          </p:nvSpPr>
          <p:spPr>
            <a:xfrm>
              <a:off x="12425" y="8069"/>
              <a:ext cx="1597" cy="898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2658" y="8234"/>
              <a:ext cx="907" cy="54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p>
              <a:r>
                <a:rPr lang="zh-CN" altLang="en-US" sz="1400" b="1">
                  <a:solidFill>
                    <a:schemeClr val="bg1"/>
                  </a:solidFill>
                  <a:ea typeface="微软雅黑" panose="020B0503020204020204" charset="-122"/>
                </a:rPr>
                <a:t>亮   度</a:t>
              </a:r>
              <a:endParaRPr lang="zh-CN" altLang="en-US" sz="1400" b="1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65" name="矩形 64"/>
          <p:cNvSpPr/>
          <p:nvPr/>
        </p:nvSpPr>
        <p:spPr>
          <a:xfrm>
            <a:off x="6969760" y="546735"/>
            <a:ext cx="2337435" cy="38608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zh-CN" altLang="en-US" sz="1200" b="1">
                <a:ea typeface="微软雅黑" panose="020B0503020204020204" charset="-122"/>
              </a:rPr>
              <a:t>日期时间、亮度等级、是否插有</a:t>
            </a:r>
            <a:r>
              <a:rPr lang="en-US" altLang="zh-CN" sz="1200" b="1"/>
              <a:t>U</a:t>
            </a:r>
            <a:r>
              <a:rPr lang="zh-CN" altLang="en-US" sz="1200" b="1">
                <a:ea typeface="微软雅黑" panose="020B0503020204020204" charset="-122"/>
              </a:rPr>
              <a:t>盘</a:t>
            </a:r>
            <a:endParaRPr lang="zh-CN" altLang="en-US" sz="1200" b="1"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92295" y="733425"/>
            <a:ext cx="16548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微软雅黑" panose="020B0503020204020204" charset="-122"/>
              </a:rPr>
              <a:t>视频实时预览</a:t>
            </a:r>
            <a:endParaRPr lang="zh-CN" altLang="en-US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93695" y="1917065"/>
            <a:ext cx="4561205" cy="2390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93695" y="1917065"/>
            <a:ext cx="1005205" cy="2397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ea typeface="微软雅黑" panose="020B050302020402020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006725" y="203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分辨率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3006725" y="2348230"/>
            <a:ext cx="772795" cy="2667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000">
                <a:ea typeface="微软雅黑" panose="020B0503020204020204" charset="-122"/>
                <a:sym typeface="+mn-ea"/>
              </a:rPr>
              <a:t>录像选项</a:t>
            </a:r>
            <a:endParaRPr lang="zh-CN" altLang="en-US" sz="1000">
              <a:ea typeface="微软雅黑" panose="020B0503020204020204" charset="-122"/>
              <a:sym typeface="+mn-e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006725" y="266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视频设置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3006725" y="2983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06725" y="3300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语言设置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006725" y="36182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ea typeface="微软雅黑" panose="020B0503020204020204" charset="-122"/>
              </a:rPr>
              <a:t>时间设置</a:t>
            </a:r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006725" y="3935730"/>
            <a:ext cx="772795" cy="266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 sz="1000"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91305" y="2814320"/>
            <a:ext cx="3128010" cy="5956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32400" y="2538730"/>
            <a:ext cx="9474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</a:rPr>
              <a:t>时长（值）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128770" y="2804160"/>
            <a:ext cx="537845" cy="27178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1100"/>
              <a:t>max</a:t>
            </a:r>
            <a:endParaRPr lang="en-US" altLang="zh-CN" sz="1100"/>
          </a:p>
        </p:txBody>
      </p:sp>
      <p:sp>
        <p:nvSpPr>
          <p:cNvPr id="52" name="文本框 51"/>
          <p:cNvSpPr txBox="1"/>
          <p:nvPr/>
        </p:nvSpPr>
        <p:spPr>
          <a:xfrm>
            <a:off x="6620510" y="2814320"/>
            <a:ext cx="625475" cy="266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100"/>
              <a:t>60min</a:t>
            </a:r>
            <a:endParaRPr lang="en-US" altLang="zh-CN" sz="1100"/>
          </a:p>
        </p:txBody>
      </p:sp>
      <p:sp>
        <p:nvSpPr>
          <p:cNvPr id="86" name="矩形 85"/>
          <p:cNvSpPr/>
          <p:nvPr/>
        </p:nvSpPr>
        <p:spPr>
          <a:xfrm>
            <a:off x="4194810" y="3177540"/>
            <a:ext cx="2879725" cy="6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87" name="等腰三角形 86"/>
          <p:cNvSpPr/>
          <p:nvPr/>
        </p:nvSpPr>
        <p:spPr>
          <a:xfrm>
            <a:off x="4510405" y="3108325"/>
            <a:ext cx="130810" cy="206375"/>
          </a:xfrm>
          <a:prstGeom prst="triangle">
            <a:avLst/>
          </a:prstGeom>
          <a:solidFill>
            <a:srgbClr val="FF99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74340" y="2989580"/>
            <a:ext cx="843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摄像头设置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046095" y="3935730"/>
            <a:ext cx="718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恢复设置</a:t>
            </a:r>
            <a:endParaRPr lang="zh-CN" altLang="en-US" sz="10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243445" y="1837055"/>
            <a:ext cx="317500" cy="317500"/>
            <a:chOff x="16207" y="4686"/>
            <a:chExt cx="500" cy="500"/>
          </a:xfrm>
        </p:grpSpPr>
        <p:sp>
          <p:nvSpPr>
            <p:cNvPr id="4" name="椭圆 3"/>
            <p:cNvSpPr/>
            <p:nvPr/>
          </p:nvSpPr>
          <p:spPr>
            <a:xfrm>
              <a:off x="16207" y="4686"/>
              <a:ext cx="500" cy="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乘号 8"/>
            <p:cNvSpPr/>
            <p:nvPr/>
          </p:nvSpPr>
          <p:spPr>
            <a:xfrm>
              <a:off x="16219" y="4698"/>
              <a:ext cx="475" cy="476"/>
            </a:xfrm>
            <a:prstGeom prst="mathMultiply">
              <a:avLst>
                <a:gd name="adj1" fmla="val 78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2101</Words>
  <Application>WPS 演示</Application>
  <PresentationFormat>宽屏</PresentationFormat>
  <Paragraphs>599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Administrator</cp:lastModifiedBy>
  <cp:revision>92</cp:revision>
  <dcterms:created xsi:type="dcterms:W3CDTF">2015-05-05T08:02:00Z</dcterms:created>
  <dcterms:modified xsi:type="dcterms:W3CDTF">2017-06-27T02:46:42Z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