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325" r:id="rId4"/>
    <p:sldId id="326" r:id="rId6"/>
    <p:sldId id="328" r:id="rId7"/>
    <p:sldId id="329" r:id="rId8"/>
    <p:sldId id="330" r:id="rId9"/>
    <p:sldId id="335" r:id="rId10"/>
    <p:sldId id="338" r:id="rId11"/>
    <p:sldId id="331" r:id="rId12"/>
    <p:sldId id="332" r:id="rId13"/>
    <p:sldId id="334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7A62E"/>
    <a:srgbClr val="F2F2F2"/>
    <a:srgbClr val="7F7F7F"/>
    <a:srgbClr val="FFE699"/>
    <a:srgbClr val="292B5F"/>
    <a:srgbClr val="FFC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BC0666-F8AA-4844-8638-F7CC697B38E5}" styleName="{569616c9-8bb7-4cc6-b2e1-1299d02fe998}">
    <a:wholeTbl>
      <a:tcTxStyle>
        <a:fontRef idx="none">
          <a:prstClr val="black"/>
        </a:fontRef>
      </a:tcTxStyle>
      <a:tcStyle>
        <a:tcBdr>
          <a:top>
            <a:ln w="6350" cmpd="sng">
              <a:solidFill>
                <a:srgbClr val="AD988D"/>
              </a:solidFill>
            </a:ln>
          </a:top>
          <a:bottom>
            <a:ln w="6350" cmpd="sng">
              <a:solidFill>
                <a:srgbClr val="AD988D"/>
              </a:solidFill>
            </a:ln>
          </a:bottom>
          <a:insideH>
            <a:ln w="6350" cmpd="sng">
              <a:solidFill>
                <a:srgbClr val="AD988D"/>
              </a:solidFill>
            </a:ln>
          </a:insideH>
        </a:tcBdr>
        <a:fill>
          <a:solidFill>
            <a:srgbClr val="FFFFFF"/>
          </a:solidFill>
        </a:fill>
      </a:tcStyle>
    </a:wholeTbl>
    <a:firstRow>
      <a:tcTxStyle>
        <a:fontRef idx="none">
          <a:prstClr val="black"/>
        </a:fontRef>
      </a:tcTxStyle>
      <a:tcStyle>
        <a:tcBdr>
          <a:left>
            <a:ln w="6350" cmpd="sng">
              <a:solidFill>
                <a:srgbClr val="FFFFFF"/>
              </a:solidFill>
            </a:ln>
          </a:left>
          <a:right>
            <a:ln w="6350" cmpd="sng">
              <a:solidFill>
                <a:srgbClr val="FFFFFF"/>
              </a:solidFill>
            </a:ln>
          </a:right>
          <a:top>
            <a:ln w="6350" cmpd="sng">
              <a:solidFill>
                <a:srgbClr val="FFFFFF"/>
              </a:solidFill>
            </a:ln>
          </a:top>
          <a:bottom>
            <a:ln w="6350" cmpd="sng">
              <a:solidFill>
                <a:srgbClr val="FFFFFF"/>
              </a:solidFill>
            </a:ln>
          </a:bottom>
          <a:insideV>
            <a:ln w="6350" cmpd="sng">
              <a:solidFill>
                <a:srgbClr val="FFFFFF"/>
              </a:solidFill>
            </a:ln>
          </a:insideV>
        </a:tcBdr>
        <a:fill>
          <a:solidFill>
            <a:srgbClr val="AD988D"/>
          </a:solidFill>
        </a:fill>
      </a:tcStyle>
    </a:firstRow>
  </a:tblStyle>
  <a:tblStyle styleId="{F3D5BF56-D27E-48D1-8B15-FD782F8DF3E0}" styleName="{1858bdec-0888-4f23-97dd-cf9ef9a29742}">
    <a:wholeTbl>
      <a:tcTxStyle>
        <a:fontRef idx="none">
          <a:prstClr val="black"/>
        </a:fontRef>
      </a:tcTxStyle>
      <a:tcStyle>
        <a:tcBdr/>
        <a:fill>
          <a:solidFill>
            <a:srgbClr val="FFFFFF"/>
          </a:solidFill>
        </a:fill>
      </a:tcStyle>
    </a:wholeTbl>
    <a:band2H>
      <a:tcTxStyle>
        <a:fontRef idx="none">
          <a:prstClr val="black"/>
        </a:fontRef>
      </a:tcTxStyle>
      <a:tcStyle>
        <a:tcBdr/>
        <a:fill>
          <a:solidFill>
            <a:srgbClr val="F8DDA9"/>
          </a:solidFill>
        </a:fill>
      </a:tcStyle>
    </a:band2H>
    <a:firstRow>
      <a:tcTxStyle>
        <a:fontRef idx="none">
          <a:prstClr val="black"/>
        </a:fontRef>
      </a:tcTxStyle>
      <a:tcStyle>
        <a:tcBdr/>
        <a:fill>
          <a:solidFill>
            <a:srgbClr val="F8DDA9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84" y="444"/>
      </p:cViewPr>
      <p:guideLst>
        <p:guide orient="horz" pos="21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39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52FA0-7FC7-4D75-8C50-71C52367E7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8509B-D468-4193-93FB-D74B5DDA4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8509B-D468-4193-93FB-D74B5DDA4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8509B-D468-4193-93FB-D74B5DDA4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8509B-D468-4193-93FB-D74B5DDA4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8509B-D468-4193-93FB-D74B5DDA4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8509B-D468-4193-93FB-D74B5DDA4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8509B-D468-4193-93FB-D74B5DDA4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8509B-D468-4193-93FB-D74B5DDA4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8509B-D468-4193-93FB-D74B5DDA4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8509B-D468-4193-93FB-D74B5DDA4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8509B-D468-4193-93FB-D74B5DDA4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A271-7937-4D21-BCEB-11177EADF8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FDD4-69D8-4F72-AFED-709D3EC968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A271-7937-4D21-BCEB-11177EADF8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FDD4-69D8-4F72-AFED-709D3EC968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A271-7937-4D21-BCEB-11177EADF8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FDD4-69D8-4F72-AFED-709D3EC968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A271-7937-4D21-BCEB-11177EADF8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FDD4-69D8-4F72-AFED-709D3EC968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A271-7937-4D21-BCEB-11177EADF8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FDD4-69D8-4F72-AFED-709D3EC968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A271-7937-4D21-BCEB-11177EADF8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FDD4-69D8-4F72-AFED-709D3EC968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A271-7937-4D21-BCEB-11177EADF8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FDD4-69D8-4F72-AFED-709D3EC968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A271-7937-4D21-BCEB-11177EADF8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FDD4-69D8-4F72-AFED-709D3EC968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/>
          <a:srcRect l="14204" t="874" b="738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A271-7937-4D21-BCEB-11177EADF8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FDD4-69D8-4F72-AFED-709D3EC968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A271-7937-4D21-BCEB-11177EADF8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FDD4-69D8-4F72-AFED-709D3EC968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A271-7937-4D21-BCEB-11177EADF8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FDD4-69D8-4F72-AFED-709D3EC968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A271-7937-4D21-BCEB-11177EADF8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FDD4-69D8-4F72-AFED-709D3EC968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A271-7937-4D21-BCEB-11177EADF8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FDD4-69D8-4F72-AFED-709D3EC968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A271-7937-4D21-BCEB-11177EADF8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FDD4-69D8-4F72-AFED-709D3EC968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A271-7937-4D21-BCEB-11177EADF8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FDD4-69D8-4F72-AFED-709D3EC968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A271-7937-4D21-BCEB-11177EADF8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FDD4-69D8-4F72-AFED-709D3EC968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/>
          <a:srcRect l="14204" t="874" b="738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A271-7937-4D21-BCEB-11177EADF8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FDD4-69D8-4F72-AFED-709D3EC968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A271-7937-4D21-BCEB-11177EADF8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FDD4-69D8-4F72-AFED-709D3EC968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8A271-7937-4D21-BCEB-11177EADF8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BFDD4-69D8-4F72-AFED-709D3EC9684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8A271-7937-4D21-BCEB-11177EADF8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BFDD4-69D8-4F72-AFED-709D3EC9684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8.xml"/><Relationship Id="rId7" Type="http://schemas.openxmlformats.org/officeDocument/2006/relationships/image" Target="../media/image7.png"/><Relationship Id="rId6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tags" Target="../tags/tag3.xml"/><Relationship Id="rId3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5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6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image" Target="../media/image9.png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image" Target="../media/image12.jpeg"/><Relationship Id="rId7" Type="http://schemas.openxmlformats.org/officeDocument/2006/relationships/tags" Target="../tags/tag16.xml"/><Relationship Id="rId6" Type="http://schemas.openxmlformats.org/officeDocument/2006/relationships/image" Target="../media/image11.jpeg"/><Relationship Id="rId5" Type="http://schemas.openxmlformats.org/officeDocument/2006/relationships/tags" Target="../tags/tag15.xml"/><Relationship Id="rId4" Type="http://schemas.openxmlformats.org/officeDocument/2006/relationships/image" Target="../media/image10.jpeg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18.xml"/><Relationship Id="rId10" Type="http://schemas.openxmlformats.org/officeDocument/2006/relationships/image" Target="../media/image13.jpe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4" Type="http://schemas.openxmlformats.org/officeDocument/2006/relationships/notesSlide" Target="../notesSlides/notesSlide9.xml"/><Relationship Id="rId23" Type="http://schemas.openxmlformats.org/officeDocument/2006/relationships/slideLayout" Target="../slideLayouts/slideLayout18.xml"/><Relationship Id="rId22" Type="http://schemas.openxmlformats.org/officeDocument/2006/relationships/tags" Target="../tags/tag38.xml"/><Relationship Id="rId21" Type="http://schemas.openxmlformats.org/officeDocument/2006/relationships/tags" Target="../tags/tag37.xml"/><Relationship Id="rId20" Type="http://schemas.openxmlformats.org/officeDocument/2006/relationships/tags" Target="../tags/tag36.xml"/><Relationship Id="rId2" Type="http://schemas.openxmlformats.org/officeDocument/2006/relationships/tags" Target="../tags/tag18.xml"/><Relationship Id="rId19" Type="http://schemas.openxmlformats.org/officeDocument/2006/relationships/tags" Target="../tags/tag35.xml"/><Relationship Id="rId18" Type="http://schemas.openxmlformats.org/officeDocument/2006/relationships/tags" Target="../tags/tag34.xml"/><Relationship Id="rId17" Type="http://schemas.openxmlformats.org/officeDocument/2006/relationships/tags" Target="../tags/tag33.xml"/><Relationship Id="rId16" Type="http://schemas.openxmlformats.org/officeDocument/2006/relationships/tags" Target="../tags/tag32.xml"/><Relationship Id="rId15" Type="http://schemas.openxmlformats.org/officeDocument/2006/relationships/tags" Target="../tags/tag31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t="874" b="738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6" name="文本"/>
          <p:cNvSpPr/>
          <p:nvPr/>
        </p:nvSpPr>
        <p:spPr>
          <a:xfrm>
            <a:off x="1940053" y="3270433"/>
            <a:ext cx="9619186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 smtClean="0">
                <a:latin typeface="Times New Roman" panose="02020603050405020304" charset="0"/>
                <a:ea typeface="黑体" panose="02010609060101010101" pitchFamily="49" charset="-122"/>
                <a:cs typeface="+mn-ea"/>
                <a:sym typeface="字魂105号-简雅黑" panose="00000500000000000000" pitchFamily="2" charset="-122"/>
              </a:rPr>
              <a:t>开学进展汇报</a:t>
            </a:r>
            <a:endParaRPr lang="zh-CN" altLang="en-US" sz="5400" b="1" dirty="0" smtClean="0">
              <a:latin typeface="Times New Roman" panose="02020603050405020304" charset="0"/>
              <a:ea typeface="黑体" panose="02010609060101010101" pitchFamily="49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565272" y="4723561"/>
            <a:ext cx="2369742" cy="405225"/>
            <a:chOff x="3861792" y="4946388"/>
            <a:chExt cx="2369742" cy="405225"/>
          </a:xfrm>
        </p:grpSpPr>
        <p:sp>
          <p:nvSpPr>
            <p:cNvPr id="19" name="矩形: 圆角 18"/>
            <p:cNvSpPr/>
            <p:nvPr/>
          </p:nvSpPr>
          <p:spPr>
            <a:xfrm>
              <a:off x="3991475" y="4946388"/>
              <a:ext cx="2110377" cy="405225"/>
            </a:xfrm>
            <a:prstGeom prst="roundRect">
              <a:avLst>
                <a:gd name="adj" fmla="val 50000"/>
              </a:avLst>
            </a:prstGeom>
            <a:solidFill>
              <a:srgbClr val="F7A6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20" name="文本"/>
            <p:cNvSpPr/>
            <p:nvPr/>
          </p:nvSpPr>
          <p:spPr>
            <a:xfrm>
              <a:off x="3861792" y="4964334"/>
              <a:ext cx="2369742" cy="3371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FFFFFF"/>
                  </a:solidFill>
                  <a:latin typeface="Times New Roman" panose="02020603050405020304" charset="0"/>
                  <a:ea typeface="黑体" panose="02010609060101010101" pitchFamily="49" charset="-122"/>
                  <a:cs typeface="+mn-ea"/>
                  <a:sym typeface="字魂105号-简雅黑" panose="00000500000000000000" pitchFamily="2" charset="-122"/>
                </a:rPr>
                <a:t>宋羽璇</a:t>
              </a:r>
              <a:endParaRPr lang="zh-CN" altLang="en-US" sz="1600" dirty="0">
                <a:solidFill>
                  <a:srgbClr val="FFFFFF"/>
                </a:solidFill>
                <a:latin typeface="Times New Roman" panose="02020603050405020304" charset="0"/>
                <a:ea typeface="黑体" panose="02010609060101010101" pitchFamily="49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9" b="24199"/>
          <a:stretch>
            <a:fillRect/>
          </a:stretch>
        </p:blipFill>
        <p:spPr>
          <a:xfrm>
            <a:off x="3524250" y="840740"/>
            <a:ext cx="6450330" cy="2429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t="874" b="738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6" name="文本"/>
          <p:cNvSpPr/>
          <p:nvPr/>
        </p:nvSpPr>
        <p:spPr>
          <a:xfrm>
            <a:off x="2229914" y="3094275"/>
            <a:ext cx="9505554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latin typeface="Times New Roman" panose="02020603050405020304" charset="0"/>
                <a:ea typeface="黑体" panose="02010609060101010101" pitchFamily="49" charset="-122"/>
                <a:cs typeface="+mn-ea"/>
                <a:sym typeface="字魂105号-简雅黑" panose="00000500000000000000" pitchFamily="2" charset="-122"/>
              </a:rPr>
              <a:t>期待老师点拨指正！</a:t>
            </a:r>
            <a:endParaRPr lang="zh-CN" altLang="en-US" sz="6000" b="1" dirty="0">
              <a:latin typeface="Times New Roman" panose="02020603050405020304" charset="0"/>
              <a:ea typeface="黑体" panose="02010609060101010101" pitchFamily="49" charset="-122"/>
              <a:cs typeface="+mn-ea"/>
              <a:sym typeface="字魂105号-简雅黑" panose="00000500000000000000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047192" y="162677"/>
            <a:ext cx="3870998" cy="3913932"/>
            <a:chOff x="2007607" y="1424550"/>
            <a:chExt cx="3870998" cy="3913932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7607" y="1424550"/>
              <a:ext cx="3870998" cy="3913932"/>
            </a:xfrm>
            <a:prstGeom prst="rect">
              <a:avLst/>
            </a:prstGeom>
          </p:spPr>
        </p:pic>
        <p:sp>
          <p:nvSpPr>
            <p:cNvPr id="25" name="文本框 5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/>
            <p:cNvSpPr txBox="1">
              <a:spLocks noChangeArrowheads="1"/>
            </p:cNvSpPr>
            <p:nvPr/>
          </p:nvSpPr>
          <p:spPr bwMode="auto">
            <a:xfrm>
              <a:off x="3399546" y="3660727"/>
              <a:ext cx="108712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 smtClean="0">
                  <a:solidFill>
                    <a:schemeClr val="bg1"/>
                  </a:solidFill>
                  <a:latin typeface="Times New Roman" panose="02020603050405020304" charset="0"/>
                  <a:ea typeface="黑体" panose="02010609060101010101" pitchFamily="49" charset="-122"/>
                  <a:cs typeface="+mn-ea"/>
                  <a:sym typeface="字魂105号-简雅黑" panose="00000500000000000000" pitchFamily="2" charset="-122"/>
                </a:rPr>
                <a:t>2023</a:t>
              </a:r>
              <a:endParaRPr lang="en-US" altLang="zh-CN" sz="2800" dirty="0" smtClean="0">
                <a:solidFill>
                  <a:schemeClr val="bg1"/>
                </a:solidFill>
                <a:latin typeface="Times New Roman" panose="02020603050405020304" charset="0"/>
                <a:ea typeface="黑体" panose="02010609060101010101" pitchFamily="49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5233410" y="1328724"/>
            <a:ext cx="0" cy="4076657"/>
          </a:xfrm>
          <a:prstGeom prst="line">
            <a:avLst/>
          </a:prstGeom>
          <a:ln w="1587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6485938" y="1477187"/>
            <a:ext cx="3619606" cy="611427"/>
            <a:chOff x="6929231" y="1712714"/>
            <a:chExt cx="3619606" cy="611427"/>
          </a:xfrm>
        </p:grpSpPr>
        <p:sp>
          <p:nvSpPr>
            <p:cNvPr id="38" name="矩形 37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/>
            <p:cNvSpPr>
              <a:spLocks noChangeArrowheads="1"/>
            </p:cNvSpPr>
            <p:nvPr/>
          </p:nvSpPr>
          <p:spPr bwMode="auto">
            <a:xfrm>
              <a:off x="7927557" y="1712714"/>
              <a:ext cx="2621280" cy="583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黑体" panose="02010609060101010101" pitchFamily="49" charset="-122"/>
                  <a:cs typeface="+mn-ea"/>
                  <a:sym typeface="字魂105号-简雅黑" panose="00000500000000000000" pitchFamily="2" charset="-122"/>
                </a:rPr>
                <a:t>论文阅读进展</a:t>
              </a:r>
              <a:endPara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黑体" panose="02010609060101010101" pitchFamily="49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6929231" y="1712714"/>
              <a:ext cx="611427" cy="611427"/>
            </a:xfrm>
            <a:prstGeom prst="ellipse">
              <a:avLst/>
            </a:prstGeom>
            <a:solidFill>
              <a:srgbClr val="F7A6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473026" y="2582043"/>
            <a:ext cx="3416406" cy="611427"/>
            <a:chOff x="6929231" y="1712714"/>
            <a:chExt cx="3416406" cy="611427"/>
          </a:xfrm>
        </p:grpSpPr>
        <p:sp>
          <p:nvSpPr>
            <p:cNvPr id="45" name="矩形 44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/>
            <p:cNvSpPr>
              <a:spLocks noChangeArrowheads="1"/>
            </p:cNvSpPr>
            <p:nvPr/>
          </p:nvSpPr>
          <p:spPr bwMode="auto">
            <a:xfrm>
              <a:off x="8130757" y="1712714"/>
              <a:ext cx="2214880" cy="583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黑体" panose="02010609060101010101" pitchFamily="49" charset="-122"/>
                  <a:cs typeface="+mn-ea"/>
                  <a:sym typeface="字魂105号-简雅黑" panose="00000500000000000000" pitchFamily="2" charset="-122"/>
                </a:rPr>
                <a:t>总结与提炼</a:t>
              </a:r>
              <a:endPara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黑体" panose="02010609060101010101" pitchFamily="49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6929231" y="1712714"/>
              <a:ext cx="611427" cy="611427"/>
            </a:xfrm>
            <a:prstGeom prst="ellipse">
              <a:avLst/>
            </a:prstGeom>
            <a:solidFill>
              <a:srgbClr val="F7A6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504348" y="3634388"/>
            <a:ext cx="3416406" cy="611427"/>
            <a:chOff x="6929231" y="1712714"/>
            <a:chExt cx="3416406" cy="611427"/>
          </a:xfrm>
        </p:grpSpPr>
        <p:sp>
          <p:nvSpPr>
            <p:cNvPr id="48" name="矩形 47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/>
            <p:cNvSpPr>
              <a:spLocks noChangeArrowheads="1"/>
            </p:cNvSpPr>
            <p:nvPr/>
          </p:nvSpPr>
          <p:spPr bwMode="auto">
            <a:xfrm>
              <a:off x="8130757" y="1712714"/>
              <a:ext cx="2214880" cy="583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黑体" panose="02010609060101010101" pitchFamily="49" charset="-122"/>
                  <a:cs typeface="+mn-ea"/>
                  <a:sym typeface="字魂105号-简雅黑" panose="00000500000000000000" pitchFamily="2" charset="-122"/>
                </a:rPr>
                <a:t>方法与思考</a:t>
              </a:r>
              <a:endPara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黑体" panose="02010609060101010101" pitchFamily="49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6929231" y="1712714"/>
              <a:ext cx="611427" cy="611427"/>
            </a:xfrm>
            <a:prstGeom prst="ellipse">
              <a:avLst/>
            </a:prstGeom>
            <a:solidFill>
              <a:srgbClr val="F7A6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491436" y="4739244"/>
            <a:ext cx="3213206" cy="611427"/>
            <a:chOff x="6929231" y="1712714"/>
            <a:chExt cx="3213206" cy="611427"/>
          </a:xfrm>
        </p:grpSpPr>
        <p:sp>
          <p:nvSpPr>
            <p:cNvPr id="51" name="矩形 50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/>
            <p:cNvSpPr>
              <a:spLocks noChangeArrowheads="1"/>
            </p:cNvSpPr>
            <p:nvPr/>
          </p:nvSpPr>
          <p:spPr bwMode="auto">
            <a:xfrm>
              <a:off x="8333957" y="1712714"/>
              <a:ext cx="1808480" cy="583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黑体" panose="02010609060101010101" pitchFamily="49" charset="-122"/>
                  <a:cs typeface="+mn-ea"/>
                  <a:sym typeface="字魂105号-简雅黑" panose="00000500000000000000" pitchFamily="2" charset="-122"/>
                </a:rPr>
                <a:t>后续规划</a:t>
              </a:r>
              <a:endPara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黑体" panose="02010609060101010101" pitchFamily="49" charset="-122"/>
                <a:cs typeface="+mn-ea"/>
                <a:sym typeface="字魂105号-简雅黑" panose="00000500000000000000" pitchFamily="2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6929231" y="1712714"/>
              <a:ext cx="611427" cy="611427"/>
            </a:xfrm>
            <a:prstGeom prst="ellipse">
              <a:avLst/>
            </a:prstGeom>
            <a:solidFill>
              <a:srgbClr val="F7A6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cs typeface="+mn-ea"/>
                  <a:sym typeface="字魂105号-简雅黑" panose="00000500000000000000" pitchFamily="2" charset="-122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33397" y="1410087"/>
            <a:ext cx="3870998" cy="3913932"/>
            <a:chOff x="2007607" y="1424550"/>
            <a:chExt cx="3870998" cy="3913932"/>
          </a:xfrm>
        </p:grpSpPr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7607" y="1424550"/>
              <a:ext cx="3870998" cy="3913932"/>
            </a:xfrm>
            <a:prstGeom prst="rect">
              <a:avLst/>
            </a:prstGeom>
          </p:spPr>
        </p:pic>
        <p:sp>
          <p:nvSpPr>
            <p:cNvPr id="55" name="文本框 5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/>
            <p:cNvSpPr txBox="1">
              <a:spLocks noChangeArrowheads="1"/>
            </p:cNvSpPr>
            <p:nvPr/>
          </p:nvSpPr>
          <p:spPr bwMode="auto">
            <a:xfrm>
              <a:off x="3439552" y="3660727"/>
              <a:ext cx="100711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chemeClr val="bg1"/>
                  </a:solidFill>
                  <a:latin typeface="Times New Roman" panose="02020603050405020304" charset="0"/>
                  <a:ea typeface="黑体" panose="02010609060101010101" pitchFamily="49" charset="-122"/>
                  <a:cs typeface="+mn-ea"/>
                  <a:sym typeface="字魂105号-简雅黑" panose="00000500000000000000" pitchFamily="2" charset="-122"/>
                </a:rPr>
                <a:t>目 录</a:t>
              </a:r>
              <a:endParaRPr lang="zh-CN" altLang="en-US" sz="2800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pitchFamily="49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932212" y="592270"/>
            <a:ext cx="3777497" cy="1019538"/>
            <a:chOff x="0" y="-112565"/>
            <a:chExt cx="4568603" cy="123305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12565"/>
              <a:ext cx="1219530" cy="1233056"/>
            </a:xfrm>
            <a:prstGeom prst="rect">
              <a:avLst/>
            </a:prstGeom>
          </p:spPr>
        </p:pic>
        <p:sp>
          <p:nvSpPr>
            <p:cNvPr id="7" name="矩形 6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/>
            <p:cNvSpPr>
              <a:spLocks noChangeArrowheads="1"/>
            </p:cNvSpPr>
            <p:nvPr/>
          </p:nvSpPr>
          <p:spPr bwMode="auto">
            <a:xfrm>
              <a:off x="1766992" y="187565"/>
              <a:ext cx="2801611" cy="631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ea typeface="黑体" panose="02010609060101010101" pitchFamily="49" charset="-122"/>
                  <a:cs typeface="+mn-ea"/>
                  <a:sym typeface="字魂105号-简雅黑" panose="00000500000000000000" pitchFamily="2" charset="-122"/>
                </a:rPr>
                <a:t>论文阅读进展</a:t>
              </a:r>
              <a:endParaRPr 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黑体" panose="02010609060101010101" pitchFamily="49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0965" y="1611630"/>
            <a:ext cx="2343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charset="0"/>
                <a:ea typeface="黑体" panose="02010609060101010101" pitchFamily="49" charset="-122"/>
              </a:rPr>
              <a:t>精读论文：</a:t>
            </a:r>
            <a:endParaRPr lang="zh-CN" altLang="en-US">
              <a:latin typeface="Times New Roman" panose="02020603050405020304" charset="0"/>
              <a:ea typeface="黑体" panose="020106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804035" y="1971675"/>
            <a:ext cx="8900160" cy="4006215"/>
            <a:chOff x="2841" y="3105"/>
            <a:chExt cx="14016" cy="6309"/>
          </a:xfrm>
        </p:grpSpPr>
        <p:pic>
          <p:nvPicPr>
            <p:cNvPr id="3" name="图片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2841" y="3118"/>
              <a:ext cx="4780" cy="6296"/>
            </a:xfrm>
            <a:prstGeom prst="rect">
              <a:avLst/>
            </a:prstGeom>
            <a:ln>
              <a:solidFill>
                <a:srgbClr val="F7A62E"/>
              </a:solidFill>
            </a:ln>
          </p:spPr>
        </p:pic>
        <p:pic>
          <p:nvPicPr>
            <p:cNvPr id="4" name="图片 3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7621" y="3118"/>
              <a:ext cx="4687" cy="6296"/>
            </a:xfrm>
            <a:prstGeom prst="rect">
              <a:avLst/>
            </a:prstGeom>
            <a:ln>
              <a:solidFill>
                <a:srgbClr val="F7A62E"/>
              </a:solidFill>
            </a:ln>
          </p:spPr>
        </p:pic>
        <p:pic>
          <p:nvPicPr>
            <p:cNvPr id="8" name="图片 7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12308" y="3105"/>
              <a:ext cx="4549" cy="6309"/>
            </a:xfrm>
            <a:prstGeom prst="rect">
              <a:avLst/>
            </a:prstGeom>
            <a:ln>
              <a:solidFill>
                <a:srgbClr val="F7A62E"/>
              </a:solidFill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932212" y="592270"/>
            <a:ext cx="3599697" cy="1019538"/>
            <a:chOff x="0" y="-112565"/>
            <a:chExt cx="4353567" cy="123305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12565"/>
              <a:ext cx="1219530" cy="1233056"/>
            </a:xfrm>
            <a:prstGeom prst="rect">
              <a:avLst/>
            </a:prstGeom>
          </p:spPr>
        </p:pic>
        <p:sp>
          <p:nvSpPr>
            <p:cNvPr id="7" name="矩形 6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/>
            <p:cNvSpPr>
              <a:spLocks noChangeArrowheads="1"/>
            </p:cNvSpPr>
            <p:nvPr/>
          </p:nvSpPr>
          <p:spPr bwMode="auto">
            <a:xfrm>
              <a:off x="1982028" y="187565"/>
              <a:ext cx="2371539" cy="631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ea typeface="黑体" panose="02010609060101010101" pitchFamily="49" charset="-122"/>
                  <a:cs typeface="+mn-ea"/>
                  <a:sym typeface="字魂105号-简雅黑" panose="00000500000000000000" pitchFamily="2" charset="-122"/>
                </a:rPr>
                <a:t>总结与提炼</a:t>
              </a:r>
              <a:endParaRPr 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黑体" panose="02010609060101010101" pitchFamily="49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26720" y="1739265"/>
            <a:ext cx="1009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charset="0"/>
                <a:ea typeface="黑体" panose="02010609060101010101" pitchFamily="49" charset="-122"/>
              </a:rPr>
              <a:t>优缺点</a:t>
            </a:r>
            <a:r>
              <a:rPr lang="en-US" altLang="zh-CN">
                <a:latin typeface="Times New Roman" panose="02020603050405020304" charset="0"/>
                <a:ea typeface="黑体" panose="02010609060101010101" pitchFamily="49" charset="-122"/>
              </a:rPr>
              <a:t>:</a:t>
            </a:r>
            <a:endParaRPr lang="en-US" altLang="zh-CN">
              <a:latin typeface="Times New Roman" panose="02020603050405020304" charset="0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6720" y="2256790"/>
            <a:ext cx="46640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charset="0"/>
                <a:ea typeface="黑体" panose="02010609060101010101" pitchFamily="49" charset="-122"/>
              </a:rPr>
              <a:t>好氧颗粒污泥</a:t>
            </a:r>
            <a:r>
              <a:rPr lang="en-US" altLang="zh-CN">
                <a:latin typeface="Times New Roman" panose="02020603050405020304" charset="0"/>
                <a:ea typeface="黑体" panose="02010609060101010101" pitchFamily="49" charset="-122"/>
              </a:rPr>
              <a:t>(</a:t>
            </a:r>
            <a:r>
              <a:rPr lang="en-US" altLang="zh-CN">
                <a:latin typeface="Times New Roman" panose="02020603050405020304" charset="0"/>
                <a:ea typeface="黑体" panose="02010609060101010101" pitchFamily="49" charset="-122"/>
              </a:rPr>
              <a:t>AGS)</a:t>
            </a:r>
            <a:r>
              <a:rPr lang="zh-CN" altLang="en-US">
                <a:latin typeface="Times New Roman" panose="02020603050405020304" charset="0"/>
                <a:ea typeface="黑体" panose="02010609060101010101" pitchFamily="49" charset="-122"/>
              </a:rPr>
              <a:t>相较于活性污泥而言沉降效果更好、污染物去除能力强、环境适应力强，可以实现不同污染物的同步去除。</a:t>
            </a:r>
            <a:endParaRPr lang="zh-CN" altLang="en-US">
              <a:latin typeface="Times New Roman" panose="02020603050405020304" charset="0"/>
              <a:ea typeface="黑体" panose="02010609060101010101" pitchFamily="49" charset="-122"/>
            </a:endParaRPr>
          </a:p>
          <a:p>
            <a:endParaRPr lang="zh-CN" altLang="en-US">
              <a:latin typeface="Times New Roman" panose="02020603050405020304" charset="0"/>
              <a:ea typeface="黑体" panose="02010609060101010101" pitchFamily="49" charset="-122"/>
            </a:endParaRPr>
          </a:p>
          <a:p>
            <a:r>
              <a:rPr lang="zh-CN" altLang="en-US">
                <a:latin typeface="Times New Roman" panose="02020603050405020304" charset="0"/>
                <a:ea typeface="黑体" panose="02010609060101010101" pitchFamily="49" charset="-122"/>
              </a:rPr>
              <a:t>但其成形相对缓慢,培养条件要求较严苛，成形机制尚无定论，且</a:t>
            </a:r>
            <a:r>
              <a:rPr lang="zh-CN" altLang="en-US">
                <a:latin typeface="Times New Roman" panose="02020603050405020304" charset="0"/>
                <a:ea typeface="黑体" panose="02010609060101010101" pitchFamily="49" charset="-122"/>
                <a:sym typeface="+mn-ea"/>
              </a:rPr>
              <a:t>空穴结构的形成和丝状菌扩增容易使污泥发生失稳解体，沉降性能变差、效果恶化。</a:t>
            </a:r>
            <a:endParaRPr lang="zh-CN" altLang="en-US">
              <a:latin typeface="Times New Roman" panose="02020603050405020304" charset="0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6880225" y="1739265"/>
            <a:ext cx="1400810" cy="367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latin typeface="Times New Roman" panose="02020603050405020304" charset="0"/>
                <a:ea typeface="黑体" panose="02010609060101010101" pitchFamily="49" charset="-122"/>
              </a:rPr>
              <a:t>研究方向</a:t>
            </a:r>
            <a:r>
              <a:rPr lang="en-US" altLang="zh-CN">
                <a:latin typeface="Times New Roman" panose="02020603050405020304" charset="0"/>
                <a:ea typeface="黑体" panose="02010609060101010101" pitchFamily="49" charset="-122"/>
              </a:rPr>
              <a:t>:</a:t>
            </a:r>
            <a:endParaRPr lang="en-US" altLang="zh-CN">
              <a:latin typeface="Times New Roman" panose="02020603050405020304" charset="0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95440" y="2395220"/>
            <a:ext cx="489521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强化维稳：金属离子、混</a:t>
            </a:r>
            <a:r>
              <a:rPr lang="en-US" altLang="zh-CN"/>
              <a:t>/</a:t>
            </a:r>
            <a:r>
              <a:rPr lang="zh-CN" altLang="en-US"/>
              <a:t>助凝剂、惰性载体、群体感应现象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加速培养：沉淀时间、污泥负荷、剪切力</a:t>
            </a:r>
            <a:r>
              <a:rPr lang="en-US" altLang="zh-CN"/>
              <a:t>……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highlight>
                  <a:srgbClr val="FFFF00"/>
                </a:highlight>
              </a:rPr>
              <a:t>探清机理</a:t>
            </a:r>
            <a:r>
              <a:rPr lang="zh-CN" altLang="en-US"/>
              <a:t>：丝状菌假说、胞外聚合物假说、自凝聚假说、阶段形成假说、细胞表面疏水性假说、晶核诱导假说</a:t>
            </a:r>
            <a:r>
              <a:rPr lang="en-US" altLang="zh-CN"/>
              <a:t>……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实际应用：温度、进水水质</a:t>
            </a:r>
            <a:r>
              <a:rPr lang="en-US" altLang="zh-CN"/>
              <a:t>……</a:t>
            </a:r>
            <a:endParaRPr lang="en-US" altLang="zh-CN"/>
          </a:p>
        </p:txBody>
      </p:sp>
      <p:cxnSp>
        <p:nvCxnSpPr>
          <p:cNvPr id="9" name="直接连接符 8"/>
          <p:cNvCxnSpPr/>
          <p:nvPr/>
        </p:nvCxnSpPr>
        <p:spPr>
          <a:xfrm>
            <a:off x="5910580" y="1489075"/>
            <a:ext cx="0" cy="387921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932212" y="592270"/>
            <a:ext cx="3599697" cy="1019538"/>
            <a:chOff x="0" y="-112565"/>
            <a:chExt cx="4353567" cy="123305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12565"/>
              <a:ext cx="1219530" cy="1233056"/>
            </a:xfrm>
            <a:prstGeom prst="rect">
              <a:avLst/>
            </a:prstGeom>
          </p:spPr>
        </p:pic>
        <p:sp>
          <p:nvSpPr>
            <p:cNvPr id="7" name="矩形 6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/>
            <p:cNvSpPr>
              <a:spLocks noChangeArrowheads="1"/>
            </p:cNvSpPr>
            <p:nvPr/>
          </p:nvSpPr>
          <p:spPr bwMode="auto">
            <a:xfrm>
              <a:off x="1982028" y="187565"/>
              <a:ext cx="2371539" cy="631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ea typeface="黑体" panose="02010609060101010101" pitchFamily="49" charset="-122"/>
                  <a:cs typeface="+mn-ea"/>
                  <a:sym typeface="字魂105号-简雅黑" panose="00000500000000000000" pitchFamily="2" charset="-122"/>
                </a:rPr>
                <a:t>总结与提炼</a:t>
              </a:r>
              <a:endParaRPr 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黑体" panose="02010609060101010101" pitchFamily="49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07010" y="1362710"/>
            <a:ext cx="2354580" cy="345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latin typeface="Times New Roman" panose="02020603050405020304" charset="0"/>
                <a:ea typeface="黑体" panose="02010609060101010101" pitchFamily="49" charset="-122"/>
              </a:rPr>
              <a:t>检测项目与分析方法</a:t>
            </a:r>
            <a:endParaRPr lang="zh-CN" altLang="en-US">
              <a:latin typeface="Times New Roman" panose="02020603050405020304" charset="0"/>
              <a:ea typeface="黑体" panose="02010609060101010101" pitchFamily="49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0" y="1773555"/>
          <a:ext cx="12192000" cy="4420870"/>
        </p:xfrm>
        <a:graphic>
          <a:graphicData uri="http://schemas.openxmlformats.org/drawingml/2006/table">
            <a:tbl>
              <a:tblPr firstRow="1">
                <a:tableStyleId>{68BC0666-F8AA-4844-8638-F7CC697B38E5}</a:tableStyleId>
              </a:tblPr>
              <a:tblGrid>
                <a:gridCol w="4064000"/>
                <a:gridCol w="4064000"/>
                <a:gridCol w="406400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项目</a:t>
                      </a:r>
                      <a:endParaRPr lang="zh-CN" altLang="en-US">
                        <a:latin typeface="Times New Roman" panose="02020603050405020304" charset="0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分析方法</a:t>
                      </a:r>
                      <a:endParaRPr lang="zh-CN" altLang="en-US">
                        <a:latin typeface="Times New Roman" panose="02020603050405020304" charset="0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表征</a:t>
                      </a:r>
                      <a:endParaRPr lang="zh-CN" altLang="en-US">
                        <a:latin typeface="Times New Roman" panose="02020603050405020304" charset="0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污泥宏观形态</a:t>
                      </a:r>
                      <a:endParaRPr lang="zh-CN" altLang="en-US">
                        <a:latin typeface="Times New Roman" panose="02020603050405020304" charset="0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数码相机、体式显微镜</a:t>
                      </a:r>
                      <a:endParaRPr lang="zh-CN" altLang="en-US">
                        <a:latin typeface="Times New Roman" panose="02020603050405020304" charset="0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 rowSpan="6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颗粒化机理与进程</a:t>
                      </a:r>
                      <a:endParaRPr lang="zh-CN" altLang="en-US">
                        <a:latin typeface="Times New Roman" panose="02020603050405020304" charset="0"/>
                        <a:ea typeface="黑体" panose="02010609060101010101" pitchFamily="49" charset="-122"/>
                      </a:endParaRPr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污泥微观结构</a:t>
                      </a:r>
                      <a:endParaRPr lang="zh-CN" altLang="en-US">
                        <a:latin typeface="Times New Roman" panose="02020603050405020304" charset="0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显微镜、扫描电镜</a:t>
                      </a:r>
                      <a:endParaRPr lang="zh-CN" altLang="en-US">
                        <a:latin typeface="Times New Roman" panose="02020603050405020304" charset="0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 vMerge="1">
                  <a:tcPr/>
                </a:tc>
              </a:tr>
              <a:tr h="495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平均粒径</a:t>
                      </a:r>
                      <a:endParaRPr lang="zh-CN" altLang="en-US">
                        <a:latin typeface="Times New Roman" panose="02020603050405020304" charset="0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激光粒度分析仪、湿式筛分法</a:t>
                      </a:r>
                      <a:endParaRPr lang="zh-CN" altLang="en-US">
                        <a:latin typeface="Times New Roman" panose="02020603050405020304" charset="0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 v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颗粒沉降速度</a:t>
                      </a:r>
                      <a:endParaRPr lang="zh-CN" altLang="en-US">
                        <a:latin typeface="Times New Roman" panose="02020603050405020304" charset="0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时间</a:t>
                      </a:r>
                      <a:r>
                        <a:rPr lang="en-US" altLang="zh-CN"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-</a:t>
                      </a:r>
                      <a:r>
                        <a:rPr lang="zh-CN" altLang="en-US"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距离法</a:t>
                      </a:r>
                      <a:endParaRPr lang="zh-CN" altLang="en-US">
                        <a:latin typeface="Times New Roman" panose="02020603050405020304" charset="0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 v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颗粒强度</a:t>
                      </a:r>
                      <a:endParaRPr lang="zh-CN" altLang="en-US">
                        <a:latin typeface="Times New Roman" panose="02020603050405020304" charset="0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超声</a:t>
                      </a:r>
                      <a:r>
                        <a:rPr lang="en-US" altLang="zh-CN"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-</a:t>
                      </a:r>
                      <a:r>
                        <a:rPr lang="zh-CN" altLang="en-US"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吸光光度法</a:t>
                      </a:r>
                      <a:endParaRPr lang="zh-CN" altLang="en-US">
                        <a:latin typeface="Times New Roman" panose="02020603050405020304" charset="0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 v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MLVSS</a:t>
                      </a:r>
                      <a:endParaRPr lang="en-US" altLang="zh-CN">
                        <a:latin typeface="Times New Roman" panose="02020603050405020304" charset="0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重量法</a:t>
                      </a:r>
                      <a:endParaRPr lang="zh-CN" altLang="en-US">
                        <a:latin typeface="Times New Roman" panose="02020603050405020304" charset="0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 vMerge="1"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EPS</a:t>
                      </a:r>
                      <a:r>
                        <a:rPr lang="zh-CN" altLang="en-US"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与微生物分布特性</a:t>
                      </a:r>
                      <a:endParaRPr lang="zh-CN" altLang="en-US">
                        <a:latin typeface="Times New Roman" panose="02020603050405020304" charset="0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>
                          <a:highlight>
                            <a:srgbClr val="FFFF00"/>
                          </a:highlight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特异染色</a:t>
                      </a:r>
                      <a:r>
                        <a:rPr lang="en-US" altLang="zh-CN">
                          <a:highlight>
                            <a:srgbClr val="FFFF00"/>
                          </a:highlight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-CLSM</a:t>
                      </a:r>
                      <a:r>
                        <a:rPr lang="zh-CN" altLang="en-US">
                          <a:highlight>
                            <a:srgbClr val="FFFF00"/>
                          </a:highlight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技术</a:t>
                      </a:r>
                      <a:endParaRPr lang="zh-CN" altLang="en-US">
                        <a:highlight>
                          <a:srgbClr val="FFFF00"/>
                        </a:highlight>
                        <a:latin typeface="Times New Roman" panose="02020603050405020304" charset="0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EPS</a:t>
                      </a:r>
                      <a:r>
                        <a:rPr lang="zh-CN" altLang="en-US"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作用与影响</a:t>
                      </a:r>
                      <a:endParaRPr lang="zh-CN" altLang="en-US">
                        <a:latin typeface="Times New Roman" panose="02020603050405020304" charset="0"/>
                        <a:ea typeface="黑体" panose="02010609060101010101" pitchFamily="49" charset="-122"/>
                      </a:endParaRPr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EPS</a:t>
                      </a:r>
                      <a:r>
                        <a:rPr lang="zh-CN" altLang="en-US"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作用</a:t>
                      </a:r>
                      <a:endParaRPr lang="zh-CN" altLang="en-US">
                        <a:latin typeface="Times New Roman" panose="02020603050405020304" charset="0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酶解法、絮凝试验</a:t>
                      </a:r>
                      <a:endParaRPr lang="zh-CN" altLang="en-US">
                        <a:latin typeface="Times New Roman" panose="02020603050405020304" charset="0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 vMerge="1">
                  <a:tcPr/>
                </a:tc>
              </a:tr>
              <a:tr h="5003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EPS</a:t>
                      </a:r>
                      <a:r>
                        <a:rPr lang="zh-CN" altLang="en-US"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定量</a:t>
                      </a:r>
                      <a:endParaRPr lang="zh-CN" altLang="en-US">
                        <a:latin typeface="Times New Roman" panose="02020603050405020304" charset="0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PN</a:t>
                      </a:r>
                      <a:r>
                        <a:rPr lang="zh-CN" altLang="en-US"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：</a:t>
                      </a:r>
                      <a:r>
                        <a:rPr lang="en-US" altLang="zh-CN"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BCA</a:t>
                      </a:r>
                      <a:r>
                        <a:rPr lang="zh-CN" altLang="en-US"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试剂法；</a:t>
                      </a:r>
                      <a:r>
                        <a:rPr lang="en-US" altLang="zh-CN"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PS</a:t>
                      </a:r>
                      <a:r>
                        <a:rPr lang="zh-CN" altLang="en-US"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：蒽酮</a:t>
                      </a:r>
                      <a:r>
                        <a:rPr lang="en-US" altLang="zh-CN"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-</a:t>
                      </a:r>
                      <a:r>
                        <a:rPr lang="zh-CN" altLang="en-US"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硫酸法</a:t>
                      </a:r>
                      <a:endParaRPr lang="zh-CN" altLang="en-US">
                        <a:latin typeface="Times New Roman" panose="02020603050405020304" charset="0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 vMerge="1">
                  <a:tcPr/>
                </a:tc>
              </a:tr>
              <a:tr h="498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微生物分布与动态演替</a:t>
                      </a:r>
                      <a:endParaRPr lang="zh-CN" altLang="en-US">
                        <a:latin typeface="Times New Roman" panose="02020603050405020304" charset="0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荧光原位杂交技术、高通量测序</a:t>
                      </a:r>
                      <a:endParaRPr lang="zh-CN" altLang="en-US">
                        <a:latin typeface="Times New Roman" panose="02020603050405020304" charset="0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Times New Roman" panose="02020603050405020304" charset="0"/>
                          <a:ea typeface="黑体" panose="02010609060101010101" pitchFamily="49" charset="-122"/>
                        </a:rPr>
                        <a:t>微生物作用与影响</a:t>
                      </a:r>
                      <a:endParaRPr lang="zh-CN" altLang="en-US">
                        <a:latin typeface="Times New Roman" panose="02020603050405020304" charset="0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932212" y="592270"/>
            <a:ext cx="3599697" cy="1019538"/>
            <a:chOff x="0" y="-112565"/>
            <a:chExt cx="4353567" cy="123305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12565"/>
              <a:ext cx="1219530" cy="1233056"/>
            </a:xfrm>
            <a:prstGeom prst="rect">
              <a:avLst/>
            </a:prstGeom>
          </p:spPr>
        </p:pic>
        <p:sp>
          <p:nvSpPr>
            <p:cNvPr id="7" name="矩形 6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/>
            <p:cNvSpPr>
              <a:spLocks noChangeArrowheads="1"/>
            </p:cNvSpPr>
            <p:nvPr/>
          </p:nvSpPr>
          <p:spPr bwMode="auto">
            <a:xfrm>
              <a:off x="1982028" y="187565"/>
              <a:ext cx="2371539" cy="631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ea typeface="黑体" panose="02010609060101010101" pitchFamily="49" charset="-122"/>
                  <a:cs typeface="+mn-ea"/>
                  <a:sym typeface="字魂105号-简雅黑" panose="00000500000000000000" pitchFamily="2" charset="-122"/>
                </a:rPr>
                <a:t>方法与思考</a:t>
              </a:r>
              <a:endParaRPr 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黑体" panose="02010609060101010101" pitchFamily="49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25" name="矩形 24"/>
          <p:cNvSpPr/>
          <p:nvPr>
            <p:custDataLst>
              <p:tags r:id="rId2"/>
            </p:custDataLst>
          </p:nvPr>
        </p:nvSpPr>
        <p:spPr>
          <a:xfrm>
            <a:off x="2169976" y="706261"/>
            <a:ext cx="7852048" cy="502243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E84C22"/>
                </a:solidFill>
                <a:sym typeface="Arial" panose="020B0604020202020204" pitchFamily="34" charset="0"/>
              </a:rPr>
              <a:t>、</a:t>
            </a:r>
            <a:endParaRPr lang="zh-CN" altLang="en-US" sz="2400" b="1" dirty="0">
              <a:solidFill>
                <a:srgbClr val="E84C22"/>
              </a:solidFill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120" y="1362710"/>
            <a:ext cx="2341245" cy="381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特异染色-CLSM技术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120" y="1744345"/>
            <a:ext cx="4474845" cy="43999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83385" y="4746625"/>
            <a:ext cx="30930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染色后成熟颗粒污泥的CLSM图像</a:t>
            </a:r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</a:t>
            </a:r>
            <a:r>
              <a:rPr lang="zh-CN" altLang="en-US" sz="1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标尺 200</a:t>
            </a:r>
            <a:r>
              <a:rPr lang="zh-CN" altLang="en-US" sz="100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μm</a:t>
            </a:r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</a:t>
            </a:r>
            <a:r>
              <a:rPr lang="zh-CN" altLang="en-US" sz="1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</a:t>
            </a:r>
            <a:endParaRPr lang="zh-CN" altLang="en-US" sz="10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1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(a)死细胞（</a:t>
            </a:r>
            <a:r>
              <a:rPr lang="zh-CN" altLang="en-US" sz="100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PI</a:t>
            </a:r>
            <a:r>
              <a:rPr lang="zh-CN" altLang="en-US" sz="1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染料）；</a:t>
            </a:r>
            <a:endParaRPr lang="zh-CN" altLang="en-US" sz="10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altLang="en-US" sz="1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(b)活细胞（</a:t>
            </a:r>
            <a:r>
              <a:rPr lang="zh-CN" altLang="en-US" sz="100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Syto 9 </a:t>
            </a:r>
            <a:r>
              <a:rPr lang="zh-CN" altLang="en-US" sz="1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染料）；</a:t>
            </a:r>
            <a:endParaRPr lang="zh-CN" altLang="en-US" sz="10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</a:t>
            </a:r>
            <a:r>
              <a:rPr lang="zh-CN" altLang="en-US" sz="1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</a:t>
            </a:r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</a:t>
            </a:r>
            <a:r>
              <a:rPr lang="zh-CN" altLang="en-US" sz="1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a和b的合成照；</a:t>
            </a:r>
            <a:endParaRPr lang="zh-CN" altLang="en-US" sz="10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</a:t>
            </a:r>
            <a:r>
              <a:rPr lang="zh-CN" altLang="en-US" sz="1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</a:t>
            </a:r>
            <a:r>
              <a:rPr lang="zh-CN" altLang="en-US" sz="1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蛋白（</a:t>
            </a:r>
            <a:r>
              <a:rPr lang="zh-CN" altLang="en-US" sz="100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FITC</a:t>
            </a:r>
            <a:r>
              <a:rPr lang="zh-CN" altLang="en-US" sz="1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染料）；</a:t>
            </a:r>
            <a:endParaRPr lang="zh-CN" altLang="en-US" sz="10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</a:t>
            </a:r>
            <a:r>
              <a:rPr lang="zh-CN" altLang="en-US" sz="1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e</a:t>
            </a:r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</a:t>
            </a:r>
            <a:r>
              <a:rPr lang="zh-CN" altLang="en-US" sz="100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α</a:t>
            </a:r>
            <a:r>
              <a:rPr lang="zh-CN" altLang="en-US" sz="1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-多糖（</a:t>
            </a:r>
            <a:r>
              <a:rPr lang="zh-CN" altLang="en-US" sz="100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Con A</a:t>
            </a:r>
            <a:r>
              <a:rPr lang="zh-CN" altLang="en-US" sz="1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染料）；</a:t>
            </a:r>
            <a:endParaRPr lang="zh-CN" altLang="en-US" sz="10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</a:t>
            </a:r>
            <a:r>
              <a:rPr lang="zh-CN" altLang="en-US" sz="1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f</a:t>
            </a:r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</a:t>
            </a:r>
            <a:r>
              <a:rPr lang="zh-CN" altLang="en-US" sz="100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β</a:t>
            </a:r>
            <a:r>
              <a:rPr lang="zh-CN" altLang="en-US" sz="1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-多糖（</a:t>
            </a:r>
            <a:r>
              <a:rPr lang="zh-CN" altLang="en-US" sz="100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CW</a:t>
            </a:r>
            <a:r>
              <a:rPr lang="zh-CN" altLang="en-US" sz="1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染料）；</a:t>
            </a:r>
            <a:endParaRPr lang="zh-CN" altLang="en-US" sz="10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(</a:t>
            </a:r>
            <a:r>
              <a:rPr lang="zh-CN" altLang="en-US" sz="1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g</a:t>
            </a:r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</a:t>
            </a:r>
            <a:r>
              <a:rPr lang="zh-CN" altLang="en-US" sz="100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d-f</a:t>
            </a:r>
            <a:r>
              <a:rPr lang="zh-CN" altLang="en-US" sz="1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的合成照</a:t>
            </a:r>
            <a:endParaRPr lang="zh-CN" altLang="en-US" sz="10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88000" y="2737485"/>
            <a:ext cx="6015355" cy="1806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直观反映</a:t>
            </a:r>
            <a:r>
              <a:rPr lang="en-US" altLang="zh-CN"/>
              <a:t>EPS</a:t>
            </a:r>
            <a:r>
              <a:rPr lang="zh-CN" altLang="en-US"/>
              <a:t>中</a:t>
            </a:r>
            <a:r>
              <a:rPr lang="en-US" altLang="zh-CN"/>
              <a:t>PN</a:t>
            </a:r>
            <a:r>
              <a:rPr lang="zh-CN" altLang="en-US"/>
              <a:t>、</a:t>
            </a:r>
            <a:r>
              <a:rPr lang="en-US" altLang="zh-CN"/>
              <a:t>PS</a:t>
            </a:r>
            <a:r>
              <a:rPr lang="zh-CN" altLang="en-US"/>
              <a:t>、脂类等物质的具体分布情况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通过对比观察变量改变前后，活死细胞的状态、</a:t>
            </a:r>
            <a:r>
              <a:rPr lang="en-US" altLang="zh-CN"/>
              <a:t>EPS</a:t>
            </a:r>
            <a:r>
              <a:rPr lang="zh-CN" altLang="en-US"/>
              <a:t>的分布以及颗粒污泥整体的活性是否有出入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作为机理分析的依据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932212" y="592270"/>
            <a:ext cx="3599697" cy="1019538"/>
            <a:chOff x="0" y="-112565"/>
            <a:chExt cx="4353567" cy="123305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12565"/>
              <a:ext cx="1219530" cy="1233056"/>
            </a:xfrm>
            <a:prstGeom prst="rect">
              <a:avLst/>
            </a:prstGeom>
          </p:spPr>
        </p:pic>
        <p:sp>
          <p:nvSpPr>
            <p:cNvPr id="7" name="矩形 6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/>
            <p:cNvSpPr>
              <a:spLocks noChangeArrowheads="1"/>
            </p:cNvSpPr>
            <p:nvPr/>
          </p:nvSpPr>
          <p:spPr bwMode="auto">
            <a:xfrm>
              <a:off x="1982028" y="187565"/>
              <a:ext cx="2371539" cy="631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ea typeface="黑体" panose="02010609060101010101" pitchFamily="49" charset="-122"/>
                  <a:cs typeface="+mn-ea"/>
                  <a:sym typeface="字魂105号-简雅黑" panose="00000500000000000000" pitchFamily="2" charset="-122"/>
                </a:rPr>
                <a:t>方法与思考</a:t>
              </a:r>
              <a:endParaRPr 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黑体" panose="02010609060101010101" pitchFamily="49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76580" y="1534160"/>
            <a:ext cx="2026285" cy="323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酶解法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5" name="矩形 24"/>
          <p:cNvSpPr/>
          <p:nvPr>
            <p:custDataLst>
              <p:tags r:id="rId2"/>
            </p:custDataLst>
          </p:nvPr>
        </p:nvSpPr>
        <p:spPr>
          <a:xfrm>
            <a:off x="2169976" y="706261"/>
            <a:ext cx="7852048" cy="502243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5F5F5F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pPr algn="ctr"/>
            <a:r>
              <a:rPr lang="zh-CN" altLang="en-US" sz="2400" b="1" dirty="0">
                <a:solidFill>
                  <a:srgbClr val="E84C22"/>
                </a:solidFill>
                <a:sym typeface="Arial" panose="020B0604020202020204" pitchFamily="34" charset="0"/>
              </a:rPr>
              <a:t>、</a:t>
            </a:r>
            <a:endParaRPr lang="zh-CN" altLang="en-US" sz="2400" b="1" dirty="0">
              <a:solidFill>
                <a:srgbClr val="E84C22"/>
              </a:solidFill>
              <a:sym typeface="Arial" panose="020B06040202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5620" y="2019300"/>
            <a:ext cx="5303520" cy="344043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6454775" y="1534160"/>
            <a:ext cx="2026285" cy="323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论文阅读：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endParaRPr lang="zh-CN" altLang="en-US"/>
          </a:p>
        </p:txBody>
      </p:sp>
      <p:graphicFrame>
        <p:nvGraphicFramePr>
          <p:cNvPr id="27" name="表格 26"/>
          <p:cNvGraphicFramePr/>
          <p:nvPr>
            <p:custDataLst>
              <p:tags r:id="rId6"/>
            </p:custDataLst>
          </p:nvPr>
        </p:nvGraphicFramePr>
        <p:xfrm>
          <a:off x="6673850" y="2028825"/>
          <a:ext cx="3991610" cy="3948430"/>
        </p:xfrm>
        <a:graphic>
          <a:graphicData uri="http://schemas.openxmlformats.org/drawingml/2006/table">
            <a:tbl>
              <a:tblPr firstRow="1" bandRow="1">
                <a:tableStyleId>{F3D5BF56-D27E-48D1-8B15-FD782F8DF3E0}</a:tableStyleId>
              </a:tblPr>
              <a:tblGrid>
                <a:gridCol w="1330325"/>
                <a:gridCol w="2661285"/>
              </a:tblGrid>
              <a:tr h="2584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题目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期刊与影响因子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540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900"/>
                        <a:t>DOI</a:t>
                      </a:r>
                      <a:endParaRPr lang="en-US" altLang="zh-CN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130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摘要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070">
                <a:tc gridSpan="2">
                  <a:txBody>
                    <a:bodyPr/>
                    <a:p>
                      <a:pPr algn="ctr">
                        <a:buNone/>
                      </a:pP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654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方法（思维导图）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440">
                <a:tc gridSpan="2">
                  <a:txBody>
                    <a:bodyPr/>
                    <a:p>
                      <a:pPr algn="ctr">
                        <a:buNone/>
                      </a:pP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16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结论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473075">
                <a:tc gridSpan="2">
                  <a:txBody>
                    <a:bodyPr/>
                    <a:p>
                      <a:pPr algn="ctr">
                        <a:buNone/>
                      </a:pP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254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/>
                        <a:t>可模仿性</a:t>
                      </a:r>
                      <a:endParaRPr lang="zh-CN" altLang="en-US" sz="9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2785">
                <a:tc gridSpan="2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932212" y="592270"/>
            <a:ext cx="3599697" cy="1019538"/>
            <a:chOff x="0" y="-112565"/>
            <a:chExt cx="4353567" cy="123305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12565"/>
              <a:ext cx="1219530" cy="1233056"/>
            </a:xfrm>
            <a:prstGeom prst="rect">
              <a:avLst/>
            </a:prstGeom>
          </p:spPr>
        </p:pic>
        <p:sp>
          <p:nvSpPr>
            <p:cNvPr id="7" name="矩形 6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/>
            <p:cNvSpPr>
              <a:spLocks noChangeArrowheads="1"/>
            </p:cNvSpPr>
            <p:nvPr/>
          </p:nvSpPr>
          <p:spPr bwMode="auto">
            <a:xfrm>
              <a:off x="1982028" y="187565"/>
              <a:ext cx="2371539" cy="631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ea typeface="黑体" panose="02010609060101010101" pitchFamily="49" charset="-122"/>
                  <a:cs typeface="+mn-ea"/>
                  <a:sym typeface="字魂105号-简雅黑" panose="00000500000000000000" pitchFamily="2" charset="-122"/>
                </a:rPr>
                <a:t>方法与思考</a:t>
              </a:r>
              <a:endParaRPr 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黑体" panose="02010609060101010101" pitchFamily="49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75895" y="1696720"/>
            <a:ext cx="2026285" cy="323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实验仪器学习：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7995" y="2500630"/>
            <a:ext cx="2680335" cy="20218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289675" y="2500630"/>
            <a:ext cx="2679700" cy="20218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378835" y="2500630"/>
            <a:ext cx="2680335" cy="20212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9199880" y="2500630"/>
            <a:ext cx="2679700" cy="1978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932212" y="592270"/>
            <a:ext cx="3421897" cy="1019538"/>
            <a:chOff x="0" y="-112565"/>
            <a:chExt cx="4138531" cy="123305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12565"/>
              <a:ext cx="1219530" cy="1233056"/>
            </a:xfrm>
            <a:prstGeom prst="rect">
              <a:avLst/>
            </a:prstGeom>
          </p:spPr>
        </p:pic>
        <p:sp>
          <p:nvSpPr>
            <p:cNvPr id="7" name="矩形 6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/>
            <p:cNvSpPr>
              <a:spLocks noChangeArrowheads="1"/>
            </p:cNvSpPr>
            <p:nvPr/>
          </p:nvSpPr>
          <p:spPr bwMode="auto">
            <a:xfrm>
              <a:off x="2197064" y="187565"/>
              <a:ext cx="1941467" cy="631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ea typeface="黑体" panose="02010609060101010101" pitchFamily="49" charset="-122"/>
                  <a:cs typeface="+mn-ea"/>
                  <a:sym typeface="字魂105号-简雅黑" panose="00000500000000000000" pitchFamily="2" charset="-122"/>
                </a:rPr>
                <a:t>后续规划</a:t>
              </a:r>
              <a:endParaRPr 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黑体" panose="02010609060101010101" pitchFamily="49" charset="-122"/>
                <a:cs typeface="+mn-ea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-1275080" y="-24815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cxnSp>
        <p:nvCxnSpPr>
          <p:cNvPr id="22" name="直接连接符 21"/>
          <p:cNvCxnSpPr/>
          <p:nvPr>
            <p:custDataLst>
              <p:tags r:id="rId2"/>
            </p:custDataLst>
          </p:nvPr>
        </p:nvCxnSpPr>
        <p:spPr>
          <a:xfrm flipH="1">
            <a:off x="1892300" y="3006254"/>
            <a:ext cx="8470900" cy="3064346"/>
          </a:xfrm>
          <a:prstGeom prst="line">
            <a:avLst/>
          </a:prstGeom>
          <a:ln w="19050">
            <a:solidFill>
              <a:sysClr val="windowText" lastClr="000000">
                <a:lumMod val="50000"/>
                <a:lumOff val="50000"/>
              </a:sysClr>
            </a:solidFill>
          </a:ln>
        </p:spPr>
        <p:style>
          <a:lnRef idx="1">
            <a:srgbClr val="FA8550"/>
          </a:lnRef>
          <a:fillRef idx="0">
            <a:srgbClr val="FA8550"/>
          </a:fillRef>
          <a:effectRef idx="0">
            <a:srgbClr val="FA8550"/>
          </a:effectRef>
          <a:fontRef idx="minor">
            <a:sysClr val="windowText" lastClr="000000"/>
          </a:fontRef>
        </p:style>
      </p:cxnSp>
      <p:grpSp>
        <p:nvGrpSpPr>
          <p:cNvPr id="31" name="组合 30"/>
          <p:cNvGrpSpPr/>
          <p:nvPr>
            <p:custDataLst>
              <p:tags r:id="rId3"/>
            </p:custDataLst>
          </p:nvPr>
        </p:nvGrpSpPr>
        <p:grpSpPr>
          <a:xfrm>
            <a:off x="2178686" y="3182636"/>
            <a:ext cx="1458338" cy="2567780"/>
            <a:chOff x="654686" y="3182636"/>
            <a:chExt cx="1458338" cy="2567780"/>
          </a:xfrm>
        </p:grpSpPr>
        <p:sp>
          <p:nvSpPr>
            <p:cNvPr id="3" name="圆角矩形 2"/>
            <p:cNvSpPr/>
            <p:nvPr>
              <p:custDataLst>
                <p:tags r:id="rId4"/>
              </p:custDataLst>
            </p:nvPr>
          </p:nvSpPr>
          <p:spPr>
            <a:xfrm>
              <a:off x="654686" y="3182636"/>
              <a:ext cx="1458338" cy="2059975"/>
            </a:xfrm>
            <a:prstGeom prst="roundRect">
              <a:avLst/>
            </a:prstGeom>
            <a:solidFill>
              <a:srgbClr val="FA8550">
                <a:lumMod val="20000"/>
                <a:lumOff val="80000"/>
              </a:srgbClr>
            </a:solidFill>
            <a:ln w="38100">
              <a:noFill/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zh-CN" altLang="en-US" dirty="0">
                  <a:solidFill>
                    <a:srgbClr val="FA8550">
                      <a:lumMod val="50000"/>
                    </a:srgbClr>
                  </a:solidFill>
                </a:rPr>
                <a:t>写一篇好氧颗粒污泥研究进展的综述；熟悉投稿流程</a:t>
              </a:r>
              <a:endParaRPr lang="zh-CN" altLang="en-US" dirty="0">
                <a:solidFill>
                  <a:srgbClr val="FA8550">
                    <a:lumMod val="50000"/>
                  </a:srgbClr>
                </a:solidFill>
              </a:endParaRPr>
            </a:p>
          </p:txBody>
        </p:sp>
        <p:sp>
          <p:nvSpPr>
            <p:cNvPr id="4" name="泪滴形 3"/>
            <p:cNvSpPr/>
            <p:nvPr>
              <p:custDataLst>
                <p:tags r:id="rId5"/>
              </p:custDataLst>
            </p:nvPr>
          </p:nvSpPr>
          <p:spPr>
            <a:xfrm rot="8100000">
              <a:off x="1173972" y="5030124"/>
              <a:ext cx="426786" cy="426786"/>
            </a:xfrm>
            <a:prstGeom prst="teardrop">
              <a:avLst>
                <a:gd name="adj" fmla="val 125412"/>
              </a:avLst>
            </a:prstGeom>
            <a:solidFill>
              <a:srgbClr val="FA8550"/>
            </a:solidFill>
            <a:ln w="38100">
              <a:solidFill>
                <a:sysClr val="window" lastClr="FFFFFF">
                  <a:lumMod val="95000"/>
                </a:sysClr>
              </a:solidFill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 fontScale="72500"/>
            </a:bodyPr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>
              <p:custDataLst>
                <p:tags r:id="rId6"/>
              </p:custDataLst>
            </p:nvPr>
          </p:nvSpPr>
          <p:spPr>
            <a:xfrm rot="8100000">
              <a:off x="1273023" y="5129176"/>
              <a:ext cx="221664" cy="221664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>
              <p:custDataLst>
                <p:tags r:id="rId7"/>
              </p:custDataLst>
            </p:nvPr>
          </p:nvSpPr>
          <p:spPr>
            <a:xfrm>
              <a:off x="1343925" y="5663536"/>
              <a:ext cx="86880" cy="8688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38100">
              <a:solidFill>
                <a:sysClr val="windowText" lastClr="000000">
                  <a:lumMod val="50000"/>
                  <a:lumOff val="50000"/>
                </a:sysClr>
              </a:solidFill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>
            <p:custDataLst>
              <p:tags r:id="rId8"/>
            </p:custDataLst>
          </p:nvPr>
        </p:nvGrpSpPr>
        <p:grpSpPr>
          <a:xfrm>
            <a:off x="8671427" y="804745"/>
            <a:ext cx="1458338" cy="2567780"/>
            <a:chOff x="7147427" y="804745"/>
            <a:chExt cx="1458338" cy="2567780"/>
          </a:xfrm>
        </p:grpSpPr>
        <p:sp>
          <p:nvSpPr>
            <p:cNvPr id="9" name="圆角矩形 8"/>
            <p:cNvSpPr/>
            <p:nvPr>
              <p:custDataLst>
                <p:tags r:id="rId9"/>
              </p:custDataLst>
            </p:nvPr>
          </p:nvSpPr>
          <p:spPr>
            <a:xfrm>
              <a:off x="7147427" y="804745"/>
              <a:ext cx="1458338" cy="2059975"/>
            </a:xfrm>
            <a:prstGeom prst="roundRect">
              <a:avLst/>
            </a:prstGeom>
            <a:solidFill>
              <a:srgbClr val="FABD50">
                <a:lumMod val="20000"/>
                <a:lumOff val="80000"/>
              </a:srgbClr>
            </a:solidFill>
            <a:ln w="38100">
              <a:noFill/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zh-CN" altLang="en-US" dirty="0">
                  <a:solidFill>
                    <a:srgbClr val="FABD50">
                      <a:lumMod val="50000"/>
                    </a:srgbClr>
                  </a:solidFill>
                </a:rPr>
                <a:t>找到自己想做的课题：晶核诱导假说、解体再颗粒修复</a:t>
              </a:r>
              <a:endParaRPr lang="zh-CN" altLang="en-US" dirty="0">
                <a:solidFill>
                  <a:srgbClr val="FABD50">
                    <a:lumMod val="50000"/>
                  </a:srgbClr>
                </a:solidFill>
              </a:endParaRPr>
            </a:p>
          </p:txBody>
        </p:sp>
        <p:sp>
          <p:nvSpPr>
            <p:cNvPr id="10" name="泪滴形 9"/>
            <p:cNvSpPr/>
            <p:nvPr>
              <p:custDataLst>
                <p:tags r:id="rId10"/>
              </p:custDataLst>
            </p:nvPr>
          </p:nvSpPr>
          <p:spPr>
            <a:xfrm rot="8100000">
              <a:off x="7666713" y="2652233"/>
              <a:ext cx="426786" cy="426786"/>
            </a:xfrm>
            <a:prstGeom prst="teardrop">
              <a:avLst>
                <a:gd name="adj" fmla="val 125412"/>
              </a:avLst>
            </a:prstGeom>
            <a:solidFill>
              <a:srgbClr val="FABD50"/>
            </a:solidFill>
            <a:ln w="38100">
              <a:solidFill>
                <a:sysClr val="window" lastClr="FFFFFF">
                  <a:lumMod val="95000"/>
                </a:sysClr>
              </a:solidFill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 lnSpcReduction="10000"/>
            </a:bodyPr>
            <a:p>
              <a:pPr algn="ctr"/>
              <a:endParaRPr lang="zh-CN" altLang="en-US" sz="1400"/>
            </a:p>
          </p:txBody>
        </p:sp>
        <p:sp>
          <p:nvSpPr>
            <p:cNvPr id="11" name="椭圆 10"/>
            <p:cNvSpPr/>
            <p:nvPr>
              <p:custDataLst>
                <p:tags r:id="rId11"/>
              </p:custDataLst>
            </p:nvPr>
          </p:nvSpPr>
          <p:spPr>
            <a:xfrm rot="8100000">
              <a:off x="7765764" y="2751285"/>
              <a:ext cx="221664" cy="221664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 fontScale="32500" lnSpcReduction="20000"/>
            </a:bodyPr>
            <a:p>
              <a:pPr algn="ctr"/>
              <a:endParaRPr lang="zh-CN" altLang="en-US" sz="1400"/>
            </a:p>
          </p:txBody>
        </p:sp>
        <p:sp>
          <p:nvSpPr>
            <p:cNvPr id="12" name="椭圆 11"/>
            <p:cNvSpPr/>
            <p:nvPr>
              <p:custDataLst>
                <p:tags r:id="rId12"/>
              </p:custDataLst>
            </p:nvPr>
          </p:nvSpPr>
          <p:spPr>
            <a:xfrm>
              <a:off x="7836666" y="3285645"/>
              <a:ext cx="86880" cy="8688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38100">
              <a:solidFill>
                <a:sysClr val="windowText" lastClr="000000">
                  <a:lumMod val="50000"/>
                  <a:lumOff val="50000"/>
                </a:sysClr>
              </a:solidFill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 sz="1400"/>
            </a:p>
          </p:txBody>
        </p:sp>
      </p:grpSp>
      <p:grpSp>
        <p:nvGrpSpPr>
          <p:cNvPr id="33" name="组合 32"/>
          <p:cNvGrpSpPr/>
          <p:nvPr>
            <p:custDataLst>
              <p:tags r:id="rId13"/>
            </p:custDataLst>
          </p:nvPr>
        </p:nvGrpSpPr>
        <p:grpSpPr>
          <a:xfrm>
            <a:off x="6507180" y="1597375"/>
            <a:ext cx="1458338" cy="2567780"/>
            <a:chOff x="4983180" y="1597375"/>
            <a:chExt cx="1458338" cy="2567780"/>
          </a:xfrm>
        </p:grpSpPr>
        <p:sp>
          <p:nvSpPr>
            <p:cNvPr id="13" name="圆角矩形 12"/>
            <p:cNvSpPr/>
            <p:nvPr>
              <p:custDataLst>
                <p:tags r:id="rId14"/>
              </p:custDataLst>
            </p:nvPr>
          </p:nvSpPr>
          <p:spPr>
            <a:xfrm>
              <a:off x="4983180" y="1597375"/>
              <a:ext cx="1458338" cy="2059975"/>
            </a:xfrm>
            <a:prstGeom prst="roundRect">
              <a:avLst/>
            </a:prstGeom>
            <a:solidFill>
              <a:srgbClr val="E74D51">
                <a:lumMod val="20000"/>
                <a:lumOff val="80000"/>
              </a:srgbClr>
            </a:solidFill>
            <a:ln w="38100">
              <a:noFill/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zh-CN" altLang="en-US" dirty="0">
                  <a:solidFill>
                    <a:srgbClr val="E74D51">
                      <a:lumMod val="50000"/>
                    </a:srgbClr>
                  </a:solidFill>
                </a:rPr>
                <a:t>积累设计实验的思路</a:t>
              </a:r>
              <a:endParaRPr lang="zh-CN" altLang="en-US" dirty="0">
                <a:solidFill>
                  <a:srgbClr val="E74D51">
                    <a:lumMod val="50000"/>
                  </a:srgbClr>
                </a:solidFill>
              </a:endParaRPr>
            </a:p>
          </p:txBody>
        </p:sp>
        <p:sp>
          <p:nvSpPr>
            <p:cNvPr id="14" name="泪滴形 13"/>
            <p:cNvSpPr/>
            <p:nvPr>
              <p:custDataLst>
                <p:tags r:id="rId15"/>
              </p:custDataLst>
            </p:nvPr>
          </p:nvSpPr>
          <p:spPr>
            <a:xfrm rot="8100000">
              <a:off x="5502466" y="3444863"/>
              <a:ext cx="426786" cy="426786"/>
            </a:xfrm>
            <a:prstGeom prst="teardrop">
              <a:avLst>
                <a:gd name="adj" fmla="val 125412"/>
              </a:avLst>
            </a:prstGeom>
            <a:solidFill>
              <a:srgbClr val="E74D51"/>
            </a:solidFill>
            <a:ln w="38100">
              <a:solidFill>
                <a:sysClr val="window" lastClr="FFFFFF">
                  <a:lumMod val="95000"/>
                </a:sysClr>
              </a:solidFill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 lnSpcReduction="10000"/>
            </a:bodyPr>
            <a:p>
              <a:pPr algn="ctr"/>
              <a:endParaRPr lang="zh-CN" altLang="en-US" sz="1400"/>
            </a:p>
          </p:txBody>
        </p:sp>
        <p:sp>
          <p:nvSpPr>
            <p:cNvPr id="15" name="椭圆 14"/>
            <p:cNvSpPr/>
            <p:nvPr>
              <p:custDataLst>
                <p:tags r:id="rId16"/>
              </p:custDataLst>
            </p:nvPr>
          </p:nvSpPr>
          <p:spPr>
            <a:xfrm rot="8100000">
              <a:off x="5601517" y="3543915"/>
              <a:ext cx="221664" cy="221664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 fontScale="32500" lnSpcReduction="20000"/>
            </a:bodyPr>
            <a:p>
              <a:pPr algn="ctr"/>
              <a:endParaRPr lang="zh-CN" altLang="en-US" sz="1400"/>
            </a:p>
          </p:txBody>
        </p:sp>
        <p:sp>
          <p:nvSpPr>
            <p:cNvPr id="16" name="椭圆 15"/>
            <p:cNvSpPr/>
            <p:nvPr>
              <p:custDataLst>
                <p:tags r:id="rId17"/>
              </p:custDataLst>
            </p:nvPr>
          </p:nvSpPr>
          <p:spPr>
            <a:xfrm>
              <a:off x="5672419" y="4078275"/>
              <a:ext cx="86880" cy="8688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38100">
              <a:solidFill>
                <a:sysClr val="windowText" lastClr="000000">
                  <a:lumMod val="50000"/>
                  <a:lumOff val="50000"/>
                </a:sysClr>
              </a:solidFill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 sz="1400"/>
            </a:p>
          </p:txBody>
        </p:sp>
      </p:grpSp>
      <p:grpSp>
        <p:nvGrpSpPr>
          <p:cNvPr id="32" name="组合 31"/>
          <p:cNvGrpSpPr/>
          <p:nvPr>
            <p:custDataLst>
              <p:tags r:id="rId18"/>
            </p:custDataLst>
          </p:nvPr>
        </p:nvGrpSpPr>
        <p:grpSpPr>
          <a:xfrm>
            <a:off x="4342933" y="2390005"/>
            <a:ext cx="1458338" cy="2567780"/>
            <a:chOff x="2818933" y="2390005"/>
            <a:chExt cx="1458338" cy="2567780"/>
          </a:xfrm>
        </p:grpSpPr>
        <p:sp>
          <p:nvSpPr>
            <p:cNvPr id="18" name="圆角矩形 17"/>
            <p:cNvSpPr/>
            <p:nvPr>
              <p:custDataLst>
                <p:tags r:id="rId19"/>
              </p:custDataLst>
            </p:nvPr>
          </p:nvSpPr>
          <p:spPr>
            <a:xfrm>
              <a:off x="2818933" y="2390005"/>
              <a:ext cx="1458338" cy="2059975"/>
            </a:xfrm>
            <a:prstGeom prst="roundRect">
              <a:avLst/>
            </a:prstGeom>
            <a:solidFill>
              <a:srgbClr val="CE8D3E">
                <a:lumMod val="20000"/>
                <a:lumOff val="80000"/>
              </a:srgbClr>
            </a:solidFill>
            <a:ln w="38100">
              <a:noFill/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zh-CN" altLang="en-US" dirty="0">
                  <a:solidFill>
                    <a:srgbClr val="CE8D3E">
                      <a:lumMod val="50000"/>
                    </a:srgbClr>
                  </a:solidFill>
                </a:rPr>
                <a:t>读更多英文文献；学习实验仪器和数据处理方法</a:t>
              </a:r>
              <a:endParaRPr lang="zh-CN" altLang="en-US" dirty="0">
                <a:solidFill>
                  <a:srgbClr val="CE8D3E">
                    <a:lumMod val="50000"/>
                  </a:srgbClr>
                </a:solidFill>
              </a:endParaRPr>
            </a:p>
          </p:txBody>
        </p:sp>
        <p:sp>
          <p:nvSpPr>
            <p:cNvPr id="19" name="泪滴形 18"/>
            <p:cNvSpPr/>
            <p:nvPr>
              <p:custDataLst>
                <p:tags r:id="rId20"/>
              </p:custDataLst>
            </p:nvPr>
          </p:nvSpPr>
          <p:spPr>
            <a:xfrm rot="8100000">
              <a:off x="3338219" y="4237493"/>
              <a:ext cx="426786" cy="426786"/>
            </a:xfrm>
            <a:prstGeom prst="teardrop">
              <a:avLst>
                <a:gd name="adj" fmla="val 125412"/>
              </a:avLst>
            </a:prstGeom>
            <a:solidFill>
              <a:srgbClr val="CE8D3E"/>
            </a:solidFill>
            <a:ln w="38100">
              <a:solidFill>
                <a:sysClr val="window" lastClr="FFFFFF">
                  <a:lumMod val="95000"/>
                </a:sysClr>
              </a:solidFill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 lnSpcReduction="10000"/>
            </a:bodyPr>
            <a:p>
              <a:pPr algn="ctr"/>
              <a:endParaRPr lang="zh-CN" altLang="en-US" sz="1400"/>
            </a:p>
          </p:txBody>
        </p:sp>
        <p:sp>
          <p:nvSpPr>
            <p:cNvPr id="20" name="椭圆 19"/>
            <p:cNvSpPr/>
            <p:nvPr>
              <p:custDataLst>
                <p:tags r:id="rId21"/>
              </p:custDataLst>
            </p:nvPr>
          </p:nvSpPr>
          <p:spPr>
            <a:xfrm rot="8100000">
              <a:off x="3437270" y="4336545"/>
              <a:ext cx="221664" cy="221664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 fontScale="32500" lnSpcReduction="20000"/>
            </a:bodyPr>
            <a:p>
              <a:pPr algn="ctr"/>
              <a:endParaRPr lang="zh-CN" altLang="en-US" sz="1400"/>
            </a:p>
          </p:txBody>
        </p:sp>
        <p:sp>
          <p:nvSpPr>
            <p:cNvPr id="21" name="椭圆 20"/>
            <p:cNvSpPr/>
            <p:nvPr>
              <p:custDataLst>
                <p:tags r:id="rId22"/>
              </p:custDataLst>
            </p:nvPr>
          </p:nvSpPr>
          <p:spPr>
            <a:xfrm>
              <a:off x="3508172" y="4870905"/>
              <a:ext cx="86880" cy="8688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38100">
              <a:solidFill>
                <a:sysClr val="windowText" lastClr="000000">
                  <a:lumMod val="50000"/>
                  <a:lumOff val="50000"/>
                </a:sysClr>
              </a:solidFill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 sz="1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7178.218897637795,&quot;width&quot;:10158.085039370078}"/>
</p:tagLst>
</file>

<file path=ppt/tags/tag10.xml><?xml version="1.0" encoding="utf-8"?>
<p:tagLst xmlns:p="http://schemas.openxmlformats.org/presentationml/2006/main">
  <p:tag name="KSO_WM_BEAUTIFY_FLAG" val=""/>
  <p:tag name="KSO_WM_UNIT_PLACING_PICTURE_USER_VIEWPORT" val="{&quot;height&quot;:5418,&quot;width&quot;:8352}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TABLE_BEAUTIFY" val="smartTable{5804df45-0922-44f4-b6b8-f3f95066a701}"/>
  <p:tag name="TABLE_ENDDRAG_ORIGIN_RECT" val="314*310"/>
  <p:tag name="TABLE_ENDDRAG_RECT" val="525*159*314*310"/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  <p:tag name="KSO_WM_UNIT_PLACING_PICTURE_USER_VIEWPORT" val="{&quot;height&quot;:4493,&quot;width&quot;:5866}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ID" val="diagram433_3*m_i*1_1"/>
  <p:tag name="KSO_WM_TEMPLATE_CATEGORY" val="diagram"/>
  <p:tag name="KSO_WM_TEMPLATE_INDEX" val="433"/>
  <p:tag name="KSO_WM_UNIT_TYPE" val="m_i"/>
  <p:tag name="KSO_WM_UNIT_INDEX" val="1_1"/>
  <p:tag name="KSO_WM_UNIT_CLEAR" val="1"/>
  <p:tag name="KSO_WM_UNIT_LAYERLEVEL" val="1_1"/>
  <p:tag name="KSO_WM_DIAGRAM_GROUP_CODE" val="m1-1"/>
  <p:tag name="KSO_WM_UNIT_LINE_FORE_SCHEMECOLOR_INDEX" val="13"/>
  <p:tag name="KSO_WM_UNIT_LINE_FILL_TYPE" val="2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433_3*i*1"/>
  <p:tag name="KSO_WM_TEMPLATE_CATEGORY" val="diagram"/>
  <p:tag name="KSO_WM_TEMPLATE_INDEX" val="433"/>
  <p:tag name="KSO_WM_UNIT_INDEX" val="1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ID" val="diagram433_3*m_h_f*1_1_1"/>
  <p:tag name="KSO_WM_TEMPLATE_CATEGORY" val="diagram"/>
  <p:tag name="KSO_WM_TEMPLATE_INDEX" val="433"/>
  <p:tag name="KSO_WM_UNIT_TYPE" val="m_h_f"/>
  <p:tag name="KSO_WM_UNIT_INDEX" val="1_1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6"/>
  <p:tag name="KSO_WM_DIAGRAM_GROUP_CODE" val="m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ID" val="diagram433_3*m_i*1_2"/>
  <p:tag name="KSO_WM_TEMPLATE_CATEGORY" val="diagram"/>
  <p:tag name="KSO_WM_TEMPLATE_INDEX" val="433"/>
  <p:tag name="KSO_WM_UNIT_TYPE" val="m_i"/>
  <p:tag name="KSO_WM_UNIT_INDEX" val="1_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ID" val="diagram433_3*m_i*1_3"/>
  <p:tag name="KSO_WM_TEMPLATE_CATEGORY" val="diagram"/>
  <p:tag name="KSO_WM_TEMPLATE_INDEX" val="433"/>
  <p:tag name="KSO_WM_UNIT_TYPE" val="m_i"/>
  <p:tag name="KSO_WM_UNIT_INDEX" val="1_3"/>
  <p:tag name="KSO_WM_UNIT_CLEAR" val="1"/>
  <p:tag name="KSO_WM_UNIT_LAYERLEVEL" val="1_1"/>
  <p:tag name="KSO_WM_DIAGRAM_GROUP_CODE" val="m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ID" val="diagram433_3*m_i*1_4"/>
  <p:tag name="KSO_WM_TEMPLATE_CATEGORY" val="diagram"/>
  <p:tag name="KSO_WM_TEMPLATE_INDEX" val="433"/>
  <p:tag name="KSO_WM_UNIT_TYPE" val="m_i"/>
  <p:tag name="KSO_WM_UNIT_INDEX" val="1_4"/>
  <p:tag name="KSO_WM_UNIT_CLEAR" val="1"/>
  <p:tag name="KSO_WM_UNIT_LAYERLEVEL" val="1_1"/>
  <p:tag name="KSO_WM_DIAGRAM_GROUP_CODE" val="m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2"/>
  <p:tag name="KSO_WM_UNIT_TEXT_FILL_TYPE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433_3*i*10"/>
  <p:tag name="KSO_WM_TEMPLATE_CATEGORY" val="diagram"/>
  <p:tag name="KSO_WM_TEMPLATE_INDEX" val="433"/>
  <p:tag name="KSO_WM_UNIT_INDEX" val="10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ID" val="diagram433_3*m_h_f*1_4_1"/>
  <p:tag name="KSO_WM_TEMPLATE_CATEGORY" val="diagram"/>
  <p:tag name="KSO_WM_TEMPLATE_INDEX" val="433"/>
  <p:tag name="KSO_WM_UNIT_TYPE" val="m_h_f"/>
  <p:tag name="KSO_WM_UNIT_INDEX" val="1_4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6"/>
  <p:tag name="KSO_WM_DIAGRAM_GROUP_CODE" val="m1-1"/>
  <p:tag name="KSO_WM_UNIT_FILL_FORE_SCHEMECOLOR_INDEX" val="8"/>
  <p:tag name="KSO_WM_UNIT_FILL_TYPE" val="1"/>
  <p:tag name="KSO_WM_UNIT_TEXT_FILL_FORE_SCHEMECOLOR_INDEX" val="8"/>
  <p:tag name="KSO_WM_UNIT_TEXT_FILL_TYPE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ID" val="diagram433_3*m_i*1_5"/>
  <p:tag name="KSO_WM_TEMPLATE_CATEGORY" val="diagram"/>
  <p:tag name="KSO_WM_TEMPLATE_INDEX" val="433"/>
  <p:tag name="KSO_WM_UNIT_TYPE" val="m_i"/>
  <p:tag name="KSO_WM_UNIT_INDEX" val="1_5"/>
  <p:tag name="KSO_WM_UNIT_CLEAR" val="1"/>
  <p:tag name="KSO_WM_UNIT_LAYERLEVEL" val="1_1"/>
  <p:tag name="KSO_WM_DIAGRAM_GROUP_CODE" val="m1-1"/>
  <p:tag name="KSO_WM_UNIT_FILL_FORE_SCHEMECOLOR_INDEX" val="8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ID" val="diagram433_3*m_i*1_6"/>
  <p:tag name="KSO_WM_TEMPLATE_CATEGORY" val="diagram"/>
  <p:tag name="KSO_WM_TEMPLATE_INDEX" val="433"/>
  <p:tag name="KSO_WM_UNIT_TYPE" val="m_i"/>
  <p:tag name="KSO_WM_UNIT_INDEX" val="1_6"/>
  <p:tag name="KSO_WM_UNIT_CLEAR" val="1"/>
  <p:tag name="KSO_WM_UNIT_LAYERLEVEL" val="1_1"/>
  <p:tag name="KSO_WM_DIAGRAM_GROUP_CODE" val="m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ID" val="diagram433_3*m_i*1_7"/>
  <p:tag name="KSO_WM_TEMPLATE_CATEGORY" val="diagram"/>
  <p:tag name="KSO_WM_TEMPLATE_INDEX" val="433"/>
  <p:tag name="KSO_WM_UNIT_TYPE" val="m_i"/>
  <p:tag name="KSO_WM_UNIT_INDEX" val="1_7"/>
  <p:tag name="KSO_WM_UNIT_CLEAR" val="1"/>
  <p:tag name="KSO_WM_UNIT_LAYERLEVEL" val="1_1"/>
  <p:tag name="KSO_WM_DIAGRAM_GROUP_CODE" val="m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2"/>
  <p:tag name="KSO_WM_UNIT_TEXT_FILL_TYPE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433_3*i*19"/>
  <p:tag name="KSO_WM_TEMPLATE_CATEGORY" val="diagram"/>
  <p:tag name="KSO_WM_TEMPLATE_INDEX" val="433"/>
  <p:tag name="KSO_WM_UNIT_INDEX" val="19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ID" val="diagram433_3*m_h_f*1_3_1"/>
  <p:tag name="KSO_WM_TEMPLATE_CATEGORY" val="diagram"/>
  <p:tag name="KSO_WM_TEMPLATE_INDEX" val="433"/>
  <p:tag name="KSO_WM_UNIT_TYPE" val="m_h_f"/>
  <p:tag name="KSO_WM_UNIT_INDEX" val="1_3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6"/>
  <p:tag name="KSO_WM_DIAGRAM_GROUP_CODE" val="m1-1"/>
  <p:tag name="KSO_WM_UNIT_FILL_FORE_SCHEMECOLOR_INDEX" val="7"/>
  <p:tag name="KSO_WM_UNIT_FILL_TYPE" val="1"/>
  <p:tag name="KSO_WM_UNIT_TEXT_FILL_FORE_SCHEMECOLOR_INDEX" val="7"/>
  <p:tag name="KSO_WM_UNIT_TEXT_FILL_TYPE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ID" val="diagram433_3*m_i*1_8"/>
  <p:tag name="KSO_WM_TEMPLATE_CATEGORY" val="diagram"/>
  <p:tag name="KSO_WM_TEMPLATE_INDEX" val="433"/>
  <p:tag name="KSO_WM_UNIT_TYPE" val="m_i"/>
  <p:tag name="KSO_WM_UNIT_INDEX" val="1_8"/>
  <p:tag name="KSO_WM_UNIT_CLEAR" val="1"/>
  <p:tag name="KSO_WM_UNIT_LAYERLEVEL" val="1_1"/>
  <p:tag name="KSO_WM_DIAGRAM_GROUP_CODE" val="m1-1"/>
  <p:tag name="KSO_WM_UNIT_FILL_FORE_SCHEMECOLOR_INDEX" val="7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ID" val="diagram433_3*m_i*1_9"/>
  <p:tag name="KSO_WM_TEMPLATE_CATEGORY" val="diagram"/>
  <p:tag name="KSO_WM_TEMPLATE_INDEX" val="433"/>
  <p:tag name="KSO_WM_UNIT_TYPE" val="m_i"/>
  <p:tag name="KSO_WM_UNIT_INDEX" val="1_9"/>
  <p:tag name="KSO_WM_UNIT_CLEAR" val="1"/>
  <p:tag name="KSO_WM_UNIT_LAYERLEVEL" val="1_1"/>
  <p:tag name="KSO_WM_DIAGRAM_GROUP_CODE" val="m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ID" val="diagram433_3*m_i*1_10"/>
  <p:tag name="KSO_WM_TEMPLATE_CATEGORY" val="diagram"/>
  <p:tag name="KSO_WM_TEMPLATE_INDEX" val="433"/>
  <p:tag name="KSO_WM_UNIT_TYPE" val="m_i"/>
  <p:tag name="KSO_WM_UNIT_INDEX" val="1_10"/>
  <p:tag name="KSO_WM_UNIT_CLEAR" val="1"/>
  <p:tag name="KSO_WM_UNIT_LAYERLEVEL" val="1_1"/>
  <p:tag name="KSO_WM_DIAGRAM_GROUP_CODE" val="m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2"/>
  <p:tag name="KSO_WM_UNIT_TEXT_FILL_TYPE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433_3*i*28"/>
  <p:tag name="KSO_WM_TEMPLATE_CATEGORY" val="diagram"/>
  <p:tag name="KSO_WM_TEMPLATE_INDEX" val="433"/>
  <p:tag name="KSO_WM_UNIT_INDEX" val="28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ID" val="diagram433_3*m_h_f*1_2_1"/>
  <p:tag name="KSO_WM_TEMPLATE_CATEGORY" val="diagram"/>
  <p:tag name="KSO_WM_TEMPLATE_INDEX" val="433"/>
  <p:tag name="KSO_WM_UNIT_TYPE" val="m_h_f"/>
  <p:tag name="KSO_WM_UNIT_INDEX" val="1_2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6"/>
  <p:tag name="KSO_WM_DIAGRAM_GROUP_CODE" val="m1-1"/>
  <p:tag name="KSO_WM_UNIT_FILL_FORE_SCHEMECOLOR_INDEX" val="6"/>
  <p:tag name="KSO_WM_UNIT_FILL_TYPE" val="1"/>
  <p:tag name="KSO_WM_UNIT_TEXT_FILL_FORE_SCHEMECOLOR_INDEX" val="6"/>
  <p:tag name="KSO_WM_UNIT_TEXT_FILL_TYPE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ID" val="diagram433_3*m_i*1_11"/>
  <p:tag name="KSO_WM_TEMPLATE_CATEGORY" val="diagram"/>
  <p:tag name="KSO_WM_TEMPLATE_INDEX" val="433"/>
  <p:tag name="KSO_WM_UNIT_TYPE" val="m_i"/>
  <p:tag name="KSO_WM_UNIT_INDEX" val="1_11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ID" val="diagram433_3*m_i*1_12"/>
  <p:tag name="KSO_WM_TEMPLATE_CATEGORY" val="diagram"/>
  <p:tag name="KSO_WM_TEMPLATE_INDEX" val="433"/>
  <p:tag name="KSO_WM_UNIT_TYPE" val="m_i"/>
  <p:tag name="KSO_WM_UNIT_INDEX" val="1_12"/>
  <p:tag name="KSO_WM_UNIT_CLEAR" val="1"/>
  <p:tag name="KSO_WM_UNIT_LAYERLEVEL" val="1_1"/>
  <p:tag name="KSO_WM_DIAGRAM_GROUP_CODE" val="m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ID" val="diagram433_3*m_i*1_13"/>
  <p:tag name="KSO_WM_TEMPLATE_CATEGORY" val="diagram"/>
  <p:tag name="KSO_WM_TEMPLATE_INDEX" val="433"/>
  <p:tag name="KSO_WM_UNIT_TYPE" val="m_i"/>
  <p:tag name="KSO_WM_UNIT_INDEX" val="1_13"/>
  <p:tag name="KSO_WM_UNIT_CLEAR" val="1"/>
  <p:tag name="KSO_WM_UNIT_LAYERLEVEL" val="1_1"/>
  <p:tag name="KSO_WM_DIAGRAM_GROUP_CODE" val="m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2"/>
  <p:tag name="KSO_WM_UNIT_TEXT_FILL_TYPE" val="1"/>
</p:tagLst>
</file>

<file path=ppt/tags/tag39.xml><?xml version="1.0" encoding="utf-8"?>
<p:tagLst xmlns:p="http://schemas.openxmlformats.org/presentationml/2006/main">
  <p:tag name="ISPRING_PRESENTATION_TITLE" val="黄色简创毕业答辩PPT背景"/>
  <p:tag name="KSO_WPP_MARK_KEY" val="3b3d275f-b136-456e-9dc9-7d04887ca992"/>
  <p:tag name="COMMONDATA" val="eyJoZGlkIjoiOThkYmVhZTk4MTE4NTg1NjAwZWNjNmIxZmUxNTJiNTQ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TABLE_BEAUTIFY" val="smartTable{53bea75d-30c0-4265-a0fe-7e002d2f6b8a}"/>
  <p:tag name="TABLE_ENDDRAG_ORIGIN_RECT" val="959*348"/>
  <p:tag name="TABLE_ENDDRAG_RECT" val="0*139*959*348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4"/>
  <p:tag name="KSO_WM_UNIT_TYPE" val="g"/>
  <p:tag name="KSO_WM_UNIT_INDEX" val="1"/>
  <p:tag name="KSO_WM_UNIT_ID" val="diagram160054_3*g*1"/>
  <p:tag name="KSO_WM_UNIT_CLEAR" val="1"/>
  <p:tag name="KSO_WM_UNIT_LAYERLEVEL" val="1"/>
  <p:tag name="KSO_WM_UNIT_VALUE" val="25"/>
  <p:tag name="KSO_WM_UNIT_HIGHLIGHT" val="0"/>
  <p:tag name="KSO_WM_UNIT_COMPATIBLE" val="1"/>
  <p:tag name="KSO_WM_UNIT_RELATE_UNITID" val="diagram160054_3*l*1"/>
  <p:tag name="KSO_WM_UNIT_PRESET_TEXT_INDEX" val="3"/>
  <p:tag name="KSO_WM_UNIT_PRESET_TEXT_LEN" val="23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4"/>
  <p:tag name="KSO_WM_UNIT_TYPE" val="g"/>
  <p:tag name="KSO_WM_UNIT_INDEX" val="1"/>
  <p:tag name="KSO_WM_UNIT_ID" val="diagram160054_3*g*1"/>
  <p:tag name="KSO_WM_UNIT_CLEAR" val="1"/>
  <p:tag name="KSO_WM_UNIT_LAYERLEVEL" val="1"/>
  <p:tag name="KSO_WM_UNIT_VALUE" val="25"/>
  <p:tag name="KSO_WM_UNIT_HIGHLIGHT" val="0"/>
  <p:tag name="KSO_WM_UNIT_COMPATIBLE" val="1"/>
  <p:tag name="KSO_WM_UNIT_RELATE_UNITID" val="diagram160054_3*l*1"/>
  <p:tag name="KSO_WM_UNIT_PRESET_TEXT_INDEX" val="3"/>
  <p:tag name="KSO_WM_UNIT_PRESET_TEXT_LEN" val="2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hnak4z2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hnak4z2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943</Words>
  <Application>WPS 演示</Application>
  <PresentationFormat>宽屏</PresentationFormat>
  <Paragraphs>192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黑体</vt:lpstr>
      <vt:lpstr>字魂105号-简雅黑</vt:lpstr>
      <vt:lpstr>Calibri Light</vt:lpstr>
      <vt:lpstr>微软雅黑</vt:lpstr>
      <vt:lpstr>Wingdings</vt:lpstr>
      <vt:lpstr>Calibri</vt:lpstr>
      <vt:lpstr>Arial Unicode MS</vt:lpstr>
      <vt:lpstr>字魂59号-创粗黑</vt:lpstr>
      <vt:lpstr>等线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黄色简创毕业答辩PPT背景</dc:title>
  <dc:creator>Anzichen</dc:creator>
  <cp:lastModifiedBy>宋羽璇</cp:lastModifiedBy>
  <cp:revision>34</cp:revision>
  <dcterms:created xsi:type="dcterms:W3CDTF">2019-04-20T10:56:00Z</dcterms:created>
  <dcterms:modified xsi:type="dcterms:W3CDTF">2023-09-14T06:37:25Z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32D5B159F48844F6A4A6E60D30E63E3A_13</vt:lpwstr>
  </property>
  <property fmtid="{D5CDD505-2E9C-101B-9397-08002B2CF9AE}" pid="3" name="KSOProductBuildVer">
    <vt:lpwstr>2052-11.1.0.14036</vt:lpwstr>
  </property>
</Properties>
</file>