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9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j741YBmfEzpAz32qLkY4/9Euvf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HelveticaNeue-regular.fntdata"/><Relationship Id="rId43" Type="http://schemas.openxmlformats.org/officeDocument/2006/relationships/slide" Target="slides/slide37.xml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b416342db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bb416342d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심리학에서 나온 자극-반응의 이론을 토대로,</a:t>
            </a:r>
            <a:endParaRPr/>
          </a:p>
        </p:txBody>
      </p:sp>
      <p:sp>
        <p:nvSpPr>
          <p:cNvPr id="300" name="Google Shape;300;gbb416342db_0_2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b39089e09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bb39089e0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bb39089e09_7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c2759971a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bc275997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bc2759971a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c2759971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c27599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bc2759971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bb8273d721_8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bb8273d721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bb8273d721_8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b39089e09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bb39089e09_5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c2759971a_1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bc2759971a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bc2759971a_1_1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c2759971a_1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bc2759971a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bc2759971a_1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c2759971a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bc2759971a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bc2759971a_1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c2759971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gbc2759971a_1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b39089e09_5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bb39089e09_5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bb39089e09_5_2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c2759971a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bc2759971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bc2759971a_2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b39089e09_5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bb39089e09_5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gbb39089e09_5_1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bc2759971a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gbc2759971a_2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bc2759971a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bc2759971a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gbc2759971a_2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bc2759971a_2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bc2759971a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gbc2759971a_2_1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c2759971a_2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bc2759971a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gbc2759971a_2_1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c2759971a_2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bc2759971a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gbc2759971a_2_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c2759971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gbc2759971a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c2759971a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bc2759971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gbc2759971a_2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c2759971a_2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bc2759971a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gbc2759971a_2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c2759971a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bc2759971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1" name="Google Shape;661;gbc2759971a_2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bb8273d72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bb8273d721_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bc2759971a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gbc2759971a_2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bc2759971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bc2759971a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9" name="Google Shape;71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b416342db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bb416342d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bb416342db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b416342db_0_1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bb416342db_0_1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bb416342db_0_1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b416342db_0_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bb416342db_0_13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bb416342db_0_1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bb416342db_0_13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bb416342db_0_1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b416342db_0_14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bb416342db_0_14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gbb416342db_0_14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bb416342db_0_14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bb416342db_0_14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416342db_0_150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bb416342db_0_150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bb416342db_0_15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bb416342db_0_15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bb416342db_0_15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416342db_0_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bb416342db_0_156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gbb416342db_0_156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gbb416342db_0_15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bb416342db_0_15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bb416342db_0_15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416342db_0_1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bb416342db_0_163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bb416342db_0_163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gbb416342db_0_163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bb416342db_0_163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gbb416342db_0_16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bb416342db_0_16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bb416342db_0_16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416342db_0_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bb416342db_0_17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bb416342db_0_17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bb416342db_0_17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416342db_0_177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bb416342db_0_177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bb416342db_0_177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gbb416342db_0_17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bb416342db_0_17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bb416342db_0_17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b416342db_0_18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bb416342db_0_18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3" name="Google Shape;143;gbb416342db_0_18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gbb416342db_0_18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bb416342db_0_18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bb416342db_0_18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416342db_0_1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bb416342db_0_19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bb416342db_0_19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bb416342db_0_19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bb416342db_0_19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416342db_0_197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bb416342db_0_19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bb416342db_0_19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bb416342db_0_19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bb416342db_0_19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50000">
              <a:srgbClr val="F2F2F2"/>
            </a:gs>
            <a:gs pos="100000">
              <a:srgbClr val="D8D8D8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8D8D8"/>
            </a:gs>
            <a:gs pos="50000">
              <a:srgbClr val="F2F2F2"/>
            </a:gs>
            <a:gs pos="100000">
              <a:srgbClr val="D8D8D8"/>
            </a:gs>
          </a:gsLst>
          <a:lin ang="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b416342db_0_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bb416342db_0_12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gbb416342db_0_1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gbb416342db_0_1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gbb416342db_0_1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/>
        </p:nvSpPr>
        <p:spPr>
          <a:xfrm>
            <a:off x="1710076" y="2135500"/>
            <a:ext cx="5491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Lending club 부도예측</a:t>
            </a:r>
            <a:r>
              <a:rPr b="0" i="0" lang="ko-KR" sz="28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ko-KR" sz="3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모형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2706484" y="1813089"/>
            <a:ext cx="1584300" cy="229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2667123" y="1794500"/>
            <a:ext cx="209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SNU 빅데이터 핀테크 과정</a:t>
            </a:r>
            <a:endParaRPr b="0" i="0" sz="1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4290660" y="1813089"/>
            <a:ext cx="216900" cy="2292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"/>
          <p:cNvSpPr/>
          <p:nvPr/>
        </p:nvSpPr>
        <p:spPr>
          <a:xfrm flipH="1" rot="-5400000">
            <a:off x="4323468" y="1813367"/>
            <a:ext cx="228900" cy="229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4552511" y="1813089"/>
            <a:ext cx="1499100" cy="229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4597326" y="1805394"/>
            <a:ext cx="1467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ko-KR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통계데이터사이언스</a:t>
            </a:r>
            <a:endParaRPr b="0" i="0" sz="10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716593" y="2793080"/>
            <a:ext cx="3334800" cy="62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2339752" y="2938631"/>
            <a:ext cx="396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권예준, 김경빈, 원소현, 이아연, 전우근</a:t>
            </a:r>
            <a:endParaRPr b="1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b416342db_0_203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bb416342db_0_203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</a:rPr>
              <a:t>부도예측</a:t>
            </a:r>
            <a:r>
              <a:rPr lang="ko-KR">
                <a:solidFill>
                  <a:srgbClr val="FFFFFF"/>
                </a:solidFill>
              </a:rPr>
              <a:t> </a:t>
            </a:r>
            <a:r>
              <a:rPr lang="ko-KR" sz="1600">
                <a:solidFill>
                  <a:srgbClr val="FFFFFF"/>
                </a:solidFill>
              </a:rPr>
              <a:t>모형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bb416342db_0_203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5" name="Google Shape;305;gbb416342db_0_203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306" name="Google Shape;306;gbb416342db_0_203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" name="Google Shape;307;gbb416342db_0_203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8" name="Google Shape;308;gbb416342db_0_203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02. 데이터 전처리</a:t>
            </a:r>
            <a:endParaRPr b="1" sz="12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gbb416342db_0_203"/>
          <p:cNvSpPr txBox="1"/>
          <p:nvPr/>
        </p:nvSpPr>
        <p:spPr>
          <a:xfrm>
            <a:off x="179490" y="703725"/>
            <a:ext cx="448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3) Splitting data</a:t>
            </a:r>
            <a:endParaRPr b="1"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gbb416342db_0_203"/>
          <p:cNvSpPr txBox="1"/>
          <p:nvPr/>
        </p:nvSpPr>
        <p:spPr>
          <a:xfrm>
            <a:off x="362925" y="1180725"/>
            <a:ext cx="6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train set : validate set :  test set = 6 : 2 : 2 로 분할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1" name="Google Shape;311;gbb416342db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0" y="1632225"/>
            <a:ext cx="7380849" cy="1099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2" name="Google Shape;312;gbb416342db_0_203"/>
          <p:cNvSpPr txBox="1"/>
          <p:nvPr/>
        </p:nvSpPr>
        <p:spPr>
          <a:xfrm>
            <a:off x="362925" y="2843275"/>
            <a:ext cx="6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validation set의 경우 optimal threshold를 찾기위한 수단으로 사용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b39089e09_7_0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bb39089e09_7_0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bb39089e09_7_0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1" name="Google Shape;321;gbb39089e09_7_0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322" name="Google Shape;322;gbb39089e09_7_0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gbb39089e09_7_0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4" name="Google Shape;324;gbb39089e09_7_0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02. 데이터 전처리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gbb39089e09_7_0"/>
          <p:cNvSpPr txBox="1"/>
          <p:nvPr/>
        </p:nvSpPr>
        <p:spPr>
          <a:xfrm>
            <a:off x="179505" y="703725"/>
            <a:ext cx="688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4) Optimal Threshold 기준 - 기대수익 극대화</a:t>
            </a:r>
            <a:endParaRPr b="1"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gbb39089e09_7_0"/>
          <p:cNvSpPr txBox="1"/>
          <p:nvPr/>
        </p:nvSpPr>
        <p:spPr>
          <a:xfrm>
            <a:off x="223525" y="1149275"/>
            <a:ext cx="88041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가정: 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⓵ class 0과 class 1인 사람들의 평균 대출금액은 같다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⓶ (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prior) 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class0와 class 1은 주어진 자료의 비율을 고려해 4.5:1이라고 가정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⓷ 1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종 오류율 : 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class 0인 사람을 class 1으로 판단하는 비율</a:t>
            </a:r>
            <a:b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    2종 오류율 :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class 1인 사람을 class 0으로 판단하는 비율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설정원리 : 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부도확률은 추후에 소개될 기계학습의 모델들을 활용해 도출을 한다.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(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threshold) 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임의의 데이터에 대해 모델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이 측정한 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부도확률이 특정한 값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theshold)을 넘으면 class 1로, 넘지 않으면 class 0로 판단한다.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threshold </a:t>
            </a: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↑ </a:t>
            </a: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‣</a:t>
            </a: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 예측 </a:t>
            </a:r>
            <a:r>
              <a:rPr b="1"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0 </a:t>
            </a: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↑</a:t>
            </a:r>
            <a:r>
              <a:rPr b="1"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‣ </a:t>
            </a:r>
            <a:r>
              <a:rPr b="1"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부도비율 </a:t>
            </a: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↑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최적의 threshold) threshold를 1단위 증가시켰을 때 </a:t>
            </a:r>
            <a:r>
              <a:rPr lang="ko-KR" sz="1500" u="sng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증가하는 한계 이자 수익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=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u="sng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증가하는 한계 부도 금액</a:t>
            </a:r>
            <a:b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   : 한계이자수익 &gt;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한계부도금액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► 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threshold를 1단위 높임으로써 수익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증대</a:t>
            </a:r>
            <a:b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한계이자수익 &lt; 한계부도금액 ► 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threshold를 1단위 낮춤으로써 수익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증대</a:t>
            </a:r>
            <a:endParaRPr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c2759971a_2_0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bc2759971a_2_0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bc2759971a_2_0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5" name="Google Shape;335;gbc2759971a_2_0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336" name="Google Shape;336;gbc2759971a_2_0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gbc2759971a_2_0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8" name="Google Shape;338;gbc2759971a_2_0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02. 데이터 전처리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gbc2759971a_2_0"/>
          <p:cNvSpPr txBox="1"/>
          <p:nvPr/>
        </p:nvSpPr>
        <p:spPr>
          <a:xfrm>
            <a:off x="179505" y="703725"/>
            <a:ext cx="688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Optimal Threshold 기준 - 기대수익 극대화</a:t>
            </a:r>
            <a:endParaRPr b="1"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gbc2759971a_2_0"/>
          <p:cNvSpPr txBox="1"/>
          <p:nvPr/>
        </p:nvSpPr>
        <p:spPr>
          <a:xfrm>
            <a:off x="474600" y="1274100"/>
            <a:ext cx="81948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r>
              <a:rPr b="1"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(한계 이자 수익) 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class 0인 사람들의 평균 이자율 = 약 12.2%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total_rec_prncp(대</a:t>
            </a:r>
            <a:r>
              <a:rPr lang="ko-KR" sz="1500"/>
              <a:t>출 상환 원금)</a:t>
            </a:r>
            <a:r>
              <a:rPr lang="ko-KR" sz="1500"/>
              <a:t> &gt; 원금의 규모 도출, 약 $13,500 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→  추정 한계이자수익 = “12.2%•$13,500•1종 오류 감소의 절대치"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r>
              <a:rPr b="1"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한계 부도 금액)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class 1인 사람들의 평균 total_pymnt_inv = 약 $9,100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class 1인 사람들의 평균 원리금 회수율은 약 67%(=9,100/13,500)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(가정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⓵)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부도를 낸 사람들이 평균적으로 원리금의 67%를 상환했고 원금의 33%를 갚지 못했다.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추정 한계 부도 금액 = 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“33%•$13,500•2종 오류 증가의 절대치"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 가정 ⓵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r>
              <a:rPr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⓶에 따라 class 0이 대략 class 1보다 4.5배 많으므로 최적의 threshold를 도출하는 균형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조건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1500">
                <a:solidFill>
                  <a:srgbClr val="000000"/>
                </a:solidFill>
              </a:rPr>
              <a:t>“-12.2%</a:t>
            </a: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</a:t>
            </a:r>
            <a:r>
              <a:rPr b="1" lang="ko-KR" sz="1500">
                <a:solidFill>
                  <a:srgbClr val="000000"/>
                </a:solidFill>
              </a:rPr>
              <a:t>4.5</a:t>
            </a: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</a:t>
            </a:r>
            <a:r>
              <a:rPr b="1" lang="ko-KR" sz="1500">
                <a:solidFill>
                  <a:srgbClr val="000000"/>
                </a:solidFill>
              </a:rPr>
              <a:t>한계 1종 오류율"  = </a:t>
            </a:r>
            <a:r>
              <a:rPr b="1" lang="ko-KR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“33%•1•한계 2종 오류율"</a:t>
            </a:r>
            <a:endParaRPr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bc2759971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73" y="1312763"/>
            <a:ext cx="5923003" cy="126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7" name="Google Shape;347;gbc2759971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050" y="2722575"/>
            <a:ext cx="3312649" cy="194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gbc2759971a_0_0"/>
          <p:cNvSpPr txBox="1"/>
          <p:nvPr/>
        </p:nvSpPr>
        <p:spPr>
          <a:xfrm>
            <a:off x="169780" y="713450"/>
            <a:ext cx="688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기대수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익 극대화 균형조건</a:t>
            </a:r>
            <a:endParaRPr b="1"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gbc2759971a_0_0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bc2759971a_0_0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bc2759971a_0_0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2" name="Google Shape;352;gbc2759971a_0_0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353" name="Google Shape;353;gbc2759971a_0_0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gbc2759971a_0_0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5" name="Google Shape;355;gbc2759971a_0_0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02. 데이터 전처리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b8273d721_8_24"/>
          <p:cNvSpPr txBox="1"/>
          <p:nvPr/>
        </p:nvSpPr>
        <p:spPr>
          <a:xfrm>
            <a:off x="169780" y="713450"/>
            <a:ext cx="688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Optimal Threshold 탐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색 코드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gbb8273d721_8_24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bb8273d721_8_24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bb8273d721_8_24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5" name="Google Shape;365;gbb8273d721_8_24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366" name="Google Shape;366;gbb8273d721_8_24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gbb8273d721_8_24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8" name="Google Shape;368;gbb8273d721_8_24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02. 데이터 전처리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9" name="Google Shape;369;gbb8273d721_8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3575"/>
            <a:ext cx="8839203" cy="333266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0" name="Google Shape;370;gbb8273d721_8_24"/>
          <p:cNvSpPr txBox="1"/>
          <p:nvPr/>
        </p:nvSpPr>
        <p:spPr>
          <a:xfrm>
            <a:off x="169775" y="4589375"/>
            <a:ext cx="83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ko-K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threshold</a:t>
            </a:r>
            <a:r>
              <a:rPr lang="ko-K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0.0부터 1.0까지 0.01단위로 움직이</a:t>
            </a:r>
            <a:r>
              <a:rPr lang="ko-K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며 앞에서 설정한 기준 충족 확인 </a:t>
            </a:r>
            <a:r>
              <a:rPr lang="ko-K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b39089e09_5_121"/>
          <p:cNvSpPr txBox="1"/>
          <p:nvPr/>
        </p:nvSpPr>
        <p:spPr>
          <a:xfrm>
            <a:off x="2446925" y="2369374"/>
            <a:ext cx="4248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>
                <a:solidFill>
                  <a:srgbClr val="262626"/>
                </a:solidFill>
              </a:rPr>
              <a:t>사용 분류 모델 설명</a:t>
            </a:r>
            <a:endParaRPr sz="1700">
              <a:solidFill>
                <a:srgbClr val="262626"/>
              </a:solidFill>
            </a:endParaRPr>
          </a:p>
        </p:txBody>
      </p:sp>
      <p:sp>
        <p:nvSpPr>
          <p:cNvPr id="376" name="Google Shape;376;gbb39089e09_5_121"/>
          <p:cNvSpPr/>
          <p:nvPr/>
        </p:nvSpPr>
        <p:spPr>
          <a:xfrm>
            <a:off x="3534471" y="2191862"/>
            <a:ext cx="318600" cy="178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gbb39089e09_5_121"/>
          <p:cNvSpPr/>
          <p:nvPr/>
        </p:nvSpPr>
        <p:spPr>
          <a:xfrm>
            <a:off x="3852743" y="2191862"/>
            <a:ext cx="160200" cy="1782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gbb39089e09_5_121"/>
          <p:cNvSpPr/>
          <p:nvPr/>
        </p:nvSpPr>
        <p:spPr>
          <a:xfrm flipH="1" rot="-5400000">
            <a:off x="3880065" y="2201192"/>
            <a:ext cx="178200" cy="160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bb39089e09_5_121"/>
          <p:cNvSpPr/>
          <p:nvPr/>
        </p:nvSpPr>
        <p:spPr>
          <a:xfrm>
            <a:off x="4045429" y="2191860"/>
            <a:ext cx="1583700" cy="17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gbb39089e09_5_121"/>
          <p:cNvSpPr txBox="1"/>
          <p:nvPr/>
        </p:nvSpPr>
        <p:spPr>
          <a:xfrm>
            <a:off x="3532785" y="2157450"/>
            <a:ext cx="967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10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10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9" name="Google Shape;389;p10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390" name="Google Shape;390;p10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2" name="Google Shape;392;p10"/>
          <p:cNvSpPr txBox="1"/>
          <p:nvPr/>
        </p:nvSpPr>
        <p:spPr>
          <a:xfrm>
            <a:off x="179505" y="703725"/>
            <a:ext cx="688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ko-KR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사용 분류 모델</a:t>
            </a:r>
            <a:endParaRPr b="1" sz="1800">
              <a:solidFill>
                <a:srgbClr val="595959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p10"/>
          <p:cNvSpPr txBox="1"/>
          <p:nvPr/>
        </p:nvSpPr>
        <p:spPr>
          <a:xfrm>
            <a:off x="658300" y="3834125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 Random Forest Classifier</a:t>
            </a:r>
            <a:endParaRPr b="1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10"/>
          <p:cNvSpPr txBox="1"/>
          <p:nvPr/>
        </p:nvSpPr>
        <p:spPr>
          <a:xfrm>
            <a:off x="658300" y="1409325"/>
            <a:ext cx="61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b="1" lang="ko-K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Decision Tree +</a:t>
            </a:r>
            <a:r>
              <a:rPr b="1" lang="ko-K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Logistic Regression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10"/>
          <p:cNvSpPr txBox="1"/>
          <p:nvPr/>
        </p:nvSpPr>
        <p:spPr>
          <a:xfrm>
            <a:off x="658300" y="2599850"/>
            <a:ext cx="6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r>
              <a:rPr b="1" lang="ko-K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Lasso + Logistic Regression</a:t>
            </a:r>
            <a:endParaRPr b="1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10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사용 분류모델 설명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c2759971a_1_121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bc2759971a_1_121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bc2759971a_1_121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5" name="Google Shape;405;gbc2759971a_1_121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406" name="Google Shape;406;gbc2759971a_1_121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gbc2759971a_1_121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8" name="Google Shape;408;gbc2759971a_1_121"/>
          <p:cNvSpPr txBox="1"/>
          <p:nvPr/>
        </p:nvSpPr>
        <p:spPr>
          <a:xfrm>
            <a:off x="306975" y="780525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ko-K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Decision Tree + Logistic Regression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gbc2759971a_1_121"/>
          <p:cNvSpPr txBox="1"/>
          <p:nvPr/>
        </p:nvSpPr>
        <p:spPr>
          <a:xfrm>
            <a:off x="306975" y="1468850"/>
            <a:ext cx="38850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1"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 Reg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: 반응변수가 1 또는 0인 이진형 변수에서 쓰이는 회귀분석 방법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1"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Tree Classifier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: 고차원 데이터에 적용이 가능하며, 데이터 전처리가 거의 필요 없다는 장점이 있음.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distribution에대한 가정이 필요 없다는 장점으로 Feature Selection에 가장 보편적으로 쓰이는 기법이다.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하지만 과적합의 가능성이 있기 때문에 Feature Selection 이후 과정은 Logistic Regression을 이용함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0" name="Google Shape;410;gbc2759971a_1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796" y="1613956"/>
            <a:ext cx="4214453" cy="237279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1" name="Google Shape;411;gbc2759971a_1_121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사용 분류모델 설명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c2759971a_1_133"/>
          <p:cNvSpPr txBox="1"/>
          <p:nvPr/>
        </p:nvSpPr>
        <p:spPr>
          <a:xfrm>
            <a:off x="306977" y="1468850"/>
            <a:ext cx="38850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1"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Lasso : 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모델의 복잡도를 줄이기 위해 사용하는 regularization tool. 중요도가 낮은 변수들의 coefficient를 0으로 만들어주기 때문에 feature selection의 기능도 가짐. 람다(</a:t>
            </a:r>
            <a:r>
              <a:rPr lang="ko-K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hyperparameter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)의 값을 조정함으로써 복잡도 조절.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Lasso를 이용하기 위해 solver로는 saga를 사용하였으며, C = 0.001을 적용하여 모델의 복잡도를 낮춤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gbc2759971a_1_133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bc2759971a_1_133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bc2759971a_1_133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1" name="Google Shape;421;gbc2759971a_1_133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422" name="Google Shape;422;gbc2759971a_1_133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gbc2759971a_1_133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4" name="Google Shape;424;gbc2759971a_1_133"/>
          <p:cNvSpPr txBox="1"/>
          <p:nvPr/>
        </p:nvSpPr>
        <p:spPr>
          <a:xfrm>
            <a:off x="284700" y="779925"/>
            <a:ext cx="32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ko-K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Lasso  + Logistic Regression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gbc2759971a_1_133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사용 분류모델 설명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6" name="Google Shape;426;gbc2759971a_1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752" y="1468841"/>
            <a:ext cx="4647223" cy="259660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7" name="Google Shape;427;gbc2759971a_1_133"/>
          <p:cNvSpPr txBox="1"/>
          <p:nvPr/>
        </p:nvSpPr>
        <p:spPr>
          <a:xfrm>
            <a:off x="4305750" y="4119950"/>
            <a:ext cx="235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이미지 출처 : https://sosal.kr/1104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c2759971a_1_104"/>
          <p:cNvSpPr txBox="1"/>
          <p:nvPr/>
        </p:nvSpPr>
        <p:spPr>
          <a:xfrm>
            <a:off x="190025" y="1629800"/>
            <a:ext cx="3885000" cy="2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1"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</a:t>
            </a:r>
            <a:r>
              <a:rPr b="1"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Forest Classifier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: 랜덤으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 선택한 feature을 가지고 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tree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평가하는 앙상블 기법을 활용한 분류기. decision tree의 과적합(</a:t>
            </a: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over-fitting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문제점을 해결할 수 있음.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Forest Classifier를 이용하여 중요한 feature를 확인하였으며, Validation과 test set을 이용하여 결과를 분석함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gbc2759971a_1_104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bc2759971a_1_104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gbc2759971a_1_104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7" name="Google Shape;437;gbc2759971a_1_104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438" name="Google Shape;438;gbc2759971a_1_104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9" name="Google Shape;439;gbc2759971a_1_104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0" name="Google Shape;440;gbc2759971a_1_104"/>
          <p:cNvSpPr txBox="1"/>
          <p:nvPr/>
        </p:nvSpPr>
        <p:spPr>
          <a:xfrm>
            <a:off x="307000" y="797050"/>
            <a:ext cx="30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lang="ko-K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Random Forest Classifier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gbc2759971a_1_104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사용 분류모델 설명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2" name="Google Shape;442;gbc2759971a_1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00" y="1327173"/>
            <a:ext cx="4511150" cy="3383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3" name="Google Shape;443;gbc2759971a_1_104"/>
          <p:cNvSpPr txBox="1"/>
          <p:nvPr/>
        </p:nvSpPr>
        <p:spPr>
          <a:xfrm>
            <a:off x="4121000" y="4710525"/>
            <a:ext cx="440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이미지 출처 : https://en.wikipedia.org/wiki/Random_forest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/>
        </p:nvSpPr>
        <p:spPr>
          <a:xfrm>
            <a:off x="3491880" y="1253102"/>
            <a:ext cx="25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01 분석 목적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496643" y="1843812"/>
            <a:ext cx="209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02 데이터 전처리</a:t>
            </a:r>
            <a:endParaRPr b="0" i="0" sz="16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496647" y="2957475"/>
            <a:ext cx="36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ko-KR" sz="1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ko-KR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모델</a:t>
            </a:r>
            <a:r>
              <a:rPr lang="ko-KR" sz="1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적용 및 결과 해석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496642" y="3537724"/>
            <a:ext cx="89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ko-KR" sz="1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i="0" lang="ko-KR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결론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3480313" y="810022"/>
            <a:ext cx="542700" cy="229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3463416" y="810022"/>
            <a:ext cx="93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endParaRPr b="0" i="0" sz="1100" u="none" cap="none" strike="noStrike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021231" y="810022"/>
            <a:ext cx="216900" cy="2292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"/>
          <p:cNvSpPr/>
          <p:nvPr/>
        </p:nvSpPr>
        <p:spPr>
          <a:xfrm flipH="1" rot="-5400000">
            <a:off x="4044150" y="812272"/>
            <a:ext cx="233700" cy="229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4275593" y="810022"/>
            <a:ext cx="1348200" cy="225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3496643" y="4053760"/>
            <a:ext cx="2138400" cy="34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3496654" y="2377200"/>
            <a:ext cx="342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03 </a:t>
            </a:r>
            <a:r>
              <a:rPr lang="ko-KR" sz="1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사용 분류 모델 설명</a:t>
            </a:r>
            <a:endParaRPr b="0" i="0" sz="1600" u="none" cap="none" strike="noStrike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c2759971a_1_95"/>
          <p:cNvSpPr txBox="1"/>
          <p:nvPr/>
        </p:nvSpPr>
        <p:spPr>
          <a:xfrm>
            <a:off x="2446925" y="2369374"/>
            <a:ext cx="4248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>
                <a:solidFill>
                  <a:srgbClr val="262626"/>
                </a:solidFill>
              </a:rPr>
              <a:t>모델 적용 및 결과</a:t>
            </a: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>
                <a:solidFill>
                  <a:srgbClr val="262626"/>
                </a:solidFill>
              </a:rPr>
              <a:t>해석(1)</a:t>
            </a:r>
            <a:endParaRPr sz="17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>
                <a:solidFill>
                  <a:srgbClr val="262626"/>
                </a:solidFill>
              </a:rPr>
              <a:t>-Decision Tree + Logistic Regression-</a:t>
            </a:r>
            <a:endParaRPr sz="1700">
              <a:solidFill>
                <a:srgbClr val="262626"/>
              </a:solidFill>
            </a:endParaRPr>
          </a:p>
        </p:txBody>
      </p:sp>
      <p:sp>
        <p:nvSpPr>
          <p:cNvPr id="449" name="Google Shape;449;gbc2759971a_1_95"/>
          <p:cNvSpPr/>
          <p:nvPr/>
        </p:nvSpPr>
        <p:spPr>
          <a:xfrm>
            <a:off x="3534471" y="2191862"/>
            <a:ext cx="318600" cy="178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bc2759971a_1_95"/>
          <p:cNvSpPr/>
          <p:nvPr/>
        </p:nvSpPr>
        <p:spPr>
          <a:xfrm>
            <a:off x="3852743" y="2191862"/>
            <a:ext cx="160200" cy="1782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bc2759971a_1_95"/>
          <p:cNvSpPr/>
          <p:nvPr/>
        </p:nvSpPr>
        <p:spPr>
          <a:xfrm flipH="1" rot="-5400000">
            <a:off x="3880065" y="2201192"/>
            <a:ext cx="178200" cy="160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bc2759971a_1_95"/>
          <p:cNvSpPr/>
          <p:nvPr/>
        </p:nvSpPr>
        <p:spPr>
          <a:xfrm>
            <a:off x="4045429" y="2191860"/>
            <a:ext cx="1583700" cy="17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bc2759971a_1_95"/>
          <p:cNvSpPr txBox="1"/>
          <p:nvPr/>
        </p:nvSpPr>
        <p:spPr>
          <a:xfrm>
            <a:off x="3532785" y="2157450"/>
            <a:ext cx="967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900">
                <a:solidFill>
                  <a:srgbClr val="F2F2F2"/>
                </a:solidFill>
              </a:rPr>
              <a:t>4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1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1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2" name="Google Shape;462;p11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463" name="Google Shape;463;p11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5" name="Google Shape;465;p11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r>
              <a:rPr b="1" lang="ko-KR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04. 모델적용 및 결과 해석</a:t>
            </a:r>
            <a:endParaRPr b="1"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1" sz="12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11"/>
          <p:cNvSpPr txBox="1"/>
          <p:nvPr/>
        </p:nvSpPr>
        <p:spPr>
          <a:xfrm>
            <a:off x="362925" y="1180725"/>
            <a:ext cx="6888900" cy="46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1"/>
          <p:cNvSpPr txBox="1"/>
          <p:nvPr/>
        </p:nvSpPr>
        <p:spPr>
          <a:xfrm>
            <a:off x="362925" y="3424925"/>
            <a:ext cx="7341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i="0" lang="ko-KR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 tree를 이용하여 분류후 feature importance 가 0인 변수들 제거</a:t>
            </a:r>
            <a:endParaRPr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113개에서 75개로 줄어들었음을 확인할 수 있음(depvar는 타겟변수로 제외)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11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ko-KR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Feature Selection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9" name="Google Shape;4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523" y="1484225"/>
            <a:ext cx="3190770" cy="16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0" name="Google Shape;4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25" y="1180725"/>
            <a:ext cx="4956498" cy="194070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1" name="Google Shape;471;p11"/>
          <p:cNvSpPr/>
          <p:nvPr/>
        </p:nvSpPr>
        <p:spPr>
          <a:xfrm>
            <a:off x="5398525" y="1484225"/>
            <a:ext cx="572100" cy="22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1"/>
          <p:cNvSpPr txBox="1"/>
          <p:nvPr/>
        </p:nvSpPr>
        <p:spPr>
          <a:xfrm>
            <a:off x="6801075" y="487175"/>
            <a:ext cx="230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</a:t>
            </a:r>
            <a:r>
              <a:rPr lang="ko-KR" sz="1000">
                <a:solidFill>
                  <a:srgbClr val="262626"/>
                </a:solidFill>
              </a:rPr>
              <a:t>Decision Tree + Logistic Regression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39089e09_5_232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bb39089e09_5_232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gbb39089e09_5_232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1" name="Google Shape;481;gbb39089e09_5_232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482" name="Google Shape;482;gbb39089e09_5_232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" name="Google Shape;483;gbb39089e09_5_232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4" name="Google Shape;484;gbb39089e09_5_232"/>
          <p:cNvSpPr txBox="1"/>
          <p:nvPr/>
        </p:nvSpPr>
        <p:spPr>
          <a:xfrm>
            <a:off x="6949923" y="204375"/>
            <a:ext cx="2077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모델적용 및 결과 해석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gbb39089e09_5_232"/>
          <p:cNvSpPr txBox="1"/>
          <p:nvPr/>
        </p:nvSpPr>
        <p:spPr>
          <a:xfrm>
            <a:off x="362925" y="876425"/>
            <a:ext cx="688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bb39089e09_5_232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2) 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Selected Feature를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이용한 모델링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7" name="Google Shape;487;gbb39089e09_5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25" y="1180725"/>
            <a:ext cx="5243451" cy="574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8" name="Google Shape;488;gbb39089e09_5_232"/>
          <p:cNvSpPr txBox="1"/>
          <p:nvPr/>
        </p:nvSpPr>
        <p:spPr>
          <a:xfrm>
            <a:off x="411100" y="4299300"/>
            <a:ext cx="8272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Open Sans"/>
                <a:ea typeface="Open Sans"/>
                <a:cs typeface="Open Sans"/>
                <a:sym typeface="Open Sans"/>
              </a:rPr>
              <a:t>&gt; LogisticRegression의 경우 class_weight를 주어야 편향되지 않은 결과를 도출하기 때문에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Open Sans"/>
                <a:ea typeface="Open Sans"/>
                <a:cs typeface="Open Sans"/>
                <a:sym typeface="Open Sans"/>
              </a:rPr>
              <a:t>    class0과 class1의 비중에 맞춰서 w를 주었음.</a:t>
            </a:r>
            <a:endParaRPr sz="1300"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9" name="Google Shape;489;gbb39089e09_5_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25" y="1834257"/>
            <a:ext cx="5243451" cy="230342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0" name="Google Shape;490;gbb39089e09_5_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625" y="1180725"/>
            <a:ext cx="3112651" cy="29569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1" name="Google Shape;491;gbb39089e09_5_232"/>
          <p:cNvSpPr txBox="1"/>
          <p:nvPr/>
        </p:nvSpPr>
        <p:spPr>
          <a:xfrm>
            <a:off x="6801075" y="487175"/>
            <a:ext cx="230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Decision Tree + Logistic Regression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c2759971a_2_18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bc2759971a_2_18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bc2759971a_2_18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00" name="Google Shape;500;gbc2759971a_2_18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501" name="Google Shape;501;gbc2759971a_2_18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2" name="Google Shape;502;gbc2759971a_2_18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3" name="Google Shape;503;gbc2759971a_2_18"/>
          <p:cNvSpPr txBox="1"/>
          <p:nvPr/>
        </p:nvSpPr>
        <p:spPr>
          <a:xfrm>
            <a:off x="6949923" y="204375"/>
            <a:ext cx="2077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모델적용 및 결과 해석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gbc2759971a_2_18"/>
          <p:cNvSpPr txBox="1"/>
          <p:nvPr/>
        </p:nvSpPr>
        <p:spPr>
          <a:xfrm>
            <a:off x="362925" y="876425"/>
            <a:ext cx="688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bc2759971a_2_18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Validation Set을 적용하여 auc &amp; roc curve 확인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gbc2759971a_2_18"/>
          <p:cNvSpPr txBox="1"/>
          <p:nvPr/>
        </p:nvSpPr>
        <p:spPr>
          <a:xfrm>
            <a:off x="712525" y="4327075"/>
            <a:ext cx="74397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auc = 0.59</a:t>
            </a:r>
            <a:b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1에 가까울수록 좋은 모델 ,   예</a:t>
            </a: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측 성능 ↓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7" name="Google Shape;507;gbc2759971a_2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988" y="1180725"/>
            <a:ext cx="4164174" cy="30115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8" name="Google Shape;508;gbc2759971a_2_18"/>
          <p:cNvSpPr txBox="1"/>
          <p:nvPr/>
        </p:nvSpPr>
        <p:spPr>
          <a:xfrm>
            <a:off x="6801075" y="487175"/>
            <a:ext cx="230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Decision Tree + Logistic Regression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bb39089e09_5_162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bb39089e09_5_162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gbb39089e09_5_162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7" name="Google Shape;517;gbb39089e09_5_162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518" name="Google Shape;518;gbb39089e09_5_162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gbb39089e09_5_162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0" name="Google Shape;520;gbb39089e09_5_162"/>
          <p:cNvSpPr txBox="1"/>
          <p:nvPr/>
        </p:nvSpPr>
        <p:spPr>
          <a:xfrm>
            <a:off x="6949923" y="204375"/>
            <a:ext cx="2077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모델적용 및 결과 해석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gbb39089e09_5_162"/>
          <p:cNvSpPr txBox="1"/>
          <p:nvPr/>
        </p:nvSpPr>
        <p:spPr>
          <a:xfrm>
            <a:off x="362925" y="1180725"/>
            <a:ext cx="688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bb39089e09_5_162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Optimal 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Threshold 선택 &amp; Test 검증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gbb39089e09_5_162"/>
          <p:cNvSpPr txBox="1"/>
          <p:nvPr/>
        </p:nvSpPr>
        <p:spPr>
          <a:xfrm>
            <a:off x="6835475" y="529038"/>
            <a:ext cx="230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262626"/>
                </a:solidFill>
              </a:rPr>
              <a:t>- Decision Tree + Logistic Regression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4" name="Google Shape;524;gbb39089e09_5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025" y="1180750"/>
            <a:ext cx="3947901" cy="378647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5" name="Google Shape;525;gbb39089e09_5_162"/>
          <p:cNvSpPr txBox="1"/>
          <p:nvPr/>
        </p:nvSpPr>
        <p:spPr>
          <a:xfrm>
            <a:off x="272975" y="1752094"/>
            <a:ext cx="32649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optimal threshold = 0.62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accuarcy = 0.8384465468652783</a:t>
            </a:r>
            <a:endParaRPr sz="1600"/>
          </a:p>
        </p:txBody>
      </p:sp>
      <p:pic>
        <p:nvPicPr>
          <p:cNvPr id="526" name="Google Shape;526;gbb39089e09_5_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75" y="2438682"/>
            <a:ext cx="4029976" cy="94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7" name="Google Shape;527;gbb39089e09_5_162"/>
          <p:cNvSpPr txBox="1"/>
          <p:nvPr/>
        </p:nvSpPr>
        <p:spPr>
          <a:xfrm>
            <a:off x="272975" y="3590200"/>
            <a:ext cx="405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수익을 극대화하는 optimal threshold는 비록 높은 accuracy를 달성했으나 recall이 형편 없어 대출 심사 모델로 사용하기 부적합하다고 판단함.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bc2759971a_2_128"/>
          <p:cNvSpPr txBox="1"/>
          <p:nvPr/>
        </p:nvSpPr>
        <p:spPr>
          <a:xfrm>
            <a:off x="2446925" y="2369374"/>
            <a:ext cx="4248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>
                <a:solidFill>
                  <a:srgbClr val="262626"/>
                </a:solidFill>
              </a:rPr>
              <a:t>모델 적용 및 결과</a:t>
            </a: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>
                <a:solidFill>
                  <a:srgbClr val="262626"/>
                </a:solidFill>
              </a:rPr>
              <a:t>해석(2)</a:t>
            </a:r>
            <a:endParaRPr sz="1700">
              <a:solidFill>
                <a:srgbClr val="262626"/>
              </a:solidFill>
            </a:endParaRPr>
          </a:p>
          <a:p>
            <a:pPr indent="-3365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Char char="-"/>
            </a:pPr>
            <a:r>
              <a:rPr lang="ko-KR" sz="1700">
                <a:solidFill>
                  <a:srgbClr val="262626"/>
                </a:solidFill>
              </a:rPr>
              <a:t>Lasso + Logistic Regression-</a:t>
            </a:r>
            <a:endParaRPr sz="1700">
              <a:solidFill>
                <a:srgbClr val="262626"/>
              </a:solidFill>
            </a:endParaRPr>
          </a:p>
        </p:txBody>
      </p:sp>
      <p:sp>
        <p:nvSpPr>
          <p:cNvPr id="533" name="Google Shape;533;gbc2759971a_2_128"/>
          <p:cNvSpPr/>
          <p:nvPr/>
        </p:nvSpPr>
        <p:spPr>
          <a:xfrm>
            <a:off x="3534471" y="2191862"/>
            <a:ext cx="318600" cy="178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gbc2759971a_2_128"/>
          <p:cNvSpPr/>
          <p:nvPr/>
        </p:nvSpPr>
        <p:spPr>
          <a:xfrm>
            <a:off x="3852743" y="2191862"/>
            <a:ext cx="160200" cy="1782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gbc2759971a_2_128"/>
          <p:cNvSpPr/>
          <p:nvPr/>
        </p:nvSpPr>
        <p:spPr>
          <a:xfrm flipH="1" rot="-5400000">
            <a:off x="3880065" y="2201192"/>
            <a:ext cx="178200" cy="160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gbc2759971a_2_128"/>
          <p:cNvSpPr/>
          <p:nvPr/>
        </p:nvSpPr>
        <p:spPr>
          <a:xfrm>
            <a:off x="4045429" y="2191860"/>
            <a:ext cx="1583700" cy="17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gbc2759971a_2_128"/>
          <p:cNvSpPr txBox="1"/>
          <p:nvPr/>
        </p:nvSpPr>
        <p:spPr>
          <a:xfrm>
            <a:off x="3532785" y="2157450"/>
            <a:ext cx="967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900">
                <a:solidFill>
                  <a:srgbClr val="F2F2F2"/>
                </a:solidFill>
              </a:rPr>
              <a:t>4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c2759971a_2_137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gbc2759971a_2_137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bc2759971a_2_137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6" name="Google Shape;546;gbc2759971a_2_137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547" name="Google Shape;547;gbc2759971a_2_137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" name="Google Shape;548;gbc2759971a_2_137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9" name="Google Shape;549;gbc2759971a_2_137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r>
              <a:rPr b="1" lang="ko-KR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04. 모델적용 및 결과 해석</a:t>
            </a:r>
            <a:endParaRPr b="1"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1" sz="12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gbc2759971a_2_137"/>
          <p:cNvSpPr txBox="1"/>
          <p:nvPr/>
        </p:nvSpPr>
        <p:spPr>
          <a:xfrm>
            <a:off x="362925" y="1180725"/>
            <a:ext cx="688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bc2759971a_2_137"/>
          <p:cNvSpPr txBox="1"/>
          <p:nvPr/>
        </p:nvSpPr>
        <p:spPr>
          <a:xfrm>
            <a:off x="5331575" y="4570475"/>
            <a:ext cx="36183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113개에서 41개</a:t>
            </a:r>
            <a:r>
              <a:rPr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의 Feature가 의미를 가짐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gbc2759971a_2_137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ko-KR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Lasso Penalty 적용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gbc2759971a_2_137"/>
          <p:cNvSpPr/>
          <p:nvPr/>
        </p:nvSpPr>
        <p:spPr>
          <a:xfrm>
            <a:off x="5398525" y="1484225"/>
            <a:ext cx="572100" cy="22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4" name="Google Shape;554;gbc2759971a_2_137"/>
          <p:cNvPicPr preferRelativeResize="0"/>
          <p:nvPr/>
        </p:nvPicPr>
        <p:blipFill rotWithShape="1">
          <a:blip r:embed="rId3">
            <a:alphaModFix/>
          </a:blip>
          <a:srcRect b="11300" l="0" r="0" t="0"/>
          <a:stretch/>
        </p:blipFill>
        <p:spPr>
          <a:xfrm>
            <a:off x="474425" y="2011575"/>
            <a:ext cx="4660902" cy="248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gbc2759971a_2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575" y="2011575"/>
            <a:ext cx="3618275" cy="248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6" name="Google Shape;556;gbc2759971a_2_137"/>
          <p:cNvPicPr preferRelativeResize="0"/>
          <p:nvPr/>
        </p:nvPicPr>
        <p:blipFill rotWithShape="1">
          <a:blip r:embed="rId5">
            <a:alphaModFix/>
          </a:blip>
          <a:srcRect b="0" l="0" r="0" t="8433"/>
          <a:stretch/>
        </p:blipFill>
        <p:spPr>
          <a:xfrm>
            <a:off x="474425" y="1138900"/>
            <a:ext cx="8475427" cy="751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7" name="Google Shape;557;gbc2759971a_2_137"/>
          <p:cNvSpPr txBox="1"/>
          <p:nvPr/>
        </p:nvSpPr>
        <p:spPr>
          <a:xfrm>
            <a:off x="474425" y="4539175"/>
            <a:ext cx="4660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LogisticRegression의 경우 class_weight를 주어야 편향되지 않은 결과를 도출하기 때문에  class0과 class1의 비중에 맞춰서 w를 주었음.</a:t>
            </a:r>
            <a:endParaRPr sz="11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gbc2759971a_2_137"/>
          <p:cNvSpPr txBox="1"/>
          <p:nvPr/>
        </p:nvSpPr>
        <p:spPr>
          <a:xfrm>
            <a:off x="6801075" y="487175"/>
            <a:ext cx="230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Lasso + Logistic Regression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c2759971a_2_154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gbc2759971a_2_154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gbc2759971a_2_154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7" name="Google Shape;567;gbc2759971a_2_154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568" name="Google Shape;568;gbc2759971a_2_154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9" name="Google Shape;569;gbc2759971a_2_154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0" name="Google Shape;570;gbc2759971a_2_154"/>
          <p:cNvSpPr txBox="1"/>
          <p:nvPr/>
        </p:nvSpPr>
        <p:spPr>
          <a:xfrm>
            <a:off x="6949923" y="204375"/>
            <a:ext cx="2077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모델적용 및 결과 해석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gbc2759971a_2_154"/>
          <p:cNvSpPr txBox="1"/>
          <p:nvPr/>
        </p:nvSpPr>
        <p:spPr>
          <a:xfrm>
            <a:off x="362925" y="876425"/>
            <a:ext cx="688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bc2759971a_2_154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2) Selected Feature를 이용한 모델링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3" name="Google Shape;573;gbc2759971a_2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625" y="1180725"/>
            <a:ext cx="3112651" cy="29569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4" name="Google Shape;574;gbc2759971a_2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25" y="1628688"/>
            <a:ext cx="5185449" cy="20610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5" name="Google Shape;575;gbc2759971a_2_154"/>
          <p:cNvSpPr txBox="1"/>
          <p:nvPr/>
        </p:nvSpPr>
        <p:spPr>
          <a:xfrm>
            <a:off x="6801075" y="487175"/>
            <a:ext cx="230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Lasso + Logistic Regression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c2759971a_2_171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gbc2759971a_2_171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gbc2759971a_2_171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4" name="Google Shape;584;gbc2759971a_2_171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585" name="Google Shape;585;gbc2759971a_2_171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6" name="Google Shape;586;gbc2759971a_2_171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7" name="Google Shape;587;gbc2759971a_2_171"/>
          <p:cNvSpPr txBox="1"/>
          <p:nvPr/>
        </p:nvSpPr>
        <p:spPr>
          <a:xfrm>
            <a:off x="6949923" y="204375"/>
            <a:ext cx="2077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모델적용 및 결과 해석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gbc2759971a_2_171"/>
          <p:cNvSpPr txBox="1"/>
          <p:nvPr/>
        </p:nvSpPr>
        <p:spPr>
          <a:xfrm>
            <a:off x="362925" y="876425"/>
            <a:ext cx="688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bc2759971a_2_171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Validation Set을 적용하여 auc &amp; roc curve 확인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gbc2759971a_2_171"/>
          <p:cNvSpPr txBox="1"/>
          <p:nvPr/>
        </p:nvSpPr>
        <p:spPr>
          <a:xfrm>
            <a:off x="831275" y="4393875"/>
            <a:ext cx="69252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auc = 0.59</a:t>
            </a:r>
            <a:b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1에 가까울수록 좋은 모델,   예측 성능 ↓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91" name="Google Shape;591;gbc2759971a_2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850" y="1298100"/>
            <a:ext cx="3592449" cy="30957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2" name="Google Shape;592;gbc2759971a_2_171"/>
          <p:cNvSpPr txBox="1"/>
          <p:nvPr/>
        </p:nvSpPr>
        <p:spPr>
          <a:xfrm>
            <a:off x="6801075" y="487175"/>
            <a:ext cx="230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Lasso + Logistic Regression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bc2759971a_2_186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gbc2759971a_2_186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gbc2759971a_2_186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1" name="Google Shape;601;gbc2759971a_2_186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602" name="Google Shape;602;gbc2759971a_2_186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3" name="Google Shape;603;gbc2759971a_2_186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4" name="Google Shape;604;gbc2759971a_2_186"/>
          <p:cNvSpPr txBox="1"/>
          <p:nvPr/>
        </p:nvSpPr>
        <p:spPr>
          <a:xfrm>
            <a:off x="6949923" y="204375"/>
            <a:ext cx="2077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모델적용 및 결과 해석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gbc2759971a_2_186"/>
          <p:cNvSpPr txBox="1"/>
          <p:nvPr/>
        </p:nvSpPr>
        <p:spPr>
          <a:xfrm>
            <a:off x="362925" y="1180725"/>
            <a:ext cx="688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bc2759971a_2_186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Optimal 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Threshold 선택 &amp; Test 검증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gbc2759971a_2_186"/>
          <p:cNvSpPr txBox="1"/>
          <p:nvPr/>
        </p:nvSpPr>
        <p:spPr>
          <a:xfrm>
            <a:off x="272975" y="1752100"/>
            <a:ext cx="41901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optimal_threshold_ls_lg = 0.62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accuracy : 0.8384465468652783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08" name="Google Shape;608;gbc2759971a_2_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80725"/>
            <a:ext cx="4190199" cy="3791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bc2759971a_2_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00" y="2629531"/>
            <a:ext cx="4278901" cy="10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bc2759971a_2_186"/>
          <p:cNvSpPr txBox="1"/>
          <p:nvPr/>
        </p:nvSpPr>
        <p:spPr>
          <a:xfrm>
            <a:off x="6801075" y="487175"/>
            <a:ext cx="230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Lasso + Logistic Regression</a:t>
            </a:r>
            <a:endParaRPr sz="700"/>
          </a:p>
        </p:txBody>
      </p:sp>
      <p:sp>
        <p:nvSpPr>
          <p:cNvPr id="611" name="Google Shape;611;gbc2759971a_2_186"/>
          <p:cNvSpPr txBox="1"/>
          <p:nvPr/>
        </p:nvSpPr>
        <p:spPr>
          <a:xfrm>
            <a:off x="247225" y="3815525"/>
            <a:ext cx="405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앞선 decision tree model과 마찬가지로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recall이 형편 없어 대출 심사 모델로 사용하기 부적합하다고 판단함.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/>
        </p:nvSpPr>
        <p:spPr>
          <a:xfrm>
            <a:off x="2446925" y="2369374"/>
            <a:ext cx="4248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분석 목적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3534471" y="2191862"/>
            <a:ext cx="318600" cy="178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3852743" y="2191862"/>
            <a:ext cx="160200" cy="1782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"/>
          <p:cNvSpPr/>
          <p:nvPr/>
        </p:nvSpPr>
        <p:spPr>
          <a:xfrm flipH="1" rot="-5400000">
            <a:off x="3880065" y="2201192"/>
            <a:ext cx="178200" cy="160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4045429" y="2191860"/>
            <a:ext cx="1583700" cy="17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3532785" y="2157450"/>
            <a:ext cx="967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2F2F2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b="0" i="0" sz="900" u="none" cap="none" strike="noStrike">
              <a:solidFill>
                <a:srgbClr val="F2F2F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c2759971a_2_34"/>
          <p:cNvSpPr txBox="1"/>
          <p:nvPr/>
        </p:nvSpPr>
        <p:spPr>
          <a:xfrm>
            <a:off x="2446925" y="2369374"/>
            <a:ext cx="4248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>
                <a:solidFill>
                  <a:srgbClr val="262626"/>
                </a:solidFill>
              </a:rPr>
              <a:t>모델 적용 및 결과</a:t>
            </a: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700">
                <a:solidFill>
                  <a:srgbClr val="262626"/>
                </a:solidFill>
              </a:rPr>
              <a:t>해석(3)</a:t>
            </a:r>
            <a:endParaRPr sz="1700">
              <a:solidFill>
                <a:srgbClr val="26262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>
                <a:solidFill>
                  <a:srgbClr val="262626"/>
                </a:solidFill>
              </a:rPr>
              <a:t>-Random Forest Classifier-</a:t>
            </a:r>
            <a:endParaRPr sz="1700">
              <a:solidFill>
                <a:srgbClr val="262626"/>
              </a:solidFill>
            </a:endParaRPr>
          </a:p>
        </p:txBody>
      </p:sp>
      <p:sp>
        <p:nvSpPr>
          <p:cNvPr id="617" name="Google Shape;617;gbc2759971a_2_34"/>
          <p:cNvSpPr/>
          <p:nvPr/>
        </p:nvSpPr>
        <p:spPr>
          <a:xfrm>
            <a:off x="3534471" y="2191862"/>
            <a:ext cx="318600" cy="178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bc2759971a_2_34"/>
          <p:cNvSpPr/>
          <p:nvPr/>
        </p:nvSpPr>
        <p:spPr>
          <a:xfrm>
            <a:off x="3852743" y="2191862"/>
            <a:ext cx="160200" cy="1782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gbc2759971a_2_34"/>
          <p:cNvSpPr/>
          <p:nvPr/>
        </p:nvSpPr>
        <p:spPr>
          <a:xfrm flipH="1" rot="-5400000">
            <a:off x="3880065" y="2201192"/>
            <a:ext cx="178200" cy="160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gbc2759971a_2_34"/>
          <p:cNvSpPr/>
          <p:nvPr/>
        </p:nvSpPr>
        <p:spPr>
          <a:xfrm>
            <a:off x="4045429" y="2191860"/>
            <a:ext cx="1583700" cy="17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gbc2759971a_2_34"/>
          <p:cNvSpPr txBox="1"/>
          <p:nvPr/>
        </p:nvSpPr>
        <p:spPr>
          <a:xfrm>
            <a:off x="3532785" y="2157450"/>
            <a:ext cx="967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900">
                <a:solidFill>
                  <a:srgbClr val="F2F2F2"/>
                </a:solidFill>
              </a:rPr>
              <a:t>4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c2759971a_2_43"/>
          <p:cNvSpPr txBox="1"/>
          <p:nvPr/>
        </p:nvSpPr>
        <p:spPr>
          <a:xfrm>
            <a:off x="298325" y="3415300"/>
            <a:ext cx="79536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(Random Forest) 앙상블 방식을 통해 Decision Tree의 과적합 문제를 해결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ko-KR" sz="1300">
                <a:latin typeface="Open Sans"/>
                <a:ea typeface="Open Sans"/>
                <a:cs typeface="Open Sans"/>
                <a:sym typeface="Open Sans"/>
              </a:rPr>
              <a:t>113개 중 111개의 feature가 0이 아님</a:t>
            </a:r>
            <a:br>
              <a:rPr lang="ko-KR" sz="1300">
                <a:latin typeface="Open Sans"/>
                <a:ea typeface="Open Sans"/>
                <a:cs typeface="Open Sans"/>
                <a:sym typeface="Open Sans"/>
              </a:rPr>
            </a:br>
            <a:r>
              <a:rPr lang="ko-KR" sz="1300">
                <a:latin typeface="Open Sans"/>
                <a:ea typeface="Open Sans"/>
                <a:cs typeface="Open Sans"/>
                <a:sym typeface="Open Sans"/>
              </a:rPr>
              <a:t>&gt; 무작위성 때문에 Decision Tree보다 많은 feature에 대해 평가할 수 있음.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gbc2759971a_2_43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i="0" lang="ko-KR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Feature Selection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gbc2759971a_2_43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gbc2759971a_2_43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gbc2759971a_2_43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2" name="Google Shape;632;gbc2759971a_2_43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633" name="Google Shape;633;gbc2759971a_2_43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gbc2759971a_2_43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5" name="Google Shape;635;gbc2759971a_2_43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r>
              <a:rPr b="1" lang="ko-KR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04. 모델적용 및 결과 해석</a:t>
            </a:r>
            <a:endParaRPr b="1"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1" sz="12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gbc2759971a_2_43"/>
          <p:cNvSpPr txBox="1"/>
          <p:nvPr/>
        </p:nvSpPr>
        <p:spPr>
          <a:xfrm>
            <a:off x="362925" y="1180725"/>
            <a:ext cx="688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Google Shape;637;gbc2759971a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14" y="1180715"/>
            <a:ext cx="4313590" cy="202398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8" name="Google Shape;638;gbc2759971a_2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454" y="1411625"/>
            <a:ext cx="3502535" cy="1793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9" name="Google Shape;639;gbc2759971a_2_43"/>
          <p:cNvSpPr/>
          <p:nvPr/>
        </p:nvSpPr>
        <p:spPr>
          <a:xfrm>
            <a:off x="4749450" y="1411625"/>
            <a:ext cx="572100" cy="22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bc2759971a_2_43"/>
          <p:cNvSpPr txBox="1"/>
          <p:nvPr/>
        </p:nvSpPr>
        <p:spPr>
          <a:xfrm>
            <a:off x="7267525" y="404250"/>
            <a:ext cx="176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Random Forest Classifier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c2759971a_2_60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gbc2759971a_2_60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gbc2759971a_2_60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9" name="Google Shape;649;gbc2759971a_2_60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650" name="Google Shape;650;gbc2759971a_2_60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1" name="Google Shape;651;gbc2759971a_2_60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2" name="Google Shape;652;gbc2759971a_2_60"/>
          <p:cNvSpPr txBox="1"/>
          <p:nvPr/>
        </p:nvSpPr>
        <p:spPr>
          <a:xfrm>
            <a:off x="6949923" y="204375"/>
            <a:ext cx="2077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모델적용 및 결과 해석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gbc2759971a_2_60"/>
          <p:cNvSpPr txBox="1"/>
          <p:nvPr/>
        </p:nvSpPr>
        <p:spPr>
          <a:xfrm>
            <a:off x="362925" y="876425"/>
            <a:ext cx="6888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bc2759971a_2_60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2) Validation Set을 적용하여 auc &amp; roc curve 확인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5" name="Google Shape;655;gbc2759971a_2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350" y="1221600"/>
            <a:ext cx="4542923" cy="288343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6" name="Google Shape;656;gbc2759971a_2_60"/>
          <p:cNvSpPr txBox="1"/>
          <p:nvPr/>
        </p:nvSpPr>
        <p:spPr>
          <a:xfrm>
            <a:off x="1450225" y="4332125"/>
            <a:ext cx="30978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auc = 0.92</a:t>
            </a:r>
            <a:b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1에 가까울수록 좋은 모델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gbc2759971a_2_60"/>
          <p:cNvSpPr txBox="1"/>
          <p:nvPr/>
        </p:nvSpPr>
        <p:spPr>
          <a:xfrm>
            <a:off x="7267525" y="404250"/>
            <a:ext cx="176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Random Forest Classifier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bc2759971a_2_92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gbc2759971a_2_92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gbc2759971a_2_92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6" name="Google Shape;666;gbc2759971a_2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125" y="1122824"/>
            <a:ext cx="3942500" cy="380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67" name="Google Shape;667;gbc2759971a_2_92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668" name="Google Shape;668;gbc2759971a_2_92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9" name="Google Shape;669;gbc2759971a_2_92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0" name="Google Shape;670;gbc2759971a_2_92"/>
          <p:cNvSpPr txBox="1"/>
          <p:nvPr/>
        </p:nvSpPr>
        <p:spPr>
          <a:xfrm>
            <a:off x="6949923" y="204375"/>
            <a:ext cx="2077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모델적용 및 결과 해석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gbc2759971a_2_92"/>
          <p:cNvSpPr txBox="1"/>
          <p:nvPr/>
        </p:nvSpPr>
        <p:spPr>
          <a:xfrm>
            <a:off x="362925" y="1657200"/>
            <a:ext cx="4423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ko-K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optimal_threshold_rf = 0.65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ko-K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 : 0.8581735168173333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ko-K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bayes decision rule에 따른, 즉 1-fpr+tpr를 극대화하는 threshold(=0.593)보다 높음.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gbc2759971a_2_92"/>
          <p:cNvSpPr txBox="1"/>
          <p:nvPr/>
        </p:nvSpPr>
        <p:spPr>
          <a:xfrm>
            <a:off x="179505" y="703725"/>
            <a:ext cx="681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ko-KR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Test set 검증</a:t>
            </a:r>
            <a:endParaRPr b="1" i="0" sz="12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3" name="Google Shape;673;gbc2759971a_2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25" y="2730850"/>
            <a:ext cx="4597225" cy="11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gbc2759971a_2_92"/>
          <p:cNvSpPr txBox="1"/>
          <p:nvPr/>
        </p:nvSpPr>
        <p:spPr>
          <a:xfrm>
            <a:off x="7267525" y="404250"/>
            <a:ext cx="176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Random Forest Classifier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b8273d721_8_0"/>
          <p:cNvSpPr txBox="1"/>
          <p:nvPr/>
        </p:nvSpPr>
        <p:spPr>
          <a:xfrm>
            <a:off x="1227950" y="742950"/>
            <a:ext cx="76743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Char char="●"/>
            </a:pP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Random Forest 모델을 사용하여 평가하였을 때 Logistic Regression보다 월등히 좋은 예측 성능을 가지고 있음을 알 수 있다.</a:t>
            </a:r>
            <a:endParaRPr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Char char="●"/>
            </a:pP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class0과 class1을 구분하는 threshold를 </a:t>
            </a:r>
            <a:r>
              <a:rPr b="1"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0.65</a:t>
            </a: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로 설정했을 때 우리가 목표하는 기대수익률을 최대화 시킬 수 있고, 1종과 2종 오류율 또한 낮게 나오는 것을 확인할 수 있다.</a:t>
            </a:r>
            <a:endParaRPr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Open Sans"/>
              <a:buChar char="●"/>
            </a:pP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&lt; 모델 성능 &gt;</a:t>
            </a:r>
            <a:b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TPR : 85.50%</a:t>
            </a:r>
            <a:endParaRPr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FPR : 14.12%</a:t>
            </a:r>
            <a:b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Precision : 53.84%</a:t>
            </a:r>
            <a:b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Accuracy : 85.82%</a:t>
            </a:r>
            <a:endParaRPr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gbb8273d721_8_0"/>
          <p:cNvSpPr/>
          <p:nvPr/>
        </p:nvSpPr>
        <p:spPr>
          <a:xfrm>
            <a:off x="138701" y="742950"/>
            <a:ext cx="1094400" cy="360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결과 해석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gbb8273d721_8_0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gbb8273d721_8_0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gbb8273d721_8_0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4" name="Google Shape;684;gbb8273d721_8_0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685" name="Google Shape;685;gbb8273d721_8_0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6" name="Google Shape;686;gbb8273d721_8_0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7" name="Google Shape;687;gbb8273d721_8_0"/>
          <p:cNvSpPr txBox="1"/>
          <p:nvPr/>
        </p:nvSpPr>
        <p:spPr>
          <a:xfrm>
            <a:off x="6948280" y="208150"/>
            <a:ext cx="2128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None/>
            </a:pPr>
            <a:r>
              <a:rPr b="1" lang="ko-KR" sz="12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04. 모델적용 및 결과 해석</a:t>
            </a:r>
            <a:endParaRPr b="1" sz="12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3F3F3F"/>
              </a:solidFill>
            </a:endParaRPr>
          </a:p>
        </p:txBody>
      </p:sp>
      <p:sp>
        <p:nvSpPr>
          <p:cNvPr id="688" name="Google Shape;688;gbb8273d721_8_0"/>
          <p:cNvSpPr txBox="1"/>
          <p:nvPr/>
        </p:nvSpPr>
        <p:spPr>
          <a:xfrm>
            <a:off x="98625" y="123478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rgbClr val="FFFFFF"/>
                </a:solidFill>
              </a:rPr>
              <a:t>부도예측</a:t>
            </a:r>
            <a:r>
              <a:rPr lang="ko-KR">
                <a:solidFill>
                  <a:srgbClr val="FFFFFF"/>
                </a:solidFill>
              </a:rPr>
              <a:t> </a:t>
            </a:r>
            <a:r>
              <a:rPr lang="ko-KR" sz="1600">
                <a:solidFill>
                  <a:srgbClr val="FFFFFF"/>
                </a:solidFill>
              </a:rPr>
              <a:t>모형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9" name="Google Shape;689;gbb8273d721_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250" y="2085325"/>
            <a:ext cx="5190799" cy="1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bb8273d721_8_0"/>
          <p:cNvSpPr txBox="1"/>
          <p:nvPr/>
        </p:nvSpPr>
        <p:spPr>
          <a:xfrm>
            <a:off x="7267525" y="404250"/>
            <a:ext cx="176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62626"/>
                </a:solidFill>
              </a:rPr>
              <a:t>- Random Forest Classifier</a:t>
            </a:r>
            <a:endParaRPr sz="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c2759971a_2_107"/>
          <p:cNvSpPr txBox="1"/>
          <p:nvPr/>
        </p:nvSpPr>
        <p:spPr>
          <a:xfrm>
            <a:off x="2446925" y="2369374"/>
            <a:ext cx="4248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bc2759971a_2_107"/>
          <p:cNvSpPr/>
          <p:nvPr/>
        </p:nvSpPr>
        <p:spPr>
          <a:xfrm>
            <a:off x="3534471" y="2191862"/>
            <a:ext cx="318600" cy="178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gbc2759971a_2_107"/>
          <p:cNvSpPr/>
          <p:nvPr/>
        </p:nvSpPr>
        <p:spPr>
          <a:xfrm>
            <a:off x="3852743" y="2191862"/>
            <a:ext cx="160200" cy="1782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gbc2759971a_2_107"/>
          <p:cNvSpPr/>
          <p:nvPr/>
        </p:nvSpPr>
        <p:spPr>
          <a:xfrm flipH="1" rot="-5400000">
            <a:off x="3880065" y="2201192"/>
            <a:ext cx="178200" cy="160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gbc2759971a_2_107"/>
          <p:cNvSpPr/>
          <p:nvPr/>
        </p:nvSpPr>
        <p:spPr>
          <a:xfrm>
            <a:off x="4045429" y="2191860"/>
            <a:ext cx="1583700" cy="17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gbc2759971a_2_107"/>
          <p:cNvSpPr txBox="1"/>
          <p:nvPr/>
        </p:nvSpPr>
        <p:spPr>
          <a:xfrm>
            <a:off x="3532785" y="2157450"/>
            <a:ext cx="967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900">
                <a:solidFill>
                  <a:srgbClr val="F2F2F2"/>
                </a:solidFill>
              </a:rPr>
              <a:t>5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bc2759971a_1_1"/>
          <p:cNvSpPr/>
          <p:nvPr/>
        </p:nvSpPr>
        <p:spPr>
          <a:xfrm>
            <a:off x="138701" y="742950"/>
            <a:ext cx="1094400" cy="36000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6" name="Google Shape;706;gbc2759971a_1_1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gbc2759971a_1_1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gbc2759971a_1_1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9" name="Google Shape;709;gbc2759971a_1_1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710" name="Google Shape;710;gbc2759971a_1_1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1" name="Google Shape;711;gbc2759971a_1_1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2" name="Google Shape;712;gbc2759971a_1_1"/>
          <p:cNvSpPr txBox="1"/>
          <p:nvPr/>
        </p:nvSpPr>
        <p:spPr>
          <a:xfrm>
            <a:off x="6948264" y="208146"/>
            <a:ext cx="148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50">
                <a:solidFill>
                  <a:srgbClr val="3F3F3F"/>
                </a:solidFill>
              </a:rPr>
              <a:t>0</a:t>
            </a:r>
            <a:r>
              <a:rPr b="1" lang="ko-KR" sz="1250">
                <a:solidFill>
                  <a:srgbClr val="3F3F3F"/>
                </a:solidFill>
              </a:rPr>
              <a:t>5</a:t>
            </a:r>
            <a:r>
              <a:rPr b="1" lang="ko-KR" sz="1250">
                <a:solidFill>
                  <a:srgbClr val="3F3F3F"/>
                </a:solidFill>
              </a:rPr>
              <a:t>. 결론</a:t>
            </a:r>
            <a:endParaRPr b="1" sz="1250">
              <a:solidFill>
                <a:srgbClr val="595959"/>
              </a:solidFill>
            </a:endParaRPr>
          </a:p>
        </p:txBody>
      </p:sp>
      <p:sp>
        <p:nvSpPr>
          <p:cNvPr id="713" name="Google Shape;713;gbc2759971a_1_1"/>
          <p:cNvSpPr txBox="1"/>
          <p:nvPr/>
        </p:nvSpPr>
        <p:spPr>
          <a:xfrm>
            <a:off x="1227950" y="742950"/>
            <a:ext cx="76743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01. </a:t>
            </a: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이전에</a:t>
            </a: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는 사후변수를 포함하고 </a:t>
            </a: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부도확률을 예측했다. 그 결과 1종 오류율과 2종 오류율을 모두 적절히 유지하는 logistic regression model을 학습시킬 수 있었다. 그러나 사전변수만으로 학습을 한 결과 feature selection</a:t>
            </a: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등 여러 조정에도 </a:t>
            </a: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불구하고 지나치게 높은 2종 오류율을 보였다. 그래서 random forest classifier로 모델을 바꾸었고 보다 나은 결과를 얻었다.</a:t>
            </a:r>
            <a:endParaRPr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gbc2759971a_1_1"/>
          <p:cNvSpPr txBox="1"/>
          <p:nvPr/>
        </p:nvSpPr>
        <p:spPr>
          <a:xfrm>
            <a:off x="1233100" y="2321300"/>
            <a:ext cx="75975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r>
              <a:rPr lang="ko-KR" sz="1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기대수익을 고려하지 않은 경우에 비해 기대수익을 고려했을 때 optimal threshold가 더 높아지는 것을 확인할 수 있었다. 이는 Bayes decision rule에 따라 1종 오류의 면적과 2종 오류의 면적의 합을 최소화하는 경우보다 적극적으로 대출을 해주는 것이 수익을 더 높일 수 있음을 시사한다. </a:t>
            </a:r>
            <a:r>
              <a:rPr lang="ko-KR" sz="1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gbc2759971a_1_1"/>
          <p:cNvSpPr txBox="1"/>
          <p:nvPr/>
        </p:nvSpPr>
        <p:spPr>
          <a:xfrm>
            <a:off x="1233100" y="3771550"/>
            <a:ext cx="75975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r>
              <a:rPr lang="ko-KR" sz="1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.  </a:t>
            </a:r>
            <a:r>
              <a:rPr lang="ko-KR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주어지지 않은 데이터(부실고객의 대출금 등)의 uniform 분포를 가정하였다. 차후 정확한 데이터가 추가된다면 앞서 설정한  정확한 수식을 이용함으로써 더 성능 좋은 모델을 가질 수 있을 것이라 기대한다.</a:t>
            </a:r>
            <a:endParaRPr sz="1200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gbc2759971a_1_1"/>
          <p:cNvSpPr txBox="1"/>
          <p:nvPr/>
        </p:nvSpPr>
        <p:spPr>
          <a:xfrm>
            <a:off x="98625" y="123478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rgbClr val="FFFFFF"/>
                </a:solidFill>
              </a:rPr>
              <a:t>부도예측</a:t>
            </a:r>
            <a:r>
              <a:rPr lang="ko-KR">
                <a:solidFill>
                  <a:srgbClr val="FFFFFF"/>
                </a:solidFill>
              </a:rPr>
              <a:t> </a:t>
            </a:r>
            <a:r>
              <a:rPr lang="ko-KR" sz="1600">
                <a:solidFill>
                  <a:srgbClr val="FFFFFF"/>
                </a:solidFill>
              </a:rPr>
              <a:t>모형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0"/>
          <p:cNvSpPr/>
          <p:nvPr/>
        </p:nvSpPr>
        <p:spPr>
          <a:xfrm>
            <a:off x="3491199" y="2139702"/>
            <a:ext cx="542692" cy="229193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p20"/>
          <p:cNvSpPr txBox="1"/>
          <p:nvPr/>
        </p:nvSpPr>
        <p:spPr>
          <a:xfrm>
            <a:off x="3474302" y="2139702"/>
            <a:ext cx="9344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b="0" i="0" sz="1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0"/>
          <p:cNvSpPr/>
          <p:nvPr/>
        </p:nvSpPr>
        <p:spPr>
          <a:xfrm>
            <a:off x="4032117" y="2139702"/>
            <a:ext cx="217037" cy="229193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20"/>
          <p:cNvSpPr/>
          <p:nvPr/>
        </p:nvSpPr>
        <p:spPr>
          <a:xfrm flipH="1" rot="-5400000">
            <a:off x="4055063" y="2141925"/>
            <a:ext cx="233638" cy="229193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p20"/>
          <p:cNvSpPr/>
          <p:nvPr/>
        </p:nvSpPr>
        <p:spPr>
          <a:xfrm>
            <a:off x="4286479" y="2139702"/>
            <a:ext cx="1348063" cy="2260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20"/>
          <p:cNvSpPr/>
          <p:nvPr/>
        </p:nvSpPr>
        <p:spPr>
          <a:xfrm>
            <a:off x="3507529" y="2969448"/>
            <a:ext cx="2138468" cy="343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20"/>
          <p:cNvSpPr txBox="1"/>
          <p:nvPr/>
        </p:nvSpPr>
        <p:spPr>
          <a:xfrm>
            <a:off x="2555776" y="2398117"/>
            <a:ext cx="41044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0"/>
          <p:cNvSpPr txBox="1"/>
          <p:nvPr/>
        </p:nvSpPr>
        <p:spPr>
          <a:xfrm>
            <a:off x="4717653" y="2147396"/>
            <a:ext cx="9344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모형</a:t>
            </a:r>
            <a:endParaRPr b="0" i="0" sz="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5" name="Google Shape;205;p4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206" name="Google Shape;206;p4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p4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01. 분석 목적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35496" y="672362"/>
            <a:ext cx="244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Lending club</a:t>
            </a:r>
            <a:endParaRPr b="1" i="0" sz="2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196875" y="2424800"/>
            <a:ext cx="8640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1" name="Google Shape;2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650" y="3305500"/>
            <a:ext cx="4503450" cy="15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"/>
          <p:cNvSpPr txBox="1"/>
          <p:nvPr/>
        </p:nvSpPr>
        <p:spPr>
          <a:xfrm>
            <a:off x="555325" y="1380825"/>
            <a:ext cx="838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i="0" lang="ko-KR" sz="1400" u="none" cap="none" strike="noStrike">
                <a:solidFill>
                  <a:srgbClr val="000000"/>
                </a:solidFill>
              </a:rPr>
              <a:t>2007년 설립된 미국의 P2P(Peer to Peer) 대출업체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i="0" lang="ko-KR" sz="1400" u="none" cap="none" strike="noStrike">
                <a:solidFill>
                  <a:srgbClr val="000000"/>
                </a:solidFill>
              </a:rPr>
              <a:t>금융기관을 거치지 않고 온라인상에서 직접 자금 수요자와 공급자를 연결시켜주는 방식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i="0" lang="ko-KR" sz="1400" u="none" cap="none" strike="noStrike">
                <a:solidFill>
                  <a:srgbClr val="000000"/>
                </a:solidFill>
              </a:rPr>
              <a:t>대출 이자의 일부를 수수료로 수익을 얻고 나머지 금액은 투자자에게 투자 수익으로 제공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i="0" lang="ko-KR" sz="1400" u="none" cap="none" strike="noStrike">
                <a:solidFill>
                  <a:srgbClr val="000000"/>
                </a:solidFill>
              </a:rPr>
              <a:t>개인 대출 서비스를 넘어 자산 운용, 대출 채권, 기업 대출까지 사업 영역을 확장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1" name="Google Shape;221;p5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222" name="Google Shape;222;p5"/>
            <p:cNvSpPr/>
            <p:nvPr/>
          </p:nvSpPr>
          <p:spPr>
            <a:xfrm rot="10800000">
              <a:off x="2339752" y="168846"/>
              <a:ext cx="6687866" cy="32354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2016206" y="168848"/>
              <a:ext cx="323546" cy="323546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4" name="Google Shape;224;p5"/>
          <p:cNvSpPr txBox="1"/>
          <p:nvPr/>
        </p:nvSpPr>
        <p:spPr>
          <a:xfrm>
            <a:off x="6949915" y="204364"/>
            <a:ext cx="244662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01. 분석 목적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35496" y="672362"/>
            <a:ext cx="244662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2383975" y="1329750"/>
            <a:ext cx="66837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</a:rPr>
              <a:t>코로나19, 금융위기 등의 주요 발생 원인으로 금융환경이 급속하게 변화함에 따라 신용 부도 사건은 여전히 자주 발생하고 있다.</a:t>
            </a:r>
            <a:endParaRPr b="1" i="0" sz="2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</a:rPr>
              <a:t>특히 기업은 부도가 발생할 경우 관련 기업의 근무자, 유관기업 및 개인, 금융기관을 비롯한 주요 투자자 및 채권자 등 모든 연관된 경제 주체에 연쇄적인 피해가 발생할 수 있다.</a:t>
            </a:r>
            <a:endParaRPr b="1" i="0" sz="15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</a:rPr>
              <a:t>기업 부도 위험을 보다 정확히 예측하고 평가하고자 lending club 데이터를 기반으로 분석 연구를 하였다.</a:t>
            </a:r>
            <a:endParaRPr b="1" i="0" sz="15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</a:rPr>
              <a:t>정확한 부도 예측을 통해 기대수익을 극대화하고 채무 불이행 손실을 최소화하고자 하는 것이 본 연구의 목적이다.</a:t>
            </a:r>
            <a:endParaRPr b="1" i="0" sz="15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251025" y="2535000"/>
            <a:ext cx="2043350" cy="823926"/>
          </a:xfrm>
          <a:custGeom>
            <a:rect b="b" l="l" r="r" t="t"/>
            <a:pathLst>
              <a:path extrusionOk="0" h="796" w="1861">
                <a:moveTo>
                  <a:pt x="156" y="6"/>
                </a:moveTo>
                <a:lnTo>
                  <a:pt x="605" y="150"/>
                </a:lnTo>
                <a:lnTo>
                  <a:pt x="594" y="177"/>
                </a:lnTo>
                <a:lnTo>
                  <a:pt x="763" y="185"/>
                </a:lnTo>
                <a:lnTo>
                  <a:pt x="722" y="231"/>
                </a:lnTo>
                <a:lnTo>
                  <a:pt x="580" y="221"/>
                </a:lnTo>
                <a:lnTo>
                  <a:pt x="475" y="544"/>
                </a:lnTo>
                <a:lnTo>
                  <a:pt x="534" y="581"/>
                </a:lnTo>
                <a:lnTo>
                  <a:pt x="534" y="581"/>
                </a:lnTo>
                <a:lnTo>
                  <a:pt x="538" y="561"/>
                </a:lnTo>
                <a:lnTo>
                  <a:pt x="538" y="561"/>
                </a:lnTo>
                <a:lnTo>
                  <a:pt x="546" y="563"/>
                </a:lnTo>
                <a:lnTo>
                  <a:pt x="567" y="569"/>
                </a:lnTo>
                <a:lnTo>
                  <a:pt x="578" y="573"/>
                </a:lnTo>
                <a:lnTo>
                  <a:pt x="586" y="579"/>
                </a:lnTo>
                <a:lnTo>
                  <a:pt x="594" y="584"/>
                </a:lnTo>
                <a:lnTo>
                  <a:pt x="596" y="590"/>
                </a:lnTo>
                <a:lnTo>
                  <a:pt x="596" y="590"/>
                </a:lnTo>
                <a:lnTo>
                  <a:pt x="596" y="602"/>
                </a:lnTo>
                <a:lnTo>
                  <a:pt x="592" y="619"/>
                </a:lnTo>
                <a:lnTo>
                  <a:pt x="596" y="621"/>
                </a:lnTo>
                <a:lnTo>
                  <a:pt x="590" y="632"/>
                </a:lnTo>
                <a:lnTo>
                  <a:pt x="590" y="632"/>
                </a:lnTo>
                <a:lnTo>
                  <a:pt x="580" y="663"/>
                </a:lnTo>
                <a:lnTo>
                  <a:pt x="580" y="663"/>
                </a:lnTo>
                <a:lnTo>
                  <a:pt x="576" y="661"/>
                </a:lnTo>
                <a:lnTo>
                  <a:pt x="563" y="657"/>
                </a:lnTo>
                <a:lnTo>
                  <a:pt x="548" y="650"/>
                </a:lnTo>
                <a:lnTo>
                  <a:pt x="542" y="644"/>
                </a:lnTo>
                <a:lnTo>
                  <a:pt x="538" y="638"/>
                </a:lnTo>
                <a:lnTo>
                  <a:pt x="538" y="638"/>
                </a:lnTo>
                <a:lnTo>
                  <a:pt x="536" y="634"/>
                </a:lnTo>
                <a:lnTo>
                  <a:pt x="461" y="588"/>
                </a:lnTo>
                <a:lnTo>
                  <a:pt x="448" y="627"/>
                </a:lnTo>
                <a:lnTo>
                  <a:pt x="0" y="483"/>
                </a:lnTo>
                <a:lnTo>
                  <a:pt x="156" y="6"/>
                </a:lnTo>
                <a:lnTo>
                  <a:pt x="156" y="6"/>
                </a:lnTo>
                <a:close/>
                <a:moveTo>
                  <a:pt x="1260" y="133"/>
                </a:moveTo>
                <a:lnTo>
                  <a:pt x="1272" y="171"/>
                </a:lnTo>
                <a:lnTo>
                  <a:pt x="1145" y="210"/>
                </a:lnTo>
                <a:lnTo>
                  <a:pt x="1014" y="150"/>
                </a:lnTo>
                <a:lnTo>
                  <a:pt x="828" y="166"/>
                </a:lnTo>
                <a:lnTo>
                  <a:pt x="713" y="273"/>
                </a:lnTo>
                <a:lnTo>
                  <a:pt x="713" y="273"/>
                </a:lnTo>
                <a:lnTo>
                  <a:pt x="715" y="281"/>
                </a:lnTo>
                <a:lnTo>
                  <a:pt x="722" y="296"/>
                </a:lnTo>
                <a:lnTo>
                  <a:pt x="728" y="306"/>
                </a:lnTo>
                <a:lnTo>
                  <a:pt x="734" y="312"/>
                </a:lnTo>
                <a:lnTo>
                  <a:pt x="740" y="319"/>
                </a:lnTo>
                <a:lnTo>
                  <a:pt x="751" y="321"/>
                </a:lnTo>
                <a:lnTo>
                  <a:pt x="751" y="321"/>
                </a:lnTo>
                <a:lnTo>
                  <a:pt x="761" y="317"/>
                </a:lnTo>
                <a:lnTo>
                  <a:pt x="776" y="310"/>
                </a:lnTo>
                <a:lnTo>
                  <a:pt x="788" y="302"/>
                </a:lnTo>
                <a:lnTo>
                  <a:pt x="803" y="289"/>
                </a:lnTo>
                <a:lnTo>
                  <a:pt x="824" y="271"/>
                </a:lnTo>
                <a:lnTo>
                  <a:pt x="834" y="260"/>
                </a:lnTo>
                <a:lnTo>
                  <a:pt x="970" y="267"/>
                </a:lnTo>
                <a:lnTo>
                  <a:pt x="1245" y="429"/>
                </a:lnTo>
                <a:lnTo>
                  <a:pt x="1245" y="429"/>
                </a:lnTo>
                <a:lnTo>
                  <a:pt x="1245" y="429"/>
                </a:lnTo>
                <a:lnTo>
                  <a:pt x="1249" y="431"/>
                </a:lnTo>
                <a:lnTo>
                  <a:pt x="1249" y="431"/>
                </a:lnTo>
                <a:lnTo>
                  <a:pt x="1253" y="440"/>
                </a:lnTo>
                <a:lnTo>
                  <a:pt x="1256" y="450"/>
                </a:lnTo>
                <a:lnTo>
                  <a:pt x="1253" y="463"/>
                </a:lnTo>
                <a:lnTo>
                  <a:pt x="1251" y="477"/>
                </a:lnTo>
                <a:lnTo>
                  <a:pt x="1247" y="490"/>
                </a:lnTo>
                <a:lnTo>
                  <a:pt x="1241" y="502"/>
                </a:lnTo>
                <a:lnTo>
                  <a:pt x="1233" y="513"/>
                </a:lnTo>
                <a:lnTo>
                  <a:pt x="1224" y="517"/>
                </a:lnTo>
                <a:lnTo>
                  <a:pt x="1014" y="419"/>
                </a:lnTo>
                <a:lnTo>
                  <a:pt x="995" y="458"/>
                </a:lnTo>
                <a:lnTo>
                  <a:pt x="1168" y="540"/>
                </a:lnTo>
                <a:lnTo>
                  <a:pt x="1168" y="540"/>
                </a:lnTo>
                <a:lnTo>
                  <a:pt x="1168" y="548"/>
                </a:lnTo>
                <a:lnTo>
                  <a:pt x="1168" y="554"/>
                </a:lnTo>
                <a:lnTo>
                  <a:pt x="1168" y="554"/>
                </a:lnTo>
                <a:lnTo>
                  <a:pt x="1164" y="565"/>
                </a:lnTo>
                <a:lnTo>
                  <a:pt x="1158" y="575"/>
                </a:lnTo>
                <a:lnTo>
                  <a:pt x="1158" y="575"/>
                </a:lnTo>
                <a:lnTo>
                  <a:pt x="1149" y="586"/>
                </a:lnTo>
                <a:lnTo>
                  <a:pt x="1139" y="592"/>
                </a:lnTo>
                <a:lnTo>
                  <a:pt x="928" y="492"/>
                </a:lnTo>
                <a:lnTo>
                  <a:pt x="909" y="534"/>
                </a:lnTo>
                <a:lnTo>
                  <a:pt x="1095" y="619"/>
                </a:lnTo>
                <a:lnTo>
                  <a:pt x="1095" y="619"/>
                </a:lnTo>
                <a:lnTo>
                  <a:pt x="1097" y="623"/>
                </a:lnTo>
                <a:lnTo>
                  <a:pt x="1095" y="629"/>
                </a:lnTo>
                <a:lnTo>
                  <a:pt x="1091" y="646"/>
                </a:lnTo>
                <a:lnTo>
                  <a:pt x="1080" y="663"/>
                </a:lnTo>
                <a:lnTo>
                  <a:pt x="1074" y="669"/>
                </a:lnTo>
                <a:lnTo>
                  <a:pt x="1068" y="673"/>
                </a:lnTo>
                <a:lnTo>
                  <a:pt x="868" y="579"/>
                </a:lnTo>
                <a:lnTo>
                  <a:pt x="849" y="621"/>
                </a:lnTo>
                <a:lnTo>
                  <a:pt x="1005" y="694"/>
                </a:lnTo>
                <a:lnTo>
                  <a:pt x="1005" y="694"/>
                </a:lnTo>
                <a:lnTo>
                  <a:pt x="1005" y="700"/>
                </a:lnTo>
                <a:lnTo>
                  <a:pt x="1005" y="707"/>
                </a:lnTo>
                <a:lnTo>
                  <a:pt x="999" y="723"/>
                </a:lnTo>
                <a:lnTo>
                  <a:pt x="995" y="732"/>
                </a:lnTo>
                <a:lnTo>
                  <a:pt x="991" y="740"/>
                </a:lnTo>
                <a:lnTo>
                  <a:pt x="984" y="746"/>
                </a:lnTo>
                <a:lnTo>
                  <a:pt x="978" y="750"/>
                </a:lnTo>
                <a:lnTo>
                  <a:pt x="865" y="696"/>
                </a:lnTo>
                <a:lnTo>
                  <a:pt x="865" y="696"/>
                </a:lnTo>
                <a:lnTo>
                  <a:pt x="870" y="677"/>
                </a:lnTo>
                <a:lnTo>
                  <a:pt x="870" y="665"/>
                </a:lnTo>
                <a:lnTo>
                  <a:pt x="870" y="665"/>
                </a:lnTo>
                <a:lnTo>
                  <a:pt x="865" y="659"/>
                </a:lnTo>
                <a:lnTo>
                  <a:pt x="857" y="652"/>
                </a:lnTo>
                <a:lnTo>
                  <a:pt x="849" y="646"/>
                </a:lnTo>
                <a:lnTo>
                  <a:pt x="836" y="642"/>
                </a:lnTo>
                <a:lnTo>
                  <a:pt x="815" y="636"/>
                </a:lnTo>
                <a:lnTo>
                  <a:pt x="807" y="634"/>
                </a:lnTo>
                <a:lnTo>
                  <a:pt x="807" y="634"/>
                </a:lnTo>
                <a:lnTo>
                  <a:pt x="801" y="667"/>
                </a:lnTo>
                <a:lnTo>
                  <a:pt x="778" y="657"/>
                </a:lnTo>
                <a:lnTo>
                  <a:pt x="776" y="661"/>
                </a:lnTo>
                <a:lnTo>
                  <a:pt x="776" y="661"/>
                </a:lnTo>
                <a:lnTo>
                  <a:pt x="780" y="629"/>
                </a:lnTo>
                <a:lnTo>
                  <a:pt x="782" y="611"/>
                </a:lnTo>
                <a:lnTo>
                  <a:pt x="782" y="611"/>
                </a:lnTo>
                <a:lnTo>
                  <a:pt x="780" y="604"/>
                </a:lnTo>
                <a:lnTo>
                  <a:pt x="778" y="600"/>
                </a:lnTo>
                <a:lnTo>
                  <a:pt x="767" y="594"/>
                </a:lnTo>
                <a:lnTo>
                  <a:pt x="755" y="588"/>
                </a:lnTo>
                <a:lnTo>
                  <a:pt x="738" y="581"/>
                </a:lnTo>
                <a:lnTo>
                  <a:pt x="711" y="573"/>
                </a:lnTo>
                <a:lnTo>
                  <a:pt x="699" y="569"/>
                </a:lnTo>
                <a:lnTo>
                  <a:pt x="699" y="569"/>
                </a:lnTo>
                <a:lnTo>
                  <a:pt x="697" y="590"/>
                </a:lnTo>
                <a:lnTo>
                  <a:pt x="690" y="634"/>
                </a:lnTo>
                <a:lnTo>
                  <a:pt x="690" y="661"/>
                </a:lnTo>
                <a:lnTo>
                  <a:pt x="688" y="684"/>
                </a:lnTo>
                <a:lnTo>
                  <a:pt x="690" y="707"/>
                </a:lnTo>
                <a:lnTo>
                  <a:pt x="692" y="715"/>
                </a:lnTo>
                <a:lnTo>
                  <a:pt x="694" y="721"/>
                </a:lnTo>
                <a:lnTo>
                  <a:pt x="694" y="721"/>
                </a:lnTo>
                <a:lnTo>
                  <a:pt x="703" y="732"/>
                </a:lnTo>
                <a:lnTo>
                  <a:pt x="711" y="740"/>
                </a:lnTo>
                <a:lnTo>
                  <a:pt x="722" y="746"/>
                </a:lnTo>
                <a:lnTo>
                  <a:pt x="732" y="750"/>
                </a:lnTo>
                <a:lnTo>
                  <a:pt x="749" y="755"/>
                </a:lnTo>
                <a:lnTo>
                  <a:pt x="757" y="757"/>
                </a:lnTo>
                <a:lnTo>
                  <a:pt x="757" y="757"/>
                </a:lnTo>
                <a:lnTo>
                  <a:pt x="767" y="700"/>
                </a:lnTo>
                <a:lnTo>
                  <a:pt x="799" y="715"/>
                </a:lnTo>
                <a:lnTo>
                  <a:pt x="799" y="715"/>
                </a:lnTo>
                <a:lnTo>
                  <a:pt x="799" y="736"/>
                </a:lnTo>
                <a:lnTo>
                  <a:pt x="801" y="744"/>
                </a:lnTo>
                <a:lnTo>
                  <a:pt x="803" y="750"/>
                </a:lnTo>
                <a:lnTo>
                  <a:pt x="803" y="750"/>
                </a:lnTo>
                <a:lnTo>
                  <a:pt x="809" y="757"/>
                </a:lnTo>
                <a:lnTo>
                  <a:pt x="815" y="763"/>
                </a:lnTo>
                <a:lnTo>
                  <a:pt x="824" y="769"/>
                </a:lnTo>
                <a:lnTo>
                  <a:pt x="830" y="771"/>
                </a:lnTo>
                <a:lnTo>
                  <a:pt x="845" y="775"/>
                </a:lnTo>
                <a:lnTo>
                  <a:pt x="849" y="778"/>
                </a:lnTo>
                <a:lnTo>
                  <a:pt x="849" y="778"/>
                </a:lnTo>
                <a:lnTo>
                  <a:pt x="857" y="742"/>
                </a:lnTo>
                <a:lnTo>
                  <a:pt x="966" y="794"/>
                </a:lnTo>
                <a:lnTo>
                  <a:pt x="974" y="796"/>
                </a:lnTo>
                <a:lnTo>
                  <a:pt x="980" y="796"/>
                </a:lnTo>
                <a:lnTo>
                  <a:pt x="980" y="796"/>
                </a:lnTo>
                <a:lnTo>
                  <a:pt x="995" y="792"/>
                </a:lnTo>
                <a:lnTo>
                  <a:pt x="1005" y="786"/>
                </a:lnTo>
                <a:lnTo>
                  <a:pt x="1018" y="778"/>
                </a:lnTo>
                <a:lnTo>
                  <a:pt x="1026" y="767"/>
                </a:lnTo>
                <a:lnTo>
                  <a:pt x="1034" y="755"/>
                </a:lnTo>
                <a:lnTo>
                  <a:pt x="1041" y="742"/>
                </a:lnTo>
                <a:lnTo>
                  <a:pt x="1047" y="730"/>
                </a:lnTo>
                <a:lnTo>
                  <a:pt x="1049" y="715"/>
                </a:lnTo>
                <a:lnTo>
                  <a:pt x="1055" y="719"/>
                </a:lnTo>
                <a:lnTo>
                  <a:pt x="1064" y="721"/>
                </a:lnTo>
                <a:lnTo>
                  <a:pt x="1070" y="719"/>
                </a:lnTo>
                <a:lnTo>
                  <a:pt x="1070" y="719"/>
                </a:lnTo>
                <a:lnTo>
                  <a:pt x="1085" y="715"/>
                </a:lnTo>
                <a:lnTo>
                  <a:pt x="1099" y="707"/>
                </a:lnTo>
                <a:lnTo>
                  <a:pt x="1112" y="698"/>
                </a:lnTo>
                <a:lnTo>
                  <a:pt x="1120" y="686"/>
                </a:lnTo>
                <a:lnTo>
                  <a:pt x="1120" y="686"/>
                </a:lnTo>
                <a:lnTo>
                  <a:pt x="1126" y="675"/>
                </a:lnTo>
                <a:lnTo>
                  <a:pt x="1133" y="663"/>
                </a:lnTo>
                <a:lnTo>
                  <a:pt x="1137" y="650"/>
                </a:lnTo>
                <a:lnTo>
                  <a:pt x="1139" y="638"/>
                </a:lnTo>
                <a:lnTo>
                  <a:pt x="1141" y="638"/>
                </a:lnTo>
                <a:lnTo>
                  <a:pt x="1141" y="638"/>
                </a:lnTo>
                <a:lnTo>
                  <a:pt x="1158" y="632"/>
                </a:lnTo>
                <a:lnTo>
                  <a:pt x="1172" y="623"/>
                </a:lnTo>
                <a:lnTo>
                  <a:pt x="1185" y="613"/>
                </a:lnTo>
                <a:lnTo>
                  <a:pt x="1195" y="602"/>
                </a:lnTo>
                <a:lnTo>
                  <a:pt x="1195" y="600"/>
                </a:lnTo>
                <a:lnTo>
                  <a:pt x="1381" y="554"/>
                </a:lnTo>
                <a:lnTo>
                  <a:pt x="1391" y="584"/>
                </a:lnTo>
                <a:lnTo>
                  <a:pt x="1861" y="452"/>
                </a:lnTo>
                <a:lnTo>
                  <a:pt x="1731" y="0"/>
                </a:lnTo>
                <a:lnTo>
                  <a:pt x="1260" y="133"/>
                </a:lnTo>
                <a:lnTo>
                  <a:pt x="1260" y="133"/>
                </a:lnTo>
                <a:close/>
                <a:moveTo>
                  <a:pt x="617" y="569"/>
                </a:moveTo>
                <a:lnTo>
                  <a:pt x="617" y="569"/>
                </a:lnTo>
                <a:lnTo>
                  <a:pt x="615" y="584"/>
                </a:lnTo>
                <a:lnTo>
                  <a:pt x="613" y="615"/>
                </a:lnTo>
                <a:lnTo>
                  <a:pt x="611" y="652"/>
                </a:lnTo>
                <a:lnTo>
                  <a:pt x="611" y="667"/>
                </a:lnTo>
                <a:lnTo>
                  <a:pt x="615" y="677"/>
                </a:lnTo>
                <a:lnTo>
                  <a:pt x="615" y="677"/>
                </a:lnTo>
                <a:lnTo>
                  <a:pt x="619" y="684"/>
                </a:lnTo>
                <a:lnTo>
                  <a:pt x="626" y="690"/>
                </a:lnTo>
                <a:lnTo>
                  <a:pt x="640" y="698"/>
                </a:lnTo>
                <a:lnTo>
                  <a:pt x="653" y="702"/>
                </a:lnTo>
                <a:lnTo>
                  <a:pt x="659" y="702"/>
                </a:lnTo>
                <a:lnTo>
                  <a:pt x="659" y="702"/>
                </a:lnTo>
                <a:lnTo>
                  <a:pt x="669" y="657"/>
                </a:lnTo>
                <a:lnTo>
                  <a:pt x="676" y="621"/>
                </a:lnTo>
                <a:lnTo>
                  <a:pt x="678" y="607"/>
                </a:lnTo>
                <a:lnTo>
                  <a:pt x="678" y="598"/>
                </a:lnTo>
                <a:lnTo>
                  <a:pt x="678" y="598"/>
                </a:lnTo>
                <a:lnTo>
                  <a:pt x="674" y="592"/>
                </a:lnTo>
                <a:lnTo>
                  <a:pt x="667" y="586"/>
                </a:lnTo>
                <a:lnTo>
                  <a:pt x="657" y="581"/>
                </a:lnTo>
                <a:lnTo>
                  <a:pt x="646" y="577"/>
                </a:lnTo>
                <a:lnTo>
                  <a:pt x="628" y="571"/>
                </a:lnTo>
                <a:lnTo>
                  <a:pt x="617" y="569"/>
                </a:lnTo>
                <a:lnTo>
                  <a:pt x="617" y="5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228" name="Google Shape;228;p5"/>
          <p:cNvCxnSpPr/>
          <p:nvPr/>
        </p:nvCxnSpPr>
        <p:spPr>
          <a:xfrm flipH="1">
            <a:off x="2634975" y="986313"/>
            <a:ext cx="23100" cy="3921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/>
        </p:nvSpPr>
        <p:spPr>
          <a:xfrm>
            <a:off x="2446925" y="2369374"/>
            <a:ext cx="4248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/>
          <p:nvPr/>
        </p:nvSpPr>
        <p:spPr>
          <a:xfrm>
            <a:off x="3534471" y="2191862"/>
            <a:ext cx="318600" cy="1782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3852743" y="2191862"/>
            <a:ext cx="160200" cy="1782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6"/>
          <p:cNvSpPr/>
          <p:nvPr/>
        </p:nvSpPr>
        <p:spPr>
          <a:xfrm flipH="1" rot="-5400000">
            <a:off x="3880065" y="2201192"/>
            <a:ext cx="178200" cy="160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4045429" y="2191860"/>
            <a:ext cx="1583700" cy="17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3532785" y="2157450"/>
            <a:ext cx="967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9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7" name="Google Shape;247;p7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248" name="Google Shape;248;p7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0" name="Google Shape;250;p7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02. 데이터 전처리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179490" y="703725"/>
            <a:ext cx="448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1) 데이터 구조파악</a:t>
            </a:r>
            <a:endParaRPr b="1" i="0" sz="18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362925" y="1180725"/>
            <a:ext cx="56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ko-KR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1092919개 행, 333개 열로 이루어진  dataframe</a:t>
            </a:r>
            <a:endParaRPr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3" name="Google Shape;253;p7"/>
          <p:cNvGrpSpPr/>
          <p:nvPr/>
        </p:nvGrpSpPr>
        <p:grpSpPr>
          <a:xfrm>
            <a:off x="1372492" y="1752098"/>
            <a:ext cx="6381161" cy="2767861"/>
            <a:chOff x="748000" y="1693404"/>
            <a:chExt cx="6201925" cy="2529575"/>
          </a:xfrm>
        </p:grpSpPr>
        <p:pic>
          <p:nvPicPr>
            <p:cNvPr id="254" name="Google Shape;25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8000" y="1693404"/>
              <a:ext cx="6201925" cy="252957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55" name="Google Shape;255;p7"/>
            <p:cNvSpPr/>
            <p:nvPr/>
          </p:nvSpPr>
          <p:spPr>
            <a:xfrm>
              <a:off x="784400" y="1956585"/>
              <a:ext cx="788400" cy="253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부도예측</a:t>
            </a:r>
            <a:r>
              <a:rPr b="0" i="0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모형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p8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</p:grpSpPr>
        <p:sp>
          <p:nvSpPr>
            <p:cNvPr id="265" name="Google Shape;265;p8"/>
            <p:cNvSpPr/>
            <p:nvPr/>
          </p:nvSpPr>
          <p:spPr>
            <a:xfrm rot="10800000">
              <a:off x="2339752" y="168846"/>
              <a:ext cx="6687866" cy="32354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2016206" y="168848"/>
              <a:ext cx="323546" cy="323546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7" name="Google Shape;267;p8"/>
          <p:cNvSpPr txBox="1"/>
          <p:nvPr/>
        </p:nvSpPr>
        <p:spPr>
          <a:xfrm>
            <a:off x="6949915" y="204364"/>
            <a:ext cx="244662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ko-KR" sz="125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02. 데이터 전처리</a:t>
            </a:r>
            <a:endParaRPr b="1" i="0" sz="125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179490" y="703725"/>
            <a:ext cx="448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1) 데이터 구조파악</a:t>
            </a:r>
            <a:endParaRPr b="1" i="0" sz="18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362925" y="1180725"/>
            <a:ext cx="6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종속변수 ‘depvar’= 0일 경우 ‘</a:t>
            </a:r>
            <a:r>
              <a:rPr b="1" i="0" lang="ko-KR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부도아님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‘depvar’=1일 경우 ‘</a:t>
            </a:r>
            <a:r>
              <a:rPr b="1" i="0" lang="ko-KR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부도</a:t>
            </a: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325" y="1852950"/>
            <a:ext cx="5181600" cy="2809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71" name="Google Shape;271;p8"/>
          <p:cNvGrpSpPr/>
          <p:nvPr/>
        </p:nvGrpSpPr>
        <p:grpSpPr>
          <a:xfrm>
            <a:off x="6065450" y="3277725"/>
            <a:ext cx="825080" cy="139200"/>
            <a:chOff x="6065450" y="3277725"/>
            <a:chExt cx="825080" cy="139200"/>
          </a:xfrm>
        </p:grpSpPr>
        <p:cxnSp>
          <p:nvCxnSpPr>
            <p:cNvPr id="272" name="Google Shape;272;p8"/>
            <p:cNvCxnSpPr/>
            <p:nvPr/>
          </p:nvCxnSpPr>
          <p:spPr>
            <a:xfrm rot="10800000">
              <a:off x="6120504" y="3347336"/>
              <a:ext cx="77002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3" name="Google Shape;273;p8"/>
            <p:cNvSpPr/>
            <p:nvPr/>
          </p:nvSpPr>
          <p:spPr>
            <a:xfrm>
              <a:off x="6065450" y="3277725"/>
              <a:ext cx="135300" cy="1392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8"/>
          <p:cNvSpPr txBox="1"/>
          <p:nvPr/>
        </p:nvSpPr>
        <p:spPr>
          <a:xfrm>
            <a:off x="6873725" y="3114950"/>
            <a:ext cx="18723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 16.2%의 부도확률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b416342db_0_107"/>
          <p:cNvSpPr/>
          <p:nvPr/>
        </p:nvSpPr>
        <p:spPr>
          <a:xfrm>
            <a:off x="98626" y="60348"/>
            <a:ext cx="8928900" cy="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bb416342db_0_107"/>
          <p:cNvSpPr/>
          <p:nvPr/>
        </p:nvSpPr>
        <p:spPr>
          <a:xfrm>
            <a:off x="98625" y="168851"/>
            <a:ext cx="1872300" cy="323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FFFF"/>
                </a:solidFill>
              </a:rPr>
              <a:t>부도예측</a:t>
            </a:r>
            <a:r>
              <a:rPr lang="ko-KR">
                <a:solidFill>
                  <a:srgbClr val="FFFFFF"/>
                </a:solidFill>
              </a:rPr>
              <a:t> </a:t>
            </a:r>
            <a:r>
              <a:rPr lang="ko-KR" sz="1600">
                <a:solidFill>
                  <a:srgbClr val="FFFFFF"/>
                </a:solidFill>
              </a:rPr>
              <a:t>모형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bb416342db_0_107"/>
          <p:cNvSpPr/>
          <p:nvPr/>
        </p:nvSpPr>
        <p:spPr>
          <a:xfrm>
            <a:off x="1970832" y="168850"/>
            <a:ext cx="323400" cy="323400"/>
          </a:xfrm>
          <a:prstGeom prst="rtTriangle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3" name="Google Shape;283;gbb416342db_0_107"/>
          <p:cNvGrpSpPr/>
          <p:nvPr/>
        </p:nvGrpSpPr>
        <p:grpSpPr>
          <a:xfrm>
            <a:off x="2016352" y="168991"/>
            <a:ext cx="7011266" cy="323403"/>
            <a:chOff x="2016352" y="168991"/>
            <a:chExt cx="7011266" cy="323403"/>
          </a:xfrm>
        </p:grpSpPr>
        <p:sp>
          <p:nvSpPr>
            <p:cNvPr id="284" name="Google Shape;284;gbb416342db_0_107"/>
            <p:cNvSpPr/>
            <p:nvPr/>
          </p:nvSpPr>
          <p:spPr>
            <a:xfrm rot="10800000">
              <a:off x="2339718" y="168991"/>
              <a:ext cx="6687900" cy="3234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gbb416342db_0_107"/>
            <p:cNvSpPr/>
            <p:nvPr/>
          </p:nvSpPr>
          <p:spPr>
            <a:xfrm rot="10800000">
              <a:off x="2016352" y="168994"/>
              <a:ext cx="323400" cy="323400"/>
            </a:xfrm>
            <a:prstGeom prst="rtTriangle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6" name="Google Shape;286;gbb416342db_0_107"/>
          <p:cNvSpPr txBox="1"/>
          <p:nvPr/>
        </p:nvSpPr>
        <p:spPr>
          <a:xfrm>
            <a:off x="6949915" y="204364"/>
            <a:ext cx="244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50">
                <a:latin typeface="Open Sans"/>
                <a:ea typeface="Open Sans"/>
                <a:cs typeface="Open Sans"/>
                <a:sym typeface="Open Sans"/>
              </a:rPr>
              <a:t>02. 데이터 전처리</a:t>
            </a:r>
            <a:endParaRPr b="1" sz="125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gbb416342db_0_107"/>
          <p:cNvSpPr txBox="1"/>
          <p:nvPr/>
        </p:nvSpPr>
        <p:spPr>
          <a:xfrm>
            <a:off x="179490" y="703725"/>
            <a:ext cx="4482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2) 변수 제거</a:t>
            </a:r>
            <a:endParaRPr b="1"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gbb416342db_0_107"/>
          <p:cNvSpPr txBox="1"/>
          <p:nvPr/>
        </p:nvSpPr>
        <p:spPr>
          <a:xfrm>
            <a:off x="98625" y="1173175"/>
            <a:ext cx="586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</a:rPr>
              <a:t>&gt; </a:t>
            </a:r>
            <a:r>
              <a:rPr lang="ko-KR" sz="1300">
                <a:latin typeface="Open Sans"/>
                <a:ea typeface="Open Sans"/>
                <a:cs typeface="Open Sans"/>
                <a:sym typeface="Open Sans"/>
              </a:rPr>
              <a:t>대출 해주는 시점에서 관측 불가능한 변수와 가능한 변수 구분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gbb416342db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5" y="1779125"/>
            <a:ext cx="4549275" cy="311366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gbb416342db_0_107"/>
          <p:cNvSpPr/>
          <p:nvPr/>
        </p:nvSpPr>
        <p:spPr>
          <a:xfrm>
            <a:off x="271450" y="1791000"/>
            <a:ext cx="4549200" cy="5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bb416342db_0_107"/>
          <p:cNvSpPr/>
          <p:nvPr/>
        </p:nvSpPr>
        <p:spPr>
          <a:xfrm>
            <a:off x="271450" y="2982350"/>
            <a:ext cx="4549200" cy="47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bb416342db_0_107"/>
          <p:cNvSpPr txBox="1"/>
          <p:nvPr/>
        </p:nvSpPr>
        <p:spPr>
          <a:xfrm>
            <a:off x="5259500" y="1193375"/>
            <a:ext cx="369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관측 불가능한 변수를 제거하여 114개의 열로 축소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3" name="Google Shape;293;gbb416342db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950" y="2279250"/>
            <a:ext cx="3615474" cy="15314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94" name="Google Shape;294;gbb416342db_0_107"/>
          <p:cNvCxnSpPr/>
          <p:nvPr/>
        </p:nvCxnSpPr>
        <p:spPr>
          <a:xfrm flipH="1">
            <a:off x="5077938" y="1083613"/>
            <a:ext cx="23100" cy="39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gbb416342db_0_107"/>
          <p:cNvSpPr/>
          <p:nvPr/>
        </p:nvSpPr>
        <p:spPr>
          <a:xfrm>
            <a:off x="5433325" y="3487875"/>
            <a:ext cx="1071900" cy="27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bb416342db_0_107"/>
          <p:cNvSpPr/>
          <p:nvPr/>
        </p:nvSpPr>
        <p:spPr>
          <a:xfrm>
            <a:off x="4964900" y="2874500"/>
            <a:ext cx="294600" cy="2022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2014-11-28T13:21:41.000</dcterms:created>
  <dc:creator>user</dc:creator>
</cp:coreProperties>
</file>