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22" Type="http://schemas.openxmlformats.org/officeDocument/2006/relationships/font" Target="fonts/PlayfairDisplay-italic.fntdata"/><Relationship Id="rId10" Type="http://schemas.openxmlformats.org/officeDocument/2006/relationships/slide" Target="slides/slide5.xml"/><Relationship Id="rId21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16c7d933_65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916c7d933_65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916c7d933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916c7d933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6db0ecc2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a6db0ecc2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16c7d933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16c7d933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16c7d933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16c7d933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6db0ecc2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6db0ecc2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16c7d933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16c7d933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6db0ecc2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a6db0ecc2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6db0ecc2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6db0ecc2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6db0ecc2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a6db0ecc2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a6db0ecc2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a6db0ecc2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16c7d9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16c7d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16c7d9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16c7d9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33400" y="127635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3400" y="203835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wo Content">
  <p:cSld name="5_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133349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57200" y="971550"/>
            <a:ext cx="2667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3238500" y="971550"/>
            <a:ext cx="2667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57201" y="819150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3575050" y="819150"/>
            <a:ext cx="5111700" cy="3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457201" y="1733550"/>
            <a:ext cx="3008400" cy="28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4"/>
          <p:cNvSpPr/>
          <p:nvPr>
            <p:ph idx="2" type="pic"/>
          </p:nvPr>
        </p:nvSpPr>
        <p:spPr>
          <a:xfrm>
            <a:off x="1792288" y="895349"/>
            <a:ext cx="5486400" cy="26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1333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 rot="5400000">
            <a:off x="2760449" y="-1331700"/>
            <a:ext cx="3623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 rot="5400000">
            <a:off x="5884649" y="1792500"/>
            <a:ext cx="3546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 rot="5400000">
            <a:off x="1693650" y="-188700"/>
            <a:ext cx="3546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3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133349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3657600" cy="5143500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348854"/>
            <a:ext cx="2971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2038350"/>
            <a:ext cx="2971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Calibri"/>
              <a:buNone/>
              <a:defRPr sz="1400">
                <a:solidFill>
                  <a:srgbClr val="D8D8D8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1333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33349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971550"/>
            <a:ext cx="4038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48200" y="971550"/>
            <a:ext cx="4038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wo Content">
  <p:cSld name="4_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133349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971550"/>
            <a:ext cx="2667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238500" y="971550"/>
            <a:ext cx="2667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6019800" y="971550"/>
            <a:ext cx="2667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  <a:defRPr sz="1100"/>
            </a:lvl3pPr>
            <a:lvl4pPr indent="-3175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–"/>
              <a:defRPr sz="1100"/>
            </a:lvl4pPr>
            <a:lvl5pPr indent="-3175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»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533400" y="8191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533400" y="165735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model2">
  <p:cSld name="1_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2414004" y="2152975"/>
            <a:ext cx="4449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solidFill>
                  <a:srgbClr val="15009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333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0092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500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c/home-credit-default-risk/data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390300" y="1958225"/>
            <a:ext cx="8753700" cy="1120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0">
                <a:solidFill>
                  <a:srgbClr val="FFFFFF"/>
                </a:solidFill>
              </a:rPr>
              <a:t>Home Credit Default Risk</a:t>
            </a:r>
            <a:endParaRPr b="1" sz="35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FFFFFF"/>
                </a:solidFill>
              </a:rPr>
              <a:t>By Aziz Isamedinov</a:t>
            </a:r>
            <a:r>
              <a:rPr b="1" lang="en" sz="3550">
                <a:solidFill>
                  <a:srgbClr val="FFFFFF"/>
                </a:solidFill>
              </a:rPr>
              <a:t> </a:t>
            </a:r>
            <a:endParaRPr sz="7400">
              <a:solidFill>
                <a:srgbClr val="FFFFFF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0" y="2940850"/>
            <a:ext cx="2381250" cy="22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57200" y="133350"/>
            <a:ext cx="8229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457200" y="1158375"/>
            <a:ext cx="83517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600">
                <a:latin typeface="Playfair Display"/>
                <a:ea typeface="Playfair Display"/>
                <a:cs typeface="Playfair Display"/>
                <a:sym typeface="Playfair Display"/>
              </a:rPr>
              <a:t>-</a:t>
            </a:r>
            <a:r>
              <a:rPr b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Area Under Curve (AUC)</a:t>
            </a:r>
            <a:r>
              <a:rPr lang="en" sz="1600">
                <a:latin typeface="Playfair Display"/>
                <a:ea typeface="Playfair Display"/>
                <a:cs typeface="Playfair Display"/>
                <a:sym typeface="Playfair Display"/>
              </a:rPr>
              <a:t>: An ROC curve is the most commonly used way to visualize the performance of a binary classifier, and AUC is (arguably) the best way to summarize its performance in a single number. </a:t>
            </a:r>
            <a:endParaRPr sz="1600"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-</a:t>
            </a:r>
            <a:r>
              <a:rPr b="1" lang="en" sz="160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Confusion Matrix: </a:t>
            </a:r>
            <a:r>
              <a:rPr lang="en" sz="1600">
                <a:latin typeface="Playfair Display"/>
                <a:ea typeface="Playfair Display"/>
                <a:cs typeface="Playfair Display"/>
                <a:sym typeface="Playfair Display"/>
              </a:rPr>
              <a:t>To get an overview of complete predictions.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9292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75950" y="485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275" y="1221600"/>
            <a:ext cx="3927725" cy="34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00" y="1221600"/>
            <a:ext cx="4522025" cy="36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182150" y="825100"/>
            <a:ext cx="204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81AE"/>
                </a:solidFill>
                <a:latin typeface="Calibri"/>
                <a:ea typeface="Calibri"/>
                <a:cs typeface="Calibri"/>
                <a:sym typeface="Calibri"/>
              </a:rPr>
              <a:t>Empirical results</a:t>
            </a:r>
            <a:endParaRPr b="1">
              <a:solidFill>
                <a:srgbClr val="1181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5116275" y="755950"/>
            <a:ext cx="204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81AE"/>
                </a:solidFill>
                <a:latin typeface="Calibri"/>
                <a:ea typeface="Calibri"/>
                <a:cs typeface="Calibri"/>
                <a:sym typeface="Calibri"/>
              </a:rPr>
              <a:t>Logical Flow diagram</a:t>
            </a:r>
            <a:endParaRPr b="1">
              <a:solidFill>
                <a:srgbClr val="1181A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81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228375" y="878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Results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59525" y="795225"/>
            <a:ext cx="9084600" cy="4205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            Confusion Matrix																				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925" y="1207475"/>
            <a:ext cx="4004526" cy="30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00" y="1400425"/>
            <a:ext cx="4271400" cy="29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207950" y="0"/>
            <a:ext cx="84798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07950" y="1035125"/>
            <a:ext cx="4196100" cy="3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Results of Top 20 feature importances out of 95</a:t>
            </a:r>
            <a:endParaRPr sz="17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BorutaPy played an important role in selecting the most important features during the upsampling process and therefore Models gave the best results</a:t>
            </a:r>
            <a:endParaRPr sz="17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400" y="859800"/>
            <a:ext cx="4435199" cy="384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533400" y="819150"/>
            <a:ext cx="8153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25975" y="73825"/>
            <a:ext cx="8229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225975" y="848425"/>
            <a:ext cx="8689500" cy="4038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Playfair Display"/>
              <a:buChar char="-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Many people struggle to get loans due to insufficient or non-existent credit histories and are often taken advantage of by untrustworthy people.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Playfair Display"/>
              <a:buChar char="-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For a safe and positive loan experience Home Credit makes use of alternative data including telco and transaction details in order to predict client’s repayment 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capabilities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Playfair Display"/>
              <a:buChar char="-"/>
            </a:pPr>
            <a:r>
              <a:rPr lang="en" sz="155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Doing so will ensure that clients capable of repayment are not rejected and that loans are given with a principal, maturity, and repayment calendar that will empower their clients to be successful.</a:t>
            </a:r>
            <a:endParaRPr sz="20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Playfair Display"/>
              <a:buChar char="-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Results will be evaluated based on area under the ROC curve.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07175" y="85725"/>
            <a:ext cx="8229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23250" y="1132425"/>
            <a:ext cx="84975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layfair Display"/>
              <a:buChar char="-"/>
            </a:pPr>
            <a:r>
              <a:rPr lang="en" sz="1600">
                <a:solidFill>
                  <a:srgbClr val="29292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Building a model to predict how capable each applicant is of repaying a loan, so that loan </a:t>
            </a:r>
            <a:r>
              <a:rPr lang="en" sz="1600">
                <a:solidFill>
                  <a:srgbClr val="29292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sanctioning is done </a:t>
            </a:r>
            <a:r>
              <a:rPr lang="en" sz="1600">
                <a:solidFill>
                  <a:srgbClr val="29292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only for the applicants who are likely to repay the loan.</a:t>
            </a:r>
            <a:endParaRPr sz="1600">
              <a:solidFill>
                <a:srgbClr val="29292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29292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Mapping to a Machine Learning Problem: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Since we have two classes in the target label, we will pose this problem as a </a:t>
            </a:r>
            <a:r>
              <a:rPr b="1" lang="en" sz="1600">
                <a:solidFill>
                  <a:srgbClr val="29292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Binary classification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problem.</a:t>
            </a:r>
            <a:endParaRPr sz="1600">
              <a:solidFill>
                <a:srgbClr val="29292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Process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0" y="609688"/>
            <a:ext cx="8791499" cy="430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0" y="622200"/>
            <a:ext cx="5136300" cy="45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563B8"/>
                </a:solidFill>
              </a:rPr>
              <a:t>Data Source</a:t>
            </a:r>
            <a:endParaRPr b="1" sz="1500">
              <a:solidFill>
                <a:srgbClr val="0563B8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300"/>
              <a:t>The data is provided by Home Credit, a service dedicated to provided lines of credit (loans) to the unbanked population. It </a:t>
            </a:r>
            <a:r>
              <a:rPr lang="en" sz="1300"/>
              <a:t>was collected from </a:t>
            </a:r>
            <a:r>
              <a:rPr lang="en" sz="1300">
                <a:solidFill>
                  <a:srgbClr val="0000FF"/>
                </a:solidFill>
              </a:rPr>
              <a:t>Kaggle</a:t>
            </a:r>
            <a:r>
              <a:rPr lang="en" sz="1300"/>
              <a:t>.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https://www.kaggle.com/c/home-credit-default-risk/data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br>
              <a:rPr lang="en" sz="1300"/>
            </a:br>
            <a:r>
              <a:rPr b="1" lang="en" sz="1500">
                <a:solidFill>
                  <a:srgbClr val="0563B8"/>
                </a:solidFill>
              </a:rPr>
              <a:t>Data Description</a:t>
            </a:r>
            <a:endParaRPr sz="15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300"/>
              <a:t>There are mainly seven tables among which Application (train and test) is the master table.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/>
              <a:t>1. </a:t>
            </a:r>
            <a:r>
              <a:rPr b="1" lang="en" sz="1300"/>
              <a:t>A</a:t>
            </a:r>
            <a:r>
              <a:rPr b="1" lang="en" sz="1300"/>
              <a:t>pplication_train /test:</a:t>
            </a:r>
            <a:r>
              <a:rPr lang="en" sz="1300"/>
              <a:t> Basic data with the borrower information,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300"/>
              <a:t>    with the TARGET variable (customer repaid loan or not)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/>
              <a:t>2.</a:t>
            </a:r>
            <a:r>
              <a:rPr lang="en" sz="1300"/>
              <a:t> </a:t>
            </a:r>
            <a:r>
              <a:rPr b="1" lang="en" sz="1300"/>
              <a:t>Bureau</a:t>
            </a:r>
            <a:r>
              <a:rPr lang="en" sz="1300"/>
              <a:t>: Data on previous loans in other credit institutions.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/>
              <a:t>3. B</a:t>
            </a:r>
            <a:r>
              <a:rPr b="1" lang="en" sz="1300"/>
              <a:t>ureau_balance: </a:t>
            </a:r>
            <a:r>
              <a:rPr lang="en" sz="1300"/>
              <a:t>Monthly data on previous loans by bureau.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/>
              <a:t>4. </a:t>
            </a:r>
            <a:r>
              <a:rPr b="1" lang="en" sz="1300"/>
              <a:t>Previous_application: </a:t>
            </a:r>
            <a:r>
              <a:rPr lang="en" sz="1300"/>
              <a:t>Previous applications for loans in Home Credit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/>
              <a:t>5.</a:t>
            </a:r>
            <a:r>
              <a:rPr lang="en" sz="1300"/>
              <a:t> </a:t>
            </a:r>
            <a:r>
              <a:rPr b="1" lang="en" sz="1300"/>
              <a:t>Cash_balance</a:t>
            </a:r>
            <a:r>
              <a:rPr b="1" lang="en" sz="1300"/>
              <a:t>: </a:t>
            </a:r>
            <a:r>
              <a:rPr lang="en" sz="1300"/>
              <a:t>Monthly data on loans in Home Credit with cash and loans for purchases of goods.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/>
              <a:t>6.</a:t>
            </a:r>
            <a:r>
              <a:rPr lang="en" sz="1300"/>
              <a:t> </a:t>
            </a:r>
            <a:r>
              <a:rPr b="1" lang="en" sz="1300"/>
              <a:t>C</a:t>
            </a:r>
            <a:r>
              <a:rPr b="1" lang="en" sz="1300"/>
              <a:t>redit_card_balance: </a:t>
            </a:r>
            <a:r>
              <a:rPr lang="en" sz="1300"/>
              <a:t>Monthly credit card balance data in Home Credit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/>
              <a:t>7. I</a:t>
            </a:r>
            <a:r>
              <a:rPr b="1" lang="en" sz="1300"/>
              <a:t>nstallments_payment: </a:t>
            </a:r>
            <a:r>
              <a:rPr lang="en" sz="1300"/>
              <a:t>Billing history of previous loans in Home Credit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60725" y="79774"/>
            <a:ext cx="8229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5132775" y="742950"/>
            <a:ext cx="3943500" cy="4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63B8"/>
                </a:solidFill>
              </a:rPr>
              <a:t>Joined Tables Profile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4515" y="4437455"/>
            <a:ext cx="609586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2775" y="1264450"/>
            <a:ext cx="3943501" cy="30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146450" y="689375"/>
            <a:ext cx="4299300" cy="4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63B8"/>
                </a:solidFill>
              </a:rPr>
              <a:t>Data Exploration:</a:t>
            </a:r>
            <a:endParaRPr b="1">
              <a:solidFill>
                <a:srgbClr val="0563B8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/>
              <a:t>1. Missing values</a:t>
            </a:r>
            <a:r>
              <a:rPr lang="en" sz="1500"/>
              <a:t> - </a:t>
            </a:r>
            <a:r>
              <a:rPr lang="en"/>
              <a:t>100 variables had missing values more than 15%.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/>
              <a:t>2. Duplicate rows</a:t>
            </a:r>
            <a:r>
              <a:rPr lang="en" sz="1500"/>
              <a:t> -</a:t>
            </a:r>
            <a:r>
              <a:rPr lang="en"/>
              <a:t> Customers had duplicate applications, with multiple accounts &amp; credits.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3. Many attributes</a:t>
            </a:r>
            <a:r>
              <a:rPr lang="en"/>
              <a:t>: 122 variables in application table. Total 505 variables in joined table.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4. Missing key features</a:t>
            </a:r>
            <a:r>
              <a:rPr lang="en"/>
              <a:t>: missing counts in features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5. Outliers - </a:t>
            </a:r>
            <a:r>
              <a:rPr lang="en"/>
              <a:t>approximately 5% of the dataset came with outliers.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6. Imbalanced Class</a:t>
            </a:r>
            <a:r>
              <a:rPr lang="en"/>
              <a:t> - 8.1% values for TARGET category 1, and 91.9% for category 0.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146450" y="79774"/>
            <a:ext cx="8229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4445750" y="603650"/>
            <a:ext cx="46410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63B8"/>
                </a:solidFill>
              </a:rPr>
              <a:t>Data Cleaning</a:t>
            </a:r>
            <a:r>
              <a:rPr lang="en"/>
              <a:t>: </a:t>
            </a:r>
            <a:endParaRPr/>
          </a:p>
          <a:p>
            <a:pPr indent="-311150" lvl="0" marL="457200" rtl="0" algn="l">
              <a:spcBef>
                <a:spcPts val="48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Removed columns with missing values exceeding more than 15% 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The d</a:t>
            </a:r>
            <a:r>
              <a:rPr lang="en" sz="1300">
                <a:solidFill>
                  <a:srgbClr val="000000"/>
                </a:solidFill>
              </a:rPr>
              <a:t>uplicate </a:t>
            </a:r>
            <a:r>
              <a:rPr lang="en" sz="1300">
                <a:solidFill>
                  <a:srgbClr val="000000"/>
                </a:solidFill>
              </a:rPr>
              <a:t>rows</a:t>
            </a:r>
            <a:r>
              <a:rPr lang="en" sz="1300">
                <a:solidFill>
                  <a:srgbClr val="000000"/>
                </a:solidFill>
              </a:rPr>
              <a:t> were automatically </a:t>
            </a:r>
            <a:r>
              <a:rPr lang="en" sz="1300">
                <a:solidFill>
                  <a:srgbClr val="000000"/>
                </a:solidFill>
              </a:rPr>
              <a:t>eliminated </a:t>
            </a:r>
            <a:r>
              <a:rPr lang="en" sz="1300">
                <a:solidFill>
                  <a:srgbClr val="000000"/>
                </a:solidFill>
              </a:rPr>
              <a:t> by grouping the applications ids.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Duplicate accounts were aggregated by averaging method.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Missing values were imputed with the most frequent values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Outliers exceeding 2xStandardDev were removed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63B8"/>
                </a:solidFill>
              </a:rPr>
              <a:t>Feature Engineering</a:t>
            </a:r>
            <a:r>
              <a:rPr lang="en"/>
              <a:t>: </a:t>
            </a:r>
            <a:endParaRPr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features were created as per our estimate of impact of default-rate. ie. number </a:t>
            </a:r>
            <a:r>
              <a:rPr lang="en"/>
              <a:t>inquiry</a:t>
            </a:r>
            <a:r>
              <a:rPr lang="en"/>
              <a:t> counts, 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Categorical values were converted to dummy variables.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Imbalanced classes were balanced using “Upsampling”  method.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63B8"/>
                </a:solidFill>
              </a:rPr>
              <a:t>Feature Selection</a:t>
            </a:r>
            <a:r>
              <a:rPr lang="en"/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Handled using Feature Selection method BorutaPy which uses RandomForest as an estimator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/>
              <a:t>Out of 505, only 95 top ranking features were selected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050" y="15492"/>
            <a:ext cx="767950" cy="73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50" y="3845925"/>
            <a:ext cx="3954026" cy="12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56925" y="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Methodology: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916325"/>
            <a:ext cx="85206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lang="en" sz="2000"/>
              <a:t>Logistic Regression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❏"/>
            </a:pPr>
            <a:r>
              <a:rPr lang="en" sz="2000"/>
              <a:t>Algorithm used for binary classification. </a:t>
            </a:r>
            <a:r>
              <a:rPr lang="en" sz="2000"/>
              <a:t>This</a:t>
            </a: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</a:rPr>
              <a:t> Machine Learning classification algorithm is used to predict the probability of a categorical dependent variable.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LightGBM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Light GBM is a fast, distributed, high-performance gradient </a:t>
            </a:r>
            <a:r>
              <a:rPr lang="en" sz="2000">
                <a:solidFill>
                  <a:srgbClr val="000000"/>
                </a:solidFill>
              </a:rPr>
              <a:t>boosting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framework based on decision tree algorithm, used for ranking, classification and many other machine learning tasks.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Random Forest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❏"/>
            </a:pPr>
            <a:r>
              <a:rPr lang="en" sz="2000"/>
              <a:t>Ensemble learning method for classification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65275" y="716925"/>
            <a:ext cx="8520600" cy="4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Logistic Regression</a:t>
            </a:r>
            <a:endParaRPr b="1"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Easy to implement and efficient to train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Helps in Maximum likelihood estimation when u</a:t>
            </a:r>
            <a:r>
              <a:rPr lang="en"/>
              <a:t>sed as a performance baseline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Highly Interpretable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endParaRPr b="1"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Overcomes Overfitting issues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Reduces variance and improves accuracy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Works well with Categorical Variables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704950"/>
            <a:ext cx="8520600" cy="3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Light GBM (A Gradient Boosting Framework)</a:t>
            </a:r>
            <a:endParaRPr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Better Efficiency and accuracy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Faster training speed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Helps eliminate feature redundancy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975" y="2485650"/>
            <a:ext cx="6538726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