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82" r:id="rId3"/>
    <p:sldId id="283" r:id="rId4"/>
    <p:sldId id="284" r:id="rId5"/>
    <p:sldId id="285" r:id="rId6"/>
    <p:sldId id="286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ill Sans" panose="020B0604020202020204" charset="0"/>
      <p:regular r:id="rId13"/>
      <p:bold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PT Sans Narrow" panose="020B0506020203020204" pitchFamily="3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3" roundtripDataSignature="AMtx7miFwRrISYKeSSSvbwv0AWW6FnXe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6190D1-EF26-4F48-B996-3BA169B9BB60}">
  <a:tblStyle styleId="{346190D1-EF26-4F48-B996-3BA169B9BB6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63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6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6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6d916534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d6d916534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d1666f8d9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d1666f8d9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6e36457e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d6e36457e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d74903c99d_1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d74903c99d_1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6d916534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d6d916534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d763669aeb_6_4"/>
          <p:cNvCxnSpPr/>
          <p:nvPr/>
        </p:nvCxnSpPr>
        <p:spPr>
          <a:xfrm>
            <a:off x="9343647" y="4235850"/>
            <a:ext cx="7497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gd763669aeb_6_4"/>
          <p:cNvCxnSpPr/>
          <p:nvPr/>
        </p:nvCxnSpPr>
        <p:spPr>
          <a:xfrm>
            <a:off x="2100047" y="4211002"/>
            <a:ext cx="7497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gd763669aeb_6_4"/>
          <p:cNvGrpSpPr/>
          <p:nvPr/>
        </p:nvGrpSpPr>
        <p:grpSpPr>
          <a:xfrm>
            <a:off x="1338859" y="1362666"/>
            <a:ext cx="9515557" cy="203195"/>
            <a:chOff x="1346429" y="1011300"/>
            <a:chExt cx="6452100" cy="152400"/>
          </a:xfrm>
        </p:grpSpPr>
        <p:cxnSp>
          <p:nvCxnSpPr>
            <p:cNvPr id="13" name="Google Shape;13;gd763669aeb_6_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gd763669aeb_6_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gd763669aeb_6_4"/>
          <p:cNvGrpSpPr/>
          <p:nvPr/>
        </p:nvGrpSpPr>
        <p:grpSpPr>
          <a:xfrm>
            <a:off x="1338868" y="5292001"/>
            <a:ext cx="9515557" cy="203195"/>
            <a:chOff x="1346435" y="3969088"/>
            <a:chExt cx="6452100" cy="152400"/>
          </a:xfrm>
        </p:grpSpPr>
        <p:cxnSp>
          <p:nvCxnSpPr>
            <p:cNvPr id="16" name="Google Shape;16;gd763669aeb_6_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gd763669aeb_6_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gd763669aeb_6_4"/>
          <p:cNvSpPr txBox="1">
            <a:spLocks noGrp="1"/>
          </p:cNvSpPr>
          <p:nvPr>
            <p:ph type="ctrTitle"/>
          </p:nvPr>
        </p:nvSpPr>
        <p:spPr>
          <a:xfrm>
            <a:off x="1338867" y="2335685"/>
            <a:ext cx="9515700" cy="136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9" name="Google Shape;19;gd763669aeb_6_4"/>
          <p:cNvSpPr txBox="1">
            <a:spLocks noGrp="1"/>
          </p:cNvSpPr>
          <p:nvPr>
            <p:ph type="subTitle" idx="1"/>
          </p:nvPr>
        </p:nvSpPr>
        <p:spPr>
          <a:xfrm>
            <a:off x="2849633" y="3800052"/>
            <a:ext cx="64941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20" name="Google Shape;20;gd763669aeb_6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763669aeb_6_5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d763669aeb_6_16"/>
          <p:cNvSpPr/>
          <p:nvPr/>
        </p:nvSpPr>
        <p:spPr>
          <a:xfrm>
            <a:off x="-67" y="3429200"/>
            <a:ext cx="12192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gd763669aeb_6_16"/>
          <p:cNvSpPr txBox="1">
            <a:spLocks noGrp="1"/>
          </p:cNvSpPr>
          <p:nvPr>
            <p:ph type="title"/>
          </p:nvPr>
        </p:nvSpPr>
        <p:spPr>
          <a:xfrm>
            <a:off x="415600" y="1086400"/>
            <a:ext cx="11428500" cy="125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gd763669aeb_6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d763669aeb_6_20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gd763669aeb_6_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d763669aeb_6_20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gd763669aeb_6_2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d763669aeb_6_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d763669aeb_6_25"/>
          <p:cNvSpPr txBox="1">
            <a:spLocks noGrp="1"/>
          </p:cNvSpPr>
          <p:nvPr>
            <p:ph type="body" idx="1"/>
          </p:nvPr>
        </p:nvSpPr>
        <p:spPr>
          <a:xfrm>
            <a:off x="415600" y="1688233"/>
            <a:ext cx="5333100" cy="440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gd763669aeb_6_25"/>
          <p:cNvSpPr txBox="1">
            <a:spLocks noGrp="1"/>
          </p:cNvSpPr>
          <p:nvPr>
            <p:ph type="body" idx="2"/>
          </p:nvPr>
        </p:nvSpPr>
        <p:spPr>
          <a:xfrm>
            <a:off x="6443200" y="1688233"/>
            <a:ext cx="5333100" cy="440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gd763669aeb_6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d763669aeb_6_3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0" name="Google Shape;40;gd763669aeb_6_3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1" name="Google Shape;41;gd763669aeb_6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763669aeb_6_37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847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gd763669aeb_6_3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d763669aeb_6_40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gd763669aeb_6_40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gd763669aeb_6_40"/>
          <p:cNvSpPr txBox="1">
            <a:spLocks noGrp="1"/>
          </p:cNvSpPr>
          <p:nvPr>
            <p:ph type="title"/>
          </p:nvPr>
        </p:nvSpPr>
        <p:spPr>
          <a:xfrm>
            <a:off x="354000" y="1386233"/>
            <a:ext cx="5393700" cy="223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9" name="Google Shape;49;gd763669aeb_6_40"/>
          <p:cNvSpPr txBox="1">
            <a:spLocks noGrp="1"/>
          </p:cNvSpPr>
          <p:nvPr>
            <p:ph type="subTitle" idx="1"/>
          </p:nvPr>
        </p:nvSpPr>
        <p:spPr>
          <a:xfrm>
            <a:off x="354000" y="36358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0" name="Google Shape;50;gd763669aeb_6_40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gd763669aeb_6_4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d763669aeb_6_47"/>
          <p:cNvSpPr txBox="1">
            <a:spLocks noGrp="1"/>
          </p:cNvSpPr>
          <p:nvPr>
            <p:ph type="body" idx="1"/>
          </p:nvPr>
        </p:nvSpPr>
        <p:spPr>
          <a:xfrm>
            <a:off x="415600" y="5640967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T Sans Narrow"/>
              <a:buNone/>
              <a:defRPr sz="32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gd763669aeb_6_4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763669aeb_6_50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d763669aeb_6_50"/>
          <p:cNvSpPr txBox="1">
            <a:spLocks noGrp="1"/>
          </p:cNvSpPr>
          <p:nvPr>
            <p:ph type="title" hasCustomPrompt="1"/>
          </p:nvPr>
        </p:nvSpPr>
        <p:spPr>
          <a:xfrm>
            <a:off x="415600" y="1739800"/>
            <a:ext cx="11360700" cy="2051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gd763669aeb_6_50"/>
          <p:cNvSpPr txBox="1">
            <a:spLocks noGrp="1"/>
          </p:cNvSpPr>
          <p:nvPr>
            <p:ph type="body" idx="1"/>
          </p:nvPr>
        </p:nvSpPr>
        <p:spPr>
          <a:xfrm>
            <a:off x="415600" y="3994200"/>
            <a:ext cx="11360700" cy="142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gd763669aeb_6_5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d763669aeb_6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gd763669aeb_6_0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  <a:defRPr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gd763669aeb_6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/>
          <p:nvPr/>
        </p:nvSpPr>
        <p:spPr>
          <a:xfrm>
            <a:off x="3315250" y="2505600"/>
            <a:ext cx="5381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latin typeface="Gill Sans"/>
                <a:ea typeface="Gill Sans"/>
                <a:cs typeface="Gill Sans"/>
                <a:sym typeface="Gill Sans"/>
              </a:rPr>
              <a:t>Marketing</a:t>
            </a:r>
            <a:r>
              <a:rPr lang="en-US" sz="5400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5400" b="0" i="0" u="none" strike="noStrike" cap="none">
                <a:latin typeface="Gill Sans"/>
                <a:ea typeface="Gill Sans"/>
                <a:cs typeface="Gill Sans"/>
                <a:sym typeface="Gill Sans"/>
              </a:rPr>
              <a:t>Analysis</a:t>
            </a:r>
            <a:endParaRPr/>
          </a:p>
        </p:txBody>
      </p:sp>
      <p:cxnSp>
        <p:nvCxnSpPr>
          <p:cNvPr id="148" name="Google Shape;148;p1"/>
          <p:cNvCxnSpPr/>
          <p:nvPr/>
        </p:nvCxnSpPr>
        <p:spPr>
          <a:xfrm>
            <a:off x="2812275" y="3429000"/>
            <a:ext cx="6119700" cy="0"/>
          </a:xfrm>
          <a:prstGeom prst="straightConnector1">
            <a:avLst/>
          </a:prstGeom>
          <a:noFill/>
          <a:ln w="571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1"/>
          <p:cNvSpPr txBox="1"/>
          <p:nvPr/>
        </p:nvSpPr>
        <p:spPr>
          <a:xfrm>
            <a:off x="5006794" y="3540440"/>
            <a:ext cx="30162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Gill Sans"/>
                <a:ea typeface="Gill Sans"/>
                <a:cs typeface="Gill Sans"/>
                <a:sym typeface="Gill Sans"/>
              </a:rPr>
              <a:t>By Aziz Isamedinov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br>
              <a:rPr lang="en-U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1800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0" name="Google Shape;15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50" y="258849"/>
            <a:ext cx="11281577" cy="17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6d9165340_0_43"/>
          <p:cNvSpPr txBox="1">
            <a:spLocks noGrp="1"/>
          </p:cNvSpPr>
          <p:nvPr>
            <p:ph type="title" idx="4294967295"/>
          </p:nvPr>
        </p:nvSpPr>
        <p:spPr>
          <a:xfrm>
            <a:off x="581250" y="616427"/>
            <a:ext cx="11029500" cy="702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Price Elasticity</a:t>
            </a:r>
            <a:endParaRPr/>
          </a:p>
        </p:txBody>
      </p:sp>
      <p:sp>
        <p:nvSpPr>
          <p:cNvPr id="356" name="Google Shape;356;gd6d9165340_0_43"/>
          <p:cNvSpPr txBox="1"/>
          <p:nvPr/>
        </p:nvSpPr>
        <p:spPr>
          <a:xfrm>
            <a:off x="581200" y="1501500"/>
            <a:ext cx="5798700" cy="51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Gill Sans"/>
                <a:ea typeface="Gill Sans"/>
                <a:cs typeface="Gill Sans"/>
                <a:sym typeface="Gill Sans"/>
              </a:rPr>
              <a:t>Background: 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Most customers in most markets are sensitive to the price of a product or service, and the assumption is that more people will buy the product or service if it’s cheaper and less will buy it if it’s more expensive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According to the United States Department of Agriculture's Food Analysis, price insensitive products said to be elastic when its own-price elasticity is greater than 1.0 and inelastic when its own-price elasticity is less than 1.0 the opposite is true for sensitive products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Gill Sans"/>
                <a:ea typeface="Gill Sans"/>
                <a:cs typeface="Gill Sans"/>
                <a:sym typeface="Gill Sans"/>
              </a:rPr>
              <a:t>Objective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: To maximize profits and know how much to charge for items without losing customers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Gill Sans"/>
                <a:ea typeface="Gill Sans"/>
                <a:cs typeface="Gill Sans"/>
                <a:sym typeface="Gill Sans"/>
              </a:rPr>
              <a:t>Design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: We used purchase data from all four Compare Foods stores in 4/13/2019 and 2/20/2021. Adopting linear approach Own-Price Elasticity was derived for 71 food categories out of which 43 significant ones were found,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Gill Sans"/>
                <a:ea typeface="Gill Sans"/>
                <a:cs typeface="Gill Sans"/>
                <a:sym typeface="Gill Sans"/>
              </a:rPr>
              <a:t>Estimation: 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we used Log-Linear demand function to estimate the own price elasticity for each product sub category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57" name="Google Shape;357;gd6d9165340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900" y="1688638"/>
            <a:ext cx="5509974" cy="43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gd6d9165340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3325" y="5505450"/>
            <a:ext cx="2334442" cy="397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d1666f8d9e_0_3"/>
          <p:cNvSpPr txBox="1">
            <a:spLocks noGrp="1"/>
          </p:cNvSpPr>
          <p:nvPr>
            <p:ph type="title" idx="4294967295"/>
          </p:nvPr>
        </p:nvSpPr>
        <p:spPr>
          <a:xfrm>
            <a:off x="510750" y="306252"/>
            <a:ext cx="11029500" cy="702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Own Price </a:t>
            </a:r>
            <a:r>
              <a:rPr lang="en-US" b="1">
                <a:solidFill>
                  <a:srgbClr val="000000"/>
                </a:solidFill>
              </a:rPr>
              <a:t>Elasticity - Results	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364" name="Google Shape;364;gd1666f8d9e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000" y="1249487"/>
            <a:ext cx="4534525" cy="53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gd1666f8d9e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50" y="1275550"/>
            <a:ext cx="4432725" cy="52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d6e36457e8_0_2"/>
          <p:cNvSpPr txBox="1">
            <a:spLocks noGrp="1"/>
          </p:cNvSpPr>
          <p:nvPr>
            <p:ph type="title" idx="4294967295"/>
          </p:nvPr>
        </p:nvSpPr>
        <p:spPr>
          <a:xfrm>
            <a:off x="343075" y="235427"/>
            <a:ext cx="11029500" cy="702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Sales Forecast</a:t>
            </a:r>
            <a:endParaRPr/>
          </a:p>
        </p:txBody>
      </p:sp>
      <p:pic>
        <p:nvPicPr>
          <p:cNvPr id="371" name="Google Shape;371;gd6e36457e8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7950" y="702150"/>
            <a:ext cx="6101929" cy="600322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gd6e36457e8_0_2"/>
          <p:cNvSpPr txBox="1"/>
          <p:nvPr/>
        </p:nvSpPr>
        <p:spPr>
          <a:xfrm>
            <a:off x="409750" y="1074000"/>
            <a:ext cx="5328300" cy="55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Gill Sans"/>
                <a:ea typeface="Gill Sans"/>
                <a:cs typeface="Gill Sans"/>
                <a:sym typeface="Gill Sans"/>
              </a:rPr>
              <a:t>Objective</a:t>
            </a: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: To provide information that the company can use to make intelligent business decisions for setting goals, budgeting, staffing, production or funding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Gill Sans"/>
                <a:ea typeface="Gill Sans"/>
                <a:cs typeface="Gill Sans"/>
                <a:sym typeface="Gill Sans"/>
              </a:rPr>
              <a:t>Design</a:t>
            </a:r>
            <a:r>
              <a:rPr lang="en-US" sz="1600">
                <a:latin typeface="Gill Sans"/>
                <a:ea typeface="Gill Sans"/>
                <a:cs typeface="Gill Sans"/>
                <a:sym typeface="Gill Sans"/>
              </a:rPr>
              <a:t>: </a:t>
            </a: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The weekly sales dataset was aggregated to monthly level for each store and the model was trained based on the two years historical data.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Gill Sans"/>
                <a:ea typeface="Gill Sans"/>
                <a:cs typeface="Gill Sans"/>
                <a:sym typeface="Gill Sans"/>
              </a:rPr>
              <a:t>Estimation:</a:t>
            </a: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 We used FB Prophet algorithm for 12 month sales prediction. The model predicted with ~90% accuracy.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73" name="Google Shape;373;gd6e36457e8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75" y="4843475"/>
            <a:ext cx="5745099" cy="12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74903c99d_10_16"/>
          <p:cNvSpPr txBox="1">
            <a:spLocks noGrp="1"/>
          </p:cNvSpPr>
          <p:nvPr>
            <p:ph type="title" idx="4294967295"/>
          </p:nvPr>
        </p:nvSpPr>
        <p:spPr>
          <a:xfrm>
            <a:off x="343075" y="235427"/>
            <a:ext cx="11029500" cy="702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Assortment Recommendation</a:t>
            </a:r>
            <a:endParaRPr/>
          </a:p>
        </p:txBody>
      </p:sp>
      <p:sp>
        <p:nvSpPr>
          <p:cNvPr id="379" name="Google Shape;379;gd74903c99d_10_16"/>
          <p:cNvSpPr txBox="1"/>
          <p:nvPr/>
        </p:nvSpPr>
        <p:spPr>
          <a:xfrm>
            <a:off x="419275" y="1291950"/>
            <a:ext cx="8105700" cy="47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Gill Sans"/>
                <a:ea typeface="Gill Sans"/>
                <a:cs typeface="Gill Sans"/>
                <a:sym typeface="Gill Sans"/>
              </a:rPr>
              <a:t>Objective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: </a:t>
            </a:r>
            <a:r>
              <a:rPr lang="en-US" sz="155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 Optimize visual merchandising, store layout, and product placement for the most conversion </a:t>
            </a:r>
            <a:endParaRPr sz="155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5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Gill Sans"/>
                <a:ea typeface="Gill Sans"/>
                <a:cs typeface="Gill Sans"/>
                <a:sym typeface="Gill Sans"/>
              </a:rPr>
              <a:t>Design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:</a:t>
            </a: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55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Instacart Online Grocery Shopping Dataset” contains 1,384,617 observations of 131,209 unique users, where each row in the dataset is a product from an order. There is a single order per user in this dataset.</a:t>
            </a:r>
            <a:endParaRPr sz="155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5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Gill Sans"/>
                <a:ea typeface="Gill Sans"/>
                <a:cs typeface="Gill Sans"/>
                <a:sym typeface="Gill Sans"/>
              </a:rPr>
              <a:t>Estimation</a:t>
            </a:r>
            <a:r>
              <a:rPr lang="en-US" sz="1600">
                <a:latin typeface="Gill Sans"/>
                <a:ea typeface="Gill Sans"/>
                <a:cs typeface="Gill Sans"/>
                <a:sym typeface="Gill Sans"/>
              </a:rPr>
              <a:t>: </a:t>
            </a:r>
            <a:r>
              <a:rPr lang="en-US" sz="155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We used </a:t>
            </a:r>
            <a:r>
              <a:rPr lang="en-US" sz="1550" u="sng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Apriori algorithm</a:t>
            </a:r>
            <a:r>
              <a:rPr lang="en-US" sz="155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for mining frequent itemsets and devising association rules from a transactional database</a:t>
            </a:r>
            <a:endParaRPr sz="16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80" name="Google Shape;380;gd74903c99d_1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1425" y="463475"/>
            <a:ext cx="3870526" cy="77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d74903c99d_1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0850" y="4210250"/>
            <a:ext cx="5035474" cy="24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gd74903c99d_10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2600" y="4458100"/>
            <a:ext cx="3581300" cy="216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gd74903c99d_10_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77375" y="403025"/>
            <a:ext cx="1057450" cy="8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gd74903c99d_10_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20275" y="1514475"/>
            <a:ext cx="2690512" cy="25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gd6d9165340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75" y="1487400"/>
            <a:ext cx="10577702" cy="5307376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gd6d9165340_0_48"/>
          <p:cNvSpPr txBox="1">
            <a:spLocks noGrp="1"/>
          </p:cNvSpPr>
          <p:nvPr>
            <p:ph type="title" idx="4294967295"/>
          </p:nvPr>
        </p:nvSpPr>
        <p:spPr>
          <a:xfrm>
            <a:off x="343075" y="235427"/>
            <a:ext cx="11029500" cy="702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Association Rules - Network Diagram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Microsoft Office PowerPoint</Application>
  <PresentationFormat>Widescreen</PresentationFormat>
  <Paragraphs>52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Gill Sans</vt:lpstr>
      <vt:lpstr>Arial</vt:lpstr>
      <vt:lpstr>PT Sans Narrow</vt:lpstr>
      <vt:lpstr>Calibri</vt:lpstr>
      <vt:lpstr>Open Sans</vt:lpstr>
      <vt:lpstr>Tropic</vt:lpstr>
      <vt:lpstr>PowerPoint Presentation</vt:lpstr>
      <vt:lpstr>Price Elasticity</vt:lpstr>
      <vt:lpstr>Own Price Elasticity - Results </vt:lpstr>
      <vt:lpstr>Sales Forecast</vt:lpstr>
      <vt:lpstr>Assortment Recommendation</vt:lpstr>
      <vt:lpstr>Association Rules - Network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Jasmine Parker</dc:creator>
  <cp:lastModifiedBy>Aziz Isamedinov</cp:lastModifiedBy>
  <cp:revision>1</cp:revision>
  <dcterms:created xsi:type="dcterms:W3CDTF">2021-05-01T17:44:55Z</dcterms:created>
  <dcterms:modified xsi:type="dcterms:W3CDTF">2022-02-04T02:05:44Z</dcterms:modified>
</cp:coreProperties>
</file>