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0" r:id="rId5"/>
    <p:sldId id="263" r:id="rId6"/>
    <p:sldId id="264"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ssets.iorbex.com/blog/wp-content/uploads/2016/12/18071916/Economic-indicators_0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3104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35014" y="1735184"/>
            <a:ext cx="7405374" cy="2923877"/>
          </a:xfrm>
          <a:prstGeom prst="rect">
            <a:avLst/>
          </a:prstGeom>
          <a:solidFill>
            <a:schemeClr val="bg1">
              <a:alpha val="75000"/>
            </a:schemeClr>
          </a:solidFill>
        </p:spPr>
        <p:txBody>
          <a:bodyPr wrap="square" rtlCol="0">
            <a:spAutoFit/>
          </a:bodyPr>
          <a:lstStyle/>
          <a:p>
            <a:endParaRPr lang="en-US" sz="3600" dirty="0"/>
          </a:p>
          <a:p>
            <a:r>
              <a:rPr lang="en-US" sz="4800" dirty="0">
                <a:latin typeface="Adobe Garamond Pro Bold" panose="02020702060506020403" pitchFamily="18" charset="0"/>
              </a:rPr>
              <a:t>	Moving Average Trade 	Strategy </a:t>
            </a:r>
            <a:endParaRPr lang="en-US" sz="4400" dirty="0">
              <a:latin typeface="Adobe Garamond Pro Bold" panose="02020702060506020403" pitchFamily="18" charset="0"/>
            </a:endParaRPr>
          </a:p>
          <a:p>
            <a:r>
              <a:rPr lang="en-US" sz="3200" dirty="0">
                <a:latin typeface="Adobe Garamond Pro Bold" panose="02020702060506020403" pitchFamily="18" charset="0"/>
              </a:rPr>
              <a:t>						</a:t>
            </a:r>
            <a:r>
              <a:rPr lang="en-US" sz="3200" dirty="0">
                <a:solidFill>
                  <a:srgbClr val="0070C0"/>
                </a:solidFill>
                <a:latin typeface="Adobe Garamond Pro Bold" panose="02020702060506020403" pitchFamily="18" charset="0"/>
              </a:rPr>
              <a:t>Simulation using </a:t>
            </a:r>
            <a:r>
              <a:rPr lang="en-US" sz="3200" dirty="0" err="1">
                <a:solidFill>
                  <a:srgbClr val="0070C0"/>
                </a:solidFill>
                <a:latin typeface="Adobe Garamond Pro Bold" panose="02020702060506020403" pitchFamily="18" charset="0"/>
              </a:rPr>
              <a:t>Netlogo</a:t>
            </a:r>
            <a:endParaRPr lang="en-US" sz="3200" dirty="0">
              <a:solidFill>
                <a:srgbClr val="0070C0"/>
              </a:solidFill>
              <a:latin typeface="Adobe Garamond Pro Bold" panose="02020702060506020403" pitchFamily="18" charset="0"/>
            </a:endParaRPr>
          </a:p>
          <a:p>
            <a:endParaRPr lang="en-US" sz="2000" dirty="0">
              <a:solidFill>
                <a:srgbClr val="0070C0"/>
              </a:solidFill>
            </a:endParaRPr>
          </a:p>
        </p:txBody>
      </p:sp>
      <p:sp>
        <p:nvSpPr>
          <p:cNvPr id="7" name="Rectangle 6"/>
          <p:cNvSpPr/>
          <p:nvPr/>
        </p:nvSpPr>
        <p:spPr>
          <a:xfrm>
            <a:off x="9168198" y="5923890"/>
            <a:ext cx="2656240" cy="461665"/>
          </a:xfrm>
          <a:prstGeom prst="rect">
            <a:avLst/>
          </a:prstGeom>
        </p:spPr>
        <p:txBody>
          <a:bodyPr wrap="none">
            <a:spAutoFit/>
          </a:bodyPr>
          <a:lstStyle/>
          <a:p>
            <a:r>
              <a:rPr lang="en-US" sz="2400" dirty="0">
                <a:solidFill>
                  <a:schemeClr val="bg1"/>
                </a:solidFill>
                <a:latin typeface="Adobe Garamond Pro Bold" panose="02020702060506020403" pitchFamily="18" charset="0"/>
              </a:rPr>
              <a:t>By Aziz Isamedinov</a:t>
            </a:r>
            <a:endParaRPr lang="en-US" sz="2000" dirty="0">
              <a:solidFill>
                <a:schemeClr val="bg1"/>
              </a:solidFill>
            </a:endParaRPr>
          </a:p>
        </p:txBody>
      </p:sp>
    </p:spTree>
    <p:extLst>
      <p:ext uri="{BB962C8B-B14F-4D97-AF65-F5344CB8AC3E}">
        <p14:creationId xmlns:p14="http://schemas.microsoft.com/office/powerpoint/2010/main" val="48018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2284" y="1179870"/>
            <a:ext cx="11543071" cy="98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762" y="275304"/>
            <a:ext cx="10766322" cy="769441"/>
          </a:xfrm>
          <a:prstGeom prst="rect">
            <a:avLst/>
          </a:prstGeom>
          <a:noFill/>
        </p:spPr>
        <p:txBody>
          <a:bodyPr wrap="square" rtlCol="0">
            <a:spAutoFit/>
          </a:bodyPr>
          <a:lstStyle/>
          <a:p>
            <a:r>
              <a:rPr lang="en-US" sz="4400" b="1" dirty="0"/>
              <a:t>Problem</a:t>
            </a:r>
          </a:p>
        </p:txBody>
      </p:sp>
      <p:sp>
        <p:nvSpPr>
          <p:cNvPr id="2" name="Rectangle 1"/>
          <p:cNvSpPr/>
          <p:nvPr/>
        </p:nvSpPr>
        <p:spPr>
          <a:xfrm>
            <a:off x="658762" y="1742047"/>
            <a:ext cx="8149653" cy="3477875"/>
          </a:xfrm>
          <a:prstGeom prst="rect">
            <a:avLst/>
          </a:prstGeom>
        </p:spPr>
        <p:txBody>
          <a:bodyPr wrap="square">
            <a:spAutoFit/>
          </a:bodyPr>
          <a:lstStyle/>
          <a:p>
            <a:r>
              <a:rPr lang="en-US" sz="2000" dirty="0">
                <a:solidFill>
                  <a:srgbClr val="282828"/>
                </a:solidFill>
                <a:latin typeface="Lava Std"/>
              </a:rPr>
              <a:t>Think about an investor in the stock market who buys stock that immediately goes up or down a little bit. Was buying the right decision? You don’t know the answer for years. </a:t>
            </a:r>
          </a:p>
          <a:p>
            <a:endParaRPr lang="en-US" sz="2000" dirty="0">
              <a:solidFill>
                <a:srgbClr val="282828"/>
              </a:solidFill>
              <a:latin typeface="Lava Std"/>
            </a:endParaRPr>
          </a:p>
          <a:p>
            <a:r>
              <a:rPr lang="en-US" sz="2000" dirty="0">
                <a:solidFill>
                  <a:srgbClr val="282828"/>
                </a:solidFill>
                <a:latin typeface="Lava Std"/>
              </a:rPr>
              <a:t>It’s the same with decision making generally.</a:t>
            </a:r>
            <a:r>
              <a:rPr lang="en-US" sz="2000" dirty="0"/>
              <a:t> </a:t>
            </a:r>
            <a:r>
              <a:rPr lang="en-US" sz="2000" dirty="0">
                <a:solidFill>
                  <a:srgbClr val="282828"/>
                </a:solidFill>
                <a:latin typeface="Lava Std"/>
              </a:rPr>
              <a:t>We don’t really know how things are going to unfold, so it’s difficult to make forecasts or budgets going many years into the future.</a:t>
            </a:r>
          </a:p>
          <a:p>
            <a:endParaRPr lang="en-US" sz="2000" dirty="0">
              <a:solidFill>
                <a:srgbClr val="282828"/>
              </a:solidFill>
              <a:latin typeface="Lava Std"/>
            </a:endParaRPr>
          </a:p>
          <a:p>
            <a:r>
              <a:rPr lang="en-US" sz="2000" dirty="0">
                <a:solidFill>
                  <a:srgbClr val="282828"/>
                </a:solidFill>
                <a:latin typeface="Lava Std"/>
              </a:rPr>
              <a:t>Lets use technical indicators that reveal historical average behavior of a stock price for a given time frame and develop a trading strategy. But what guarantees that the strategy will perform well in the future?</a:t>
            </a:r>
          </a:p>
        </p:txBody>
      </p:sp>
      <p:pic>
        <p:nvPicPr>
          <p:cNvPr id="3" name="Picture 2"/>
          <p:cNvPicPr>
            <a:picLocks noChangeAspect="1"/>
          </p:cNvPicPr>
          <p:nvPr/>
        </p:nvPicPr>
        <p:blipFill>
          <a:blip r:embed="rId2"/>
          <a:stretch>
            <a:fillRect/>
          </a:stretch>
        </p:blipFill>
        <p:spPr>
          <a:xfrm>
            <a:off x="9137000" y="2210604"/>
            <a:ext cx="2858355" cy="2540760"/>
          </a:xfrm>
          <a:prstGeom prst="rect">
            <a:avLst/>
          </a:prstGeom>
        </p:spPr>
      </p:pic>
      <p:pic>
        <p:nvPicPr>
          <p:cNvPr id="10" name="Picture 9"/>
          <p:cNvPicPr>
            <a:picLocks noChangeAspect="1"/>
          </p:cNvPicPr>
          <p:nvPr/>
        </p:nvPicPr>
        <p:blipFill>
          <a:blip r:embed="rId3"/>
          <a:stretch>
            <a:fillRect/>
          </a:stretch>
        </p:blipFill>
        <p:spPr>
          <a:xfrm>
            <a:off x="9434505" y="570340"/>
            <a:ext cx="2263343" cy="1219060"/>
          </a:xfrm>
          <a:prstGeom prst="rect">
            <a:avLst/>
          </a:prstGeom>
        </p:spPr>
      </p:pic>
    </p:spTree>
    <p:extLst>
      <p:ext uri="{BB962C8B-B14F-4D97-AF65-F5344CB8AC3E}">
        <p14:creationId xmlns:p14="http://schemas.microsoft.com/office/powerpoint/2010/main" val="368456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452284" y="1179870"/>
            <a:ext cx="769487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762" y="275304"/>
            <a:ext cx="10766322" cy="769441"/>
          </a:xfrm>
          <a:prstGeom prst="rect">
            <a:avLst/>
          </a:prstGeom>
          <a:noFill/>
        </p:spPr>
        <p:txBody>
          <a:bodyPr wrap="square" rtlCol="0">
            <a:spAutoFit/>
          </a:bodyPr>
          <a:lstStyle/>
          <a:p>
            <a:r>
              <a:rPr lang="en-US" sz="4400" b="1" dirty="0"/>
              <a:t>Solution: Back testing</a:t>
            </a:r>
          </a:p>
        </p:txBody>
      </p:sp>
      <p:sp>
        <p:nvSpPr>
          <p:cNvPr id="12" name="TextBox 11"/>
          <p:cNvSpPr txBox="1"/>
          <p:nvPr/>
        </p:nvSpPr>
        <p:spPr>
          <a:xfrm>
            <a:off x="452283" y="1324828"/>
            <a:ext cx="7809974" cy="5309146"/>
          </a:xfrm>
          <a:prstGeom prst="rect">
            <a:avLst/>
          </a:prstGeom>
          <a:noFill/>
        </p:spPr>
        <p:txBody>
          <a:bodyPr wrap="square" rtlCol="0">
            <a:spAutoFit/>
          </a:bodyPr>
          <a:lstStyle/>
          <a:p>
            <a:r>
              <a:rPr lang="en-US" sz="2000" b="1" dirty="0"/>
              <a:t>What is it?</a:t>
            </a:r>
          </a:p>
          <a:p>
            <a:endParaRPr lang="en-US" sz="1100" b="1" dirty="0"/>
          </a:p>
          <a:p>
            <a:r>
              <a:rPr lang="en-US" b="1" dirty="0"/>
              <a:t>Definition</a:t>
            </a:r>
            <a:r>
              <a:rPr lang="en-US" dirty="0"/>
              <a:t>: Back testing is a mathematical </a:t>
            </a:r>
            <a:r>
              <a:rPr lang="en-US" u="sng" dirty="0"/>
              <a:t>simulation</a:t>
            </a:r>
            <a:r>
              <a:rPr lang="en-US" dirty="0"/>
              <a:t> used by traders to evaluate the performance of a trading strategy and maximize profit.</a:t>
            </a:r>
          </a:p>
          <a:p>
            <a:r>
              <a:rPr lang="en-US" b="1" dirty="0"/>
              <a:t>Tool</a:t>
            </a:r>
            <a:r>
              <a:rPr lang="en-US" dirty="0"/>
              <a:t>: It is a back test simulation tool that can be run on any </a:t>
            </a:r>
            <a:r>
              <a:rPr lang="en-US" u="sng" dirty="0"/>
              <a:t>stock price</a:t>
            </a:r>
            <a:r>
              <a:rPr lang="en-US" dirty="0"/>
              <a:t> using a strategy built with technical indicators(</a:t>
            </a:r>
            <a:r>
              <a:rPr lang="en-US" dirty="0" err="1"/>
              <a:t>ie</a:t>
            </a:r>
            <a:r>
              <a:rPr lang="en-US" dirty="0"/>
              <a:t>. SMA).</a:t>
            </a:r>
          </a:p>
          <a:p>
            <a:endParaRPr lang="en-US" dirty="0"/>
          </a:p>
          <a:p>
            <a:endParaRPr lang="en-US" sz="2400" dirty="0"/>
          </a:p>
          <a:p>
            <a:r>
              <a:rPr lang="en-US" sz="2000" b="1" dirty="0"/>
              <a:t>Why is it useful?</a:t>
            </a:r>
          </a:p>
          <a:p>
            <a:endParaRPr lang="en-US" sz="1200" b="1" dirty="0"/>
          </a:p>
          <a:p>
            <a:pPr marL="342900" indent="-342900">
              <a:buFont typeface="Wingdings" panose="05000000000000000000" pitchFamily="2" charset="2"/>
              <a:buChar char="Ø"/>
            </a:pPr>
            <a:r>
              <a:rPr lang="en-US" dirty="0"/>
              <a:t>Traders/Analysts can simulate a trading strategy using historical data to generate results and analyze risk and profitability before risking any actual capital.</a:t>
            </a:r>
          </a:p>
          <a:p>
            <a:pPr marL="342900" indent="-342900">
              <a:buFont typeface="Wingdings" panose="05000000000000000000" pitchFamily="2" charset="2"/>
              <a:buChar char="Ø"/>
            </a:pPr>
            <a:r>
              <a:rPr lang="en-US" dirty="0"/>
              <a:t>Select the most suitable instruments with a particular trading strategy and create an investment portfolio with optimized return.</a:t>
            </a:r>
          </a:p>
          <a:p>
            <a:pPr marL="342900" indent="-342900">
              <a:buFont typeface="Wingdings" panose="05000000000000000000" pitchFamily="2" charset="2"/>
              <a:buChar char="Ø"/>
            </a:pPr>
            <a:r>
              <a:rPr lang="en-US" dirty="0"/>
              <a:t>The tool can also be used to fine-tune or improve strategies and develop an automated trading system</a:t>
            </a:r>
          </a:p>
          <a:p>
            <a:endParaRPr lang="en-US" dirty="0"/>
          </a:p>
          <a:p>
            <a:endParaRPr lang="en-US" dirty="0"/>
          </a:p>
        </p:txBody>
      </p:sp>
      <p:pic>
        <p:nvPicPr>
          <p:cNvPr id="16" name="Picture 15"/>
          <p:cNvPicPr>
            <a:picLocks noChangeAspect="1"/>
          </p:cNvPicPr>
          <p:nvPr/>
        </p:nvPicPr>
        <p:blipFill>
          <a:blip r:embed="rId2"/>
          <a:stretch>
            <a:fillRect/>
          </a:stretch>
        </p:blipFill>
        <p:spPr>
          <a:xfrm>
            <a:off x="8262257" y="2334703"/>
            <a:ext cx="3280260" cy="2211919"/>
          </a:xfrm>
          <a:prstGeom prst="rect">
            <a:avLst/>
          </a:prstGeom>
        </p:spPr>
      </p:pic>
    </p:spTree>
    <p:extLst>
      <p:ext uri="{BB962C8B-B14F-4D97-AF65-F5344CB8AC3E}">
        <p14:creationId xmlns:p14="http://schemas.microsoft.com/office/powerpoint/2010/main" val="192335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452284" y="1146748"/>
            <a:ext cx="10078306" cy="331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037" y="293459"/>
            <a:ext cx="10766322" cy="769441"/>
          </a:xfrm>
          <a:prstGeom prst="rect">
            <a:avLst/>
          </a:prstGeom>
          <a:noFill/>
        </p:spPr>
        <p:txBody>
          <a:bodyPr wrap="square" rtlCol="0">
            <a:spAutoFit/>
          </a:bodyPr>
          <a:lstStyle/>
          <a:p>
            <a:r>
              <a:rPr lang="en-US" sz="4400" b="1" dirty="0"/>
              <a:t>CAS: Environment, System &amp; Networks</a:t>
            </a:r>
          </a:p>
        </p:txBody>
      </p:sp>
      <p:sp>
        <p:nvSpPr>
          <p:cNvPr id="3" name="TextBox 2"/>
          <p:cNvSpPr txBox="1"/>
          <p:nvPr/>
        </p:nvSpPr>
        <p:spPr>
          <a:xfrm>
            <a:off x="332362" y="1244183"/>
            <a:ext cx="11064981" cy="4832092"/>
          </a:xfrm>
          <a:prstGeom prst="rect">
            <a:avLst/>
          </a:prstGeom>
          <a:noFill/>
        </p:spPr>
        <p:txBody>
          <a:bodyPr wrap="square" rtlCol="0">
            <a:spAutoFit/>
          </a:bodyPr>
          <a:lstStyle/>
          <a:p>
            <a:r>
              <a:rPr lang="en-US" sz="2000" b="1" dirty="0"/>
              <a:t>Environment</a:t>
            </a:r>
            <a:r>
              <a:rPr lang="en-US" sz="2000" dirty="0"/>
              <a:t>: </a:t>
            </a:r>
          </a:p>
          <a:p>
            <a:r>
              <a:rPr lang="en-US" dirty="0"/>
              <a:t>Stock Market is highly competitive business environment in which companies operate, its behavior often changes as a result of the behavior of others </a:t>
            </a:r>
            <a:r>
              <a:rPr lang="en-US" dirty="0" err="1"/>
              <a:t>i.e</a:t>
            </a:r>
            <a:r>
              <a:rPr lang="en-US" dirty="0"/>
              <a:t>, businesses,  sectors, politics or the whole economy. Therefore, It is very complex and open environment. Stock price is results of interactions among </a:t>
            </a:r>
            <a:r>
              <a:rPr lang="en-US" u="sng" dirty="0"/>
              <a:t>agents</a:t>
            </a:r>
            <a:r>
              <a:rPr lang="en-US" dirty="0"/>
              <a:t> in that environment.</a:t>
            </a:r>
          </a:p>
          <a:p>
            <a:endParaRPr lang="en-US" dirty="0"/>
          </a:p>
          <a:p>
            <a:r>
              <a:rPr lang="en-US" sz="2000" b="1" dirty="0"/>
              <a:t>The System (</a:t>
            </a:r>
            <a:r>
              <a:rPr lang="en-US" sz="2000" b="1" dirty="0" err="1"/>
              <a:t>Netlogo</a:t>
            </a:r>
            <a:r>
              <a:rPr lang="en-US" sz="2000" b="1" dirty="0"/>
              <a:t> simulation tool)</a:t>
            </a:r>
            <a:r>
              <a:rPr lang="en-US" dirty="0"/>
              <a:t>:</a:t>
            </a:r>
          </a:p>
          <a:p>
            <a:pPr marL="285750" indent="-285750">
              <a:buFont typeface="Arial" panose="020B0604020202020204" pitchFamily="34" charset="0"/>
              <a:buChar char="•"/>
            </a:pPr>
            <a:r>
              <a:rPr lang="en-US" b="1" dirty="0"/>
              <a:t>Purpose</a:t>
            </a:r>
            <a:r>
              <a:rPr lang="en-US" dirty="0"/>
              <a:t>: To evaluate the underlying strategy on historical stock prices and maximize profit.</a:t>
            </a:r>
          </a:p>
          <a:p>
            <a:pPr marL="285750" indent="-285750">
              <a:buFont typeface="Arial" panose="020B0604020202020204" pitchFamily="34" charset="0"/>
              <a:buChar char="•"/>
            </a:pPr>
            <a:r>
              <a:rPr lang="en-US" b="1" dirty="0"/>
              <a:t>Fitness function: </a:t>
            </a:r>
            <a:r>
              <a:rPr lang="en-US" dirty="0"/>
              <a:t>Portfolio/Account Balance that changes based on the trade outcomes( profits/losses) is defined as a fitness function for this model, it can be optimized by tweaking indicator parameters or trade type. </a:t>
            </a:r>
          </a:p>
          <a:p>
            <a:endParaRPr lang="en-US" sz="1400" dirty="0"/>
          </a:p>
          <a:p>
            <a:r>
              <a:rPr lang="en-US" sz="2000" b="1" dirty="0"/>
              <a:t>System’s Intelligent Agents</a:t>
            </a:r>
            <a:r>
              <a:rPr lang="en-US" sz="2000" dirty="0"/>
              <a:t>:</a:t>
            </a:r>
          </a:p>
          <a:p>
            <a:r>
              <a:rPr lang="en-US" b="1" dirty="0">
                <a:solidFill>
                  <a:srgbClr val="0070C0"/>
                </a:solidFill>
              </a:rPr>
              <a:t>Short-SMA</a:t>
            </a:r>
            <a:r>
              <a:rPr lang="en-US" dirty="0"/>
              <a:t>: It follows the average value of closing prices during the highlighted </a:t>
            </a:r>
            <a:r>
              <a:rPr lang="en-US" u="sng" dirty="0"/>
              <a:t>short-time period</a:t>
            </a:r>
            <a:r>
              <a:rPr lang="en-US" dirty="0"/>
              <a:t>.</a:t>
            </a:r>
          </a:p>
          <a:p>
            <a:r>
              <a:rPr lang="en-US" b="1" dirty="0">
                <a:solidFill>
                  <a:srgbClr val="FF9900"/>
                </a:solidFill>
              </a:rPr>
              <a:t>Long-SMA</a:t>
            </a:r>
            <a:r>
              <a:rPr lang="en-US" dirty="0"/>
              <a:t>: It follows the average value of closing prices during the highlighted </a:t>
            </a:r>
            <a:r>
              <a:rPr lang="en-US" u="sng" dirty="0"/>
              <a:t>long-time period</a:t>
            </a:r>
            <a:r>
              <a:rPr lang="en-US" dirty="0"/>
              <a:t>.</a:t>
            </a:r>
          </a:p>
          <a:p>
            <a:r>
              <a:rPr lang="en-US" b="1" dirty="0">
                <a:solidFill>
                  <a:srgbClr val="C00000"/>
                </a:solidFill>
              </a:rPr>
              <a:t>Trade Executor</a:t>
            </a:r>
            <a:r>
              <a:rPr lang="en-US" dirty="0"/>
              <a:t>: It is a strategic decision making agent. It enters or exists the trade.(buy/sell).</a:t>
            </a:r>
          </a:p>
          <a:p>
            <a:endParaRPr lang="en-US" sz="1600" b="1" dirty="0"/>
          </a:p>
          <a:p>
            <a:r>
              <a:rPr lang="en-US" sz="2000" b="1" dirty="0"/>
              <a:t>Networks/relationships: </a:t>
            </a:r>
            <a:r>
              <a:rPr lang="en-US" dirty="0"/>
              <a:t>Short &amp; Long SMA agents are closely linked to the stock price. They adjust their behavior based on the price movement and Trade Executor makes decisions based on the agents behavior(not the price)</a:t>
            </a:r>
          </a:p>
        </p:txBody>
      </p:sp>
    </p:spTree>
    <p:extLst>
      <p:ext uri="{BB962C8B-B14F-4D97-AF65-F5344CB8AC3E}">
        <p14:creationId xmlns:p14="http://schemas.microsoft.com/office/powerpoint/2010/main" val="98540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2284" y="1179870"/>
            <a:ext cx="11543071" cy="98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2284" y="266373"/>
            <a:ext cx="10766322" cy="830997"/>
          </a:xfrm>
          <a:prstGeom prst="rect">
            <a:avLst/>
          </a:prstGeom>
          <a:noFill/>
        </p:spPr>
        <p:txBody>
          <a:bodyPr wrap="square" rtlCol="0">
            <a:spAutoFit/>
          </a:bodyPr>
          <a:lstStyle/>
          <a:p>
            <a:r>
              <a:rPr lang="en-US" sz="4800" b="1" dirty="0"/>
              <a:t>Strategy &amp; System Flow</a:t>
            </a:r>
          </a:p>
        </p:txBody>
      </p:sp>
      <p:pic>
        <p:nvPicPr>
          <p:cNvPr id="4" name="Picture 3"/>
          <p:cNvPicPr>
            <a:picLocks noChangeAspect="1"/>
          </p:cNvPicPr>
          <p:nvPr/>
        </p:nvPicPr>
        <p:blipFill>
          <a:blip r:embed="rId2"/>
          <a:stretch>
            <a:fillRect/>
          </a:stretch>
        </p:blipFill>
        <p:spPr>
          <a:xfrm>
            <a:off x="7849716" y="1044745"/>
            <a:ext cx="4145639" cy="5182049"/>
          </a:xfrm>
          <a:prstGeom prst="rect">
            <a:avLst/>
          </a:prstGeom>
        </p:spPr>
      </p:pic>
      <p:sp>
        <p:nvSpPr>
          <p:cNvPr id="2" name="Rectangle 1"/>
          <p:cNvSpPr/>
          <p:nvPr/>
        </p:nvSpPr>
        <p:spPr>
          <a:xfrm>
            <a:off x="249916" y="1500357"/>
            <a:ext cx="7387573" cy="3354765"/>
          </a:xfrm>
          <a:prstGeom prst="rect">
            <a:avLst/>
          </a:prstGeom>
        </p:spPr>
        <p:txBody>
          <a:bodyPr wrap="square">
            <a:spAutoFit/>
          </a:bodyPr>
          <a:lstStyle/>
          <a:p>
            <a:r>
              <a:rPr lang="en-US" b="1" dirty="0"/>
              <a:t>How it works in practice?</a:t>
            </a:r>
          </a:p>
          <a:p>
            <a:endParaRPr lang="en-US" sz="1600" dirty="0"/>
          </a:p>
          <a:p>
            <a:r>
              <a:rPr lang="en-US" sz="1600" dirty="0"/>
              <a:t>The Strategy applies two moving averages to a chart: one longer and one shorter. When the shorter-term MA crosses above the longer-term MA, it's a </a:t>
            </a:r>
            <a:r>
              <a:rPr lang="en-US" sz="1600" b="1" dirty="0"/>
              <a:t>buy signal</a:t>
            </a:r>
            <a:r>
              <a:rPr lang="en-US" sz="1600" dirty="0"/>
              <a:t>, as it indicates that the trend is shifting up. This is known as a "golden cross" </a:t>
            </a:r>
          </a:p>
          <a:p>
            <a:endParaRPr lang="en-US" sz="1600" dirty="0"/>
          </a:p>
          <a:p>
            <a:r>
              <a:rPr lang="en-US" sz="1600" dirty="0"/>
              <a:t>Meanwhile, when the shorter-term MA crosses below the longer-term MA, it's a </a:t>
            </a:r>
            <a:r>
              <a:rPr lang="en-US" sz="1600" b="1" dirty="0"/>
              <a:t>sell signal</a:t>
            </a:r>
            <a:r>
              <a:rPr lang="en-US" sz="1600" dirty="0"/>
              <a:t>, as it indicates that the trend is shifting down. This is known as a "dead/death cross."</a:t>
            </a:r>
          </a:p>
          <a:p>
            <a:endParaRPr lang="en-US" sz="1600" dirty="0"/>
          </a:p>
          <a:p>
            <a:endParaRPr lang="en-US" sz="1600" dirty="0"/>
          </a:p>
          <a:p>
            <a:r>
              <a:rPr lang="en-US" b="1" dirty="0"/>
              <a:t>Data Flow</a:t>
            </a:r>
            <a:r>
              <a:rPr lang="en-US" dirty="0"/>
              <a:t>:</a:t>
            </a:r>
          </a:p>
          <a:p>
            <a:endParaRPr lang="en-US" sz="1600" b="1" dirty="0"/>
          </a:p>
        </p:txBody>
      </p:sp>
      <p:pic>
        <p:nvPicPr>
          <p:cNvPr id="8" name="Picture 7" descr="Backtesting - How It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292" y="4848493"/>
            <a:ext cx="4943399" cy="108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6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2284" y="1179870"/>
            <a:ext cx="11543071" cy="98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2284" y="267809"/>
            <a:ext cx="10766322" cy="769441"/>
          </a:xfrm>
          <a:prstGeom prst="rect">
            <a:avLst/>
          </a:prstGeom>
          <a:noFill/>
        </p:spPr>
        <p:txBody>
          <a:bodyPr wrap="square" rtlCol="0">
            <a:spAutoFit/>
          </a:bodyPr>
          <a:lstStyle>
            <a:defPPr>
              <a:defRPr lang="en-US"/>
            </a:defPPr>
            <a:lvl1pPr>
              <a:defRPr sz="4400"/>
            </a:lvl1pPr>
          </a:lstStyle>
          <a:p>
            <a:r>
              <a:rPr lang="en-US" b="1" dirty="0" err="1"/>
              <a:t>Netlogo</a:t>
            </a:r>
            <a:r>
              <a:rPr lang="en-US" b="1" dirty="0"/>
              <a:t>: System Design &amp; Code</a:t>
            </a:r>
          </a:p>
        </p:txBody>
      </p:sp>
      <p:pic>
        <p:nvPicPr>
          <p:cNvPr id="3" name="Picture 2"/>
          <p:cNvPicPr>
            <a:picLocks noChangeAspect="1"/>
          </p:cNvPicPr>
          <p:nvPr/>
        </p:nvPicPr>
        <p:blipFill>
          <a:blip r:embed="rId2"/>
          <a:stretch>
            <a:fillRect/>
          </a:stretch>
        </p:blipFill>
        <p:spPr>
          <a:xfrm>
            <a:off x="2151090" y="1594651"/>
            <a:ext cx="7764904" cy="3904048"/>
          </a:xfrm>
          <a:prstGeom prst="rect">
            <a:avLst/>
          </a:prstGeom>
        </p:spPr>
      </p:pic>
    </p:spTree>
    <p:extLst>
      <p:ext uri="{BB962C8B-B14F-4D97-AF65-F5344CB8AC3E}">
        <p14:creationId xmlns:p14="http://schemas.microsoft.com/office/powerpoint/2010/main" val="103908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2284" y="1179870"/>
            <a:ext cx="11543071" cy="98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762" y="275304"/>
            <a:ext cx="10766322" cy="769441"/>
          </a:xfrm>
          <a:prstGeom prst="rect">
            <a:avLst/>
          </a:prstGeom>
          <a:noFill/>
        </p:spPr>
        <p:txBody>
          <a:bodyPr wrap="square" rtlCol="0">
            <a:spAutoFit/>
          </a:bodyPr>
          <a:lstStyle/>
          <a:p>
            <a:r>
              <a:rPr lang="en-US" sz="4400" b="1" dirty="0"/>
              <a:t>Application Overview</a:t>
            </a:r>
          </a:p>
        </p:txBody>
      </p:sp>
      <p:pic>
        <p:nvPicPr>
          <p:cNvPr id="2" name="Picture 1"/>
          <p:cNvPicPr>
            <a:picLocks noChangeAspect="1"/>
          </p:cNvPicPr>
          <p:nvPr/>
        </p:nvPicPr>
        <p:blipFill>
          <a:blip r:embed="rId2"/>
          <a:stretch>
            <a:fillRect/>
          </a:stretch>
        </p:blipFill>
        <p:spPr>
          <a:xfrm>
            <a:off x="1199290" y="1324828"/>
            <a:ext cx="9181399" cy="4825572"/>
          </a:xfrm>
          <a:prstGeom prst="rect">
            <a:avLst/>
          </a:prstGeom>
        </p:spPr>
      </p:pic>
    </p:spTree>
    <p:extLst>
      <p:ext uri="{BB962C8B-B14F-4D97-AF65-F5344CB8AC3E}">
        <p14:creationId xmlns:p14="http://schemas.microsoft.com/office/powerpoint/2010/main" val="289387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2284" y="1179870"/>
            <a:ext cx="11543071" cy="98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762" y="275304"/>
            <a:ext cx="10766322" cy="769441"/>
          </a:xfrm>
          <a:prstGeom prst="rect">
            <a:avLst/>
          </a:prstGeom>
          <a:noFill/>
        </p:spPr>
        <p:txBody>
          <a:bodyPr wrap="square" rtlCol="0">
            <a:spAutoFit/>
          </a:bodyPr>
          <a:lstStyle/>
          <a:p>
            <a:r>
              <a:rPr lang="en-US" sz="4400" dirty="0"/>
              <a:t>Model Results &amp; Analysis &amp; Conclusions</a:t>
            </a:r>
          </a:p>
        </p:txBody>
      </p:sp>
      <p:sp>
        <p:nvSpPr>
          <p:cNvPr id="4" name="Right Arrow 3"/>
          <p:cNvSpPr/>
          <p:nvPr/>
        </p:nvSpPr>
        <p:spPr>
          <a:xfrm>
            <a:off x="6400800" y="3230380"/>
            <a:ext cx="786984" cy="794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58677" y="2051050"/>
            <a:ext cx="5767033" cy="4292389"/>
          </a:xfrm>
          <a:prstGeom prst="rect">
            <a:avLst/>
          </a:prstGeom>
        </p:spPr>
      </p:pic>
      <p:sp>
        <p:nvSpPr>
          <p:cNvPr id="8" name="TextBox 7"/>
          <p:cNvSpPr txBox="1"/>
          <p:nvPr/>
        </p:nvSpPr>
        <p:spPr>
          <a:xfrm>
            <a:off x="727023" y="1416570"/>
            <a:ext cx="4924269" cy="369332"/>
          </a:xfrm>
          <a:prstGeom prst="rect">
            <a:avLst/>
          </a:prstGeom>
          <a:noFill/>
        </p:spPr>
        <p:txBody>
          <a:bodyPr wrap="square" rtlCol="0">
            <a:spAutoFit/>
          </a:bodyPr>
          <a:lstStyle/>
          <a:p>
            <a:r>
              <a:rPr lang="en-US" dirty="0">
                <a:ln w="0"/>
                <a:solidFill>
                  <a:srgbClr val="0070C0"/>
                </a:solidFill>
                <a:effectLst>
                  <a:outerShdw blurRad="38100" dist="19050" dir="2700000" algn="tl" rotWithShape="0">
                    <a:schemeClr val="dk1">
                      <a:alpha val="40000"/>
                    </a:schemeClr>
                  </a:outerShdw>
                </a:effectLst>
              </a:rPr>
              <a:t>Results for optimal parameters &amp; position type</a:t>
            </a:r>
          </a:p>
        </p:txBody>
      </p:sp>
      <p:sp>
        <p:nvSpPr>
          <p:cNvPr id="12" name="TextBox 11"/>
          <p:cNvSpPr txBox="1"/>
          <p:nvPr/>
        </p:nvSpPr>
        <p:spPr>
          <a:xfrm>
            <a:off x="7382656" y="1650620"/>
            <a:ext cx="5626308" cy="369332"/>
          </a:xfrm>
          <a:prstGeom prst="rect">
            <a:avLst/>
          </a:prstGeom>
          <a:noFill/>
        </p:spPr>
        <p:txBody>
          <a:bodyPr wrap="square" rtlCol="0">
            <a:spAutoFit/>
          </a:bodyPr>
          <a:lstStyle/>
          <a:p>
            <a:r>
              <a:rPr lang="en-US" dirty="0">
                <a:ln w="0"/>
                <a:solidFill>
                  <a:srgbClr val="0070C0"/>
                </a:solidFill>
                <a:effectLst>
                  <a:outerShdw blurRad="38100" dist="19050" dir="2700000" algn="tl" rotWithShape="0">
                    <a:schemeClr val="dk1">
                      <a:alpha val="40000"/>
                    </a:schemeClr>
                  </a:outerShdw>
                </a:effectLst>
              </a:rPr>
              <a:t>Instrument List for Investment Portfolio</a:t>
            </a:r>
          </a:p>
        </p:txBody>
      </p:sp>
      <p:pic>
        <p:nvPicPr>
          <p:cNvPr id="10" name="Picture 9"/>
          <p:cNvPicPr>
            <a:picLocks noChangeAspect="1"/>
          </p:cNvPicPr>
          <p:nvPr/>
        </p:nvPicPr>
        <p:blipFill>
          <a:blip r:embed="rId3"/>
          <a:stretch>
            <a:fillRect/>
          </a:stretch>
        </p:blipFill>
        <p:spPr>
          <a:xfrm>
            <a:off x="7456248" y="2620718"/>
            <a:ext cx="4389500" cy="2545301"/>
          </a:xfrm>
          <a:prstGeom prst="rect">
            <a:avLst/>
          </a:prstGeom>
        </p:spPr>
      </p:pic>
    </p:spTree>
    <p:extLst>
      <p:ext uri="{BB962C8B-B14F-4D97-AF65-F5344CB8AC3E}">
        <p14:creationId xmlns:p14="http://schemas.microsoft.com/office/powerpoint/2010/main" val="15673323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3486</TotalTime>
  <Words>609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Garamond Pro Bold</vt:lpstr>
      <vt:lpstr>Arial</vt:lpstr>
      <vt:lpstr>Calibri</vt:lpstr>
      <vt:lpstr>Calibri Light</vt:lpstr>
      <vt:lpstr>Lava Std</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Isamedinov</dc:creator>
  <cp:lastModifiedBy>Aziz Isamedinov</cp:lastModifiedBy>
  <cp:revision>63</cp:revision>
  <dcterms:created xsi:type="dcterms:W3CDTF">2021-04-20T18:07:41Z</dcterms:created>
  <dcterms:modified xsi:type="dcterms:W3CDTF">2022-02-04T02:36:21Z</dcterms:modified>
</cp:coreProperties>
</file>