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13"/>
  </p:notes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6" r:id="rId10"/>
    <p:sldId id="261" r:id="rId11"/>
    <p:sldId id="267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88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55320" y="-5715"/>
            <a:ext cx="6017894" cy="823531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4081" y="1656082"/>
            <a:ext cx="10289546" cy="3139439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453" y="4795520"/>
            <a:ext cx="8385174" cy="1666241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98894" y="7059931"/>
            <a:ext cx="518885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859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5679438"/>
            <a:ext cx="12022453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3214" y="1118535"/>
            <a:ext cx="9871133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4" y="6359524"/>
            <a:ext cx="12022453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038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822960"/>
            <a:ext cx="12022453" cy="3657600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5" y="5212080"/>
            <a:ext cx="12022456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13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4" y="4114799"/>
            <a:ext cx="10239378" cy="457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6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3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59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3970297"/>
            <a:ext cx="12022451" cy="1762560"/>
          </a:xfrm>
        </p:spPr>
        <p:txBody>
          <a:bodyPr anchor="b">
            <a:normAutofit/>
          </a:bodyPr>
          <a:lstStyle>
            <a:lvl1pPr algn="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2857"/>
            <a:ext cx="12022452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1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6" y="4663440"/>
            <a:ext cx="12022452" cy="10668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0240"/>
            <a:ext cx="12022452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66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822961"/>
            <a:ext cx="12022454" cy="32727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5" y="4206240"/>
            <a:ext cx="12022456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6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58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104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9187" y="822960"/>
            <a:ext cx="2124443" cy="612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1175" y="822960"/>
            <a:ext cx="9623690" cy="6126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146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42228" y="7040558"/>
            <a:ext cx="66140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93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36" y="3200399"/>
            <a:ext cx="10716896" cy="2532458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733" y="5732857"/>
            <a:ext cx="10716898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08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3200400"/>
            <a:ext cx="5874066" cy="374904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561" y="3200400"/>
            <a:ext cx="5874067" cy="3749040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783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15" y="3190240"/>
            <a:ext cx="5528626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3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585" y="3200400"/>
            <a:ext cx="55470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9561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54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278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507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1920240"/>
            <a:ext cx="4258945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822960"/>
            <a:ext cx="7489188" cy="612648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5" y="3566160"/>
            <a:ext cx="4258945" cy="219456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795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69" y="2103119"/>
            <a:ext cx="6511390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3618" y="1097280"/>
            <a:ext cx="3937169" cy="5486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9269" y="3749039"/>
            <a:ext cx="6511390" cy="219456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889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0975" y="1"/>
            <a:ext cx="2924176" cy="82296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2" y="3200400"/>
            <a:ext cx="12022456" cy="3749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9187" y="7059931"/>
            <a:ext cx="1371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736" y="7059931"/>
            <a:ext cx="8501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2228" y="7059931"/>
            <a:ext cx="661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.youtube.com/watch?v=KIAkoae6_jE" TargetMode="External" /><Relationship Id="rId3" Type="http://schemas.openxmlformats.org/officeDocument/2006/relationships/image" Target="../media/image5.png" /><Relationship Id="rId7" Type="http://schemas.openxmlformats.org/officeDocument/2006/relationships/hyperlink" Target="https://m.youtube.com/watch?v=6tNS--WetLI" TargetMode="External" /><Relationship Id="rId12" Type="http://schemas.openxmlformats.org/officeDocument/2006/relationships/hyperlink" Target="https://stackoverflow.com/questions/944592/best-practice-for-using-assert" TargetMode="External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Relationship Id="rId6" Type="http://schemas.openxmlformats.org/officeDocument/2006/relationships/hyperlink" Target="https://www.guru99.com/white-box-testing.html" TargetMode="External" /><Relationship Id="rId11" Type="http://schemas.openxmlformats.org/officeDocument/2006/relationships/hyperlink" Target="https://m.youtube.com/watch?v=bmuJbBQ6gvY" TargetMode="External" /><Relationship Id="rId5" Type="http://schemas.openxmlformats.org/officeDocument/2006/relationships/image" Target="../media/image7.png" /><Relationship Id="rId10" Type="http://schemas.openxmlformats.org/officeDocument/2006/relationships/hyperlink" Target="https://realpython.com/python-continuous-integration/" TargetMode="External" /><Relationship Id="rId4" Type="http://schemas.openxmlformats.org/officeDocument/2006/relationships/image" Target="../media/image6.png" /><Relationship Id="rId9" Type="http://schemas.openxmlformats.org/officeDocument/2006/relationships/hyperlink" Target="https://www.asapdevelopers.com/python-for-ci-cd/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"/>
          <p:cNvSpPr/>
          <p:nvPr/>
        </p:nvSpPr>
        <p:spPr>
          <a:xfrm>
            <a:off x="6319599" y="612802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31753D6-31B7-A013-4719-334B360D5FEE}"/>
              </a:ext>
            </a:extLst>
          </p:cNvPr>
          <p:cNvSpPr txBox="1">
            <a:spLocks/>
          </p:cNvSpPr>
          <p:nvPr/>
        </p:nvSpPr>
        <p:spPr>
          <a:xfrm>
            <a:off x="3759541" y="2439490"/>
            <a:ext cx="9672033" cy="1672755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>
            <a:lvl1pPr algn="ctr" defTabSz="54864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lnSpc>
                <a:spcPts val="6561"/>
              </a:lnSpc>
            </a:pPr>
            <a:r>
              <a:rPr lang="en-US" sz="6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Whitebox Testing dan</a:t>
            </a:r>
            <a:br>
              <a:rPr lang="id-ID" sz="6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</a:br>
            <a:r>
              <a:rPr lang="en-US" sz="6600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Unit Test</a:t>
            </a:r>
            <a:endParaRPr lang="en-US" sz="66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347FFF-BF9A-7B9B-433A-482C8FAD799D}"/>
              </a:ext>
            </a:extLst>
          </p:cNvPr>
          <p:cNvSpPr txBox="1">
            <a:spLocks/>
          </p:cNvSpPr>
          <p:nvPr/>
        </p:nvSpPr>
        <p:spPr>
          <a:xfrm>
            <a:off x="6497300" y="6104340"/>
            <a:ext cx="6987645" cy="1388534"/>
          </a:xfrm>
          <a:prstGeom prst="rect">
            <a:avLst/>
          </a:prstGeom>
        </p:spPr>
        <p:txBody>
          <a:bodyPr/>
          <a:lstStyle>
            <a:lvl1pPr marL="342900" indent="-34290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8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440180" indent="-34290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6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851660" indent="-20574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92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400300" indent="-20574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ct val="20000"/>
              </a:spcBef>
              <a:spcAft>
                <a:spcPts val="72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8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/>
              <a:t>AZIS MUSLIM</a:t>
            </a:r>
          </a:p>
          <a:p>
            <a:pPr marL="0" indent="0" algn="r">
              <a:buNone/>
            </a:pPr>
            <a:r>
              <a:rPr lang="id-ID"/>
              <a:t>201011400478</a:t>
            </a:r>
          </a:p>
          <a:p>
            <a:pPr marL="0" indent="0" algn="r">
              <a:buNone/>
            </a:pPr>
            <a:r>
              <a:rPr lang="id-ID"/>
              <a:t>07TPLE010</a:t>
            </a:r>
            <a:endParaRPr lang="id-ID"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F4F99460-C1D2-9F7D-6BA3-3BF0B1A51F80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760220" y="984052"/>
            <a:ext cx="7101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Referensi dan Sumber Materi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691" y="3375818"/>
            <a:ext cx="3481149" cy="2151459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42" y="2248256"/>
            <a:ext cx="3481149" cy="2151459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542" y="4399715"/>
            <a:ext cx="3481149" cy="2151459"/>
          </a:xfrm>
          <a:prstGeom prst="rect">
            <a:avLst/>
          </a:prstGeo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CC4034A1-E272-017E-1738-912C0D10E3CB}"/>
              </a:ext>
            </a:extLst>
          </p:cNvPr>
          <p:cNvSpPr txBox="1"/>
          <p:nvPr/>
        </p:nvSpPr>
        <p:spPr>
          <a:xfrm>
            <a:off x="1896175" y="2336125"/>
            <a:ext cx="51995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https://www.guru99.com/white-box-testing.html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7"/>
              </a:rPr>
              <a:t>https://m.youtube.com/watch?v=6tNS--WetLI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8"/>
              </a:rPr>
              <a:t>https://m.youtube.com/watch?v=KIAkoae6_jE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9"/>
              </a:rPr>
              <a:t>https://www.asapdevelopers.com/python-for-ci-cd/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10"/>
              </a:rPr>
              <a:t>https://realpython.com/python-continuous-integration/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11"/>
              </a:rPr>
              <a:t>https://m.youtube.com/watch?v=bmuJbBQ6gvY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d-ID" dirty="0">
                <a:hlinkClick r:id="rId12"/>
              </a:rPr>
              <a:t>https://stackoverflow.com/questions/944592/best-practice-for-using-assert</a:t>
            </a:r>
            <a:endParaRPr lang="id-ID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d-ID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22A9A82E-287D-DFAA-FDA4-EA18693BEFFB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9E20F0B8-4878-2726-B6B5-87341E07CD6B}"/>
              </a:ext>
            </a:extLst>
          </p:cNvPr>
          <p:cNvSpPr txBox="1"/>
          <p:nvPr/>
        </p:nvSpPr>
        <p:spPr>
          <a:xfrm>
            <a:off x="3759573" y="3453080"/>
            <a:ext cx="7111253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l"/>
            <a:r>
              <a:rPr lang="id-ID" sz="8000" b="1" dirty="0">
                <a:solidFill>
                  <a:schemeClr val="tx1"/>
                </a:solidFill>
              </a:rPr>
              <a:t>Terima Kasih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54B195E2-1F53-DBEA-BD4D-30B705B2EDE2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  <p:extLst>
      <p:ext uri="{BB962C8B-B14F-4D97-AF65-F5344CB8AC3E}">
        <p14:creationId xmlns:p14="http://schemas.microsoft.com/office/powerpoint/2010/main" val="41332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746EBE8-6405-E5DA-64B1-B61EAF3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</a:t>
            </a:r>
            <a:r>
              <a:rPr lang="id-ID" dirty="0" err="1"/>
              <a:t>WhiteBox</a:t>
            </a:r>
            <a:r>
              <a:rPr lang="id-ID" dirty="0"/>
              <a:t> Testing 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215BEC-AEF0-574B-287A-AA859D16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4" y="2926080"/>
            <a:ext cx="12022456" cy="3749041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err="1"/>
              <a:t>Whitebox</a:t>
            </a:r>
            <a:r>
              <a:rPr lang="id-ID" dirty="0"/>
              <a:t> testing adalah teknik pengujian perangkat lunak yang memeriksa struktur internal dari program. Teknik ini juga dikenal sebagai </a:t>
            </a:r>
            <a:r>
              <a:rPr lang="id-ID" dirty="0" err="1"/>
              <a:t>clear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testing, open </a:t>
            </a:r>
            <a:r>
              <a:rPr lang="id-ID" dirty="0" err="1"/>
              <a:t>box</a:t>
            </a:r>
            <a:r>
              <a:rPr lang="id-ID" dirty="0"/>
              <a:t> testing, atau </a:t>
            </a:r>
            <a:r>
              <a:rPr lang="id-ID" dirty="0" err="1"/>
              <a:t>transparent</a:t>
            </a:r>
            <a:r>
              <a:rPr lang="id-ID" dirty="0"/>
              <a:t> </a:t>
            </a:r>
            <a:r>
              <a:rPr lang="id-ID" dirty="0" err="1"/>
              <a:t>box</a:t>
            </a:r>
            <a:r>
              <a:rPr lang="id-ID" dirty="0"/>
              <a:t> testing. Tujuan dari </a:t>
            </a:r>
            <a:r>
              <a:rPr lang="id-ID" dirty="0" err="1"/>
              <a:t>whitebox</a:t>
            </a:r>
            <a:r>
              <a:rPr lang="id-ID" dirty="0"/>
              <a:t> testing adalah untuk memastikan bahwa semua jalur kode dieksekusi dan semua </a:t>
            </a:r>
            <a:r>
              <a:rPr lang="id-ID" dirty="0" err="1"/>
              <a:t>input</a:t>
            </a:r>
            <a:r>
              <a:rPr lang="id-ID" dirty="0"/>
              <a:t> yang mungkin diuji.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E32323E-D712-BE3C-5052-CD8C0FC1A860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  <p:extLst>
      <p:ext uri="{BB962C8B-B14F-4D97-AF65-F5344CB8AC3E}">
        <p14:creationId xmlns:p14="http://schemas.microsoft.com/office/powerpoint/2010/main" val="234828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308412" y="1391840"/>
            <a:ext cx="10561768" cy="13131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Contoh Implementasi Whitebox Testing dalam Python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65313" y="3149322"/>
            <a:ext cx="99893" cy="3764042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3522881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33229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257990" y="33645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3371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Static Testing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940850"/>
            <a:ext cx="43329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Menggunakan tools seperti linter dan code analysis untuk menemukan bug dan masalah kinerja yang terjadi pada kode.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633734"/>
            <a:ext cx="777597" cy="99893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44337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7223700" y="447544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44823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Dynamic Testing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1760220" y="5051703"/>
            <a:ext cx="43329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Menggunakan tools seperti PyTest dan coverage.py untuk menguji fungsionalitas dan menganalisis kode pada saat runtime.</a:t>
            </a:r>
            <a:endParaRPr lang="en-US" sz="1750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815573F-67DD-7040-E261-CF221968CD4F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E8AA0E-0D92-35DB-D8C1-1A4CD59A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1494416"/>
            <a:ext cx="4258945" cy="1645920"/>
          </a:xfrm>
        </p:spPr>
        <p:txBody>
          <a:bodyPr/>
          <a:lstStyle/>
          <a:p>
            <a:r>
              <a:rPr lang="id-ID" dirty="0"/>
              <a:t>Contoh Implementasi </a:t>
            </a:r>
            <a:r>
              <a:rPr lang="id-ID" dirty="0" err="1"/>
              <a:t>WhiteBox</a:t>
            </a:r>
            <a:r>
              <a:rPr lang="id-ID" dirty="0"/>
              <a:t> Testing </a:t>
            </a:r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51A7E408-2DB6-ECC6-4DBB-677112FA9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056" y="1757362"/>
            <a:ext cx="6010275" cy="4257675"/>
          </a:xfrm>
        </p:spPr>
      </p:pic>
      <p:sp>
        <p:nvSpPr>
          <p:cNvPr id="4" name="Tampungan Teks 3">
            <a:extLst>
              <a:ext uri="{FF2B5EF4-FFF2-40B4-BE49-F238E27FC236}">
                <a16:creationId xmlns:a16="http://schemas.microsoft.com/office/drawing/2014/main" id="{08B6E6AC-D6EA-4634-9D3B-69BE8D90C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id-ID" dirty="0"/>
              <a:t>Tujuan pengujian </a:t>
            </a:r>
            <a:r>
              <a:rPr lang="id-ID" dirty="0" err="1"/>
              <a:t>WhiteBox</a:t>
            </a:r>
            <a:r>
              <a:rPr lang="id-ID" dirty="0"/>
              <a:t> dalam rekayasa perangkat lunak adalah untuk memverifikasi semua cabang keputusan, </a:t>
            </a:r>
            <a:r>
              <a:rPr lang="id-ID" dirty="0" err="1"/>
              <a:t>loop</a:t>
            </a:r>
            <a:r>
              <a:rPr lang="id-ID" dirty="0"/>
              <a:t>, dan pernyataan dalam kode.
Untuk menerapkan pernyataan dalam contoh pengujian kotak putih di atas, kasus uji </a:t>
            </a:r>
            <a:r>
              <a:rPr lang="id-ID" dirty="0" err="1"/>
              <a:t>WhiteBox</a:t>
            </a:r>
            <a:r>
              <a:rPr lang="id-ID" dirty="0"/>
              <a:t> adalah :</a:t>
            </a:r>
          </a:p>
          <a:p>
            <a:pPr algn="l"/>
            <a:r>
              <a:rPr lang="id-ID" dirty="0"/>
              <a:t>A = 1, B = 1</a:t>
            </a:r>
          </a:p>
          <a:p>
            <a:pPr algn="l"/>
            <a:r>
              <a:rPr lang="id-ID" dirty="0"/>
              <a:t>A = -1, B = -3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262BA02-4CD4-A961-3531-6FF526F9163C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  <p:extLst>
      <p:ext uri="{BB962C8B-B14F-4D97-AF65-F5344CB8AC3E}">
        <p14:creationId xmlns:p14="http://schemas.microsoft.com/office/powerpoint/2010/main" val="83230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98AF8A0-BE59-A2F9-7CCB-05B482CA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Unit Testing?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A0DA859-6B52-0A58-8A30-0EFF908E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4" y="1874520"/>
            <a:ext cx="12022456" cy="3749041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Unit testing adalah jenis </a:t>
            </a:r>
            <a:r>
              <a:rPr lang="id-ID" dirty="0" err="1"/>
              <a:t>whitebox</a:t>
            </a:r>
            <a:r>
              <a:rPr lang="id-ID" dirty="0"/>
              <a:t> testing yang berfokus pada pengujian unit atau komponen individual dari aplikasi perangkat lunak. Di </a:t>
            </a:r>
            <a:r>
              <a:rPr lang="id-ID" dirty="0" err="1"/>
              <a:t>Python</a:t>
            </a:r>
            <a:r>
              <a:rPr lang="id-ID" dirty="0"/>
              <a:t>, unit </a:t>
            </a:r>
            <a:r>
              <a:rPr lang="id-ID" dirty="0" err="1"/>
              <a:t>test</a:t>
            </a:r>
            <a:r>
              <a:rPr lang="id-ID" dirty="0"/>
              <a:t> ditulis menggunakan modul bawaan </a:t>
            </a:r>
            <a:r>
              <a:rPr lang="id-ID" dirty="0" err="1"/>
              <a:t>unittest</a:t>
            </a:r>
            <a:r>
              <a:rPr lang="id-ID" dirty="0"/>
              <a:t>.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CA9441A5-A021-2211-7A62-5EE590274355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  <p:extLst>
      <p:ext uri="{BB962C8B-B14F-4D97-AF65-F5344CB8AC3E}">
        <p14:creationId xmlns:p14="http://schemas.microsoft.com/office/powerpoint/2010/main" val="186348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760220" y="746046"/>
            <a:ext cx="11049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Contoh Implementasi Unit Test dalam Python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1884759"/>
            <a:ext cx="5388293" cy="33301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5492591"/>
            <a:ext cx="4137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Penggunaan Assertion Statement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6061948"/>
            <a:ext cx="53882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Assertion statement digunakan untuk memeriksa nilai yang dihasilkan oleh kode program dan memastikan apakah sesuai dengan yang diharapkan.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1884759"/>
            <a:ext cx="5388412" cy="333017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492591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Inisialisasi Test Case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061948"/>
            <a:ext cx="53884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Objek Test Case digunakan untuk mengumpulkan beberapa test dengan mengorganisir mereka menjadi satu kelompok.</a:t>
            </a:r>
            <a:endParaRPr lang="en-US" sz="1750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9D2EE384-98AE-9F15-39D5-C8C21F2BCEDC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949053" y="589717"/>
            <a:ext cx="64846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CI/CD untuk Project Python</a:t>
            </a:r>
            <a:endParaRPr lang="en-US" sz="4225" dirty="0"/>
          </a:p>
        </p:txBody>
      </p:sp>
      <p:sp>
        <p:nvSpPr>
          <p:cNvPr id="5" name="Shape 2"/>
          <p:cNvSpPr/>
          <p:nvPr/>
        </p:nvSpPr>
        <p:spPr>
          <a:xfrm>
            <a:off x="1949053" y="1690092"/>
            <a:ext cx="5258872" cy="2695932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2163604" y="1904643"/>
            <a:ext cx="2146459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Pipeline</a:t>
            </a:r>
            <a:endParaRPr lang="en-US" sz="2113" dirty="0"/>
          </a:p>
        </p:txBody>
      </p:sp>
      <p:sp>
        <p:nvSpPr>
          <p:cNvPr id="7" name="Text 4"/>
          <p:cNvSpPr/>
          <p:nvPr/>
        </p:nvSpPr>
        <p:spPr>
          <a:xfrm>
            <a:off x="2163604" y="2454592"/>
            <a:ext cx="4829770" cy="17168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169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Secara umum, CI/CD Pipeline terdiri dari aktivitas build, test, dan deploy. Pipeline ini harus dirancang sedemikian rupa sehingga setiap komponen bergantungan pada komponen sebelumnya.</a:t>
            </a:r>
            <a:endParaRPr lang="en-US" sz="1690" dirty="0"/>
          </a:p>
        </p:txBody>
      </p:sp>
      <p:sp>
        <p:nvSpPr>
          <p:cNvPr id="8" name="Shape 5"/>
          <p:cNvSpPr/>
          <p:nvPr/>
        </p:nvSpPr>
        <p:spPr>
          <a:xfrm>
            <a:off x="7422475" y="1690092"/>
            <a:ext cx="5258872" cy="2695932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37026" y="1904643"/>
            <a:ext cx="3223260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Configuration Management</a:t>
            </a:r>
            <a:endParaRPr lang="en-US" sz="2113" dirty="0"/>
          </a:p>
        </p:txBody>
      </p:sp>
      <p:sp>
        <p:nvSpPr>
          <p:cNvPr id="10" name="Text 7"/>
          <p:cNvSpPr/>
          <p:nvPr/>
        </p:nvSpPr>
        <p:spPr>
          <a:xfrm>
            <a:off x="7637026" y="2454593"/>
            <a:ext cx="4829770" cy="1373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169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Pengaturan konfigurasi mencakup mengelola parameter dan variasi lingkungan, serta menetapkan aturan untuk setiap tahap CI/CD Pipeline.</a:t>
            </a:r>
            <a:endParaRPr lang="en-US" sz="1690" dirty="0"/>
          </a:p>
        </p:txBody>
      </p:sp>
      <p:sp>
        <p:nvSpPr>
          <p:cNvPr id="11" name="Shape 8"/>
          <p:cNvSpPr/>
          <p:nvPr/>
        </p:nvSpPr>
        <p:spPr>
          <a:xfrm>
            <a:off x="1949053" y="4600575"/>
            <a:ext cx="5258872" cy="3039308"/>
          </a:xfrm>
          <a:prstGeom prst="roundRect">
            <a:avLst>
              <a:gd name="adj" fmla="val 4237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2163604" y="4815126"/>
            <a:ext cx="2720340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Integration</a:t>
            </a:r>
            <a:endParaRPr lang="en-US" sz="2113" dirty="0"/>
          </a:p>
        </p:txBody>
      </p:sp>
      <p:sp>
        <p:nvSpPr>
          <p:cNvPr id="13" name="Text 10"/>
          <p:cNvSpPr/>
          <p:nvPr/>
        </p:nvSpPr>
        <p:spPr>
          <a:xfrm>
            <a:off x="2163604" y="5365075"/>
            <a:ext cx="4829770" cy="20602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169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Pada tahap ini, pengembang akan memberikan perubahan dan perbaikan dalam satu lokasi kode yang terpusat. Setelah itu, code akan diuji dengan menggunakan beberapa tool untuk mendeteksi kesalahan.</a:t>
            </a:r>
            <a:endParaRPr lang="en-US" sz="1690" dirty="0"/>
          </a:p>
        </p:txBody>
      </p:sp>
      <p:sp>
        <p:nvSpPr>
          <p:cNvPr id="14" name="Shape 11"/>
          <p:cNvSpPr/>
          <p:nvPr/>
        </p:nvSpPr>
        <p:spPr>
          <a:xfrm>
            <a:off x="7422475" y="4600575"/>
            <a:ext cx="5258872" cy="3039308"/>
          </a:xfrm>
          <a:prstGeom prst="roundRect">
            <a:avLst>
              <a:gd name="adj" fmla="val 4237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7637026" y="4815126"/>
            <a:ext cx="2827020" cy="3353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1"/>
              </a:lnSpc>
              <a:buNone/>
            </a:pPr>
            <a:r>
              <a:rPr lang="en-US" sz="211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Deployment</a:t>
            </a:r>
            <a:endParaRPr lang="en-US" sz="2113" dirty="0"/>
          </a:p>
        </p:txBody>
      </p:sp>
      <p:sp>
        <p:nvSpPr>
          <p:cNvPr id="16" name="Text 13"/>
          <p:cNvSpPr/>
          <p:nvPr/>
        </p:nvSpPr>
        <p:spPr>
          <a:xfrm>
            <a:off x="7637026" y="5365075"/>
            <a:ext cx="4829770" cy="17168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4"/>
              </a:lnSpc>
              <a:buNone/>
            </a:pPr>
            <a:r>
              <a:rPr lang="en-US" sz="169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Pada tahap ini, aplikasi akan dideploy otomatis tanpa perlu campur tangan pengembang berdasarkan pada kriteria yang telah ditetapkan dalam tahap pengaturan konfigurasi.</a:t>
            </a:r>
            <a:endParaRPr lang="en-US" sz="1690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984176FC-5886-3E51-D6B3-697A125081A2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760220" y="1168122"/>
            <a:ext cx="10248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Contoh Implementasi CI/CD dalam Python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982390" y="289329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Built Tools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541181" y="2447687"/>
            <a:ext cx="510682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alat bantu seperti Python Virtual Environment dan build tools untuk mengotomatisasi tugas-tugas buatan pengembang.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982389" y="450639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Versioning Control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541181" y="4150995"/>
            <a:ext cx="510682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Gunakan platform sesuai kebutuhan untuk mengelola versi kode. GitHub dan GitLab biasanya digunakan dalam proyek Python.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982391" y="6098131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Unit Testing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7541181" y="5498902"/>
            <a:ext cx="510682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Menjalankan test secara otomatis setiap kali ada komit atau PR baru yang dibuat. Beberapa alat bantu yang dapat digunakan termasuk PyTest dan coverage.py.</a:t>
            </a:r>
            <a:endParaRPr lang="en-US" sz="175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D13F072-589A-3684-BDE7-F2B57D645377}"/>
              </a:ext>
            </a:extLst>
          </p:cNvPr>
          <p:cNvSpPr/>
          <p:nvPr/>
        </p:nvSpPr>
        <p:spPr>
          <a:xfrm>
            <a:off x="5655733" y="3031067"/>
            <a:ext cx="1016000" cy="2176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CC42CC-1B15-B5B9-5757-F10DF884379F}"/>
              </a:ext>
            </a:extLst>
          </p:cNvPr>
          <p:cNvSpPr/>
          <p:nvPr/>
        </p:nvSpPr>
        <p:spPr>
          <a:xfrm>
            <a:off x="5655733" y="4515731"/>
            <a:ext cx="1016000" cy="2176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A6E1BD-F922-58BC-5FC4-B5A2B09A6D23}"/>
              </a:ext>
            </a:extLst>
          </p:cNvPr>
          <p:cNvSpPr/>
          <p:nvPr/>
        </p:nvSpPr>
        <p:spPr>
          <a:xfrm>
            <a:off x="5655733" y="6235900"/>
            <a:ext cx="1016000" cy="2176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065E760-0B28-2853-D376-0850B9A64D5C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>
            <a:extLst>
              <a:ext uri="{FF2B5EF4-FFF2-40B4-BE49-F238E27FC236}">
                <a16:creationId xmlns:a16="http://schemas.microsoft.com/office/drawing/2014/main" id="{C63F4A44-97A7-3E31-5703-B4551FE24637}"/>
              </a:ext>
            </a:extLst>
          </p:cNvPr>
          <p:cNvSpPr/>
          <p:nvPr/>
        </p:nvSpPr>
        <p:spPr>
          <a:xfrm>
            <a:off x="4177229" y="1296132"/>
            <a:ext cx="4325795" cy="1764790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id-ID" sz="2800" b="1" dirty="0"/>
              <a:t>1</a:t>
            </a:r>
          </a:p>
          <a:p>
            <a:pPr algn="ctr"/>
            <a:r>
              <a:rPr lang="id-ID" dirty="0"/>
              <a:t>Tulis program </a:t>
            </a:r>
            <a:r>
              <a:rPr lang="id-ID" dirty="0" err="1"/>
              <a:t>Python</a:t>
            </a:r>
            <a:r>
              <a:rPr lang="id-ID" dirty="0"/>
              <a:t>: Langkah pertama adalah menulis program </a:t>
            </a:r>
            <a:r>
              <a:rPr lang="id-ID" dirty="0" err="1"/>
              <a:t>Python</a:t>
            </a:r>
            <a:r>
              <a:rPr lang="id-ID" dirty="0"/>
              <a:t> yang akan diintegrasikan dengan CI/CD </a:t>
            </a:r>
            <a:r>
              <a:rPr lang="id-ID" dirty="0" err="1"/>
              <a:t>pipeline</a:t>
            </a:r>
            <a:r>
              <a:rPr lang="id-ID" dirty="0"/>
              <a:t>.</a:t>
            </a: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DA802405-0E16-CA56-A266-13AF21C38B2F}"/>
              </a:ext>
            </a:extLst>
          </p:cNvPr>
          <p:cNvSpPr/>
          <p:nvPr/>
        </p:nvSpPr>
        <p:spPr>
          <a:xfrm>
            <a:off x="8979103" y="2350010"/>
            <a:ext cx="4325795" cy="1764790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id-ID" sz="2800" b="1" dirty="0"/>
              <a:t>2</a:t>
            </a:r>
          </a:p>
          <a:p>
            <a:pPr algn="ctr"/>
            <a:r>
              <a:rPr lang="id-ID" dirty="0"/>
              <a:t>Pilih alat CI/CD: Ada banyak alat CI/CD yang tersedia untuk proyek </a:t>
            </a:r>
            <a:r>
              <a:rPr lang="id-ID" dirty="0" err="1"/>
              <a:t>Python</a:t>
            </a:r>
            <a:r>
              <a:rPr lang="id-ID" dirty="0"/>
              <a:t>, seperti </a:t>
            </a:r>
            <a:r>
              <a:rPr lang="id-ID" dirty="0" err="1"/>
              <a:t>Jenkins</a:t>
            </a:r>
            <a:r>
              <a:rPr lang="id-ID" dirty="0"/>
              <a:t>, Travis CI, </a:t>
            </a:r>
            <a:r>
              <a:rPr lang="id-ID" dirty="0" err="1"/>
              <a:t>CircleCI</a:t>
            </a:r>
            <a:r>
              <a:rPr lang="id-ID" dirty="0"/>
              <a:t>, dan </a:t>
            </a:r>
            <a:r>
              <a:rPr lang="id-ID" dirty="0" err="1"/>
              <a:t>GitLab</a:t>
            </a:r>
            <a:r>
              <a:rPr lang="id-ID" dirty="0"/>
              <a:t> CI/CD.</a:t>
            </a: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8B61CDEA-93EB-47B7-927E-84EF4A08F3D3}"/>
              </a:ext>
            </a:extLst>
          </p:cNvPr>
          <p:cNvSpPr/>
          <p:nvPr/>
        </p:nvSpPr>
        <p:spPr>
          <a:xfrm>
            <a:off x="4177228" y="3649716"/>
            <a:ext cx="4325795" cy="1764790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id-ID" sz="2800" b="1" dirty="0"/>
              <a:t>3</a:t>
            </a:r>
          </a:p>
          <a:p>
            <a:pPr algn="ctr"/>
            <a:r>
              <a:rPr lang="id-ID" dirty="0"/>
              <a:t>Buat </a:t>
            </a:r>
            <a:r>
              <a:rPr lang="id-ID" dirty="0" err="1"/>
              <a:t>file</a:t>
            </a:r>
            <a:r>
              <a:rPr lang="id-ID" dirty="0"/>
              <a:t> konfigurasi: Buat </a:t>
            </a:r>
            <a:r>
              <a:rPr lang="id-ID" dirty="0" err="1"/>
              <a:t>file</a:t>
            </a:r>
            <a:r>
              <a:rPr lang="id-ID" dirty="0"/>
              <a:t> konfigurasi untuk alat CI/CD Anda yang menentukan langkah-langkah untuk membangun, menguji, dan </a:t>
            </a:r>
            <a:r>
              <a:rPr lang="id-ID" dirty="0" err="1"/>
              <a:t>mendeploy</a:t>
            </a:r>
            <a:r>
              <a:rPr lang="id-ID" dirty="0"/>
              <a:t> proyek </a:t>
            </a:r>
            <a:r>
              <a:rPr lang="id-ID" dirty="0" err="1"/>
              <a:t>Python</a:t>
            </a:r>
            <a:r>
              <a:rPr lang="id-ID" dirty="0"/>
              <a:t> Anda.</a:t>
            </a:r>
          </a:p>
        </p:txBody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10C931D2-B888-A01D-05CF-220225E1B03A}"/>
              </a:ext>
            </a:extLst>
          </p:cNvPr>
          <p:cNvSpPr/>
          <p:nvPr/>
        </p:nvSpPr>
        <p:spPr>
          <a:xfrm>
            <a:off x="9016236" y="4876702"/>
            <a:ext cx="4325795" cy="2115769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id-ID" sz="2800" b="1" dirty="0"/>
              <a:t>4</a:t>
            </a:r>
            <a:endParaRPr lang="id-ID" dirty="0"/>
          </a:p>
          <a:p>
            <a:pPr algn="ctr"/>
            <a:r>
              <a:rPr lang="id-ID" dirty="0"/>
              <a:t>Integrasi : Integrasi alat CI/CD Anda dengan sistem kontrol versi Anda (misalnya </a:t>
            </a:r>
            <a:r>
              <a:rPr lang="id-ID" dirty="0" err="1"/>
              <a:t>GitHub</a:t>
            </a:r>
            <a:r>
              <a:rPr lang="id-ID" dirty="0"/>
              <a:t>, </a:t>
            </a:r>
            <a:r>
              <a:rPr lang="id-ID" dirty="0" err="1"/>
              <a:t>GitLab</a:t>
            </a:r>
            <a:r>
              <a:rPr lang="id-ID" dirty="0"/>
              <a:t>) agar otomatis membangun dan menguji kode Anda setiap kali perubahan </a:t>
            </a:r>
            <a:r>
              <a:rPr lang="id-ID" dirty="0" err="1"/>
              <a:t>dipush</a:t>
            </a:r>
            <a:r>
              <a:rPr lang="id-ID" dirty="0"/>
              <a:t> ke </a:t>
            </a:r>
            <a:r>
              <a:rPr lang="id-ID" dirty="0" err="1"/>
              <a:t>repositori</a:t>
            </a:r>
            <a:r>
              <a:rPr lang="id-ID" dirty="0"/>
              <a:t>.</a:t>
            </a: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69E7AA4A-5A28-834C-EEEE-7119D0466978}"/>
              </a:ext>
            </a:extLst>
          </p:cNvPr>
          <p:cNvSpPr/>
          <p:nvPr/>
        </p:nvSpPr>
        <p:spPr>
          <a:xfrm>
            <a:off x="4177228" y="6003300"/>
            <a:ext cx="4325795" cy="2115769"/>
          </a:xfrm>
          <a:prstGeom prst="roundRect">
            <a:avLst>
              <a:gd name="adj" fmla="val 4777"/>
            </a:avLst>
          </a:prstGeom>
          <a:solidFill>
            <a:srgbClr val="EEEFF5"/>
          </a:solidFill>
          <a:ln/>
        </p:spPr>
        <p:txBody>
          <a:bodyPr anchor="ctr"/>
          <a:lstStyle/>
          <a:p>
            <a:pPr algn="ctr"/>
            <a:r>
              <a:rPr lang="id-ID" sz="2800" b="1" dirty="0"/>
              <a:t>5</a:t>
            </a:r>
          </a:p>
          <a:p>
            <a:pPr algn="ctr"/>
            <a:r>
              <a:rPr lang="id-ID" dirty="0"/>
              <a:t>Konfigurasi </a:t>
            </a:r>
            <a:r>
              <a:rPr lang="id-ID" dirty="0" err="1"/>
              <a:t>deployment</a:t>
            </a:r>
            <a:r>
              <a:rPr lang="id-ID" dirty="0"/>
              <a:t>: Konfigurasikan alat CI/CD Anda untuk secara otomatis </a:t>
            </a:r>
            <a:r>
              <a:rPr lang="id-ID" dirty="0" err="1"/>
              <a:t>mendeploy</a:t>
            </a:r>
            <a:r>
              <a:rPr lang="id-ID" dirty="0"/>
              <a:t> perubahan kode Anda ke lingkungan produksi (misalnya Heroku, AWS) setelah berhasil dibangun dan diuji.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05F9C9FE-B688-1BA4-158C-08907D4883F6}"/>
              </a:ext>
            </a:extLst>
          </p:cNvPr>
          <p:cNvSpPr/>
          <p:nvPr/>
        </p:nvSpPr>
        <p:spPr>
          <a:xfrm>
            <a:off x="1949053" y="589717"/>
            <a:ext cx="6484620" cy="6706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id-ID" sz="422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Langkah konfigurasi </a:t>
            </a:r>
            <a:r>
              <a:rPr lang="en-US" sz="4225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untuk Project Python</a:t>
            </a:r>
            <a:endParaRPr lang="en-US" sz="4225" dirty="0"/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8C93C829-FD35-79E5-383D-10F1EE36E7D0}"/>
              </a:ext>
            </a:extLst>
          </p:cNvPr>
          <p:cNvSpPr txBox="1"/>
          <p:nvPr/>
        </p:nvSpPr>
        <p:spPr>
          <a:xfrm>
            <a:off x="8699728" y="78063"/>
            <a:ext cx="5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Teknik Informatika – Testing dan QA Perangkat Lunak </a:t>
            </a:r>
          </a:p>
        </p:txBody>
      </p:sp>
    </p:spTree>
    <p:extLst>
      <p:ext uri="{BB962C8B-B14F-4D97-AF65-F5344CB8AC3E}">
        <p14:creationId xmlns:p14="http://schemas.microsoft.com/office/powerpoint/2010/main" val="3534293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371</Words>
  <Application>Microsoft Office PowerPoint</Application>
  <PresentationFormat>Kustom</PresentationFormat>
  <Paragraphs>45</Paragraphs>
  <Slides>11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2" baseType="lpstr">
      <vt:lpstr>Parallax</vt:lpstr>
      <vt:lpstr>Presentasi PowerPoint</vt:lpstr>
      <vt:lpstr>Apa itu WhiteBox Testing ?</vt:lpstr>
      <vt:lpstr>Presentasi PowerPoint</vt:lpstr>
      <vt:lpstr>Contoh Implementasi WhiteBox Testing </vt:lpstr>
      <vt:lpstr>Apa itu Unit Testing?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AZIS MUSLIM</cp:lastModifiedBy>
  <cp:revision>4</cp:revision>
  <dcterms:created xsi:type="dcterms:W3CDTF">2023-11-03T14:46:20Z</dcterms:created>
  <dcterms:modified xsi:type="dcterms:W3CDTF">2023-11-03T19:42:53Z</dcterms:modified>
</cp:coreProperties>
</file>