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10" r:id="rId4"/>
    <p:sldId id="261" r:id="rId5"/>
    <p:sldId id="289" r:id="rId6"/>
    <p:sldId id="262" r:id="rId7"/>
    <p:sldId id="290" r:id="rId8"/>
    <p:sldId id="257" r:id="rId9"/>
    <p:sldId id="278" r:id="rId10"/>
    <p:sldId id="304" r:id="rId11"/>
    <p:sldId id="305" r:id="rId12"/>
    <p:sldId id="306" r:id="rId13"/>
    <p:sldId id="279" r:id="rId14"/>
    <p:sldId id="308" r:id="rId15"/>
    <p:sldId id="267" r:id="rId16"/>
    <p:sldId id="258" r:id="rId17"/>
    <p:sldId id="259" r:id="rId18"/>
    <p:sldId id="260" r:id="rId19"/>
    <p:sldId id="268" r:id="rId20"/>
    <p:sldId id="272" r:id="rId21"/>
    <p:sldId id="275" r:id="rId22"/>
    <p:sldId id="273" r:id="rId23"/>
    <p:sldId id="27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9144000" cy="6597650"/>
          </a:xfrm>
          <a:prstGeom prst="rect">
            <a:avLst/>
          </a:prstGeom>
          <a:noFill/>
          <a:ln w="9525">
            <a:noFill/>
          </a:ln>
        </p:spPr>
      </p:pic>
      <p:sp>
        <p:nvSpPr>
          <p:cNvPr id="2051" name="Rectangle 3"/>
          <p:cNvSpPr>
            <a:spLocks noGrp="1" noChangeArrowheads="1"/>
          </p:cNvSpPr>
          <p:nvPr>
            <p:ph type="ctrTitle"/>
          </p:nvPr>
        </p:nvSpPr>
        <p:spPr>
          <a:xfrm>
            <a:off x="468313" y="620713"/>
            <a:ext cx="8207375"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1843088"/>
            <a:ext cx="8212138"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B3831EC-E136-453D-8C29-A51EDA5AE1D9}"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DBEAD51-071A-40AA-91A6-3B930BF373B2}"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B3831EC-E136-453D-8C29-A51EDA5AE1D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6DBEAD51-071A-40AA-91A6-3B930BF373B2}"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B3831EC-E136-453D-8C29-A51EDA5AE1D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6DBEAD51-071A-40AA-91A6-3B930BF373B2}"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B3831EC-E136-453D-8C29-A51EDA5AE1D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6DBEAD51-071A-40AA-91A6-3B930BF373B2}"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B3831EC-E136-453D-8C29-A51EDA5AE1D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6DBEAD51-071A-40AA-91A6-3B930BF373B2}"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B3831EC-E136-453D-8C29-A51EDA5AE1D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6DBEAD51-071A-40AA-91A6-3B930BF373B2}"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B3831EC-E136-453D-8C29-A51EDA5AE1D9}"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6DBEAD51-071A-40AA-91A6-3B930BF373B2}"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B3831EC-E136-453D-8C29-A51EDA5AE1D9}"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6DBEAD51-071A-40AA-91A6-3B930BF373B2}"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B3831EC-E136-453D-8C29-A51EDA5AE1D9}"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6DBEAD51-071A-40AA-91A6-3B930BF373B2}"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B3831EC-E136-453D-8C29-A51EDA5AE1D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6DBEAD51-071A-40AA-91A6-3B930BF373B2}"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B3831EC-E136-453D-8C29-A51EDA5AE1D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6DBEAD51-071A-40AA-91A6-3B930BF373B2}"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B3831EC-E136-453D-8C29-A51EDA5AE1D9}"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6DBEAD51-071A-40AA-91A6-3B930BF373B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5110" y="2057400"/>
            <a:ext cx="8654415" cy="4387215"/>
          </a:xfrm>
        </p:spPr>
        <p:txBody>
          <a:bodyPr>
            <a:noAutofit/>
          </a:bodyPr>
          <a:lstStyle/>
          <a:p>
            <a:pPr algn="just"/>
            <a:r>
              <a:rPr lang="en-GB" altLang="en-US" sz="3600" dirty="0">
                <a:solidFill>
                  <a:schemeClr val="tx1"/>
                </a:solidFill>
                <a:latin typeface="Times New Roman" panose="02020603050405020304" pitchFamily="18" charset="0"/>
                <a:cs typeface="Times New Roman" panose="02020603050405020304" pitchFamily="18" charset="0"/>
              </a:rPr>
              <a:t>“ Applied Cryptography in Communication”</a:t>
            </a:r>
            <a:endParaRPr lang="en-GB" altLang="en-US" sz="3600" dirty="0">
              <a:solidFill>
                <a:schemeClr val="tx1"/>
              </a:solidFill>
              <a:latin typeface="Times New Roman" panose="02020603050405020304" pitchFamily="18" charset="0"/>
              <a:cs typeface="Times New Roman" panose="02020603050405020304" pitchFamily="18" charset="0"/>
            </a:endParaRPr>
          </a:p>
          <a:p>
            <a:pPr algn="just"/>
            <a:endParaRPr lang="en-GB" altLang="en-US" sz="3600" dirty="0">
              <a:solidFill>
                <a:schemeClr val="tx1"/>
              </a:solidFill>
              <a:latin typeface="Times New Roman" panose="02020603050405020304" pitchFamily="18" charset="0"/>
              <a:cs typeface="Times New Roman" panose="02020603050405020304" pitchFamily="18" charset="0"/>
            </a:endParaRPr>
          </a:p>
          <a:p>
            <a:pPr algn="just"/>
            <a:r>
              <a:rPr lang="en-GB" altLang="en-US" sz="2800" dirty="0">
                <a:solidFill>
                  <a:schemeClr val="tx1"/>
                </a:solidFill>
                <a:latin typeface="Times New Roman" panose="02020603050405020304" pitchFamily="18" charset="0"/>
                <a:cs typeface="Times New Roman" panose="02020603050405020304" pitchFamily="18" charset="0"/>
              </a:rPr>
              <a:t>   </a:t>
            </a:r>
            <a:endParaRPr lang="en-GB" altLang="en-US" sz="2800" dirty="0">
              <a:solidFill>
                <a:schemeClr val="tx1"/>
              </a:solidFill>
              <a:latin typeface="Times New Roman" panose="02020603050405020304" pitchFamily="18" charset="0"/>
              <a:cs typeface="Times New Roman" panose="02020603050405020304" pitchFamily="18" charset="0"/>
            </a:endParaRPr>
          </a:p>
          <a:p>
            <a:pPr algn="just"/>
            <a:r>
              <a:rPr lang="en-GB" altLang="en-US" sz="2800" dirty="0">
                <a:solidFill>
                  <a:schemeClr val="tx1"/>
                </a:solidFill>
                <a:latin typeface="Times New Roman" panose="02020603050405020304" pitchFamily="18" charset="0"/>
                <a:cs typeface="Times New Roman" panose="02020603050405020304" pitchFamily="18" charset="0"/>
              </a:rPr>
              <a:t>     Project Members                            Supervisor</a:t>
            </a:r>
            <a:endParaRPr lang="en-GB" altLang="en-US" sz="2800" dirty="0">
              <a:solidFill>
                <a:schemeClr val="tx1"/>
              </a:solidFill>
              <a:latin typeface="Times New Roman" panose="02020603050405020304" pitchFamily="18" charset="0"/>
              <a:cs typeface="Times New Roman" panose="02020603050405020304" pitchFamily="18" charset="0"/>
            </a:endParaRPr>
          </a:p>
          <a:p>
            <a:pPr algn="just"/>
            <a:r>
              <a:rPr lang="en-GB" altLang="en-US" sz="2800" dirty="0">
                <a:solidFill>
                  <a:schemeClr val="tx1"/>
                </a:solidFill>
                <a:latin typeface="Times New Roman" panose="02020603050405020304" pitchFamily="18" charset="0"/>
                <a:cs typeface="Times New Roman" panose="02020603050405020304" pitchFamily="18" charset="0"/>
              </a:rPr>
              <a:t>     Bijaya Pokhrel                              Binod Sharma                                                                                                                        </a:t>
            </a:r>
            <a:endParaRPr lang="en-GB" altLang="en-US" sz="2800" dirty="0">
              <a:solidFill>
                <a:schemeClr val="tx1"/>
              </a:solidFill>
              <a:latin typeface="Times New Roman" panose="02020603050405020304" pitchFamily="18" charset="0"/>
              <a:cs typeface="Times New Roman" panose="02020603050405020304" pitchFamily="18" charset="0"/>
            </a:endParaRPr>
          </a:p>
          <a:p>
            <a:pPr algn="just"/>
            <a:r>
              <a:rPr lang="en-GB" altLang="en-US" sz="2800" dirty="0">
                <a:solidFill>
                  <a:schemeClr val="tx1"/>
                </a:solidFill>
                <a:latin typeface="Times New Roman" panose="02020603050405020304" pitchFamily="18" charset="0"/>
                <a:cs typeface="Times New Roman" panose="02020603050405020304" pitchFamily="18" charset="0"/>
              </a:rPr>
              <a:t>    Chetan Rijal                                    Mentor</a:t>
            </a:r>
            <a:endParaRPr lang="en-GB" altLang="en-US" sz="2800" dirty="0">
              <a:solidFill>
                <a:schemeClr val="tx1"/>
              </a:solidFill>
              <a:latin typeface="Times New Roman" panose="02020603050405020304" pitchFamily="18" charset="0"/>
              <a:cs typeface="Times New Roman" panose="02020603050405020304" pitchFamily="18" charset="0"/>
            </a:endParaRPr>
          </a:p>
          <a:p>
            <a:pPr algn="just"/>
            <a:r>
              <a:rPr lang="en-GB" altLang="en-US" sz="2800" dirty="0">
                <a:solidFill>
                  <a:schemeClr val="tx1"/>
                </a:solidFill>
                <a:latin typeface="Times New Roman" panose="02020603050405020304" pitchFamily="18" charset="0"/>
                <a:cs typeface="Times New Roman" panose="02020603050405020304" pitchFamily="18" charset="0"/>
              </a:rPr>
              <a:t>    Dipesh Bhandari                              Deep Sharma</a:t>
            </a:r>
            <a:endParaRPr lang="en-GB" altLang="en-US" sz="2800" dirty="0">
              <a:solidFill>
                <a:schemeClr val="tx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381000" y="609600"/>
            <a:ext cx="7772400" cy="1295400"/>
          </a:xfrm>
        </p:spPr>
        <p:txBody>
          <a:bodyPr>
            <a:normAutofit/>
          </a:bodyPr>
          <a:lstStyle/>
          <a:p>
            <a:pPr algn="ctr"/>
            <a:r>
              <a:rPr lang="en-GB" altLang="en-US" b="1" dirty="0">
                <a:solidFill>
                  <a:schemeClr val="tx1"/>
                </a:solidFill>
                <a:latin typeface="Times New Roman" panose="02020603050405020304" pitchFamily="18" charset="0"/>
                <a:cs typeface="Times New Roman" panose="02020603050405020304" pitchFamily="18" charset="0"/>
              </a:rPr>
              <a:t>Bmail</a:t>
            </a:r>
            <a:endParaRPr lang="en-GB" altLang="en-US"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t>Use Case Diagram</a:t>
            </a:r>
            <a:endParaRPr lang="en-GB" altLang="en-US" b="1"/>
          </a:p>
        </p:txBody>
      </p:sp>
      <p:pic>
        <p:nvPicPr>
          <p:cNvPr id="4" name="Content Placeholder 3"/>
          <p:cNvPicPr>
            <a:picLocks noChangeAspect="1"/>
          </p:cNvPicPr>
          <p:nvPr>
            <p:ph idx="1"/>
          </p:nvPr>
        </p:nvPicPr>
        <p:blipFill>
          <a:blip r:embed="rId1"/>
          <a:stretch>
            <a:fillRect/>
          </a:stretch>
        </p:blipFill>
        <p:spPr>
          <a:xfrm>
            <a:off x="562610" y="1037590"/>
            <a:ext cx="7815580" cy="49250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t>Feasibility Analysis</a:t>
            </a:r>
            <a:endParaRPr lang="en-GB" altLang="en-US" b="1"/>
          </a:p>
        </p:txBody>
      </p:sp>
      <p:sp>
        <p:nvSpPr>
          <p:cNvPr id="3" name="Content Placeholder 2"/>
          <p:cNvSpPr>
            <a:spLocks noGrp="1"/>
          </p:cNvSpPr>
          <p:nvPr>
            <p:ph idx="1"/>
          </p:nvPr>
        </p:nvSpPr>
        <p:spPr/>
        <p:txBody>
          <a:bodyPr/>
          <a:p>
            <a:pPr marL="0" indent="0" algn="just">
              <a:buNone/>
            </a:pPr>
            <a:r>
              <a:rPr lang="en-GB" dirty="0">
                <a:latin typeface="Times New Roman" panose="02020603050405020304"/>
                <a:cs typeface="Times New Roman" panose="02020603050405020304"/>
                <a:sym typeface="+mn-ea"/>
              </a:rPr>
              <a:t>There are three main types of feasibilities to be considered under this analysis. They are:</a:t>
            </a:r>
            <a:endParaRPr lang="en-GB" altLang="en-US"/>
          </a:p>
          <a:p>
            <a:r>
              <a:rPr lang="en-GB" altLang="en-US"/>
              <a:t>Technical </a:t>
            </a:r>
            <a:endParaRPr lang="en-GB" altLang="en-US"/>
          </a:p>
          <a:p>
            <a:r>
              <a:rPr lang="en-GB" altLang="en-US"/>
              <a:t>Operational</a:t>
            </a:r>
            <a:endParaRPr lang="en-GB" altLang="en-US"/>
          </a:p>
          <a:p>
            <a:r>
              <a:rPr lang="en-GB" altLang="en-US"/>
              <a:t>Economic</a:t>
            </a:r>
            <a:endParaRPr lang="en-GB" altLang="en-US"/>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GB" altLang="en-US" b="1"/>
              <a:t>Database </a:t>
            </a:r>
            <a:r>
              <a:rPr lang="en-GB" altLang="en-US" b="1"/>
              <a:t>Schema</a:t>
            </a:r>
            <a:endParaRPr lang="en-GB" altLang="en-US" b="1"/>
          </a:p>
        </p:txBody>
      </p:sp>
      <p:sp>
        <p:nvSpPr>
          <p:cNvPr id="4" name="Text Box 3"/>
          <p:cNvSpPr txBox="1"/>
          <p:nvPr/>
        </p:nvSpPr>
        <p:spPr>
          <a:xfrm>
            <a:off x="1524000" y="6172200"/>
            <a:ext cx="4385310" cy="521970"/>
          </a:xfrm>
          <a:prstGeom prst="rect">
            <a:avLst/>
          </a:prstGeom>
          <a:noFill/>
        </p:spPr>
        <p:txBody>
          <a:bodyPr wrap="square" rtlCol="0">
            <a:spAutoFit/>
          </a:bodyPr>
          <a:p>
            <a:pPr algn="ctr"/>
            <a:r>
              <a:rPr lang="en-GB" altLang="en-US" sz="2800">
                <a:latin typeface="Times New Roman" panose="02020603050405020304" pitchFamily="18" charset="0"/>
                <a:cs typeface="Times New Roman" panose="02020603050405020304" pitchFamily="18" charset="0"/>
              </a:rPr>
              <a:t>Table: Database Schema</a:t>
            </a:r>
            <a:endParaRPr lang="en-GB" altLang="en-US" sz="2800">
              <a:latin typeface="Times New Roman" panose="02020603050405020304" pitchFamily="18" charset="0"/>
              <a:cs typeface="Times New Roman" panose="02020603050405020304" pitchFamily="18" charset="0"/>
            </a:endParaRPr>
          </a:p>
        </p:txBody>
      </p:sp>
      <p:pic>
        <p:nvPicPr>
          <p:cNvPr id="5" name="Picture 1" descr="IMG_256"/>
          <p:cNvPicPr>
            <a:picLocks noChangeAspect="1"/>
          </p:cNvPicPr>
          <p:nvPr>
            <p:ph idx="1"/>
          </p:nvPr>
        </p:nvPicPr>
        <p:blipFill>
          <a:blip r:embed="rId1"/>
          <a:stretch>
            <a:fillRect/>
          </a:stretch>
        </p:blipFill>
        <p:spPr>
          <a:xfrm>
            <a:off x="1010920" y="1360805"/>
            <a:ext cx="7505065" cy="458025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GB" altLang="en-US" b="1"/>
              <a:t>System </a:t>
            </a:r>
            <a:r>
              <a:rPr lang="en-GB" altLang="en-US" b="1"/>
              <a:t>Design</a:t>
            </a:r>
            <a:endParaRPr lang="en-GB" altLang="en-US" b="1"/>
          </a:p>
        </p:txBody>
      </p:sp>
      <p:sp>
        <p:nvSpPr>
          <p:cNvPr id="3" name="Content Placeholder 2"/>
          <p:cNvSpPr>
            <a:spLocks noGrp="1"/>
          </p:cNvSpPr>
          <p:nvPr>
            <p:ph idx="1"/>
          </p:nvPr>
        </p:nvSpPr>
        <p:spPr/>
        <p:txBody>
          <a:bodyPr/>
          <a:p>
            <a:pPr marL="269875" indent="-269875">
              <a:buNone/>
            </a:pPr>
            <a:r>
              <a:rPr lang="en-GB" dirty="0">
                <a:latin typeface="Times New Roman" panose="02020603050405020304"/>
                <a:cs typeface="Times New Roman" panose="02020603050405020304"/>
                <a:sym typeface="+mn-ea"/>
              </a:rPr>
              <a:t>System Design</a:t>
            </a:r>
            <a:endParaRPr lang="en-US" dirty="0"/>
          </a:p>
          <a:p>
            <a:pPr marL="0" indent="0" algn="just">
              <a:buNone/>
            </a:pPr>
            <a:r>
              <a:rPr lang="en-GB" sz="2400" dirty="0">
                <a:latin typeface="Times New Roman" panose="02020603050405020304"/>
                <a:ea typeface="+mn-lt"/>
                <a:cs typeface="+mn-lt"/>
                <a:sym typeface="+mn-ea"/>
              </a:rPr>
              <a:t>System design is an essential step in software development that requires significant effort and cost. To minimize errors and reduce costs, a prototyping model is often used to test software. The goal of system design is to plan and implement a practical solution to a problem, accomplished through two phases: logical design and physical design. </a:t>
            </a:r>
            <a:r>
              <a:rPr lang="en-GB" dirty="0">
                <a:latin typeface="Times New Roman" panose="02020603050405020304"/>
                <a:ea typeface="+mn-lt"/>
                <a:cs typeface="+mn-lt"/>
                <a:sym typeface="+mn-ea"/>
              </a:rPr>
              <a:t>           </a:t>
            </a:r>
            <a:endParaRPr lang="en-GB" dirty="0">
              <a:latin typeface="Times New Roman" panose="02020603050405020304"/>
              <a:cs typeface="Times New Roman" panose="02020603050405020304"/>
            </a:endParaRPr>
          </a:p>
          <a:p>
            <a:pPr marL="269875" indent="-269875"/>
            <a:endParaRPr lang="en-GB" dirty="0">
              <a:latin typeface="Times New Roman" panose="02020603050405020304"/>
              <a:cs typeface="Times New Roman" panose="02020603050405020304"/>
            </a:endParaRPr>
          </a:p>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GB" altLang="en-US" sz="4800" b="1">
                <a:solidFill>
                  <a:schemeClr val="tx1"/>
                </a:solidFill>
                <a:latin typeface="Times New Roman" panose="02020603050405020304" pitchFamily="18" charset="0"/>
                <a:cs typeface="Times New Roman" panose="02020603050405020304" pitchFamily="18" charset="0"/>
                <a:sym typeface="+mn-ea"/>
              </a:rPr>
              <a:t>Encryption </a:t>
            </a:r>
            <a:r>
              <a:rPr lang="en-GB" altLang="en-US" sz="4800" b="1">
                <a:solidFill>
                  <a:schemeClr val="tx1"/>
                </a:solidFill>
                <a:latin typeface="Times New Roman" panose="02020603050405020304" pitchFamily="18" charset="0"/>
                <a:cs typeface="Times New Roman" panose="02020603050405020304" pitchFamily="18" charset="0"/>
                <a:sym typeface="+mn-ea"/>
              </a:rPr>
              <a:t>and Decryption</a:t>
            </a:r>
            <a:endParaRPr lang="en-GB" altLang="en-US" sz="4800" b="1">
              <a:solidFill>
                <a:schemeClr val="tx1"/>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sz="quarter" idx="1"/>
          </p:nvPr>
        </p:nvSpPr>
        <p:spPr/>
        <p:txBody>
          <a:bodyPr>
            <a:normAutofit/>
          </a:bodyPr>
          <a:p>
            <a:r>
              <a:rPr lang="en-US">
                <a:latin typeface="Times New Roman" panose="02020603050405020304" pitchFamily="18" charset="0"/>
                <a:cs typeface="Times New Roman" panose="02020603050405020304" pitchFamily="18" charset="0"/>
              </a:rPr>
              <a:t>Encryption is the process of converting data into an unreadable format, also known as ciphertext.</a:t>
            </a: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Decryption is the process of converting ciphertext back into its original readable format, also known as plaintext.</a:t>
            </a:r>
            <a:endParaRPr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29970"/>
          </a:xfrm>
        </p:spPr>
        <p:txBody>
          <a:bodyPr>
            <a:normAutofit fontScale="90000"/>
          </a:bodyPr>
          <a:lstStyle/>
          <a:p>
            <a:r>
              <a:rPr lang="en-GB" altLang="en-US" dirty="0">
                <a:solidFill>
                  <a:schemeClr val="tx1"/>
                </a:solidFill>
              </a:rPr>
              <a:t>Implementation of Diffie-Hellman key exchange Algorithm</a:t>
            </a:r>
            <a:endParaRPr lang="en-GB" altLang="en-US" dirty="0">
              <a:solidFill>
                <a:schemeClr val="tx1"/>
              </a:solidFill>
            </a:endParaRPr>
          </a:p>
        </p:txBody>
      </p:sp>
      <p:sp>
        <p:nvSpPr>
          <p:cNvPr id="3" name="Content Placeholder 2"/>
          <p:cNvSpPr/>
          <p:nvPr>
            <p:ph sz="quarter" idx="1"/>
          </p:nvPr>
        </p:nvSpPr>
        <p:spPr>
          <a:xfrm>
            <a:off x="457200" y="1295400"/>
            <a:ext cx="8229600" cy="5227320"/>
          </a:xfrm>
        </p:spPr>
        <p:style>
          <a:lnRef idx="2">
            <a:schemeClr val="dk1"/>
          </a:lnRef>
          <a:fillRef idx="1">
            <a:schemeClr val="lt1"/>
          </a:fillRef>
          <a:effectRef idx="0">
            <a:schemeClr val="dk1"/>
          </a:effectRef>
          <a:fontRef idx="minor">
            <a:schemeClr val="dk1"/>
          </a:fontRef>
        </p:style>
        <p:txBody>
          <a:bodyPr/>
          <a:p>
            <a:pPr marL="0" indent="0">
              <a:buNone/>
            </a:pPr>
            <a:endParaRPr lang="en-GB" altLang="en-US"/>
          </a:p>
          <a:p>
            <a:pPr marL="0" indent="0">
              <a:buNone/>
            </a:pPr>
            <a:endParaRPr lang="en-GB" altLang="en-US"/>
          </a:p>
          <a:p>
            <a:pPr marL="0" indent="0">
              <a:buNone/>
            </a:pPr>
            <a:endParaRPr lang="en-GB" altLang="en-US"/>
          </a:p>
          <a:p>
            <a:pPr marL="0" indent="0">
              <a:buNone/>
            </a:pPr>
            <a:endParaRPr lang="en-GB" altLang="en-US"/>
          </a:p>
          <a:p>
            <a:pPr marL="0" indent="0">
              <a:buNone/>
            </a:pPr>
            <a:endParaRPr lang="en-GB" altLang="en-US"/>
          </a:p>
          <a:p>
            <a:pPr marL="0" indent="0">
              <a:buNone/>
            </a:pPr>
            <a:endParaRPr lang="en-GB" altLang="en-US"/>
          </a:p>
          <a:p>
            <a:pPr marL="0" indent="0">
              <a:buNone/>
            </a:pPr>
            <a:endParaRPr lang="en-GB" altLang="en-US"/>
          </a:p>
          <a:p>
            <a:pPr marL="0" indent="0">
              <a:buNone/>
            </a:pPr>
            <a:endParaRPr lang="en-GB" altLang="en-US"/>
          </a:p>
          <a:p>
            <a:pPr marL="0" indent="0">
              <a:buNone/>
            </a:pPr>
            <a:r>
              <a:rPr lang="en-GB" altLang="en-US"/>
              <a:t>Algorithm</a:t>
            </a:r>
            <a:endParaRPr lang="en-GB" altLang="en-US"/>
          </a:p>
        </p:txBody>
      </p:sp>
      <p:sp>
        <p:nvSpPr>
          <p:cNvPr id="4" name="Rounded Rectangle 3"/>
          <p:cNvSpPr/>
          <p:nvPr/>
        </p:nvSpPr>
        <p:spPr>
          <a:xfrm>
            <a:off x="3218180" y="1524000"/>
            <a:ext cx="2098675" cy="74422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Text Box 6"/>
          <p:cNvSpPr txBox="1"/>
          <p:nvPr/>
        </p:nvSpPr>
        <p:spPr>
          <a:xfrm>
            <a:off x="3275330" y="1524000"/>
            <a:ext cx="1983740" cy="645160"/>
          </a:xfrm>
          <a:prstGeom prst="rect">
            <a:avLst/>
          </a:prstGeom>
          <a:noFill/>
        </p:spPr>
        <p:txBody>
          <a:bodyPr wrap="square" rtlCol="0">
            <a:spAutoFit/>
          </a:bodyPr>
          <a:p>
            <a:pPr algn="ctr"/>
            <a:r>
              <a:rPr lang="en-GB" altLang="en-US"/>
              <a:t>Alice and Bob  agree on </a:t>
            </a:r>
            <a:r>
              <a:rPr lang="en-GB" altLang="en-US" b="1"/>
              <a:t>p </a:t>
            </a:r>
            <a:r>
              <a:rPr lang="en-GB" altLang="en-US"/>
              <a:t>and </a:t>
            </a:r>
            <a:r>
              <a:rPr lang="en-GB" altLang="en-US" b="1"/>
              <a:t>g</a:t>
            </a:r>
            <a:endParaRPr lang="en-GB" altLang="en-US" b="1"/>
          </a:p>
        </p:txBody>
      </p:sp>
      <p:sp>
        <p:nvSpPr>
          <p:cNvPr id="8" name="Rectangles 7"/>
          <p:cNvSpPr/>
          <p:nvPr/>
        </p:nvSpPr>
        <p:spPr>
          <a:xfrm>
            <a:off x="1524000" y="1600200"/>
            <a:ext cx="962660" cy="5334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9" name="Text Box 8"/>
          <p:cNvSpPr txBox="1"/>
          <p:nvPr/>
        </p:nvSpPr>
        <p:spPr>
          <a:xfrm>
            <a:off x="1630680" y="1689100"/>
            <a:ext cx="704850" cy="368300"/>
          </a:xfrm>
          <a:prstGeom prst="rect">
            <a:avLst/>
          </a:prstGeom>
          <a:noFill/>
        </p:spPr>
        <p:txBody>
          <a:bodyPr wrap="square" rtlCol="0">
            <a:spAutoFit/>
          </a:bodyPr>
          <a:p>
            <a:pPr algn="ctr"/>
            <a:r>
              <a:rPr lang="en-GB" altLang="en-US"/>
              <a:t>Alice</a:t>
            </a:r>
            <a:endParaRPr lang="en-GB" altLang="en-US"/>
          </a:p>
        </p:txBody>
      </p:sp>
      <p:sp>
        <p:nvSpPr>
          <p:cNvPr id="11" name="Rectangles 10"/>
          <p:cNvSpPr/>
          <p:nvPr/>
        </p:nvSpPr>
        <p:spPr>
          <a:xfrm>
            <a:off x="6018530" y="1676400"/>
            <a:ext cx="838200" cy="4572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2" name="Text Box 11"/>
          <p:cNvSpPr txBox="1"/>
          <p:nvPr/>
        </p:nvSpPr>
        <p:spPr>
          <a:xfrm>
            <a:off x="6092825" y="1727200"/>
            <a:ext cx="688975" cy="368300"/>
          </a:xfrm>
          <a:prstGeom prst="rect">
            <a:avLst/>
          </a:prstGeom>
          <a:noFill/>
        </p:spPr>
        <p:txBody>
          <a:bodyPr wrap="square" rtlCol="0">
            <a:spAutoFit/>
          </a:bodyPr>
          <a:p>
            <a:pPr algn="ctr"/>
            <a:r>
              <a:rPr lang="en-GB" altLang="en-US"/>
              <a:t>Bob</a:t>
            </a:r>
            <a:endParaRPr lang="en-GB" altLang="en-US"/>
          </a:p>
        </p:txBody>
      </p:sp>
      <p:cxnSp>
        <p:nvCxnSpPr>
          <p:cNvPr id="16" name="Straight Arrow Connector 15"/>
          <p:cNvCxnSpPr>
            <a:endCxn id="11" idx="1"/>
          </p:cNvCxnSpPr>
          <p:nvPr/>
        </p:nvCxnSpPr>
        <p:spPr>
          <a:xfrm>
            <a:off x="5334000" y="1905000"/>
            <a:ext cx="684530" cy="0"/>
          </a:xfrm>
          <a:prstGeom prst="straightConnector1">
            <a:avLst/>
          </a:prstGeom>
          <a:gradFill rotWithShape="0">
            <a:gsLst>
              <a:gs pos="0">
                <a:schemeClr val="accent1"/>
              </a:gs>
              <a:gs pos="100000">
                <a:schemeClr val="accent2"/>
              </a:gs>
            </a:gsLst>
            <a:lin ang="5400000" scaled="1"/>
          </a:gradFill>
          <a:ln w="12700" cap="flat" cmpd="sng" algn="ctr">
            <a:solidFill>
              <a:schemeClr val="tx1"/>
            </a:solidFill>
            <a:prstDash val="solid"/>
            <a:round/>
            <a:headEnd type="none" w="med" len="med"/>
            <a:tailEnd type="arrow" w="med" len="med"/>
          </a:ln>
        </p:spPr>
      </p:cxnSp>
      <p:cxnSp>
        <p:nvCxnSpPr>
          <p:cNvPr id="17" name="Straight Arrow Connector 16"/>
          <p:cNvCxnSpPr>
            <a:endCxn id="8" idx="3"/>
          </p:cNvCxnSpPr>
          <p:nvPr/>
        </p:nvCxnSpPr>
        <p:spPr>
          <a:xfrm flipH="1">
            <a:off x="2486660" y="1828800"/>
            <a:ext cx="713740" cy="38100"/>
          </a:xfrm>
          <a:prstGeom prst="straightConnector1">
            <a:avLst/>
          </a:prstGeom>
          <a:gradFill rotWithShape="0">
            <a:gsLst>
              <a:gs pos="0">
                <a:schemeClr val="accent1"/>
              </a:gs>
              <a:gs pos="100000">
                <a:schemeClr val="accent2"/>
              </a:gs>
            </a:gsLst>
            <a:lin ang="5400000" scaled="1"/>
          </a:gradFill>
          <a:ln w="12700" cap="flat" cmpd="sng" algn="ctr">
            <a:solidFill>
              <a:schemeClr val="tx1"/>
            </a:solidFill>
            <a:prstDash val="solid"/>
            <a:round/>
            <a:headEnd type="none" w="med" len="med"/>
            <a:tailEnd type="arrow" w="med" len="med"/>
          </a:ln>
        </p:spPr>
      </p:cxnSp>
      <p:sp>
        <p:nvSpPr>
          <p:cNvPr id="18" name="Rounded Rectangle 17"/>
          <p:cNvSpPr/>
          <p:nvPr/>
        </p:nvSpPr>
        <p:spPr>
          <a:xfrm>
            <a:off x="982345" y="2605405"/>
            <a:ext cx="2411730" cy="4572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9" name="Text Box 18"/>
          <p:cNvSpPr txBox="1"/>
          <p:nvPr/>
        </p:nvSpPr>
        <p:spPr>
          <a:xfrm>
            <a:off x="982345" y="2628900"/>
            <a:ext cx="2468245" cy="368300"/>
          </a:xfrm>
          <a:prstGeom prst="rect">
            <a:avLst/>
          </a:prstGeom>
          <a:noFill/>
        </p:spPr>
        <p:txBody>
          <a:bodyPr wrap="square" rtlCol="0">
            <a:spAutoFit/>
          </a:bodyPr>
          <a:p>
            <a:r>
              <a:rPr lang="en-GB" altLang="en-US"/>
              <a:t>Selects private key (</a:t>
            </a:r>
            <a:r>
              <a:rPr lang="en-GB" altLang="en-US" b="1"/>
              <a:t>a</a:t>
            </a:r>
            <a:r>
              <a:rPr lang="en-GB" altLang="en-US"/>
              <a:t>)</a:t>
            </a:r>
            <a:endParaRPr lang="en-GB" altLang="en-US"/>
          </a:p>
        </p:txBody>
      </p:sp>
      <p:sp>
        <p:nvSpPr>
          <p:cNvPr id="20" name="Rounded Rectangle 19"/>
          <p:cNvSpPr/>
          <p:nvPr/>
        </p:nvSpPr>
        <p:spPr>
          <a:xfrm>
            <a:off x="5105400" y="2590800"/>
            <a:ext cx="2461895" cy="4572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1" name="Text Box 20"/>
          <p:cNvSpPr txBox="1"/>
          <p:nvPr/>
        </p:nvSpPr>
        <p:spPr>
          <a:xfrm>
            <a:off x="5104765" y="2640330"/>
            <a:ext cx="2476500" cy="368300"/>
          </a:xfrm>
          <a:prstGeom prst="rect">
            <a:avLst/>
          </a:prstGeom>
          <a:noFill/>
        </p:spPr>
        <p:txBody>
          <a:bodyPr wrap="square" rtlCol="0">
            <a:spAutoFit/>
          </a:bodyPr>
          <a:p>
            <a:pPr algn="ctr"/>
            <a:r>
              <a:rPr lang="en-GB" altLang="en-US"/>
              <a:t>Selects private key (</a:t>
            </a:r>
            <a:r>
              <a:rPr lang="en-GB" altLang="en-US" b="1"/>
              <a:t>b</a:t>
            </a:r>
            <a:r>
              <a:rPr lang="en-GB" altLang="en-US"/>
              <a:t>)</a:t>
            </a:r>
            <a:endParaRPr lang="en-GB" altLang="en-US"/>
          </a:p>
        </p:txBody>
      </p:sp>
      <p:cxnSp>
        <p:nvCxnSpPr>
          <p:cNvPr id="22" name="Straight Arrow Connector 21"/>
          <p:cNvCxnSpPr/>
          <p:nvPr/>
        </p:nvCxnSpPr>
        <p:spPr>
          <a:xfrm>
            <a:off x="1981200" y="2133600"/>
            <a:ext cx="0" cy="457200"/>
          </a:xfrm>
          <a:prstGeom prst="straightConnector1">
            <a:avLst/>
          </a:prstGeom>
          <a:gradFill rotWithShape="0">
            <a:gsLst>
              <a:gs pos="0">
                <a:schemeClr val="accent1"/>
              </a:gs>
              <a:gs pos="100000">
                <a:schemeClr val="accent2"/>
              </a:gs>
            </a:gsLst>
            <a:lin ang="5400000" scaled="1"/>
          </a:gradFill>
          <a:ln w="9525" cap="flat" cmpd="sng" algn="ctr">
            <a:solidFill>
              <a:schemeClr val="tx1"/>
            </a:solidFill>
            <a:prstDash val="solid"/>
            <a:round/>
            <a:headEnd type="none" w="med" len="med"/>
            <a:tailEnd type="arrow" w="med" len="med"/>
          </a:ln>
        </p:spPr>
      </p:cxnSp>
      <p:cxnSp>
        <p:nvCxnSpPr>
          <p:cNvPr id="23" name="Straight Arrow Connector 22"/>
          <p:cNvCxnSpPr/>
          <p:nvPr/>
        </p:nvCxnSpPr>
        <p:spPr>
          <a:xfrm>
            <a:off x="6400800" y="2133600"/>
            <a:ext cx="0" cy="457200"/>
          </a:xfrm>
          <a:prstGeom prst="straightConnector1">
            <a:avLst/>
          </a:prstGeom>
          <a:gradFill rotWithShape="0">
            <a:gsLst>
              <a:gs pos="0">
                <a:schemeClr val="accent1"/>
              </a:gs>
              <a:gs pos="100000">
                <a:schemeClr val="accent2"/>
              </a:gs>
            </a:gsLst>
            <a:lin ang="5400000" scaled="1"/>
          </a:gradFill>
          <a:ln w="9525" cap="flat" cmpd="sng" algn="ctr">
            <a:solidFill>
              <a:schemeClr val="tx1"/>
            </a:solidFill>
            <a:prstDash val="solid"/>
            <a:round/>
            <a:headEnd type="none" w="med" len="med"/>
            <a:tailEnd type="arrow" w="med" len="med"/>
          </a:ln>
        </p:spPr>
      </p:cxnSp>
      <p:sp>
        <p:nvSpPr>
          <p:cNvPr id="24" name="Rounded Rectangle 23"/>
          <p:cNvSpPr/>
          <p:nvPr/>
        </p:nvSpPr>
        <p:spPr>
          <a:xfrm>
            <a:off x="852170" y="3352800"/>
            <a:ext cx="2828925" cy="74866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5" name="Text Box 24"/>
          <p:cNvSpPr txBox="1"/>
          <p:nvPr/>
        </p:nvSpPr>
        <p:spPr>
          <a:xfrm>
            <a:off x="982345" y="3399790"/>
            <a:ext cx="2733040" cy="645160"/>
          </a:xfrm>
          <a:prstGeom prst="rect">
            <a:avLst/>
          </a:prstGeom>
          <a:noFill/>
        </p:spPr>
        <p:txBody>
          <a:bodyPr wrap="square" rtlCol="0">
            <a:spAutoFit/>
          </a:bodyPr>
          <a:p>
            <a:r>
              <a:rPr lang="en-GB" altLang="en-US"/>
              <a:t>Computes his public key</a:t>
            </a:r>
            <a:endParaRPr lang="en-GB" altLang="en-US"/>
          </a:p>
          <a:p>
            <a:pPr algn="ctr"/>
            <a:r>
              <a:rPr lang="en-GB" altLang="en-US"/>
              <a:t>(</a:t>
            </a:r>
            <a:r>
              <a:rPr lang="en-GB" altLang="en-US" b="1"/>
              <a:t>g^a </a:t>
            </a:r>
            <a:r>
              <a:rPr lang="en-GB" altLang="en-US"/>
              <a:t>mod </a:t>
            </a:r>
            <a:r>
              <a:rPr lang="en-GB" altLang="en-US" b="1"/>
              <a:t>p)</a:t>
            </a:r>
            <a:endParaRPr lang="en-GB" altLang="en-US" b="1"/>
          </a:p>
        </p:txBody>
      </p:sp>
      <p:sp>
        <p:nvSpPr>
          <p:cNvPr id="26" name="Rounded Rectangle 25"/>
          <p:cNvSpPr/>
          <p:nvPr/>
        </p:nvSpPr>
        <p:spPr>
          <a:xfrm>
            <a:off x="5105400" y="3429000"/>
            <a:ext cx="2741295" cy="6858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7" name="Text Box 26"/>
          <p:cNvSpPr txBox="1"/>
          <p:nvPr/>
        </p:nvSpPr>
        <p:spPr>
          <a:xfrm>
            <a:off x="5105400" y="3429000"/>
            <a:ext cx="2741295" cy="645160"/>
          </a:xfrm>
          <a:prstGeom prst="rect">
            <a:avLst/>
          </a:prstGeom>
          <a:noFill/>
        </p:spPr>
        <p:txBody>
          <a:bodyPr wrap="square" rtlCol="0">
            <a:spAutoFit/>
          </a:bodyPr>
          <a:p>
            <a:r>
              <a:rPr lang="en-GB" altLang="en-US"/>
              <a:t>Computes his public key</a:t>
            </a:r>
            <a:endParaRPr lang="en-GB" altLang="en-US"/>
          </a:p>
          <a:p>
            <a:pPr algn="ctr"/>
            <a:r>
              <a:rPr lang="en-GB" altLang="en-US"/>
              <a:t>(</a:t>
            </a:r>
            <a:r>
              <a:rPr lang="en-GB" altLang="en-US" b="1"/>
              <a:t>g^b </a:t>
            </a:r>
            <a:r>
              <a:rPr lang="en-GB" altLang="en-US"/>
              <a:t>mod </a:t>
            </a:r>
            <a:r>
              <a:rPr lang="en-GB" altLang="en-US" b="1"/>
              <a:t>p</a:t>
            </a:r>
            <a:r>
              <a:rPr lang="en-GB" altLang="en-US"/>
              <a:t>) </a:t>
            </a:r>
            <a:endParaRPr lang="en-GB" altLang="en-US"/>
          </a:p>
        </p:txBody>
      </p:sp>
      <p:cxnSp>
        <p:nvCxnSpPr>
          <p:cNvPr id="28" name="Straight Arrow Connector 27"/>
          <p:cNvCxnSpPr/>
          <p:nvPr/>
        </p:nvCxnSpPr>
        <p:spPr>
          <a:xfrm>
            <a:off x="1974850" y="3048635"/>
            <a:ext cx="6350" cy="304165"/>
          </a:xfrm>
          <a:prstGeom prst="straightConnector1">
            <a:avLst/>
          </a:prstGeom>
          <a:gradFill rotWithShape="0">
            <a:gsLst>
              <a:gs pos="0">
                <a:schemeClr val="accent1"/>
              </a:gs>
              <a:gs pos="100000">
                <a:schemeClr val="accent2"/>
              </a:gs>
            </a:gsLst>
            <a:lin ang="5400000" scaled="1"/>
          </a:gradFill>
          <a:ln w="9525" cap="flat" cmpd="sng" algn="ctr">
            <a:solidFill>
              <a:schemeClr val="tx1"/>
            </a:solidFill>
            <a:prstDash val="solid"/>
            <a:round/>
            <a:headEnd type="none" w="med" len="med"/>
            <a:tailEnd type="arrow" w="med" len="med"/>
          </a:ln>
        </p:spPr>
      </p:cxnSp>
      <p:cxnSp>
        <p:nvCxnSpPr>
          <p:cNvPr id="29" name="Straight Arrow Connector 28"/>
          <p:cNvCxnSpPr/>
          <p:nvPr/>
        </p:nvCxnSpPr>
        <p:spPr>
          <a:xfrm flipH="1">
            <a:off x="6400800" y="3008630"/>
            <a:ext cx="18415" cy="420370"/>
          </a:xfrm>
          <a:prstGeom prst="straightConnector1">
            <a:avLst/>
          </a:prstGeom>
          <a:gradFill rotWithShape="0">
            <a:gsLst>
              <a:gs pos="0">
                <a:schemeClr val="accent1"/>
              </a:gs>
              <a:gs pos="100000">
                <a:schemeClr val="accent2"/>
              </a:gs>
            </a:gsLst>
            <a:lin ang="5400000" scaled="1"/>
          </a:gradFill>
          <a:ln w="9525" cap="flat" cmpd="sng" algn="ctr">
            <a:solidFill>
              <a:schemeClr val="tx1"/>
            </a:solidFill>
            <a:prstDash val="solid"/>
            <a:round/>
            <a:headEnd type="none" w="med" len="med"/>
            <a:tailEnd type="arrow" w="med" len="med"/>
          </a:ln>
        </p:spPr>
      </p:cxnSp>
      <p:sp>
        <p:nvSpPr>
          <p:cNvPr id="30" name="Rounded Rectangle 29"/>
          <p:cNvSpPr/>
          <p:nvPr/>
        </p:nvSpPr>
        <p:spPr>
          <a:xfrm>
            <a:off x="838200" y="4343400"/>
            <a:ext cx="2971800" cy="9906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1" name="Text Box 30"/>
          <p:cNvSpPr txBox="1"/>
          <p:nvPr/>
        </p:nvSpPr>
        <p:spPr>
          <a:xfrm>
            <a:off x="982345" y="4391660"/>
            <a:ext cx="2661285" cy="922020"/>
          </a:xfrm>
          <a:prstGeom prst="rect">
            <a:avLst/>
          </a:prstGeom>
          <a:noFill/>
        </p:spPr>
        <p:txBody>
          <a:bodyPr wrap="square" rtlCol="0">
            <a:spAutoFit/>
          </a:bodyPr>
          <a:p>
            <a:pPr algn="ctr"/>
            <a:r>
              <a:rPr lang="en-GB" altLang="en-US"/>
              <a:t>Computes</a:t>
            </a:r>
            <a:endParaRPr lang="en-GB" altLang="en-US"/>
          </a:p>
          <a:p>
            <a:pPr algn="ctr"/>
            <a:r>
              <a:rPr lang="en-GB" altLang="en-US"/>
              <a:t>(</a:t>
            </a:r>
            <a:r>
              <a:rPr lang="en-GB" altLang="en-US" b="1"/>
              <a:t>g^b </a:t>
            </a:r>
            <a:r>
              <a:rPr lang="en-GB" altLang="en-US"/>
              <a:t>mod </a:t>
            </a:r>
            <a:r>
              <a:rPr lang="en-GB" altLang="en-US" b="1"/>
              <a:t>p</a:t>
            </a:r>
            <a:r>
              <a:rPr lang="en-GB" altLang="en-US"/>
              <a:t>)</a:t>
            </a:r>
            <a:r>
              <a:rPr lang="en-GB" altLang="en-US" b="1"/>
              <a:t>^a</a:t>
            </a:r>
            <a:r>
              <a:rPr lang="en-GB" altLang="en-US"/>
              <a:t> mod </a:t>
            </a:r>
            <a:r>
              <a:rPr lang="en-GB" altLang="en-US" b="1"/>
              <a:t>p</a:t>
            </a:r>
            <a:r>
              <a:rPr lang="en-GB" altLang="en-US"/>
              <a:t>=</a:t>
            </a:r>
            <a:endParaRPr lang="en-GB" altLang="en-US"/>
          </a:p>
          <a:p>
            <a:pPr algn="ctr"/>
            <a:r>
              <a:rPr lang="en-GB" altLang="en-US" b="1"/>
              <a:t>g^ba </a:t>
            </a:r>
            <a:r>
              <a:rPr lang="en-GB" altLang="en-US"/>
              <a:t>mod </a:t>
            </a:r>
            <a:r>
              <a:rPr lang="en-GB" altLang="en-US" b="1"/>
              <a:t>p</a:t>
            </a:r>
            <a:endParaRPr lang="en-GB" altLang="en-US" b="1"/>
          </a:p>
        </p:txBody>
      </p:sp>
      <p:sp>
        <p:nvSpPr>
          <p:cNvPr id="32" name="Rounded Rectangle 31"/>
          <p:cNvSpPr/>
          <p:nvPr/>
        </p:nvSpPr>
        <p:spPr>
          <a:xfrm>
            <a:off x="4953000" y="4419600"/>
            <a:ext cx="2824480" cy="94678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8" name="Text Box 37"/>
          <p:cNvSpPr txBox="1"/>
          <p:nvPr/>
        </p:nvSpPr>
        <p:spPr>
          <a:xfrm>
            <a:off x="5029200" y="4494530"/>
            <a:ext cx="2697480" cy="922020"/>
          </a:xfrm>
          <a:prstGeom prst="rect">
            <a:avLst/>
          </a:prstGeom>
          <a:noFill/>
        </p:spPr>
        <p:txBody>
          <a:bodyPr wrap="square" rtlCol="0">
            <a:spAutoFit/>
          </a:bodyPr>
          <a:p>
            <a:r>
              <a:rPr lang="en-GB" altLang="en-US"/>
              <a:t>Computes</a:t>
            </a:r>
            <a:endParaRPr lang="en-GB" altLang="en-US"/>
          </a:p>
          <a:p>
            <a:r>
              <a:rPr lang="en-GB" altLang="en-US"/>
              <a:t>(</a:t>
            </a:r>
            <a:r>
              <a:rPr lang="en-GB" altLang="en-US" b="1"/>
              <a:t>g^a </a:t>
            </a:r>
            <a:r>
              <a:rPr lang="en-GB" altLang="en-US"/>
              <a:t>mod </a:t>
            </a:r>
            <a:r>
              <a:rPr lang="en-GB" altLang="en-US" b="1"/>
              <a:t>p</a:t>
            </a:r>
            <a:r>
              <a:rPr lang="en-GB" altLang="en-US"/>
              <a:t>)</a:t>
            </a:r>
            <a:r>
              <a:rPr lang="en-GB" altLang="en-US" b="1"/>
              <a:t>^b </a:t>
            </a:r>
            <a:r>
              <a:rPr lang="en-GB" altLang="en-US"/>
              <a:t>mod </a:t>
            </a:r>
            <a:r>
              <a:rPr lang="en-GB" altLang="en-US" b="1"/>
              <a:t>p</a:t>
            </a:r>
            <a:r>
              <a:rPr lang="en-GB" altLang="en-US"/>
              <a:t>=</a:t>
            </a:r>
            <a:endParaRPr lang="en-GB" altLang="en-US"/>
          </a:p>
          <a:p>
            <a:r>
              <a:rPr lang="en-GB" altLang="en-US" b="1"/>
              <a:t>g^ab </a:t>
            </a:r>
            <a:r>
              <a:rPr lang="en-GB" altLang="en-US"/>
              <a:t>mod </a:t>
            </a:r>
            <a:r>
              <a:rPr lang="en-GB" altLang="en-US" b="1"/>
              <a:t>p</a:t>
            </a:r>
            <a:endParaRPr lang="en-GB" altLang="en-US" b="1"/>
          </a:p>
        </p:txBody>
      </p:sp>
      <p:cxnSp>
        <p:nvCxnSpPr>
          <p:cNvPr id="39" name="Straight Arrow Connector 38"/>
          <p:cNvCxnSpPr/>
          <p:nvPr/>
        </p:nvCxnSpPr>
        <p:spPr>
          <a:xfrm flipH="1">
            <a:off x="2057400" y="4093845"/>
            <a:ext cx="3810" cy="249555"/>
          </a:xfrm>
          <a:prstGeom prst="straightConnector1">
            <a:avLst/>
          </a:prstGeom>
          <a:gradFill rotWithShape="0">
            <a:gsLst>
              <a:gs pos="0">
                <a:schemeClr val="accent1"/>
              </a:gs>
              <a:gs pos="100000">
                <a:schemeClr val="accent2"/>
              </a:gs>
            </a:gsLst>
            <a:lin ang="5400000" scaled="1"/>
          </a:gradFill>
          <a:ln w="9525" cap="flat" cmpd="sng" algn="ctr">
            <a:solidFill>
              <a:schemeClr val="tx1"/>
            </a:solidFill>
            <a:prstDash val="solid"/>
            <a:round/>
            <a:headEnd type="none" w="med" len="med"/>
            <a:tailEnd type="arrow" w="med" len="med"/>
          </a:ln>
        </p:spPr>
      </p:cxnSp>
      <p:cxnSp>
        <p:nvCxnSpPr>
          <p:cNvPr id="40" name="Straight Arrow Connector 39"/>
          <p:cNvCxnSpPr/>
          <p:nvPr/>
        </p:nvCxnSpPr>
        <p:spPr>
          <a:xfrm flipH="1">
            <a:off x="6377940" y="4114800"/>
            <a:ext cx="22860" cy="303530"/>
          </a:xfrm>
          <a:prstGeom prst="straightConnector1">
            <a:avLst/>
          </a:prstGeom>
          <a:gradFill rotWithShape="0">
            <a:gsLst>
              <a:gs pos="0">
                <a:schemeClr val="accent1"/>
              </a:gs>
              <a:gs pos="100000">
                <a:schemeClr val="accent2"/>
              </a:gs>
            </a:gsLst>
            <a:lin ang="5400000" scaled="1"/>
          </a:gradFill>
          <a:ln w="9525" cap="flat" cmpd="sng" algn="ctr">
            <a:solidFill>
              <a:schemeClr val="tx1"/>
            </a:solidFill>
            <a:prstDash val="solid"/>
            <a:round/>
            <a:headEnd type="none" w="med" len="med"/>
            <a:tailEnd type="arrow" w="med" len="med"/>
          </a:ln>
        </p:spPr>
      </p:cxnSp>
      <p:cxnSp>
        <p:nvCxnSpPr>
          <p:cNvPr id="41" name="Straight Arrow Connector 40"/>
          <p:cNvCxnSpPr>
            <a:stCxn id="27" idx="1"/>
            <a:endCxn id="30" idx="3"/>
          </p:cNvCxnSpPr>
          <p:nvPr/>
        </p:nvCxnSpPr>
        <p:spPr>
          <a:xfrm flipH="1">
            <a:off x="3810000" y="3751580"/>
            <a:ext cx="1295400" cy="1087120"/>
          </a:xfrm>
          <a:prstGeom prst="straightConnector1">
            <a:avLst/>
          </a:prstGeom>
          <a:gradFill rotWithShape="0">
            <a:gsLst>
              <a:gs pos="0">
                <a:schemeClr val="accent1"/>
              </a:gs>
              <a:gs pos="100000">
                <a:schemeClr val="accent2"/>
              </a:gs>
            </a:gsLst>
            <a:lin ang="5400000" scaled="1"/>
          </a:gradFill>
          <a:ln w="9525" cap="flat" cmpd="sng" algn="ctr">
            <a:solidFill>
              <a:schemeClr val="tx1"/>
            </a:solidFill>
            <a:prstDash val="solid"/>
            <a:round/>
            <a:headEnd type="none" w="med" len="med"/>
            <a:tailEnd type="arrow" w="med" len="med"/>
          </a:ln>
        </p:spPr>
      </p:cxnSp>
      <p:cxnSp>
        <p:nvCxnSpPr>
          <p:cNvPr id="42" name="Straight Arrow Connector 41"/>
          <p:cNvCxnSpPr>
            <a:stCxn id="25" idx="3"/>
            <a:endCxn id="32" idx="1"/>
          </p:cNvCxnSpPr>
          <p:nvPr/>
        </p:nvCxnSpPr>
        <p:spPr>
          <a:xfrm>
            <a:off x="3715385" y="3722370"/>
            <a:ext cx="1237615" cy="1170940"/>
          </a:xfrm>
          <a:prstGeom prst="straightConnector1">
            <a:avLst/>
          </a:prstGeom>
          <a:gradFill rotWithShape="0">
            <a:gsLst>
              <a:gs pos="0">
                <a:schemeClr val="accent1"/>
              </a:gs>
              <a:gs pos="100000">
                <a:schemeClr val="accent2"/>
              </a:gs>
            </a:gsLst>
            <a:lin ang="5400000" scaled="1"/>
          </a:gradFill>
          <a:ln w="9525" cap="flat" cmpd="sng" algn="ctr">
            <a:solidFill>
              <a:schemeClr val="tx1"/>
            </a:solidFill>
            <a:prstDash val="solid"/>
            <a:round/>
            <a:headEnd type="none" w="med" len="med"/>
            <a:tailEnd type="arrow" w="med" len="med"/>
          </a:ln>
        </p:spPr>
      </p:cxnSp>
      <p:sp>
        <p:nvSpPr>
          <p:cNvPr id="43" name="Text Box 42"/>
          <p:cNvSpPr txBox="1"/>
          <p:nvPr/>
        </p:nvSpPr>
        <p:spPr>
          <a:xfrm>
            <a:off x="3807460" y="2696210"/>
            <a:ext cx="1089660" cy="645160"/>
          </a:xfrm>
          <a:prstGeom prst="rect">
            <a:avLst/>
          </a:prstGeom>
          <a:noFill/>
        </p:spPr>
        <p:txBody>
          <a:bodyPr wrap="square" rtlCol="0">
            <a:spAutoFit/>
          </a:bodyPr>
          <a:p>
            <a:r>
              <a:rPr lang="en-GB" altLang="en-US" b="1"/>
              <a:t>Public channel</a:t>
            </a:r>
            <a:endParaRPr lang="en-GB" altLang="en-US" b="1"/>
          </a:p>
        </p:txBody>
      </p:sp>
      <p:sp>
        <p:nvSpPr>
          <p:cNvPr id="44" name="Rounded Rectangle 43"/>
          <p:cNvSpPr/>
          <p:nvPr/>
        </p:nvSpPr>
        <p:spPr>
          <a:xfrm>
            <a:off x="3048000" y="5638800"/>
            <a:ext cx="2141855" cy="762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6" name="Text Box 45"/>
          <p:cNvSpPr txBox="1"/>
          <p:nvPr/>
        </p:nvSpPr>
        <p:spPr>
          <a:xfrm>
            <a:off x="3119120" y="5664200"/>
            <a:ext cx="2080260" cy="645160"/>
          </a:xfrm>
          <a:prstGeom prst="rect">
            <a:avLst/>
          </a:prstGeom>
          <a:noFill/>
        </p:spPr>
        <p:txBody>
          <a:bodyPr wrap="square" rtlCol="0">
            <a:spAutoFit/>
          </a:bodyPr>
          <a:p>
            <a:r>
              <a:rPr lang="en-GB" altLang="en-US" b="1"/>
              <a:t>k </a:t>
            </a:r>
            <a:r>
              <a:rPr lang="en-GB" altLang="en-US"/>
              <a:t>= </a:t>
            </a:r>
            <a:r>
              <a:rPr lang="en-GB" altLang="en-US" b="1"/>
              <a:t>g^ab </a:t>
            </a:r>
            <a:r>
              <a:rPr lang="en-GB" altLang="en-US"/>
              <a:t>mod </a:t>
            </a:r>
            <a:r>
              <a:rPr lang="en-GB" altLang="en-US" b="1"/>
              <a:t>p</a:t>
            </a:r>
            <a:endParaRPr lang="en-GB" altLang="en-US" b="1"/>
          </a:p>
          <a:p>
            <a:r>
              <a:rPr lang="en-GB" altLang="en-US"/>
              <a:t>Shared secret key</a:t>
            </a:r>
            <a:endParaRPr lang="en-GB" altLang="en-US"/>
          </a:p>
        </p:txBody>
      </p:sp>
      <p:cxnSp>
        <p:nvCxnSpPr>
          <p:cNvPr id="47" name="Straight Connector 46"/>
          <p:cNvCxnSpPr/>
          <p:nvPr/>
        </p:nvCxnSpPr>
        <p:spPr>
          <a:xfrm flipH="1">
            <a:off x="2286000" y="5313680"/>
            <a:ext cx="27305" cy="629920"/>
          </a:xfrm>
          <a:prstGeom prst="line">
            <a:avLst/>
          </a:prstGeom>
          <a:gradFill rotWithShape="0">
            <a:gsLst>
              <a:gs pos="0">
                <a:schemeClr val="accent1"/>
              </a:gs>
              <a:gs pos="100000">
                <a:schemeClr val="accent2"/>
              </a:gs>
            </a:gsLst>
            <a:lin ang="5400000" scaled="1"/>
          </a:gradFill>
          <a:ln w="9525" cap="flat" cmpd="sng" algn="ctr">
            <a:solidFill>
              <a:schemeClr val="tx1"/>
            </a:solidFill>
            <a:prstDash val="solid"/>
            <a:round/>
            <a:headEnd type="none" w="med" len="med"/>
            <a:tailEnd type="none" w="med" len="med"/>
          </a:ln>
        </p:spPr>
      </p:cxnSp>
      <p:cxnSp>
        <p:nvCxnSpPr>
          <p:cNvPr id="48" name="Straight Connector 47"/>
          <p:cNvCxnSpPr/>
          <p:nvPr/>
        </p:nvCxnSpPr>
        <p:spPr>
          <a:xfrm>
            <a:off x="6353810" y="5369560"/>
            <a:ext cx="22860" cy="603250"/>
          </a:xfrm>
          <a:prstGeom prst="line">
            <a:avLst/>
          </a:prstGeom>
          <a:gradFill rotWithShape="0">
            <a:gsLst>
              <a:gs pos="0">
                <a:schemeClr val="accent1"/>
              </a:gs>
              <a:gs pos="100000">
                <a:schemeClr val="accent2"/>
              </a:gs>
            </a:gsLst>
            <a:lin ang="5400000" scaled="1"/>
          </a:gradFill>
          <a:ln w="9525" cap="flat" cmpd="sng" algn="ctr">
            <a:solidFill>
              <a:schemeClr val="tx1"/>
            </a:solidFill>
            <a:prstDash val="solid"/>
            <a:round/>
            <a:headEnd type="none" w="med" len="med"/>
            <a:tailEnd type="none" w="med" len="med"/>
          </a:ln>
        </p:spPr>
      </p:cxnSp>
      <p:cxnSp>
        <p:nvCxnSpPr>
          <p:cNvPr id="49" name="Straight Arrow Connector 48"/>
          <p:cNvCxnSpPr/>
          <p:nvPr/>
        </p:nvCxnSpPr>
        <p:spPr>
          <a:xfrm flipH="1" flipV="1">
            <a:off x="5178425" y="5943600"/>
            <a:ext cx="1175385" cy="25400"/>
          </a:xfrm>
          <a:prstGeom prst="straightConnector1">
            <a:avLst/>
          </a:prstGeom>
          <a:gradFill rotWithShape="0">
            <a:gsLst>
              <a:gs pos="0">
                <a:schemeClr val="accent1"/>
              </a:gs>
              <a:gs pos="100000">
                <a:schemeClr val="accent2"/>
              </a:gs>
            </a:gsLst>
            <a:lin ang="5400000" scaled="1"/>
          </a:gradFill>
          <a:ln w="9525" cap="flat" cmpd="sng" algn="ctr">
            <a:solidFill>
              <a:schemeClr val="tx1"/>
            </a:solidFill>
            <a:prstDash val="solid"/>
            <a:round/>
            <a:headEnd type="none" w="med" len="med"/>
            <a:tailEnd type="arrow" w="med" len="med"/>
          </a:ln>
        </p:spPr>
      </p:cxnSp>
      <p:cxnSp>
        <p:nvCxnSpPr>
          <p:cNvPr id="50" name="Straight Arrow Connector 49"/>
          <p:cNvCxnSpPr/>
          <p:nvPr/>
        </p:nvCxnSpPr>
        <p:spPr>
          <a:xfrm flipV="1">
            <a:off x="2294890" y="5917565"/>
            <a:ext cx="676910" cy="26035"/>
          </a:xfrm>
          <a:prstGeom prst="straightConnector1">
            <a:avLst/>
          </a:prstGeom>
          <a:gradFill rotWithShape="0">
            <a:gsLst>
              <a:gs pos="0">
                <a:schemeClr val="accent1"/>
              </a:gs>
              <a:gs pos="100000">
                <a:schemeClr val="accent2"/>
              </a:gs>
            </a:gsLst>
            <a:lin ang="5400000" scaled="1"/>
          </a:gradFill>
          <a:ln w="9525" cap="flat" cmpd="sng" algn="ctr">
            <a:solidFill>
              <a:schemeClr val="tx1"/>
            </a:solidFill>
            <a:prstDash val="solid"/>
            <a:round/>
            <a:headEnd type="none" w="med" len="med"/>
            <a:tailEnd type="arrow" w="med" len="med"/>
          </a:ln>
        </p:spPr>
      </p:cxn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pPr algn="ctr"/>
            <a:r>
              <a:rPr lang="en-GB" altLang="en-US" sz="4400" b="1">
                <a:solidFill>
                  <a:schemeClr val="tx1"/>
                </a:solidFill>
                <a:latin typeface="Times New Roman" panose="02020603050405020304" pitchFamily="18" charset="0"/>
                <a:cs typeface="Times New Roman" panose="02020603050405020304" pitchFamily="18" charset="0"/>
              </a:rPr>
              <a:t>Key used</a:t>
            </a:r>
            <a:endParaRPr lang="en-GB" altLang="en-US" sz="4400" b="1">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p:nvPr>
            <p:ph sz="quarter" idx="1"/>
          </p:nvPr>
        </p:nvSpPr>
        <p:spPr>
          <a:xfrm>
            <a:off x="457200" y="1174750"/>
            <a:ext cx="8229600" cy="4331335"/>
          </a:xfrm>
        </p:spPr>
        <p:txBody>
          <a:bodyPr/>
          <a:p>
            <a:pPr marL="0" indent="0">
              <a:buNone/>
            </a:pPr>
            <a:r>
              <a:rPr lang="en-GB" altLang="en-US"/>
              <a:t>Keylist list used</a:t>
            </a:r>
            <a:endParaRPr lang="en-GB" altLang="en-US"/>
          </a:p>
          <a:p>
            <a:pPr>
              <a:buFont typeface="Arial" panose="020B0604020202020204" pitchFamily="34" charset="0"/>
              <a:buChar char="•"/>
            </a:pPr>
            <a:r>
              <a:rPr lang="en-GB" altLang="en-US">
                <a:sym typeface="+mn-ea"/>
              </a:rPr>
              <a:t>[b”a@1234ed”]</a:t>
            </a:r>
            <a:endParaRPr lang="en-GB" altLang="en-US">
              <a:sym typeface="+mn-ea"/>
            </a:endParaRPr>
          </a:p>
          <a:p>
            <a:pPr>
              <a:buFont typeface="Arial" panose="020B0604020202020204" pitchFamily="34" charset="0"/>
              <a:buChar char="•"/>
            </a:pPr>
            <a:r>
              <a:rPr lang="en-GB" altLang="en-US"/>
              <a:t>[b”$5frcddd”]</a:t>
            </a:r>
            <a:endParaRPr lang="en-GB" altLang="en-US"/>
          </a:p>
          <a:p>
            <a:pPr>
              <a:buFont typeface="Arial" panose="020B0604020202020204" pitchFamily="34" charset="0"/>
              <a:buChar char="•"/>
            </a:pPr>
            <a:r>
              <a:rPr lang="en-GB" altLang="en-US"/>
              <a:t>[b”$cnj2nfc”]</a:t>
            </a:r>
            <a:endParaRPr lang="en-GB" altLang="en-US"/>
          </a:p>
          <a:p>
            <a:pPr>
              <a:buFont typeface="Arial" panose="020B0604020202020204" pitchFamily="34" charset="0"/>
              <a:buChar char="•"/>
            </a:pPr>
            <a:r>
              <a:rPr lang="en-GB" altLang="en-US"/>
              <a:t>[b’’@1k4cvqu”]</a:t>
            </a:r>
            <a:endParaRPr lang="en-GB" altLang="en-US"/>
          </a:p>
          <a:p>
            <a:pPr>
              <a:buFont typeface="Arial" panose="020B0604020202020204" pitchFamily="34" charset="0"/>
              <a:buChar char="•"/>
            </a:pPr>
            <a:r>
              <a:rPr lang="en-GB" altLang="en-US"/>
              <a:t>[b”2@9nb$rq”]</a:t>
            </a:r>
            <a:endParaRPr lang="en-GB" altLang="en-US"/>
          </a:p>
          <a:p>
            <a:pPr>
              <a:buFont typeface="Arial" panose="020B0604020202020204" pitchFamily="34" charset="0"/>
              <a:buChar char="•"/>
            </a:pPr>
            <a:r>
              <a:rPr lang="en-GB" altLang="en-US"/>
              <a:t>[b”10@b8bn1”]</a:t>
            </a:r>
            <a:endParaRPr lang="en-GB" altLang="en-US"/>
          </a:p>
          <a:p>
            <a:pPr marL="0" indent="0">
              <a:buFont typeface="Arial" panose="020B0604020202020204" pitchFamily="34" charset="0"/>
              <a:buNone/>
            </a:pPr>
            <a:endParaRPr lang="en-GB" altLang="en-US"/>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GB" altLang="en-US" sz="2000" b="1">
                <a:solidFill>
                  <a:schemeClr val="tx1"/>
                </a:solidFill>
                <a:latin typeface="Times New Roman" panose="02020603050405020304" pitchFamily="18" charset="0"/>
                <a:cs typeface="Times New Roman" panose="02020603050405020304" pitchFamily="18" charset="0"/>
              </a:rPr>
              <a:t>Tools Used (CASE tools, Programming languages, Database platforms)</a:t>
            </a:r>
            <a:endParaRPr lang="en-GB" altLang="en-US" sz="2000" b="1">
              <a:solidFill>
                <a:schemeClr val="tx1"/>
              </a:solidFill>
              <a:latin typeface="Times New Roman" panose="02020603050405020304" pitchFamily="18" charset="0"/>
              <a:cs typeface="Times New Roman" panose="02020603050405020304" pitchFamily="18" charset="0"/>
            </a:endParaRPr>
          </a:p>
        </p:txBody>
      </p:sp>
      <p:sp>
        <p:nvSpPr>
          <p:cNvPr id="5" name="Content Placeholder 4"/>
          <p:cNvSpPr/>
          <p:nvPr>
            <p:ph sz="quarter" idx="1"/>
          </p:nvPr>
        </p:nvSpPr>
        <p:spPr>
          <a:xfrm>
            <a:off x="457200" y="1198880"/>
            <a:ext cx="8229600" cy="4745355"/>
          </a:xfrm>
        </p:spPr>
        <p:txBody>
          <a:bodyPr>
            <a:normAutofit fontScale="90000" lnSpcReduction="10000"/>
          </a:bodyPr>
          <a:p>
            <a:r>
              <a:rPr lang="en-US" sz="2335">
                <a:latin typeface="Times New Roman" panose="02020603050405020304" pitchFamily="18" charset="0"/>
                <a:cs typeface="Times New Roman" panose="02020603050405020304" pitchFamily="18" charset="0"/>
              </a:rPr>
              <a:t>Python</a:t>
            </a:r>
            <a:endParaRPr lang="en-US" sz="2335">
              <a:latin typeface="Times New Roman" panose="02020603050405020304" pitchFamily="18" charset="0"/>
              <a:cs typeface="Times New Roman" panose="02020603050405020304" pitchFamily="18" charset="0"/>
            </a:endParaRPr>
          </a:p>
          <a:p>
            <a:pPr marL="0" indent="0">
              <a:buNone/>
            </a:pPr>
            <a:r>
              <a:rPr lang="en-US" sz="2335">
                <a:latin typeface="Times New Roman" panose="02020603050405020304" pitchFamily="18" charset="0"/>
                <a:cs typeface="Times New Roman" panose="02020603050405020304" pitchFamily="18" charset="0"/>
              </a:rPr>
              <a:t>Python is a general-purpose, high-level programming language.</a:t>
            </a:r>
            <a:endParaRPr lang="en-US" sz="2335">
              <a:latin typeface="Times New Roman" panose="02020603050405020304" pitchFamily="18" charset="0"/>
              <a:cs typeface="Times New Roman" panose="02020603050405020304" pitchFamily="18" charset="0"/>
            </a:endParaRPr>
          </a:p>
          <a:p>
            <a:pPr marL="0" indent="0">
              <a:buNone/>
            </a:pPr>
            <a:endParaRPr lang="en-US" sz="2335">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altLang="en-US" sz="2335">
                <a:latin typeface="Times New Roman" panose="02020603050405020304" pitchFamily="18" charset="0"/>
                <a:cs typeface="Times New Roman" panose="02020603050405020304" pitchFamily="18" charset="0"/>
              </a:rPr>
              <a:t>Tkinter</a:t>
            </a:r>
            <a:endParaRPr lang="en-US" sz="2335">
              <a:latin typeface="Times New Roman" panose="02020603050405020304" pitchFamily="18" charset="0"/>
              <a:cs typeface="Times New Roman" panose="02020603050405020304" pitchFamily="18" charset="0"/>
            </a:endParaRPr>
          </a:p>
          <a:p>
            <a:pPr marL="0" indent="0">
              <a:buNone/>
            </a:pPr>
            <a:r>
              <a:rPr lang="en-US" sz="2335">
                <a:latin typeface="Times New Roman" panose="02020603050405020304" pitchFamily="18" charset="0"/>
                <a:cs typeface="Times New Roman" panose="02020603050405020304" pitchFamily="18" charset="0"/>
              </a:rPr>
              <a:t> Tkinter is the Python binding to the Tk GUI toolkit.</a:t>
            </a:r>
            <a:endParaRPr lang="en-US" sz="2335">
              <a:latin typeface="Times New Roman" panose="02020603050405020304" pitchFamily="18" charset="0"/>
              <a:cs typeface="Times New Roman" panose="02020603050405020304" pitchFamily="18" charset="0"/>
            </a:endParaRPr>
          </a:p>
          <a:p>
            <a:pPr marL="0" indent="0">
              <a:buNone/>
            </a:pPr>
            <a:endParaRPr lang="en-US" sz="2335">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altLang="en-US" sz="2335">
                <a:latin typeface="Times New Roman" panose="02020603050405020304" pitchFamily="18" charset="0"/>
                <a:cs typeface="Times New Roman" panose="02020603050405020304" pitchFamily="18" charset="0"/>
              </a:rPr>
              <a:t>Socket programming</a:t>
            </a:r>
            <a:endParaRPr lang="en-GB" altLang="en-US" sz="2335">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2335">
                <a:latin typeface="Times New Roman" panose="02020603050405020304" pitchFamily="18" charset="0"/>
                <a:cs typeface="Times New Roman" panose="02020603050405020304" pitchFamily="18" charset="0"/>
              </a:rPr>
              <a:t>Socket programming is a way of creating applications that can communicate with each other over a network.</a:t>
            </a:r>
            <a:endParaRPr lang="en-US" sz="2335">
              <a:latin typeface="Times New Roman" panose="02020603050405020304" pitchFamily="18" charset="0"/>
              <a:cs typeface="Times New Roman" panose="02020603050405020304" pitchFamily="18" charset="0"/>
            </a:endParaRPr>
          </a:p>
          <a:p>
            <a:pPr marL="0" indent="0">
              <a:buNone/>
            </a:pPr>
            <a:endParaRPr lang="en-US" sz="2335">
              <a:latin typeface="Times New Roman" panose="02020603050405020304" pitchFamily="18" charset="0"/>
              <a:cs typeface="Times New Roman" panose="02020603050405020304" pitchFamily="18" charset="0"/>
            </a:endParaRPr>
          </a:p>
          <a:p>
            <a:r>
              <a:rPr lang="en-GB" altLang="en-US" sz="2335">
                <a:latin typeface="Times New Roman" panose="02020603050405020304" pitchFamily="18" charset="0"/>
                <a:cs typeface="Times New Roman" panose="02020603050405020304" pitchFamily="18" charset="0"/>
              </a:rPr>
              <a:t>PostgreSQL</a:t>
            </a:r>
            <a:endParaRPr lang="en-GB" altLang="en-US" sz="2335">
              <a:latin typeface="Times New Roman" panose="02020603050405020304" pitchFamily="18" charset="0"/>
              <a:cs typeface="Times New Roman" panose="02020603050405020304" pitchFamily="18" charset="0"/>
            </a:endParaRPr>
          </a:p>
          <a:p>
            <a:pPr marL="0" indent="0">
              <a:buNone/>
            </a:pPr>
            <a:r>
              <a:rPr lang="en-GB" altLang="en-US" sz="2335">
                <a:latin typeface="Times New Roman" panose="02020603050405020304" pitchFamily="18" charset="0"/>
                <a:cs typeface="Times New Roman" panose="02020603050405020304" pitchFamily="18" charset="0"/>
              </a:rPr>
              <a:t>PostgreSQL is an open-source, object-relational database management system (ORDBMS).</a:t>
            </a:r>
            <a:endParaRPr lang="en-GB" altLang="en-US" sz="2335">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GB" altLang="en-US" sz="4400" b="1">
                <a:solidFill>
                  <a:schemeClr val="tx1"/>
                </a:solidFill>
                <a:latin typeface="Times New Roman" panose="02020603050405020304" pitchFamily="18" charset="0"/>
                <a:cs typeface="Times New Roman" panose="02020603050405020304" pitchFamily="18" charset="0"/>
              </a:rPr>
              <a:t>Unit Testing and System Testing</a:t>
            </a:r>
            <a:endParaRPr lang="en-GB" altLang="en-US" sz="4400" b="1">
              <a:solidFill>
                <a:schemeClr val="tx1"/>
              </a:solidFill>
              <a:latin typeface="Times New Roman" panose="02020603050405020304" pitchFamily="18" charset="0"/>
              <a:cs typeface="Times New Roman" panose="02020603050405020304" pitchFamily="18" charset="0"/>
            </a:endParaRPr>
          </a:p>
        </p:txBody>
      </p:sp>
      <p:sp>
        <p:nvSpPr>
          <p:cNvPr id="5" name="Content Placeholder 4"/>
          <p:cNvSpPr/>
          <p:nvPr>
            <p:ph sz="quarter" idx="1"/>
          </p:nvPr>
        </p:nvSpPr>
        <p:spPr/>
        <p:txBody>
          <a:bodyPr/>
          <a:p>
            <a:r>
              <a:rPr lang="en-US">
                <a:latin typeface="Times New Roman" panose="02020603050405020304" pitchFamily="18" charset="0"/>
                <a:cs typeface="Times New Roman" panose="02020603050405020304" pitchFamily="18" charset="0"/>
              </a:rPr>
              <a:t>Unit testing: Testing individual components or units of code to ensure their correctness and functionality.</a:t>
            </a: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System testing: Testing the entire software system to verify its behavior, functionality, and compliance with requirements.</a:t>
            </a:r>
            <a:endParaRPr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4000" b="1">
                <a:solidFill>
                  <a:schemeClr val="tx1"/>
                </a:solidFill>
                <a:latin typeface="Times New Roman" panose="02020603050405020304" pitchFamily="18" charset="0"/>
                <a:cs typeface="Times New Roman" panose="02020603050405020304" pitchFamily="18" charset="0"/>
              </a:rPr>
              <a:t>Test cases for unit testing</a:t>
            </a:r>
            <a:endParaRPr lang="en-GB" altLang="en-US" sz="4000" b="1">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p:nvPr>
            <p:ph sz="quarter" idx="1"/>
          </p:nvPr>
        </p:nvSpPr>
        <p:spPr/>
        <p:txBody>
          <a:bodyPr/>
          <a:p>
            <a:r>
              <a:rPr lang="en-US"/>
              <a:t>Test for sign up</a:t>
            </a:r>
            <a:endParaRPr lang="en-US"/>
          </a:p>
          <a:p>
            <a:r>
              <a:rPr lang="en-US"/>
              <a:t>Test for sign in</a:t>
            </a:r>
            <a:endParaRPr lang="en-US"/>
          </a:p>
          <a:p>
            <a:r>
              <a:rPr lang="en-US"/>
              <a:t>Test for sending and receiving mail</a:t>
            </a:r>
            <a:endParaRPr lang="en-US"/>
          </a:p>
          <a:p>
            <a:r>
              <a:rPr lang="en-US"/>
              <a:t>Test for starred mail</a:t>
            </a:r>
            <a:endParaRPr lang="en-US"/>
          </a:p>
          <a:p>
            <a:r>
              <a:rPr lang="en-US"/>
              <a:t>Test for delete mail</a:t>
            </a:r>
            <a:endParaRPr lang="en-US"/>
          </a:p>
          <a:p>
            <a:r>
              <a:rPr lang="en-US"/>
              <a:t>Test for profile management</a:t>
            </a:r>
            <a:endParaRPr lang="en-US"/>
          </a:p>
          <a:p>
            <a:r>
              <a:rPr lang="en-US"/>
              <a:t>Test for delete account from the system</a:t>
            </a:r>
            <a:endParaRPr lang="en-US"/>
          </a:p>
          <a:p>
            <a:r>
              <a:rPr lang="en-US"/>
              <a:t>Test for logout</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Table of Contents</a:t>
            </a:r>
            <a:endParaRPr lang="en-GB" altLang="en-US"/>
          </a:p>
        </p:txBody>
      </p:sp>
      <p:sp>
        <p:nvSpPr>
          <p:cNvPr id="3" name="Content Placeholder 2"/>
          <p:cNvSpPr>
            <a:spLocks noGrp="1"/>
          </p:cNvSpPr>
          <p:nvPr>
            <p:ph idx="1"/>
          </p:nvPr>
        </p:nvSpPr>
        <p:spPr>
          <a:xfrm>
            <a:off x="457200" y="1174750"/>
            <a:ext cx="8229600" cy="5454650"/>
          </a:xfrm>
        </p:spPr>
        <p:txBody>
          <a:bodyPr/>
          <a:p>
            <a:r>
              <a:rPr lang="en-GB" altLang="en-US" sz="2400"/>
              <a:t>Introduction</a:t>
            </a:r>
            <a:endParaRPr lang="en-GB" altLang="en-US" sz="2400"/>
          </a:p>
          <a:p>
            <a:r>
              <a:rPr lang="en-GB" altLang="en-US" sz="2400"/>
              <a:t>Problem Statement</a:t>
            </a:r>
            <a:endParaRPr lang="en-GB" altLang="en-US" sz="2400"/>
          </a:p>
          <a:p>
            <a:r>
              <a:rPr lang="en-GB" altLang="en-US" sz="2400"/>
              <a:t>Objectives</a:t>
            </a:r>
            <a:endParaRPr lang="en-GB" altLang="en-US" sz="2400"/>
          </a:p>
          <a:p>
            <a:r>
              <a:rPr lang="en-GB" altLang="en-US" sz="2400"/>
              <a:t>Scope and Limitation</a:t>
            </a:r>
            <a:endParaRPr lang="en-GB" altLang="en-US" sz="2400"/>
          </a:p>
          <a:p>
            <a:r>
              <a:rPr lang="en-GB" altLang="en-US" sz="2400"/>
              <a:t>Development Methodology</a:t>
            </a:r>
            <a:endParaRPr lang="en-GB" altLang="en-US" sz="2400"/>
          </a:p>
          <a:p>
            <a:r>
              <a:rPr lang="en-GB" altLang="en-US" sz="2400"/>
              <a:t>Background Study and Literature Review</a:t>
            </a:r>
            <a:endParaRPr lang="en-GB" altLang="en-US" sz="2400"/>
          </a:p>
          <a:p>
            <a:r>
              <a:rPr lang="en-GB" altLang="en-US" sz="2400"/>
              <a:t>System Analysis</a:t>
            </a:r>
            <a:endParaRPr lang="en-GB" altLang="en-US" sz="2400"/>
          </a:p>
          <a:p>
            <a:r>
              <a:rPr lang="en-GB" altLang="en-US" sz="2400"/>
              <a:t>Feasibility Analysis</a:t>
            </a:r>
            <a:endParaRPr lang="en-GB" altLang="en-US" sz="2400"/>
          </a:p>
          <a:p>
            <a:r>
              <a:rPr lang="en-GB" altLang="en-US" sz="2400"/>
              <a:t>System Design</a:t>
            </a:r>
            <a:endParaRPr lang="en-GB" altLang="en-US" sz="2400"/>
          </a:p>
          <a:p>
            <a:r>
              <a:rPr lang="en-GB" altLang="en-US" sz="2400"/>
              <a:t>Algorithm Details</a:t>
            </a:r>
            <a:endParaRPr lang="en-GB" altLang="en-US" sz="2400"/>
          </a:p>
          <a:p>
            <a:r>
              <a:rPr lang="en-GB" altLang="en-US" sz="2400"/>
              <a:t>Unit testing and System testing</a:t>
            </a:r>
            <a:endParaRPr lang="en-GB" altLang="en-US" sz="2400"/>
          </a:p>
          <a:p>
            <a:r>
              <a:rPr lang="en-GB" altLang="en-US" sz="2400"/>
              <a:t>Conclusion and Recommendation</a:t>
            </a:r>
            <a:endParaRPr lang="en-GB" altLang="en-US" sz="2400"/>
          </a:p>
          <a:p>
            <a:endParaRPr lang="en-GB"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GB" altLang="en-US" b="1">
                <a:latin typeface="Times New Roman" panose="02020603050405020304" pitchFamily="18" charset="0"/>
                <a:cs typeface="Times New Roman" panose="02020603050405020304" pitchFamily="18" charset="0"/>
                <a:sym typeface="+mn-ea"/>
              </a:rPr>
            </a:br>
            <a:r>
              <a:rPr lang="en-GB" altLang="en-US" b="1">
                <a:latin typeface="Times New Roman" panose="02020603050405020304" pitchFamily="18" charset="0"/>
                <a:cs typeface="Times New Roman" panose="02020603050405020304" pitchFamily="18" charset="0"/>
                <a:sym typeface="+mn-ea"/>
              </a:rPr>
              <a:t>Test cases for System testing</a:t>
            </a:r>
            <a:br>
              <a:rPr lang="en-GB" altLang="en-US" b="1">
                <a:solidFill>
                  <a:schemeClr val="tx1"/>
                </a:solidFill>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p:txBody>
          <a:bodyPr/>
          <a:p>
            <a:r>
              <a:rPr lang="en-US"/>
              <a:t>Test for user authentication</a:t>
            </a:r>
            <a:endParaRPr lang="en-US"/>
          </a:p>
          <a:p>
            <a:r>
              <a:rPr lang="en-US"/>
              <a:t>Testing the entire email sending and receiving process</a:t>
            </a:r>
            <a:endParaRPr lang="en-US"/>
          </a:p>
          <a:p>
            <a:r>
              <a:rPr lang="en-US"/>
              <a:t>Integration of GUI with backend functionality</a:t>
            </a:r>
            <a:endParaRPr lang="en-US"/>
          </a:p>
          <a:p>
            <a:r>
              <a:rPr lang="en-US"/>
              <a:t>Encryption and Decryption of mails</a:t>
            </a:r>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GB" altLang="en-US" sz="4400" b="1">
                <a:solidFill>
                  <a:schemeClr val="tx1"/>
                </a:solidFill>
                <a:latin typeface="Times New Roman" panose="02020603050405020304" pitchFamily="18" charset="0"/>
                <a:cs typeface="Times New Roman" panose="02020603050405020304" pitchFamily="18" charset="0"/>
              </a:rPr>
              <a:t>Conclusion and Recommendation</a:t>
            </a:r>
            <a:endParaRPr lang="en-GB" altLang="en-US" sz="4400" b="1">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625" y="1527175"/>
            <a:ext cx="8503920" cy="4859655"/>
          </a:xfrm>
        </p:spPr>
        <p:txBody>
          <a:bodyPr>
            <a:normAutofit/>
          </a:bodyPr>
          <a:p>
            <a:r>
              <a:rPr lang="en-US" sz="2800">
                <a:latin typeface="Times New Roman" panose="02020603050405020304" pitchFamily="18" charset="0"/>
                <a:cs typeface="Times New Roman" panose="02020603050405020304" pitchFamily="18" charset="0"/>
              </a:rPr>
              <a:t>The project has gone through a series of activities to develop a</a:t>
            </a:r>
            <a:r>
              <a:rPr lang="en-GB" altLang="en-US" sz="28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complex solution for applied cryptography in</a:t>
            </a:r>
            <a:r>
              <a:rPr lang="en-GB" altLang="en-US" sz="28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communication in Bmail.</a:t>
            </a:r>
            <a:endParaRPr lang="en-US" sz="2800">
              <a:latin typeface="Times New Roman" panose="02020603050405020304" pitchFamily="18" charset="0"/>
              <a:cs typeface="Times New Roman" panose="02020603050405020304" pitchFamily="18" charset="0"/>
            </a:endParaRPr>
          </a:p>
          <a:p>
            <a:pPr marL="0" indent="0">
              <a:buNone/>
            </a:pPr>
            <a:r>
              <a:rPr lang="en-US" sz="2800">
                <a:latin typeface="Times New Roman" panose="02020603050405020304" pitchFamily="18" charset="0"/>
                <a:cs typeface="Times New Roman" panose="02020603050405020304" pitchFamily="18" charset="0"/>
              </a:rPr>
              <a:t>There are several areas for future enhancement and expansion:</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Use strong encryption algorithm for secure communication.</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Implement secure key exchange protocols.</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Authenticate communication participants to ensure</a:t>
            </a:r>
            <a:endParaRPr lang="en-US" sz="2800">
              <a:latin typeface="Times New Roman" panose="02020603050405020304" pitchFamily="18" charset="0"/>
              <a:cs typeface="Times New Roman" panose="02020603050405020304" pitchFamily="18" charset="0"/>
            </a:endParaRPr>
          </a:p>
          <a:p>
            <a:pPr marL="0" indent="0">
              <a:buNone/>
            </a:pPr>
            <a:r>
              <a:rPr lang="en-GB" altLang="en-US" sz="28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identity.</a:t>
            </a:r>
            <a:endParaRPr lang="en-US" sz="28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 </a:t>
            </a:r>
            <a:endParaRPr lang="en-GB" altLang="en-US"/>
          </a:p>
        </p:txBody>
      </p:sp>
      <p:sp>
        <p:nvSpPr>
          <p:cNvPr id="3" name="Content Placeholder 2"/>
          <p:cNvSpPr/>
          <p:nvPr>
            <p:ph sz="quarter" idx="1"/>
          </p:nvPr>
        </p:nvSpPr>
        <p:spPr>
          <a:xfrm rot="1860000">
            <a:off x="1277620" y="2357120"/>
            <a:ext cx="6117590" cy="1854835"/>
          </a:xfrm>
        </p:spPr>
        <p:txBody>
          <a:bodyPr/>
          <a:p>
            <a:pPr marL="0" indent="0">
              <a:buNone/>
            </a:pPr>
            <a:r>
              <a:rPr lang="en-GB" altLang="en-US" sz="9600"/>
              <a:t>Thank you</a:t>
            </a:r>
            <a:endParaRPr lang="en-GB" altLang="en-US" sz="960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0990" y="138430"/>
            <a:ext cx="8535035" cy="1202690"/>
          </a:xfrm>
        </p:spPr>
        <p:txBody>
          <a:bodyPr>
            <a:normAutofit/>
          </a:bodyPr>
          <a:p>
            <a:pPr algn="ctr"/>
            <a:r>
              <a:rPr lang="en-GB" sz="4000" b="1" dirty="0" smtClean="0">
                <a:solidFill>
                  <a:schemeClr val="tx1"/>
                </a:solidFill>
                <a:latin typeface="Times New Roman" panose="02020603050405020304" pitchFamily="18" charset="0"/>
                <a:cs typeface="Times New Roman" panose="02020603050405020304" pitchFamily="18" charset="0"/>
                <a:sym typeface="+mn-ea"/>
              </a:rPr>
              <a:t>Introduction</a:t>
            </a:r>
            <a:endParaRPr lang="en-GB" sz="4000" b="1" dirty="0" smtClean="0">
              <a:solidFill>
                <a:schemeClr val="tx1"/>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sz="quarter" idx="1"/>
          </p:nvPr>
        </p:nvSpPr>
        <p:spPr>
          <a:xfrm>
            <a:off x="300990" y="2133600"/>
            <a:ext cx="8503920" cy="3717925"/>
          </a:xfrm>
        </p:spPr>
        <p:txBody>
          <a:bodyPr/>
          <a:p>
            <a:pPr marL="0" indent="0">
              <a:buNone/>
            </a:pPr>
            <a:r>
              <a:rPr lang="en-GB" altLang="en-US" sz="3200">
                <a:latin typeface="Times New Roman" panose="02020603050405020304" pitchFamily="18" charset="0"/>
                <a:cs typeface="Times New Roman" panose="02020603050405020304" pitchFamily="18" charset="0"/>
              </a:rPr>
              <a:t>   “Bmail” is a web based tools that help every </a:t>
            </a:r>
            <a:endParaRPr lang="en-GB" altLang="en-US" sz="3200">
              <a:latin typeface="Times New Roman" panose="02020603050405020304" pitchFamily="18" charset="0"/>
              <a:cs typeface="Times New Roman" panose="02020603050405020304" pitchFamily="18" charset="0"/>
            </a:endParaRPr>
          </a:p>
          <a:p>
            <a:pPr marL="0" indent="0">
              <a:buNone/>
            </a:pPr>
            <a:r>
              <a:rPr lang="en-GB" altLang="en-US" sz="3200">
                <a:latin typeface="Times New Roman" panose="02020603050405020304" pitchFamily="18" charset="0"/>
                <a:cs typeface="Times New Roman" panose="02020603050405020304" pitchFamily="18" charset="0"/>
              </a:rPr>
              <a:t>user secure their message from unauthorized access. It mainly apply encryption and decryption method to secure text which is send by user to the receiver in a open Network.      </a:t>
            </a:r>
            <a:endParaRPr lang="en-GB" altLang="en-US" sz="32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randomBar dir="vert"/>
      </p:transition>
    </mc:Choice>
    <mc:Fallback>
      <p:transition spd="slow">
        <p:randomBar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52400"/>
            <a:ext cx="8229600" cy="582613"/>
          </a:xfrm>
        </p:spPr>
        <p:txBody>
          <a:bodyPr/>
          <a:p>
            <a:pPr algn="ctr"/>
            <a:r>
              <a:rPr lang="en-GB" altLang="en-US" sz="4000" b="1"/>
              <a:t>Problem </a:t>
            </a:r>
            <a:r>
              <a:rPr lang="en-GB" altLang="en-US" sz="4000" b="1"/>
              <a:t>Statement</a:t>
            </a:r>
            <a:endParaRPr lang="en-GB" altLang="en-US" sz="4000" b="1"/>
          </a:p>
        </p:txBody>
      </p:sp>
      <p:sp>
        <p:nvSpPr>
          <p:cNvPr id="3" name="Content Placeholder 2"/>
          <p:cNvSpPr>
            <a:spLocks noGrp="1"/>
          </p:cNvSpPr>
          <p:nvPr>
            <p:ph idx="1"/>
          </p:nvPr>
        </p:nvSpPr>
        <p:spPr/>
        <p:txBody>
          <a:bodyPr/>
          <a:p>
            <a:pPr marL="0" indent="0">
              <a:buNone/>
            </a:pPr>
            <a:r>
              <a:rPr lang="en-GB" altLang="en-US" sz="2400"/>
              <a:t>People give their credential information in email. Many people have less knowledge about the importance of their data. People can easily see other mail in insecure channels. </a:t>
            </a:r>
            <a:endParaRPr lang="en-GB" altLang="en-US" sz="2400"/>
          </a:p>
          <a:p>
            <a:pPr marL="0" indent="0">
              <a:buNone/>
            </a:pPr>
            <a:endParaRPr lang="en-GB" altLang="en-US" sz="2400"/>
          </a:p>
          <a:p>
            <a:pPr marL="0" indent="0">
              <a:buNone/>
            </a:pPr>
            <a:r>
              <a:rPr lang="en-GB" altLang="en-US" sz="2400"/>
              <a:t>To overcome this problem, we developed the Bmail desktop application through this application data can be encrypted and decrypted while transferring.Eavesdrop cannot find our real text because of encryption.</a:t>
            </a:r>
            <a:endParaRPr lang="en-GB" altLang="en-US" sz="2400"/>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GB" altLang="en-US" sz="4800" b="1">
                <a:solidFill>
                  <a:schemeClr val="tx1"/>
                </a:solidFill>
              </a:rPr>
              <a:t>Objectives </a:t>
            </a:r>
            <a:endParaRPr lang="en-GB" altLang="en-US" sz="4800" b="1">
              <a:solidFill>
                <a:schemeClr val="tx1"/>
              </a:solidFill>
            </a:endParaRPr>
          </a:p>
        </p:txBody>
      </p:sp>
      <p:sp>
        <p:nvSpPr>
          <p:cNvPr id="3" name="Content Placeholder 2"/>
          <p:cNvSpPr>
            <a:spLocks noGrp="1"/>
          </p:cNvSpPr>
          <p:nvPr>
            <p:ph sz="quarter" idx="1"/>
          </p:nvPr>
        </p:nvSpPr>
        <p:spPr>
          <a:xfrm>
            <a:off x="381127" y="1752473"/>
            <a:ext cx="8503920" cy="4572000"/>
          </a:xfrm>
        </p:spPr>
        <p:txBody>
          <a:bodyPr>
            <a:normAutofit fontScale="80000"/>
          </a:bodyPr>
          <a:p>
            <a:pPr>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Confidentiality: To protect data from unauthorized access.</a:t>
            </a:r>
            <a:endParaRPr lang="en-GB" altLang="en-US">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GB" altLang="en-US">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Integrity: To ensure that data has not been tampered with.</a:t>
            </a:r>
            <a:endParaRPr lang="en-GB" altLang="en-US">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GB" altLang="en-US">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Availability: To ensure that data is accessible when needed.</a:t>
            </a:r>
            <a:endParaRPr lang="en-GB" altLang="en-US">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GB" altLang="en-US">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Security: To ensure strong encryption, secure protocols</a:t>
            </a:r>
            <a:endParaRPr lang="en-GB" altLang="en-US">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GB" altLang="en-US">
                <a:latin typeface="Times New Roman" panose="02020603050405020304" pitchFamily="18" charset="0"/>
                <a:cs typeface="Times New Roman" panose="02020603050405020304" pitchFamily="18" charset="0"/>
              </a:rPr>
              <a:t>    and key management. </a:t>
            </a:r>
            <a:endParaRPr lang="en-GB" alt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ox(in)">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ox(in)">
                                      <p:cBhvr>
                                        <p:cTn id="2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GB" altLang="en-US" b="1"/>
              <a:t>Scope </a:t>
            </a:r>
            <a:r>
              <a:rPr lang="en-GB" altLang="en-US" b="1"/>
              <a:t>and Limitation</a:t>
            </a:r>
            <a:endParaRPr lang="en-GB" altLang="en-US" b="1"/>
          </a:p>
        </p:txBody>
      </p:sp>
      <p:sp>
        <p:nvSpPr>
          <p:cNvPr id="3" name="Content Placeholder 2"/>
          <p:cNvSpPr>
            <a:spLocks noGrp="1"/>
          </p:cNvSpPr>
          <p:nvPr>
            <p:ph idx="1"/>
          </p:nvPr>
        </p:nvSpPr>
        <p:spPr/>
        <p:txBody>
          <a:bodyPr/>
          <a:p>
            <a:pPr marL="0" indent="0">
              <a:buNone/>
            </a:pPr>
            <a:r>
              <a:rPr lang="en-GB" altLang="en-US" sz="2400"/>
              <a:t>Scope</a:t>
            </a:r>
            <a:endParaRPr lang="en-GB" altLang="en-US" sz="2400"/>
          </a:p>
          <a:p>
            <a:pPr>
              <a:buFont typeface="Arial" panose="020B0604020202020204" pitchFamily="34" charset="0"/>
              <a:buChar char="•"/>
            </a:pPr>
            <a:r>
              <a:rPr lang="en-GB" altLang="en-US" sz="2400"/>
              <a:t>The mail application will be designed to be user-friendly and easy to use.</a:t>
            </a:r>
            <a:endParaRPr lang="en-GB" altLang="en-US" sz="2400"/>
          </a:p>
          <a:p>
            <a:pPr>
              <a:buFont typeface="Arial" panose="020B0604020202020204" pitchFamily="34" charset="0"/>
              <a:buChar char="•"/>
            </a:pPr>
            <a:r>
              <a:rPr lang="en-GB" altLang="en-US" sz="2400"/>
              <a:t>The email application will use cryptography techniques, encryption and Decryption</a:t>
            </a:r>
            <a:endParaRPr lang="en-GB" altLang="en-US" sz="2400"/>
          </a:p>
          <a:p>
            <a:pPr marL="0" indent="0">
              <a:buFont typeface="Arial" panose="020B0604020202020204" pitchFamily="34" charset="0"/>
              <a:buNone/>
            </a:pPr>
            <a:endParaRPr lang="en-GB" altLang="en-US" sz="2400"/>
          </a:p>
          <a:p>
            <a:pPr marL="0" indent="0">
              <a:buNone/>
            </a:pPr>
            <a:r>
              <a:rPr lang="en-GB" altLang="en-US" sz="2400"/>
              <a:t>Limitation</a:t>
            </a:r>
            <a:endParaRPr lang="en-GB" altLang="en-US" sz="2400"/>
          </a:p>
          <a:p>
            <a:pPr>
              <a:buFont typeface="Arial" panose="020B0604020202020204" pitchFamily="34" charset="0"/>
              <a:buChar char="•"/>
            </a:pPr>
            <a:r>
              <a:rPr lang="en-GB" altLang="en-US" sz="2400"/>
              <a:t>It may provide no security if the users devices password is compromised.</a:t>
            </a:r>
            <a:endParaRPr lang="en-GB" altLang="en-US" sz="2400"/>
          </a:p>
          <a:p>
            <a:pPr>
              <a:buFont typeface="Arial" panose="020B0604020202020204" pitchFamily="34" charset="0"/>
              <a:buChar char="•"/>
            </a:pPr>
            <a:r>
              <a:rPr lang="en-GB" altLang="en-US" sz="2400"/>
              <a:t>Failure in key management and key leakage can compromise the security of the system.</a:t>
            </a:r>
            <a:endParaRPr lang="en-GB" altLang="en-US" sz="2400"/>
          </a:p>
          <a:p>
            <a:pPr>
              <a:buFont typeface="Arial" panose="020B0604020202020204" pitchFamily="34" charset="0"/>
              <a:buChar char="•"/>
            </a:pPr>
            <a:endParaRPr lang="en-GB" altLang="en-US" sz="240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8760" y="1564005"/>
            <a:ext cx="8581390" cy="4909820"/>
          </a:xfrm>
        </p:spPr>
        <p:txBody>
          <a:bodyPr/>
          <a:lstStyle/>
          <a:p>
            <a:endParaRPr lang="en-GB" altLang="en-US" b="1" dirty="0"/>
          </a:p>
          <a:p>
            <a:endParaRPr lang="en-GB" altLang="en-US" b="1" dirty="0"/>
          </a:p>
          <a:p>
            <a:endParaRPr lang="en-GB" altLang="en-US" b="1" dirty="0"/>
          </a:p>
          <a:p>
            <a:endParaRPr lang="en-GB" altLang="en-US" b="1" dirty="0"/>
          </a:p>
          <a:p>
            <a:endParaRPr lang="en-GB" altLang="en-US" b="1" dirty="0"/>
          </a:p>
          <a:p>
            <a:endParaRPr lang="en-GB" altLang="en-US" b="1" dirty="0"/>
          </a:p>
          <a:p>
            <a:r>
              <a:rPr lang="en-GB" altLang="en-US" b="1" dirty="0"/>
              <a:t>      </a:t>
            </a:r>
            <a:endParaRPr lang="en-GB" altLang="en-US" b="1" dirty="0"/>
          </a:p>
          <a:p>
            <a:r>
              <a:rPr lang="en-GB" altLang="en-US" b="1" dirty="0"/>
              <a:t>               Waterfall Model</a:t>
            </a:r>
            <a:endParaRPr lang="en-GB" altLang="en-US" b="1" dirty="0"/>
          </a:p>
        </p:txBody>
      </p:sp>
      <p:sp>
        <p:nvSpPr>
          <p:cNvPr id="2" name="Title 1"/>
          <p:cNvSpPr>
            <a:spLocks noGrp="1"/>
          </p:cNvSpPr>
          <p:nvPr>
            <p:ph type="ctrTitle"/>
          </p:nvPr>
        </p:nvSpPr>
        <p:spPr>
          <a:xfrm>
            <a:off x="457200" y="457200"/>
            <a:ext cx="8084820" cy="1100455"/>
          </a:xfrm>
        </p:spPr>
        <p:txBody>
          <a:bodyPr>
            <a:normAutofit/>
          </a:bodyPr>
          <a:lstStyle/>
          <a:p>
            <a:r>
              <a:rPr lang="en-GB" altLang="en-US" sz="5400" b="1" dirty="0">
                <a:solidFill>
                  <a:schemeClr val="tx1"/>
                </a:solidFill>
                <a:latin typeface="Times New Roman" panose="02020603050405020304" pitchFamily="18" charset="0"/>
                <a:cs typeface="Times New Roman" panose="02020603050405020304" pitchFamily="18" charset="0"/>
              </a:rPr>
              <a:t>Development Methodology</a:t>
            </a:r>
            <a:endParaRPr lang="en-GB" altLang="en-US" sz="5400" b="1" dirty="0">
              <a:solidFill>
                <a:schemeClr val="tx1"/>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304800" y="1905000"/>
            <a:ext cx="1536700" cy="8382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Text Box 6"/>
          <p:cNvSpPr txBox="1"/>
          <p:nvPr/>
        </p:nvSpPr>
        <p:spPr>
          <a:xfrm>
            <a:off x="304800" y="1970405"/>
            <a:ext cx="1536065" cy="645160"/>
          </a:xfrm>
          <a:prstGeom prst="rect">
            <a:avLst/>
          </a:prstGeom>
          <a:noFill/>
        </p:spPr>
        <p:txBody>
          <a:bodyPr wrap="square" rtlCol="0">
            <a:spAutoFit/>
          </a:bodyPr>
          <a:p>
            <a:pPr algn="ctr"/>
            <a:r>
              <a:rPr lang="en-GB" altLang="en-US"/>
              <a:t>Requirement                Analysis</a:t>
            </a:r>
            <a:endParaRPr lang="en-GB" altLang="en-US"/>
          </a:p>
        </p:txBody>
      </p:sp>
      <p:sp>
        <p:nvSpPr>
          <p:cNvPr id="8" name="Rounded Rectangle 7"/>
          <p:cNvSpPr/>
          <p:nvPr/>
        </p:nvSpPr>
        <p:spPr>
          <a:xfrm>
            <a:off x="3659505" y="2971800"/>
            <a:ext cx="1744345" cy="8382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9" name="Rounded Rectangle 8"/>
          <p:cNvSpPr/>
          <p:nvPr/>
        </p:nvSpPr>
        <p:spPr>
          <a:xfrm>
            <a:off x="1984375" y="2538730"/>
            <a:ext cx="1362710" cy="73787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1" name="Text Box 10"/>
          <p:cNvSpPr txBox="1"/>
          <p:nvPr/>
        </p:nvSpPr>
        <p:spPr>
          <a:xfrm>
            <a:off x="1991995" y="2657475"/>
            <a:ext cx="1375410" cy="645160"/>
          </a:xfrm>
          <a:prstGeom prst="rect">
            <a:avLst/>
          </a:prstGeom>
          <a:noFill/>
        </p:spPr>
        <p:txBody>
          <a:bodyPr wrap="square" rtlCol="0">
            <a:spAutoFit/>
          </a:bodyPr>
          <a:p>
            <a:pPr algn="ctr"/>
            <a:r>
              <a:rPr lang="en-GB" altLang="en-US"/>
              <a:t>System</a:t>
            </a:r>
            <a:endParaRPr lang="en-GB" altLang="en-US"/>
          </a:p>
          <a:p>
            <a:pPr algn="ctr"/>
            <a:r>
              <a:rPr lang="en-GB" altLang="en-US"/>
              <a:t>Design</a:t>
            </a:r>
            <a:endParaRPr lang="en-GB" altLang="en-US"/>
          </a:p>
        </p:txBody>
      </p:sp>
      <p:sp>
        <p:nvSpPr>
          <p:cNvPr id="13" name="Text Box 12"/>
          <p:cNvSpPr txBox="1"/>
          <p:nvPr/>
        </p:nvSpPr>
        <p:spPr>
          <a:xfrm>
            <a:off x="3658235" y="3215005"/>
            <a:ext cx="1749425" cy="368300"/>
          </a:xfrm>
          <a:prstGeom prst="rect">
            <a:avLst/>
          </a:prstGeom>
          <a:noFill/>
        </p:spPr>
        <p:txBody>
          <a:bodyPr wrap="square" rtlCol="0">
            <a:spAutoFit/>
          </a:bodyPr>
          <a:p>
            <a:r>
              <a:rPr lang="en-GB" altLang="en-US"/>
              <a:t>Implementation</a:t>
            </a:r>
            <a:endParaRPr lang="en-GB" altLang="en-US"/>
          </a:p>
        </p:txBody>
      </p:sp>
      <p:cxnSp>
        <p:nvCxnSpPr>
          <p:cNvPr id="15" name="Straight Connector 14"/>
          <p:cNvCxnSpPr/>
          <p:nvPr/>
        </p:nvCxnSpPr>
        <p:spPr>
          <a:xfrm flipV="1">
            <a:off x="1840865" y="2209800"/>
            <a:ext cx="597535" cy="6985"/>
          </a:xfrm>
          <a:prstGeom prst="line">
            <a:avLst/>
          </a:prstGeom>
          <a:gradFill rotWithShape="0">
            <a:gsLst>
              <a:gs pos="0">
                <a:schemeClr val="accent1"/>
              </a:gs>
              <a:gs pos="100000">
                <a:schemeClr val="accent2"/>
              </a:gs>
            </a:gsLst>
            <a:lin ang="5400000" scaled="1"/>
          </a:gradFill>
          <a:ln w="9525" cap="flat" cmpd="sng" algn="ctr">
            <a:solidFill>
              <a:schemeClr val="tx1"/>
            </a:solidFill>
            <a:prstDash val="solid"/>
            <a:round/>
            <a:headEnd type="none" w="med" len="med"/>
            <a:tailEnd type="none" w="med" len="med"/>
          </a:ln>
        </p:spPr>
      </p:cxnSp>
      <p:cxnSp>
        <p:nvCxnSpPr>
          <p:cNvPr id="17" name="Straight Arrow Connector 16"/>
          <p:cNvCxnSpPr/>
          <p:nvPr/>
        </p:nvCxnSpPr>
        <p:spPr>
          <a:xfrm>
            <a:off x="2438400" y="2209800"/>
            <a:ext cx="0" cy="304800"/>
          </a:xfrm>
          <a:prstGeom prst="straightConnector1">
            <a:avLst/>
          </a:prstGeom>
          <a:gradFill rotWithShape="0">
            <a:gsLst>
              <a:gs pos="0">
                <a:schemeClr val="accent1"/>
              </a:gs>
              <a:gs pos="100000">
                <a:schemeClr val="accent2"/>
              </a:gs>
            </a:gsLst>
            <a:lin ang="5400000" scaled="1"/>
          </a:gradFill>
          <a:ln w="9525" cap="flat" cmpd="sng" algn="ctr">
            <a:solidFill>
              <a:schemeClr val="tx1"/>
            </a:solidFill>
            <a:prstDash val="solid"/>
            <a:round/>
            <a:headEnd type="none" w="med" len="med"/>
            <a:tailEnd type="arrow" w="med" len="med"/>
          </a:ln>
        </p:spPr>
      </p:cxnSp>
      <p:cxnSp>
        <p:nvCxnSpPr>
          <p:cNvPr id="18" name="Straight Connector 17"/>
          <p:cNvCxnSpPr/>
          <p:nvPr/>
        </p:nvCxnSpPr>
        <p:spPr>
          <a:xfrm>
            <a:off x="3352800" y="2743200"/>
            <a:ext cx="990600" cy="0"/>
          </a:xfrm>
          <a:prstGeom prst="line">
            <a:avLst/>
          </a:prstGeom>
          <a:gradFill rotWithShape="0">
            <a:gsLst>
              <a:gs pos="0">
                <a:schemeClr val="accent1"/>
              </a:gs>
              <a:gs pos="100000">
                <a:schemeClr val="accent2"/>
              </a:gs>
            </a:gsLst>
            <a:lin ang="5400000" scaled="1"/>
          </a:gradFill>
          <a:ln w="9525" cap="flat" cmpd="sng" algn="ctr">
            <a:solidFill>
              <a:schemeClr val="tx1"/>
            </a:solidFill>
            <a:prstDash val="solid"/>
            <a:round/>
            <a:headEnd type="none" w="med" len="med"/>
            <a:tailEnd type="none" w="med" len="med"/>
          </a:ln>
        </p:spPr>
      </p:cxnSp>
      <p:cxnSp>
        <p:nvCxnSpPr>
          <p:cNvPr id="19" name="Straight Arrow Connector 18"/>
          <p:cNvCxnSpPr/>
          <p:nvPr/>
        </p:nvCxnSpPr>
        <p:spPr>
          <a:xfrm flipH="1">
            <a:off x="4343400" y="2733675"/>
            <a:ext cx="12700" cy="238125"/>
          </a:xfrm>
          <a:prstGeom prst="straightConnector1">
            <a:avLst/>
          </a:prstGeom>
          <a:gradFill rotWithShape="0">
            <a:gsLst>
              <a:gs pos="0">
                <a:schemeClr val="accent1"/>
              </a:gs>
              <a:gs pos="100000">
                <a:schemeClr val="accent2"/>
              </a:gs>
            </a:gsLst>
            <a:lin ang="5400000" scaled="1"/>
          </a:gradFill>
          <a:ln w="9525" cap="flat" cmpd="sng" algn="ctr">
            <a:solidFill>
              <a:schemeClr val="tx1"/>
            </a:solidFill>
            <a:prstDash val="solid"/>
            <a:round/>
            <a:headEnd type="none" w="med" len="med"/>
            <a:tailEnd type="arrow" w="med" len="med"/>
          </a:ln>
        </p:spPr>
      </p:cxnSp>
      <p:sp>
        <p:nvSpPr>
          <p:cNvPr id="20" name="Rounded Rectangle 19"/>
          <p:cNvSpPr/>
          <p:nvPr/>
        </p:nvSpPr>
        <p:spPr>
          <a:xfrm>
            <a:off x="5544820" y="3581400"/>
            <a:ext cx="1028700" cy="762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1" name="Text Box 20"/>
          <p:cNvSpPr txBox="1"/>
          <p:nvPr/>
        </p:nvSpPr>
        <p:spPr>
          <a:xfrm>
            <a:off x="5568950" y="3792855"/>
            <a:ext cx="946785" cy="368300"/>
          </a:xfrm>
          <a:prstGeom prst="rect">
            <a:avLst/>
          </a:prstGeom>
          <a:noFill/>
        </p:spPr>
        <p:txBody>
          <a:bodyPr wrap="square" rtlCol="0">
            <a:spAutoFit/>
          </a:bodyPr>
          <a:p>
            <a:r>
              <a:rPr lang="en-GB" altLang="en-US"/>
              <a:t>Testing</a:t>
            </a:r>
            <a:endParaRPr lang="en-GB" altLang="en-US"/>
          </a:p>
        </p:txBody>
      </p:sp>
      <p:sp>
        <p:nvSpPr>
          <p:cNvPr id="22" name="Rounded Rectangle 21"/>
          <p:cNvSpPr/>
          <p:nvPr/>
        </p:nvSpPr>
        <p:spPr>
          <a:xfrm>
            <a:off x="6172200" y="4572000"/>
            <a:ext cx="1537335" cy="762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3" name="Text Box 22"/>
          <p:cNvSpPr txBox="1"/>
          <p:nvPr/>
        </p:nvSpPr>
        <p:spPr>
          <a:xfrm>
            <a:off x="6259830" y="4768850"/>
            <a:ext cx="1449705" cy="368300"/>
          </a:xfrm>
          <a:prstGeom prst="rect">
            <a:avLst/>
          </a:prstGeom>
          <a:noFill/>
        </p:spPr>
        <p:txBody>
          <a:bodyPr wrap="square" rtlCol="0">
            <a:spAutoFit/>
          </a:bodyPr>
          <a:p>
            <a:r>
              <a:rPr lang="en-GB" altLang="en-US"/>
              <a:t>Deployment</a:t>
            </a:r>
            <a:endParaRPr lang="en-GB" altLang="en-US"/>
          </a:p>
        </p:txBody>
      </p:sp>
      <p:sp>
        <p:nvSpPr>
          <p:cNvPr id="24" name="Rounded Rectangle 23"/>
          <p:cNvSpPr/>
          <p:nvPr/>
        </p:nvSpPr>
        <p:spPr>
          <a:xfrm>
            <a:off x="7010400" y="5562600"/>
            <a:ext cx="1644650" cy="762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6" name="Text Box 25"/>
          <p:cNvSpPr txBox="1"/>
          <p:nvPr/>
        </p:nvSpPr>
        <p:spPr>
          <a:xfrm>
            <a:off x="7010400" y="5783580"/>
            <a:ext cx="1526540" cy="368300"/>
          </a:xfrm>
          <a:prstGeom prst="rect">
            <a:avLst/>
          </a:prstGeom>
          <a:noFill/>
        </p:spPr>
        <p:txBody>
          <a:bodyPr wrap="square" rtlCol="0">
            <a:spAutoFit/>
          </a:bodyPr>
          <a:p>
            <a:r>
              <a:rPr lang="en-GB" altLang="en-US"/>
              <a:t>Maintenance</a:t>
            </a:r>
            <a:endParaRPr lang="en-GB" altLang="en-US"/>
          </a:p>
        </p:txBody>
      </p:sp>
      <p:cxnSp>
        <p:nvCxnSpPr>
          <p:cNvPr id="27" name="Straight Connector 26"/>
          <p:cNvCxnSpPr/>
          <p:nvPr/>
        </p:nvCxnSpPr>
        <p:spPr>
          <a:xfrm>
            <a:off x="5415915" y="3263265"/>
            <a:ext cx="680085" cy="13335"/>
          </a:xfrm>
          <a:prstGeom prst="line">
            <a:avLst/>
          </a:prstGeom>
          <a:gradFill rotWithShape="0">
            <a:gsLst>
              <a:gs pos="0">
                <a:schemeClr val="accent1"/>
              </a:gs>
              <a:gs pos="100000">
                <a:schemeClr val="accent2"/>
              </a:gs>
            </a:gsLst>
            <a:lin ang="5400000" scaled="1"/>
          </a:gradFill>
          <a:ln w="9525" cap="flat" cmpd="sng" algn="ctr">
            <a:solidFill>
              <a:schemeClr val="tx1"/>
            </a:solidFill>
            <a:prstDash val="solid"/>
            <a:round/>
            <a:headEnd type="none" w="med" len="med"/>
            <a:tailEnd type="none" w="med" len="med"/>
          </a:ln>
        </p:spPr>
      </p:cxnSp>
      <p:cxnSp>
        <p:nvCxnSpPr>
          <p:cNvPr id="28" name="Straight Connector 27"/>
          <p:cNvCxnSpPr/>
          <p:nvPr/>
        </p:nvCxnSpPr>
        <p:spPr>
          <a:xfrm flipV="1">
            <a:off x="6591935" y="3962400"/>
            <a:ext cx="647065" cy="14605"/>
          </a:xfrm>
          <a:prstGeom prst="line">
            <a:avLst/>
          </a:prstGeom>
          <a:gradFill rotWithShape="0">
            <a:gsLst>
              <a:gs pos="0">
                <a:schemeClr val="accent1"/>
              </a:gs>
              <a:gs pos="100000">
                <a:schemeClr val="accent2"/>
              </a:gs>
            </a:gsLst>
            <a:lin ang="5400000" scaled="1"/>
          </a:gradFill>
          <a:ln w="9525" cap="flat" cmpd="sng" algn="ctr">
            <a:solidFill>
              <a:schemeClr val="tx1"/>
            </a:solidFill>
            <a:prstDash val="solid"/>
            <a:round/>
            <a:headEnd type="none" w="med" len="med"/>
            <a:tailEnd type="none" w="med" len="med"/>
          </a:ln>
        </p:spPr>
      </p:cxnSp>
      <p:cxnSp>
        <p:nvCxnSpPr>
          <p:cNvPr id="29" name="Straight Connector 28"/>
          <p:cNvCxnSpPr>
            <a:stCxn id="23" idx="3"/>
          </p:cNvCxnSpPr>
          <p:nvPr/>
        </p:nvCxnSpPr>
        <p:spPr>
          <a:xfrm>
            <a:off x="7709535" y="4953000"/>
            <a:ext cx="520065" cy="0"/>
          </a:xfrm>
          <a:prstGeom prst="line">
            <a:avLst/>
          </a:prstGeom>
          <a:gradFill rotWithShape="0">
            <a:gsLst>
              <a:gs pos="0">
                <a:schemeClr val="accent1"/>
              </a:gs>
              <a:gs pos="100000">
                <a:schemeClr val="accent2"/>
              </a:gs>
            </a:gsLst>
            <a:lin ang="5400000" scaled="1"/>
          </a:gradFill>
          <a:ln w="9525" cap="flat" cmpd="sng" algn="ctr">
            <a:solidFill>
              <a:schemeClr val="tx1"/>
            </a:solidFill>
            <a:prstDash val="solid"/>
            <a:round/>
            <a:headEnd type="none" w="med" len="med"/>
            <a:tailEnd type="none" w="med" len="med"/>
          </a:ln>
        </p:spPr>
      </p:cxnSp>
      <p:cxnSp>
        <p:nvCxnSpPr>
          <p:cNvPr id="31" name="Straight Arrow Connector 30"/>
          <p:cNvCxnSpPr/>
          <p:nvPr/>
        </p:nvCxnSpPr>
        <p:spPr>
          <a:xfrm>
            <a:off x="8207375" y="4938395"/>
            <a:ext cx="22225" cy="624205"/>
          </a:xfrm>
          <a:prstGeom prst="straightConnector1">
            <a:avLst/>
          </a:prstGeom>
          <a:gradFill rotWithShape="0">
            <a:gsLst>
              <a:gs pos="0">
                <a:schemeClr val="accent1"/>
              </a:gs>
              <a:gs pos="100000">
                <a:schemeClr val="accent2"/>
              </a:gs>
            </a:gsLst>
            <a:lin ang="5400000" scaled="1"/>
          </a:gradFill>
          <a:ln w="9525" cap="flat" cmpd="sng" algn="ctr">
            <a:solidFill>
              <a:schemeClr val="tx1"/>
            </a:solidFill>
            <a:prstDash val="solid"/>
            <a:round/>
            <a:headEnd type="none" w="med" len="med"/>
            <a:tailEnd type="arrow" w="med" len="med"/>
          </a:ln>
        </p:spPr>
      </p:cxnSp>
      <p:cxnSp>
        <p:nvCxnSpPr>
          <p:cNvPr id="32" name="Straight Arrow Connector 31"/>
          <p:cNvCxnSpPr/>
          <p:nvPr/>
        </p:nvCxnSpPr>
        <p:spPr>
          <a:xfrm>
            <a:off x="7239000" y="3962400"/>
            <a:ext cx="0" cy="609600"/>
          </a:xfrm>
          <a:prstGeom prst="straightConnector1">
            <a:avLst/>
          </a:prstGeom>
          <a:gradFill rotWithShape="0">
            <a:gsLst>
              <a:gs pos="0">
                <a:schemeClr val="accent1"/>
              </a:gs>
              <a:gs pos="100000">
                <a:schemeClr val="accent2"/>
              </a:gs>
            </a:gsLst>
            <a:lin ang="5400000" scaled="1"/>
          </a:gradFill>
          <a:ln w="9525" cap="flat" cmpd="sng" algn="ctr">
            <a:solidFill>
              <a:schemeClr val="tx1"/>
            </a:solidFill>
            <a:prstDash val="solid"/>
            <a:round/>
            <a:headEnd type="none" w="med" len="med"/>
            <a:tailEnd type="arrow" w="med" len="med"/>
          </a:ln>
        </p:spPr>
      </p:cxnSp>
      <p:cxnSp>
        <p:nvCxnSpPr>
          <p:cNvPr id="33" name="Straight Arrow Connector 32"/>
          <p:cNvCxnSpPr/>
          <p:nvPr/>
        </p:nvCxnSpPr>
        <p:spPr>
          <a:xfrm flipH="1">
            <a:off x="6096000" y="3263265"/>
            <a:ext cx="6985" cy="318135"/>
          </a:xfrm>
          <a:prstGeom prst="straightConnector1">
            <a:avLst/>
          </a:prstGeom>
          <a:gradFill rotWithShape="0">
            <a:gsLst>
              <a:gs pos="0">
                <a:schemeClr val="accent1"/>
              </a:gs>
              <a:gs pos="100000">
                <a:schemeClr val="accent2"/>
              </a:gs>
            </a:gsLst>
            <a:lin ang="5400000" scaled="1"/>
          </a:gradFill>
          <a:ln w="9525" cap="flat" cmpd="sng" algn="ctr">
            <a:solidFill>
              <a:schemeClr val="tx1"/>
            </a:solidFill>
            <a:prstDash val="solid"/>
            <a:round/>
            <a:headEnd type="none" w="med" len="med"/>
            <a:tailEnd type="arrow" w="med" len="med"/>
          </a:ln>
        </p:spPr>
      </p:cxn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GB" altLang="en-US" sz="3200" b="1">
                <a:latin typeface="Times New Roman" panose="02020603050405020304" pitchFamily="18" charset="0"/>
                <a:cs typeface="Times New Roman" panose="02020603050405020304" pitchFamily="18" charset="0"/>
              </a:rPr>
              <a:t>Background Study and Literature Review</a:t>
            </a:r>
            <a:endParaRPr lang="en-GB" altLang="en-US" sz="3200" b="1">
              <a:latin typeface="Times New Roman" panose="02020603050405020304" pitchFamily="18" charset="0"/>
              <a:cs typeface="Times New Roman" panose="02020603050405020304" pitchFamily="18" charset="0"/>
            </a:endParaRPr>
          </a:p>
        </p:txBody>
      </p:sp>
      <p:sp>
        <p:nvSpPr>
          <p:cNvPr id="3" name="Content Placeholder 2"/>
          <p:cNvSpPr/>
          <p:nvPr>
            <p:ph idx="1"/>
          </p:nvPr>
        </p:nvSpPr>
        <p:spPr>
          <a:xfrm>
            <a:off x="457200" y="1174750"/>
            <a:ext cx="8229600" cy="5330825"/>
          </a:xfrm>
        </p:spPr>
        <p:txBody>
          <a:bodyPr/>
          <a:p>
            <a:pPr marL="0" indent="0">
              <a:buNone/>
            </a:pPr>
            <a:r>
              <a:rPr lang="en-GB" altLang="en-US"/>
              <a:t>Backgroung Study</a:t>
            </a:r>
            <a:endParaRPr lang="en-GB" altLang="en-US"/>
          </a:p>
          <a:p>
            <a:pPr marL="0" indent="0">
              <a:buNone/>
            </a:pPr>
            <a:r>
              <a:rPr lang="en-GB" altLang="en-US" sz="2000"/>
              <a:t>In context of Nepal, the need of Cryptography is increasing day by day with growing use of digital technology and internet, which leads to increase in cyber threats such as data theft, identity theft and cyber attacks. With rapid advancement in web technology there is a growing needs to protect sensitive information, and other confidential information from these threats.</a:t>
            </a:r>
            <a:endParaRPr lang="en-GB" altLang="en-US"/>
          </a:p>
          <a:p>
            <a:pPr marL="0" indent="0">
              <a:buNone/>
            </a:pPr>
            <a:r>
              <a:rPr lang="en-GB" altLang="en-US"/>
              <a:t>Literature Review</a:t>
            </a:r>
            <a:endParaRPr lang="en-GB" altLang="en-US"/>
          </a:p>
          <a:p>
            <a:pPr marL="0" indent="0">
              <a:buNone/>
            </a:pPr>
            <a:r>
              <a:rPr lang="en-GB" altLang="en-US" sz="2400"/>
              <a:t>we will examine some of other cryptographic communication application that are available.</a:t>
            </a:r>
            <a:endParaRPr lang="en-GB" altLang="en-US" sz="2400"/>
          </a:p>
          <a:p>
            <a:pPr>
              <a:buFont typeface="Arial" panose="020B0604020202020204" pitchFamily="34" charset="0"/>
              <a:buChar char="•"/>
            </a:pPr>
            <a:r>
              <a:rPr lang="en-GB" altLang="en-US" sz="2400"/>
              <a:t>Signal</a:t>
            </a:r>
            <a:endParaRPr lang="en-GB" altLang="en-US" sz="2400"/>
          </a:p>
          <a:p>
            <a:pPr>
              <a:buFont typeface="Arial" panose="020B0604020202020204" pitchFamily="34" charset="0"/>
              <a:buChar char="•"/>
            </a:pPr>
            <a:r>
              <a:rPr lang="en-GB" altLang="en-US" sz="2400"/>
              <a:t>Telegram</a:t>
            </a:r>
            <a:endParaRPr lang="en-GB" altLang="en-US" sz="2400"/>
          </a:p>
          <a:p>
            <a:pPr>
              <a:buFont typeface="Arial" panose="020B0604020202020204" pitchFamily="34" charset="0"/>
              <a:buChar char="•"/>
            </a:pPr>
            <a:r>
              <a:rPr lang="en-GB" altLang="en-US" sz="2400"/>
              <a:t>Photon mail</a:t>
            </a:r>
            <a:endParaRPr lang="en-GB" altLang="en-US" sz="2400"/>
          </a:p>
          <a:p>
            <a:pPr marL="0" indent="0">
              <a:buFont typeface="Arial" panose="020B0604020202020204" pitchFamily="34" charset="0"/>
              <a:buNone/>
            </a:pPr>
            <a:endParaRPr lang="en-GB" altLang="en-US" sz="2400"/>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t>System Analysis</a:t>
            </a:r>
            <a:endParaRPr lang="en-GB" altLang="en-US" b="1"/>
          </a:p>
        </p:txBody>
      </p:sp>
      <p:sp>
        <p:nvSpPr>
          <p:cNvPr id="3" name="Content Placeholder 2"/>
          <p:cNvSpPr>
            <a:spLocks noGrp="1"/>
          </p:cNvSpPr>
          <p:nvPr>
            <p:ph idx="1"/>
          </p:nvPr>
        </p:nvSpPr>
        <p:spPr/>
        <p:txBody>
          <a:bodyPr/>
          <a:p>
            <a:pPr marL="0" indent="0">
              <a:buNone/>
            </a:pPr>
            <a:r>
              <a:rPr lang="en-US"/>
              <a:t>System analysis is a process of studying and evaluating the security of cryptographic communication system. It involves analyzing the system’s architecture, protocols and algorithm to identify potential vulnerabilities and threats to the system’s security.</a:t>
            </a:r>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0</TotalTime>
  <Words>5621</Words>
  <Application>WPS Presentation</Application>
  <PresentationFormat>On-screen Show (4:3)</PresentationFormat>
  <Paragraphs>225</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SimSun</vt:lpstr>
      <vt:lpstr>Wingdings</vt:lpstr>
      <vt:lpstr>Times New Roman</vt:lpstr>
      <vt:lpstr>Microsoft YaHei</vt:lpstr>
      <vt:lpstr>Arial Unicode MS</vt:lpstr>
      <vt:lpstr>Calibri</vt:lpstr>
      <vt:lpstr>Times New Roman</vt:lpstr>
      <vt:lpstr>Orange Waves</vt:lpstr>
      <vt:lpstr>Project Report Presentation</vt:lpstr>
      <vt:lpstr>Table of Contents</vt:lpstr>
      <vt:lpstr>Introduction</vt:lpstr>
      <vt:lpstr>Problem Statement</vt:lpstr>
      <vt:lpstr>Objectives </vt:lpstr>
      <vt:lpstr>Scope and Limitation</vt:lpstr>
      <vt:lpstr>Development Methodology</vt:lpstr>
      <vt:lpstr>Background Study and Literature Review</vt:lpstr>
      <vt:lpstr>System Analysis</vt:lpstr>
      <vt:lpstr>Use Case Diagram</vt:lpstr>
      <vt:lpstr>Feasibility Analysis</vt:lpstr>
      <vt:lpstr>Database Schema</vt:lpstr>
      <vt:lpstr>System Design</vt:lpstr>
      <vt:lpstr>Encryption and Decryption</vt:lpstr>
      <vt:lpstr>Implementation of Diffie-Hellman key exchange Algorithm</vt:lpstr>
      <vt:lpstr>Data Encryption Standard (DES)</vt:lpstr>
      <vt:lpstr>Tools Used (CASE tools, Programming languages, Database platforms)</vt:lpstr>
      <vt:lpstr>Unit Testing and System Testing</vt:lpstr>
      <vt:lpstr>Test cases for unit testing</vt:lpstr>
      <vt:lpstr> Test cases for System testing </vt:lpstr>
      <vt:lpstr>Conclusion and Recommendation</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applied cryptography in Communication</dc:title>
  <dc:creator>admin</dc:creator>
  <cp:lastModifiedBy>admin</cp:lastModifiedBy>
  <cp:revision>40</cp:revision>
  <dcterms:created xsi:type="dcterms:W3CDTF">2023-05-07T11:16:00Z</dcterms:created>
  <dcterms:modified xsi:type="dcterms:W3CDTF">2023-05-18T01:55:26Z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5732DF951C034C32AD3505971FB60401</vt:lpwstr>
  </property>
  <property fmtid="{D5CDD505-2E9C-101B-9397-08002B2CF9AE}" pid="3" name="KSOProductBuildVer">
    <vt:lpwstr>1033-11.2.0.11537</vt:lpwstr>
  </property>
</Properties>
</file>