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8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5481"/>
  </p:normalViewPr>
  <p:slideViewPr>
    <p:cSldViewPr snapToGrid="0" snapToObjects="1">
      <p:cViewPr varScale="1">
        <p:scale>
          <a:sx n="74" d="100"/>
          <a:sy n="74" d="100"/>
        </p:scale>
        <p:origin x="1520" y="176"/>
      </p:cViewPr>
      <p:guideLst/>
    </p:cSldViewPr>
  </p:slideViewPr>
  <p:notesTextViewPr>
    <p:cViewPr>
      <p:scale>
        <a:sx n="1" d="1"/>
        <a:sy n="1" d="1"/>
      </p:scale>
      <p:origin x="0" y="-44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A9673-BDC5-6E48-8761-715CF29E2BC3}" type="datetimeFigureOut">
              <a:rPr lang="pl-PL" smtClean="0"/>
              <a:t>11.04.2019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C59CE-DCD4-1F4F-8040-4E75B9DD91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074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Alignment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can’t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homologous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unrelated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protein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25%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gaps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allowed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practical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20–35%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commonly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regarded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the “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twilight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homologs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mix with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implying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homology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alignment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sliding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clamp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protein from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yeast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 coli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Sliding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camp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protein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DNA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polymerase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III. It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prevents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enzyme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dissociating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the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DNA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strand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By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looking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alignment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not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knowing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joke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12% of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amino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acids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conserved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3D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sliding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camps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resemblance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12% of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less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twilight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dealing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proteins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“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midnight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homologous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relationships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determined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plain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pairwise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alignments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isn’t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special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thousands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/protein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families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remain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structural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similarity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lack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pl-PL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family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proteins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WG/GW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Argonaute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binding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eukaryotes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extremely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divergent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closely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related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organisms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C59CE-DCD4-1F4F-8040-4E75B9DD9112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487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8497-DA68-8E4C-8E11-4FA0D2221E58}" type="datetimeFigureOut">
              <a:rPr lang="pl-PL" smtClean="0"/>
              <a:t>11.04.2019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E9C6-CDC9-9E47-A92D-1AD1B3485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324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8497-DA68-8E4C-8E11-4FA0D2221E58}" type="datetimeFigureOut">
              <a:rPr lang="pl-PL" smtClean="0"/>
              <a:t>11.04.2019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E9C6-CDC9-9E47-A92D-1AD1B3485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567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8497-DA68-8E4C-8E11-4FA0D2221E58}" type="datetimeFigureOut">
              <a:rPr lang="pl-PL" smtClean="0"/>
              <a:t>11.04.2019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E9C6-CDC9-9E47-A92D-1AD1B3485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64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8497-DA68-8E4C-8E11-4FA0D2221E58}" type="datetimeFigureOut">
              <a:rPr lang="pl-PL" smtClean="0"/>
              <a:t>11.04.2019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E9C6-CDC9-9E47-A92D-1AD1B3485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283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8497-DA68-8E4C-8E11-4FA0D2221E58}" type="datetimeFigureOut">
              <a:rPr lang="pl-PL" smtClean="0"/>
              <a:t>11.04.2019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E9C6-CDC9-9E47-A92D-1AD1B3485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35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8497-DA68-8E4C-8E11-4FA0D2221E58}" type="datetimeFigureOut">
              <a:rPr lang="pl-PL" smtClean="0"/>
              <a:t>11.04.2019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E9C6-CDC9-9E47-A92D-1AD1B3485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42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8497-DA68-8E4C-8E11-4FA0D2221E58}" type="datetimeFigureOut">
              <a:rPr lang="pl-PL" smtClean="0"/>
              <a:t>11.04.2019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E9C6-CDC9-9E47-A92D-1AD1B3485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175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8497-DA68-8E4C-8E11-4FA0D2221E58}" type="datetimeFigureOut">
              <a:rPr lang="pl-PL" smtClean="0"/>
              <a:t>11.04.2019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E9C6-CDC9-9E47-A92D-1AD1B3485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989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8497-DA68-8E4C-8E11-4FA0D2221E58}" type="datetimeFigureOut">
              <a:rPr lang="pl-PL" smtClean="0"/>
              <a:t>11.04.2019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E9C6-CDC9-9E47-A92D-1AD1B3485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469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8497-DA68-8E4C-8E11-4FA0D2221E58}" type="datetimeFigureOut">
              <a:rPr lang="pl-PL" smtClean="0"/>
              <a:t>11.04.2019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E9C6-CDC9-9E47-A92D-1AD1B3485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496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8497-DA68-8E4C-8E11-4FA0D2221E58}" type="datetimeFigureOut">
              <a:rPr lang="pl-PL" smtClean="0"/>
              <a:t>11.04.2019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E9C6-CDC9-9E47-A92D-1AD1B3485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472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58497-DA68-8E4C-8E11-4FA0D2221E58}" type="datetimeFigureOut">
              <a:rPr lang="pl-PL" smtClean="0"/>
              <a:t>11.04.2019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0E9C6-CDC9-9E47-A92D-1AD1B3485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748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55E643-B854-7344-9E6F-B01B7BE88ABB}"/>
              </a:ext>
            </a:extLst>
          </p:cNvPr>
          <p:cNvSpPr txBox="1"/>
          <p:nvPr/>
        </p:nvSpPr>
        <p:spPr>
          <a:xfrm>
            <a:off x="681644" y="409595"/>
            <a:ext cx="547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4787FD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rPr>
              <a:t>Przyrównanie sekwencji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2433CF-09C2-504D-A111-CF372588D6AF}"/>
              </a:ext>
            </a:extLst>
          </p:cNvPr>
          <p:cNvSpPr/>
          <p:nvPr/>
        </p:nvSpPr>
        <p:spPr>
          <a:xfrm flipH="1">
            <a:off x="556953" y="487294"/>
            <a:ext cx="45719" cy="651550"/>
          </a:xfrm>
          <a:prstGeom prst="rect">
            <a:avLst/>
          </a:prstGeom>
          <a:solidFill>
            <a:srgbClr val="478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B52B9-13CD-3A40-AF72-7C7833C877A2}"/>
              </a:ext>
            </a:extLst>
          </p:cNvPr>
          <p:cNvSpPr txBox="1"/>
          <p:nvPr/>
        </p:nvSpPr>
        <p:spPr>
          <a:xfrm>
            <a:off x="681644" y="813069"/>
            <a:ext cx="7582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Niewiarygodne dla dalekich homologów (&lt;35% identyczności </a:t>
            </a:r>
            <a:r>
              <a:rPr lang="pl-PL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sekw</a:t>
            </a:r>
            <a:r>
              <a:rPr lang="pl-PL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AD04F6-ECE0-BB49-9DAE-B6A45767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56953" y="6130963"/>
            <a:ext cx="407323" cy="4073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C8A8F6-B093-A043-8442-F26C383A8DEF}"/>
              </a:ext>
            </a:extLst>
          </p:cNvPr>
          <p:cNvSpPr/>
          <p:nvPr/>
        </p:nvSpPr>
        <p:spPr>
          <a:xfrm>
            <a:off x="540379" y="2770882"/>
            <a:ext cx="4572000" cy="31008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850" dirty="0">
                <a:latin typeface="Courier" pitchFamily="2" charset="0"/>
              </a:rPr>
              <a:t>1PLQ      MLEAKF--EEASLFKRIID------GFKDCVQLVN---FQCKEDGIIAQA</a:t>
            </a:r>
          </a:p>
          <a:p>
            <a:r>
              <a:rPr lang="pl-PL" sz="850" dirty="0">
                <a:latin typeface="Courier" pitchFamily="2" charset="0"/>
              </a:rPr>
              <a:t>            |  |    |   || |          |     |   |          |</a:t>
            </a:r>
          </a:p>
          <a:p>
            <a:r>
              <a:rPr lang="pl-PL" sz="850" dirty="0">
                <a:latin typeface="Courier" pitchFamily="2" charset="0"/>
              </a:rPr>
              <a:t>2POL      --EVEFTLPQATM-KRLIEATQFSMAHQDVRYYLNGMLFETEGEELRTVA</a:t>
            </a:r>
          </a:p>
          <a:p>
            <a:endParaRPr lang="pl-PL" sz="850" dirty="0">
              <a:latin typeface="Courier" pitchFamily="2" charset="0"/>
            </a:endParaRPr>
          </a:p>
          <a:p>
            <a:r>
              <a:rPr lang="pl-PL" sz="850" dirty="0">
                <a:latin typeface="Courier" pitchFamily="2" charset="0"/>
              </a:rPr>
              <a:t>1PLQ      VDDSRVLLVSLEIGVEAFQEYRCDHPVTLGMDLTSLSKILRCGNNTDTLT</a:t>
            </a:r>
          </a:p>
          <a:p>
            <a:r>
              <a:rPr lang="pl-PL" sz="850" dirty="0">
                <a:latin typeface="Courier" pitchFamily="2" charset="0"/>
              </a:rPr>
              <a:t>           |  |    |  ||    |                |   |  | |     </a:t>
            </a:r>
          </a:p>
          <a:p>
            <a:r>
              <a:rPr lang="pl-PL" sz="850" dirty="0">
                <a:latin typeface="Courier" pitchFamily="2" charset="0"/>
              </a:rPr>
              <a:t>2POL      TDGHRLAVCSMPIG----QSLPSHSVIVPRKGVIELMRMLDGGDNPLRVQ</a:t>
            </a:r>
          </a:p>
          <a:p>
            <a:endParaRPr lang="pl-PL" sz="850" dirty="0">
              <a:latin typeface="Courier" pitchFamily="2" charset="0"/>
            </a:endParaRPr>
          </a:p>
          <a:p>
            <a:r>
              <a:rPr lang="pl-PL" sz="850" dirty="0">
                <a:latin typeface="Courier" pitchFamily="2" charset="0"/>
              </a:rPr>
              <a:t>1PLQ      LIADNTPDSI-ILLFEDTKKD-RIAEYSL-------KLMDIDADFLKIEE</a:t>
            </a:r>
          </a:p>
          <a:p>
            <a:r>
              <a:rPr lang="pl-PL" sz="850" dirty="0">
                <a:latin typeface="Courier" pitchFamily="2" charset="0"/>
              </a:rPr>
              <a:t>              |         |     | |   |         |      | ||   </a:t>
            </a:r>
          </a:p>
          <a:p>
            <a:r>
              <a:rPr lang="pl-PL" sz="850" dirty="0">
                <a:latin typeface="Courier" pitchFamily="2" charset="0"/>
              </a:rPr>
              <a:t>2POL      IGSNNIRAHVGDFIFTSKLVDGRFPDYRRVLPKNPDKHLEAGCDLLK---</a:t>
            </a:r>
          </a:p>
          <a:p>
            <a:endParaRPr lang="pl-PL" sz="850" dirty="0">
              <a:latin typeface="Courier" pitchFamily="2" charset="0"/>
            </a:endParaRPr>
          </a:p>
          <a:p>
            <a:r>
              <a:rPr lang="pl-PL" sz="850" dirty="0">
                <a:latin typeface="Courier" pitchFamily="2" charset="0"/>
              </a:rPr>
              <a:t>1PLQ      LQYDSTLSLPSSEFSKIVRDLSQLSDSINIMITKETIKFVADGDIGSGSV</a:t>
            </a:r>
          </a:p>
          <a:p>
            <a:r>
              <a:rPr lang="pl-PL" sz="850" dirty="0">
                <a:latin typeface="Courier" pitchFamily="2" charset="0"/>
              </a:rPr>
              <a:t>           |        | |    ||                  |  |         </a:t>
            </a:r>
          </a:p>
          <a:p>
            <a:r>
              <a:rPr lang="pl-PL" sz="850" dirty="0">
                <a:latin typeface="Courier" pitchFamily="2" charset="0"/>
              </a:rPr>
              <a:t>2POL      -QAFARAAILSNEKFRGVR----------LYVSENQLKITAN--------</a:t>
            </a:r>
          </a:p>
          <a:p>
            <a:endParaRPr lang="pl-PL" sz="850" dirty="0">
              <a:latin typeface="Courier" pitchFamily="2" charset="0"/>
            </a:endParaRPr>
          </a:p>
          <a:p>
            <a:r>
              <a:rPr lang="pl-PL" sz="850" dirty="0">
                <a:latin typeface="Courier" pitchFamily="2" charset="0"/>
              </a:rPr>
              <a:t>1PLQ      IIKPFVDMEHPETSIKLEMDQPVDLT---------FGAKYLLDIIKG---</a:t>
            </a:r>
          </a:p>
          <a:p>
            <a:r>
              <a:rPr lang="pl-PL" sz="850" dirty="0">
                <a:latin typeface="Courier" pitchFamily="2" charset="0"/>
              </a:rPr>
              <a:t>                    ||     |     | |         |   | ||       </a:t>
            </a:r>
          </a:p>
          <a:p>
            <a:r>
              <a:rPr lang="pl-PL" sz="850" dirty="0">
                <a:latin typeface="Courier" pitchFamily="2" charset="0"/>
              </a:rPr>
              <a:t>2POL      ---------NPEQE---EAEEILDVTYSGAEMEIGFNVSYVLDVLNALKC</a:t>
            </a:r>
          </a:p>
          <a:p>
            <a:endParaRPr lang="pl-PL" sz="850" dirty="0">
              <a:latin typeface="Courier" pitchFamily="2" charset="0"/>
            </a:endParaRPr>
          </a:p>
          <a:p>
            <a:r>
              <a:rPr lang="pl-PL" sz="850" dirty="0">
                <a:latin typeface="Courier" pitchFamily="2" charset="0"/>
              </a:rPr>
              <a:t>1PLQ      ----SSLSDRV-GIRL---SSEAPALFQFDLKSGFLQFFLAPKFNDEE</a:t>
            </a:r>
          </a:p>
          <a:p>
            <a:r>
              <a:rPr lang="pl-PL" sz="850" dirty="0">
                <a:latin typeface="Courier" pitchFamily="2" charset="0"/>
              </a:rPr>
              <a:t>                | | |         |   |                       </a:t>
            </a:r>
          </a:p>
          <a:p>
            <a:r>
              <a:rPr lang="pl-PL" sz="850" dirty="0">
                <a:latin typeface="Courier" pitchFamily="2" charset="0"/>
              </a:rPr>
              <a:t>2POL      ENVRMMLTDSVSSVQIEDAASQSAAYVVMPMRL---------------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75D38F-ED54-5E4A-89F0-77FA652F64AA}"/>
              </a:ext>
            </a:extLst>
          </p:cNvPr>
          <p:cNvSpPr/>
          <p:nvPr/>
        </p:nvSpPr>
        <p:spPr>
          <a:xfrm>
            <a:off x="540379" y="1865492"/>
            <a:ext cx="236795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700" dirty="0">
                <a:solidFill>
                  <a:srgbClr val="4787FD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SLIDING CAMP PROTEIN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6669D2-59B4-2C44-8842-9F9AE7E0982B}"/>
              </a:ext>
            </a:extLst>
          </p:cNvPr>
          <p:cNvSpPr/>
          <p:nvPr/>
        </p:nvSpPr>
        <p:spPr>
          <a:xfrm>
            <a:off x="5344738" y="4090564"/>
            <a:ext cx="143661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7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S. </a:t>
            </a:r>
            <a:r>
              <a:rPr lang="pl-PL" sz="1700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cerevisiaea</a:t>
            </a:r>
            <a:r>
              <a:rPr lang="pl-PL" sz="17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7EBDA5-EBDA-4248-B8AC-41951C688A2C}"/>
              </a:ext>
            </a:extLst>
          </p:cNvPr>
          <p:cNvSpPr/>
          <p:nvPr/>
        </p:nvSpPr>
        <p:spPr>
          <a:xfrm>
            <a:off x="540379" y="2227752"/>
            <a:ext cx="187423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12% identyczności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E9852A-540C-1E4F-B7C6-F80A9F769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044" y="1301653"/>
            <a:ext cx="2442914" cy="26838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C812D2-89A5-CD46-8310-BBB5882E6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3044" y="4066774"/>
            <a:ext cx="2331421" cy="26856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D32E81A-5C54-2244-8EB4-AC100DD49E57}"/>
              </a:ext>
            </a:extLst>
          </p:cNvPr>
          <p:cNvSpPr/>
          <p:nvPr/>
        </p:nvSpPr>
        <p:spPr>
          <a:xfrm>
            <a:off x="6916191" y="2475442"/>
            <a:ext cx="66717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1PLQ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97E4A1-9C98-574E-A926-64A5DCB2D21D}"/>
              </a:ext>
            </a:extLst>
          </p:cNvPr>
          <p:cNvSpPr/>
          <p:nvPr/>
        </p:nvSpPr>
        <p:spPr>
          <a:xfrm>
            <a:off x="6847459" y="5159250"/>
            <a:ext cx="66717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2POL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7C9E4-C0A8-E646-8A7F-C4EC15D3858A}"/>
              </a:ext>
            </a:extLst>
          </p:cNvPr>
          <p:cNvSpPr/>
          <p:nvPr/>
        </p:nvSpPr>
        <p:spPr>
          <a:xfrm>
            <a:off x="5381509" y="2416939"/>
            <a:ext cx="70083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7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E. coli</a:t>
            </a:r>
          </a:p>
        </p:txBody>
      </p:sp>
    </p:spTree>
    <p:extLst>
      <p:ext uri="{BB962C8B-B14F-4D97-AF65-F5344CB8AC3E}">
        <p14:creationId xmlns:p14="http://schemas.microsoft.com/office/powerpoint/2010/main" val="82048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137</Words>
  <Application>Microsoft Macintosh PowerPoint</Application>
  <PresentationFormat>On-screen Show (4:3)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Courier</vt:lpstr>
      <vt:lpstr>Source Sans Pro</vt:lpstr>
      <vt:lpstr>Source Sans Pro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Andrzej Zielezinski</dc:creator>
  <cp:lastModifiedBy>Andrzej Zielezinski</cp:lastModifiedBy>
  <cp:revision>5</cp:revision>
  <dcterms:created xsi:type="dcterms:W3CDTF">2019-04-09T05:30:56Z</dcterms:created>
  <dcterms:modified xsi:type="dcterms:W3CDTF">2019-04-11T18:27:05Z</dcterms:modified>
</cp:coreProperties>
</file>