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73" r:id="rId9"/>
    <p:sldId id="267" r:id="rId10"/>
    <p:sldId id="269" r:id="rId11"/>
    <p:sldId id="270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882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CCD0-A52D-49A2-B0B3-BBC8303EADF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4A8CD-F304-4D88-A205-D200A6DA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 allowance of softness in margins (i.e. a low cost setting) allows for errors to be made while fitting the model (support vectors) to the training/discovery data set.   Conversely, hard margins will result in fitting of a model that allows zero errors.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which? That depends</a:t>
            </a:r>
            <a:r>
              <a:rPr lang="en-US" baseline="0" dirty="0" smtClean="0"/>
              <a:t> on future data.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</a:t>
            </a:r>
            <a:r>
              <a:rPr lang="en-US" baseline="0" dirty="0" smtClean="0"/>
              <a:t> a regularization parameter.  H</a:t>
            </a:r>
            <a:r>
              <a:rPr lang="en-US" dirty="0" smtClean="0"/>
              <a:t>igher</a:t>
            </a:r>
            <a:r>
              <a:rPr lang="en-US" baseline="0" dirty="0" smtClean="0"/>
              <a:t> the C, higher the penalty for a misclassification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 the middle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4A8CD-F304-4D88-A205-D200A6DA04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3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6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DD9F-5AAC-4BF3-AEF8-CC48B968AF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E988-F1A3-4926-8FEE-077AFF51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Intuition for Linear 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Zika</a:t>
            </a:r>
          </a:p>
          <a:p>
            <a:r>
              <a:rPr lang="en-US" dirty="0" smtClean="0"/>
              <a:t>17/3/2017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73422"/>
            <a:ext cx="940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Source: https://pythonprogramming.net/support-vector-machine-intro-machine-learning-tutorial/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vs hard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4" y="1690688"/>
            <a:ext cx="8377768" cy="4432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7480" y="5701214"/>
            <a:ext cx="266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Soft margin</a:t>
            </a:r>
          </a:p>
          <a:p>
            <a:r>
              <a:rPr lang="en-US" sz="2000" dirty="0" smtClean="0"/>
              <a:t>Errors </a:t>
            </a:r>
            <a:r>
              <a:rPr lang="en-US" sz="2000" i="1" dirty="0" smtClean="0">
                <a:solidFill>
                  <a:srgbClr val="7030A0"/>
                </a:solidFill>
              </a:rPr>
              <a:t>can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be made during model training.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39319" y="5749971"/>
            <a:ext cx="2664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Hard margin</a:t>
            </a:r>
          </a:p>
          <a:p>
            <a:r>
              <a:rPr lang="en-US" sz="2000" dirty="0" smtClean="0"/>
              <a:t>Errors </a:t>
            </a:r>
            <a:r>
              <a:rPr lang="en-US" sz="2000" i="1" dirty="0" smtClean="0">
                <a:solidFill>
                  <a:srgbClr val="7030A0"/>
                </a:solidFill>
              </a:rPr>
              <a:t>cannot</a:t>
            </a:r>
            <a:r>
              <a:rPr lang="en-US" sz="2000" i="1" dirty="0" smtClean="0"/>
              <a:t> </a:t>
            </a:r>
            <a:r>
              <a:rPr lang="en-US" sz="2000" dirty="0" smtClean="0"/>
              <a:t>be made during model training.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82242" y="2680786"/>
            <a:ext cx="29628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When to use which</a:t>
            </a:r>
            <a:r>
              <a:rPr lang="en-US" sz="4400" b="1" dirty="0" smtClean="0"/>
              <a:t>?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374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Hard-margin better</a:t>
            </a:r>
            <a:endParaRPr lang="en-US" dirty="0"/>
          </a:p>
        </p:txBody>
      </p:sp>
      <p:pic>
        <p:nvPicPr>
          <p:cNvPr id="11266" name="Picture 2" descr="large c is b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3"/>
          <a:stretch/>
        </p:blipFill>
        <p:spPr bwMode="auto">
          <a:xfrm>
            <a:off x="1312332" y="1690689"/>
            <a:ext cx="9018815" cy="424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66573" y="5937957"/>
            <a:ext cx="26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Soft margin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6207" y="5937957"/>
            <a:ext cx="266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Hard margin</a:t>
            </a:r>
          </a:p>
          <a:p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1270" name="Picture 6" descr="Image result for tick goo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150" y="5317067"/>
            <a:ext cx="1263446" cy="14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Soft-margin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1691" y="5823020"/>
            <a:ext cx="266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Soft margin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46207" y="5901032"/>
            <a:ext cx="26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Hard margin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8664" y="6182008"/>
            <a:ext cx="1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 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702360" y="6204586"/>
            <a:ext cx="1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 C</a:t>
            </a:r>
            <a:endParaRPr lang="en-US" sz="2400" dirty="0"/>
          </a:p>
        </p:txBody>
      </p:sp>
      <p:pic>
        <p:nvPicPr>
          <p:cNvPr id="1026" name="Picture 2" descr="low c is b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9"/>
          <a:stretch/>
        </p:blipFill>
        <p:spPr bwMode="auto">
          <a:xfrm>
            <a:off x="1270661" y="1750224"/>
            <a:ext cx="8753014" cy="412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Image result for tick goo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804" y="5556391"/>
            <a:ext cx="1078243" cy="12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draw the decision boundary?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831" y="3548109"/>
            <a:ext cx="2736088" cy="5662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kernel trick</a:t>
            </a:r>
            <a:endParaRPr lang="en-US" dirty="0"/>
          </a:p>
        </p:txBody>
      </p:sp>
      <p:pic>
        <p:nvPicPr>
          <p:cNvPr id="9218" name="Picture 2" descr="Support Vector Machin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4728"/>
            <a:ext cx="6047750" cy="47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3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409945"/>
            <a:ext cx="5540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https://www.youtube.com/watch?v=6B1okbgfw8E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048000" cy="376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88" y="1435721"/>
            <a:ext cx="21526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02" y="3152436"/>
            <a:ext cx="209550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810" y="4814023"/>
            <a:ext cx="1876425" cy="13239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531555" y="1317623"/>
            <a:ext cx="1230489" cy="1283837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01002" y="3654924"/>
            <a:ext cx="1966384" cy="49045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</p:cNvCxnSpPr>
          <p:nvPr/>
        </p:nvCxnSpPr>
        <p:spPr>
          <a:xfrm>
            <a:off x="6169023" y="4814023"/>
            <a:ext cx="209198" cy="1323975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521538" y="3858198"/>
            <a:ext cx="240506" cy="2596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21538" y="2160026"/>
            <a:ext cx="240506" cy="2596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21538" y="5603210"/>
            <a:ext cx="240506" cy="2596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043273" y="3528917"/>
            <a:ext cx="1027289" cy="74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400689" y="1903396"/>
            <a:ext cx="131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-3.5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29528" y="3598779"/>
            <a:ext cx="15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29528" y="5287280"/>
            <a:ext cx="15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7" name="Left Bracket 46"/>
          <p:cNvSpPr/>
          <p:nvPr/>
        </p:nvSpPr>
        <p:spPr>
          <a:xfrm>
            <a:off x="9335601" y="1634543"/>
            <a:ext cx="187854" cy="44473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/>
          <p:cNvSpPr/>
          <p:nvPr/>
        </p:nvSpPr>
        <p:spPr>
          <a:xfrm flipH="1">
            <a:off x="9923992" y="1660061"/>
            <a:ext cx="181062" cy="44473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754002" y="3699050"/>
            <a:ext cx="67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606328" y="3528917"/>
            <a:ext cx="1027289" cy="74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0818" y="3614788"/>
            <a:ext cx="568845" cy="552592"/>
          </a:xfrm>
          <a:prstGeom prst="rect">
            <a:avLst/>
          </a:prstGeom>
        </p:spPr>
      </p:pic>
      <p:sp>
        <p:nvSpPr>
          <p:cNvPr id="55" name="Right Arrow 54"/>
          <p:cNvSpPr/>
          <p:nvPr/>
        </p:nvSpPr>
        <p:spPr>
          <a:xfrm>
            <a:off x="10304526" y="3491626"/>
            <a:ext cx="1027289" cy="74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4" grpId="0"/>
      <p:bldP spid="45" grpId="0"/>
      <p:bldP spid="46" grpId="0"/>
      <p:bldP spid="47" grpId="0" animBg="1"/>
      <p:bldP spid="48" grpId="0" animBg="1"/>
      <p:bldP spid="49" grpId="0"/>
      <p:bldP spid="50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7088" y="4916205"/>
            <a:ext cx="3036712" cy="163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17"/>
            <a:ext cx="10382956" cy="35551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Supervised learning</a:t>
            </a:r>
          </a:p>
          <a:p>
            <a:r>
              <a:rPr lang="en-US" sz="2400" dirty="0" smtClean="0"/>
              <a:t>Handles both classification </a:t>
            </a:r>
            <a:r>
              <a:rPr lang="en-US" sz="2400" dirty="0"/>
              <a:t>and </a:t>
            </a:r>
            <a:r>
              <a:rPr lang="en-US" sz="2400" dirty="0" smtClean="0"/>
              <a:t>regression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Pros</a:t>
            </a:r>
          </a:p>
          <a:p>
            <a:pPr lvl="1"/>
            <a:r>
              <a:rPr lang="en-US" sz="2000" dirty="0"/>
              <a:t>handles quite well large amount of features (e.g., good </a:t>
            </a:r>
            <a:r>
              <a:rPr lang="en-US" sz="2000" dirty="0" smtClean="0"/>
              <a:t>for research in </a:t>
            </a:r>
            <a:r>
              <a:rPr lang="en-US" sz="2000" dirty="0"/>
              <a:t>medicine)</a:t>
            </a:r>
          </a:p>
          <a:p>
            <a:pPr lvl="1"/>
            <a:r>
              <a:rPr lang="en-US" sz="2000" dirty="0"/>
              <a:t>both </a:t>
            </a:r>
            <a:r>
              <a:rPr lang="en-US" sz="2000" dirty="0" smtClean="0"/>
              <a:t>work for </a:t>
            </a:r>
            <a:r>
              <a:rPr lang="en-US" sz="2000" dirty="0"/>
              <a:t>linear and non-linear (i.e., kernel trick) </a:t>
            </a:r>
            <a:endParaRPr lang="en-US" sz="2000" dirty="0" smtClean="0"/>
          </a:p>
          <a:p>
            <a:pPr lvl="1"/>
            <a:r>
              <a:rPr lang="en-US" sz="2000" dirty="0" smtClean="0"/>
              <a:t>Classification is almost instant (unlike e.g. k-NN)</a:t>
            </a:r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sz="2000" dirty="0"/>
              <a:t>not suited to larger datasets as the training time </a:t>
            </a:r>
            <a:r>
              <a:rPr lang="en-US" sz="2000" dirty="0" smtClean="0"/>
              <a:t>can </a:t>
            </a:r>
            <a:r>
              <a:rPr lang="en-US" sz="2000" dirty="0"/>
              <a:t>be high</a:t>
            </a:r>
          </a:p>
          <a:p>
            <a:pPr lvl="1"/>
            <a:r>
              <a:rPr lang="en-US" sz="2000" dirty="0"/>
              <a:t>less effective on noisier datasets with overlapping classes</a:t>
            </a:r>
          </a:p>
          <a:p>
            <a:pPr marL="0" indent="0">
              <a:buNone/>
            </a:pPr>
            <a:endParaRPr lang="cs-CZ" sz="2400" dirty="0" smtClean="0"/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8925277" y="5188736"/>
            <a:ext cx="1820333" cy="1141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4" name="Picture 2" descr="Support Vector Machin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5" y="1293527"/>
            <a:ext cx="6810785" cy="412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5419562"/>
            <a:ext cx="999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 of SVM:</a:t>
            </a:r>
          </a:p>
          <a:p>
            <a:r>
              <a:rPr lang="en-US" dirty="0" smtClean="0"/>
              <a:t>To find an optimal decision boundary (i.e., hyperplane) separating data.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upport Vector Machin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357"/>
            <a:ext cx="6810785" cy="412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483" y="4533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“To find an </a:t>
            </a:r>
            <a:r>
              <a:rPr lang="en-US" sz="3200" dirty="0"/>
              <a:t>optimal decision boundary </a:t>
            </a:r>
            <a:r>
              <a:rPr lang="en-US" sz="3200" dirty="0" smtClean="0"/>
              <a:t>separating </a:t>
            </a:r>
            <a:r>
              <a:rPr lang="en-US" sz="3200" dirty="0"/>
              <a:t>data</a:t>
            </a:r>
            <a:r>
              <a:rPr lang="en-US" sz="3200" dirty="0" smtClean="0"/>
              <a:t>.”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7151" y="1679640"/>
            <a:ext cx="1024128" cy="37307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5263" y="2100264"/>
            <a:ext cx="5187696" cy="33101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5782959" y="5587585"/>
            <a:ext cx="6052113" cy="1072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</a:t>
            </a:r>
            <a:r>
              <a:rPr lang="en-US" dirty="0">
                <a:latin typeface="+mn-lt"/>
                <a:ea typeface="+mn-ea"/>
                <a:cs typeface="+mn-cs"/>
              </a:rPr>
              <a:t>ow to do this formally?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0785" y="2440479"/>
            <a:ext cx="4998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Optimal</a:t>
            </a:r>
            <a:r>
              <a:rPr lang="en-US" sz="2400" dirty="0"/>
              <a:t> decision boundary has the biggest </a:t>
            </a:r>
            <a:r>
              <a:rPr lang="en-US" sz="2400" dirty="0" smtClean="0"/>
              <a:t>margin between data.</a:t>
            </a:r>
          </a:p>
          <a:p>
            <a:endParaRPr lang="en-US" sz="2400" dirty="0"/>
          </a:p>
          <a:p>
            <a:r>
              <a:rPr lang="en-US" sz="2400" dirty="0" smtClean="0"/>
              <a:t>Margin = </a:t>
            </a:r>
            <a:r>
              <a:rPr lang="en-US" sz="2400" i="1" dirty="0" smtClean="0"/>
              <a:t>distance between the closest </a:t>
            </a:r>
            <a:r>
              <a:rPr lang="en-US" sz="2400" i="1" dirty="0" smtClean="0"/>
              <a:t>point(s) </a:t>
            </a:r>
            <a:r>
              <a:rPr lang="en-US" sz="2400" i="1" dirty="0" smtClean="0"/>
              <a:t>to the boundary.</a:t>
            </a:r>
            <a:endParaRPr lang="en-US" sz="2400" i="1" dirty="0"/>
          </a:p>
          <a:p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67556" y="1778891"/>
            <a:ext cx="3431822" cy="3526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88" y="282829"/>
            <a:ext cx="10515600" cy="1325563"/>
          </a:xfrm>
        </p:spPr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886" y="1681543"/>
            <a:ext cx="4878448" cy="429027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Support vectors </a:t>
            </a:r>
          </a:p>
          <a:p>
            <a:pPr lvl="1"/>
            <a:r>
              <a:rPr lang="en-US" sz="2000" dirty="0" smtClean="0"/>
              <a:t>= the data points that lie closest to the decision surface </a:t>
            </a:r>
          </a:p>
          <a:p>
            <a:pPr lvl="1"/>
            <a:r>
              <a:rPr lang="en-US" sz="2000" dirty="0" smtClean="0"/>
              <a:t>Influence on the position of the surface</a:t>
            </a:r>
          </a:p>
          <a:p>
            <a:r>
              <a:rPr lang="en-US" dirty="0" smtClean="0"/>
              <a:t>Next step: 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/>
              <a:t>lines that are </a:t>
            </a:r>
            <a:r>
              <a:rPr lang="en-US" dirty="0" smtClean="0"/>
              <a:t>going </a:t>
            </a:r>
            <a:r>
              <a:rPr lang="en-US" b="1" dirty="0" smtClean="0"/>
              <a:t>though</a:t>
            </a:r>
            <a:r>
              <a:rPr lang="en-US" dirty="0" smtClean="0"/>
              <a:t> support vectors </a:t>
            </a:r>
            <a:r>
              <a:rPr lang="en-US" dirty="0" smtClean="0"/>
              <a:t>and …</a:t>
            </a:r>
            <a:endParaRPr lang="en-US" i="1" dirty="0" smtClean="0"/>
          </a:p>
        </p:txBody>
      </p:sp>
      <p:pic>
        <p:nvPicPr>
          <p:cNvPr id="2050" name="Picture 2" descr="Support Vector Machine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524"/>
            <a:ext cx="6726713" cy="40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6" y="271462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+mn-lt"/>
              </a:rPr>
              <a:t>“… </a:t>
            </a:r>
            <a:r>
              <a:rPr lang="en-US" sz="3200" dirty="0" smtClean="0"/>
              <a:t>are </a:t>
            </a:r>
            <a:r>
              <a:rPr lang="en-US" sz="3200" b="1" dirty="0" smtClean="0"/>
              <a:t>maximally</a:t>
            </a:r>
            <a:r>
              <a:rPr lang="en-US" sz="3200" dirty="0" smtClean="0"/>
              <a:t> </a:t>
            </a:r>
            <a:r>
              <a:rPr lang="en-US" sz="3200" b="1" dirty="0" smtClean="0"/>
              <a:t>separated</a:t>
            </a:r>
            <a:r>
              <a:rPr lang="en-US" sz="3200" dirty="0" smtClean="0"/>
              <a:t> between each other.</a:t>
            </a:r>
            <a:r>
              <a:rPr lang="en-US" sz="3200" dirty="0" smtClean="0">
                <a:latin typeface="+mn-lt"/>
              </a:rPr>
              <a:t>”</a:t>
            </a:r>
            <a:endParaRPr lang="en-US" sz="3200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Support Vector Machine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" y="1427691"/>
            <a:ext cx="6385560" cy="386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111"/>
            <a:ext cx="10515600" cy="1325563"/>
          </a:xfrm>
        </p:spPr>
        <p:txBody>
          <a:bodyPr/>
          <a:lstStyle/>
          <a:p>
            <a:r>
              <a:rPr lang="en-US" dirty="0" smtClean="0"/>
              <a:t>Goal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07829" y="2043526"/>
                <a:ext cx="4912315" cy="2131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We want to maximize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29" y="2043526"/>
                <a:ext cx="4912315" cy="2131504"/>
              </a:xfrm>
              <a:prstGeom prst="rect">
                <a:avLst/>
              </a:prstGeom>
              <a:blipFill rotWithShape="0">
                <a:blip r:embed="rId3"/>
                <a:stretch>
                  <a:fillRect l="-161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Support Vector Machin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9" y="1540094"/>
            <a:ext cx="6535973" cy="39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check (of understanding)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upport Vector Machine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690688"/>
            <a:ext cx="6810785" cy="412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12623" y="2185222"/>
            <a:ext cx="3431822" cy="352688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90045" y="3352800"/>
            <a:ext cx="180621" cy="18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31622" y="3400353"/>
            <a:ext cx="97465" cy="85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22" y="402094"/>
            <a:ext cx="11557000" cy="1124953"/>
          </a:xfrm>
        </p:spPr>
        <p:txBody>
          <a:bodyPr/>
          <a:lstStyle/>
          <a:p>
            <a:r>
              <a:rPr lang="en-US" dirty="0" smtClean="0"/>
              <a:t>Where to draw the decision boundary?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409945"/>
            <a:ext cx="1099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Source: http://stats.stackexchange.com/questions/31066/what-is-the-influence-of-c-in-svms-with-linear-kernel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8268"/>
            <a:ext cx="3980117" cy="40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326</Words>
  <Application>Microsoft Office PowerPoint</Application>
  <PresentationFormat>Widescreen</PresentationFormat>
  <Paragraphs>72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Intuition for Linear Support Vector Machines</vt:lpstr>
      <vt:lpstr>Overview</vt:lpstr>
      <vt:lpstr>How it works?</vt:lpstr>
      <vt:lpstr>“To find an optimal decision boundary separating data.”</vt:lpstr>
      <vt:lpstr>Support Vectors</vt:lpstr>
      <vt:lpstr>“… are maximally separated between each other.”</vt:lpstr>
      <vt:lpstr>Goal of SVM</vt:lpstr>
      <vt:lpstr>Safety check (of understanding)</vt:lpstr>
      <vt:lpstr>Where to draw the decision boundary?</vt:lpstr>
      <vt:lpstr>Soft vs hard margin</vt:lpstr>
      <vt:lpstr>Hard-margin better</vt:lpstr>
      <vt:lpstr>Soft-margin better</vt:lpstr>
      <vt:lpstr>Where to draw the decision boundary?</vt:lpstr>
      <vt:lpstr>Multi-class classification</vt:lpstr>
    </vt:vector>
  </TitlesOfParts>
  <Company>University of Technology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SVMs</dc:title>
  <dc:creator>Zika, A.</dc:creator>
  <cp:lastModifiedBy>Zika, A.</cp:lastModifiedBy>
  <cp:revision>23</cp:revision>
  <dcterms:created xsi:type="dcterms:W3CDTF">2017-03-15T08:18:24Z</dcterms:created>
  <dcterms:modified xsi:type="dcterms:W3CDTF">2017-03-17T06:28:52Z</dcterms:modified>
</cp:coreProperties>
</file>