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72" r:id="rId4"/>
    <p:sldId id="273" r:id="rId5"/>
    <p:sldId id="274" r:id="rId6"/>
    <p:sldId id="275" r:id="rId7"/>
    <p:sldId id="262" r:id="rId8"/>
    <p:sldId id="270" r:id="rId9"/>
    <p:sldId id="271" r:id="rId10"/>
    <p:sldId id="256" r:id="rId11"/>
    <p:sldId id="257" r:id="rId12"/>
    <p:sldId id="264" r:id="rId13"/>
    <p:sldId id="278" r:id="rId14"/>
    <p:sldId id="279" r:id="rId15"/>
    <p:sldId id="267" r:id="rId16"/>
    <p:sldId id="280" r:id="rId17"/>
    <p:sldId id="281" r:id="rId18"/>
    <p:sldId id="282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2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8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8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0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4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2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5D68-5100-4E1A-B0C7-7B62193C18C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0" y="3198168"/>
            <a:ext cx="819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커피매니저와 함께 하는 객체지향 프로그래밍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17419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20405" y="477564"/>
            <a:ext cx="1644161" cy="1002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Sales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407954" y="3730048"/>
            <a:ext cx="2140971" cy="28764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Coffee</a:t>
            </a:r>
            <a:endParaRPr lang="en-US" altLang="ko-KR" b="1" dirty="0" smtClean="0"/>
          </a:p>
          <a:p>
            <a:pPr algn="ctr"/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/>
              <a:t>판매가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매입가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재고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안전 재고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판매량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0046" y="3730048"/>
            <a:ext cx="1973445" cy="2332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Accounting</a:t>
            </a:r>
            <a:endParaRPr lang="en-US" altLang="ko-KR" b="1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잔고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매출 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2162907" y="962605"/>
            <a:ext cx="2628900" cy="26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 flipH="1">
            <a:off x="2463310" y="1224175"/>
            <a:ext cx="2363667" cy="236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>
            <a:off x="6875582" y="1031480"/>
            <a:ext cx="2556363" cy="255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 flipH="1" flipV="1">
            <a:off x="6919542" y="832777"/>
            <a:ext cx="2737227" cy="272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413738" y="4761198"/>
            <a:ext cx="3481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425462" y="5275634"/>
            <a:ext cx="3481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902206">
            <a:off x="2328672" y="2026154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판매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18882075">
            <a:off x="2829661" y="2381822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결제금액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rot="2697794" flipH="1">
            <a:off x="7016251" y="2237491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잔고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rot="2717925" flipH="1">
            <a:off x="7526213" y="1916348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매출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금액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26977" y="4114867"/>
            <a:ext cx="267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재고 확보 위한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지출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금액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8063" y="4941562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성공 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3917" y="5222016"/>
            <a:ext cx="102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구체적인 내용이 </a:t>
            </a:r>
            <a:r>
              <a:rPr lang="ko-KR" altLang="en-US" dirty="0" err="1" smtClean="0"/>
              <a:t>은닉화</a:t>
            </a:r>
            <a:r>
              <a:rPr lang="ko-KR" altLang="en-US" dirty="0" smtClean="0"/>
              <a:t> 되어 있어 전체 기능을 쉽게 파악할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917" y="4232742"/>
            <a:ext cx="1267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추상화를 통해 </a:t>
            </a:r>
            <a:r>
              <a:rPr lang="en-US" altLang="ko-KR" dirty="0" smtClean="0"/>
              <a:t>Coffee</a:t>
            </a:r>
            <a:r>
              <a:rPr lang="ko-KR" altLang="en-US" dirty="0" smtClean="0"/>
              <a:t>클래스를 만들었기 때문에 커피 종류를 추가하기 위해 </a:t>
            </a:r>
            <a:r>
              <a:rPr lang="ko-KR" altLang="en-US" smtClean="0"/>
              <a:t>코드를 수정 할 </a:t>
            </a:r>
            <a:r>
              <a:rPr lang="ko-KR" altLang="en-US" dirty="0" smtClean="0"/>
              <a:t>필요가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3917" y="4727379"/>
            <a:ext cx="102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반복되는 코드를 메서드로 만들어 재사용 하고 있어서 수정을 편하게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3917" y="5716654"/>
            <a:ext cx="102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관심사에 따라서 코드가 분리 되어 있어 기능을 쉽게 확장할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262" y="1291313"/>
            <a:ext cx="102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기능을 파악하기 위해 모든 코드를 처음부터 끝까지 읽어야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262" y="807680"/>
            <a:ext cx="102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커피 종류가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늘어날 때마다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줄 가량의 코드가 추가된다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9262" y="1774946"/>
            <a:ext cx="102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확장하기 위해 전체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고려해야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320501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1674" y="230909"/>
            <a:ext cx="292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Before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055" y="3385133"/>
            <a:ext cx="292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After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4" y="230909"/>
            <a:ext cx="353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기능 확장 해보기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262" y="955460"/>
            <a:ext cx="102049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환불 </a:t>
            </a:r>
            <a:r>
              <a:rPr lang="ko-KR" altLang="en-US" b="1" smtClean="0"/>
              <a:t>기능 추가하기</a:t>
            </a:r>
            <a:endParaRPr lang="en-US" altLang="ko-KR" b="1" smtClean="0"/>
          </a:p>
          <a:p>
            <a:r>
              <a:rPr lang="en-US" altLang="ko-KR" smtClean="0"/>
              <a:t>    </a:t>
            </a:r>
            <a:r>
              <a:rPr lang="ko-KR" altLang="en-US" smtClean="0"/>
              <a:t>고객이 매입한 상품을 환불해주는 기능을 추가하시오</a:t>
            </a:r>
            <a:r>
              <a:rPr lang="en-US" altLang="ko-KR" smtClean="0"/>
              <a:t>.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환불을 진행할 경우 재고와 잔고는 아래와 같이 변경됩니다</a:t>
            </a:r>
            <a:r>
              <a:rPr lang="en-US" altLang="ko-KR" smtClean="0"/>
              <a:t>.</a:t>
            </a:r>
            <a:endParaRPr lang="en-US" altLang="ko-KR" dirty="0"/>
          </a:p>
          <a:p>
            <a:r>
              <a:rPr lang="en-US" altLang="ko-KR" smtClean="0"/>
              <a:t>	1</a:t>
            </a:r>
            <a:r>
              <a:rPr lang="en-US" altLang="ko-KR" dirty="0" smtClean="0"/>
              <a:t>. </a:t>
            </a:r>
            <a:r>
              <a:rPr lang="ko-KR" altLang="en-US" smtClean="0"/>
              <a:t>재고  </a:t>
            </a:r>
            <a:r>
              <a:rPr lang="en-US" altLang="ko-KR" smtClean="0"/>
              <a:t>+   </a:t>
            </a:r>
            <a:r>
              <a:rPr lang="ko-KR" altLang="en-US" smtClean="0"/>
              <a:t>환불 </a:t>
            </a:r>
            <a:r>
              <a:rPr lang="ko-KR" altLang="en-US" dirty="0" smtClean="0"/>
              <a:t>상품 수량</a:t>
            </a:r>
            <a:endParaRPr lang="en-US" altLang="ko-KR" dirty="0" smtClean="0"/>
          </a:p>
          <a:p>
            <a:r>
              <a:rPr lang="en-US" altLang="ko-KR" smtClean="0"/>
              <a:t>	2</a:t>
            </a:r>
            <a:r>
              <a:rPr lang="en-US" altLang="ko-KR" dirty="0" smtClean="0"/>
              <a:t>. </a:t>
            </a:r>
            <a:r>
              <a:rPr lang="ko-KR" altLang="en-US" smtClean="0"/>
              <a:t>잔고  </a:t>
            </a:r>
            <a:r>
              <a:rPr lang="en-US" altLang="ko-KR" smtClean="0"/>
              <a:t>–   </a:t>
            </a:r>
            <a:r>
              <a:rPr lang="ko-KR" altLang="en-US" smtClean="0"/>
              <a:t>환불 </a:t>
            </a:r>
            <a:r>
              <a:rPr lang="ko-KR" altLang="en-US" dirty="0" smtClean="0"/>
              <a:t>상품 수량 </a:t>
            </a:r>
            <a:r>
              <a:rPr lang="en-US" altLang="ko-KR" dirty="0" smtClean="0"/>
              <a:t>* </a:t>
            </a:r>
            <a:r>
              <a:rPr lang="ko-KR" altLang="en-US" dirty="0" smtClean="0"/>
              <a:t>환불 </a:t>
            </a:r>
            <a:r>
              <a:rPr lang="ko-KR" altLang="en-US" smtClean="0"/>
              <a:t>상품 판매가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</a:p>
          <a:p>
            <a:r>
              <a:rPr lang="en-US" altLang="ko-KR" b="1" smtClean="0"/>
              <a:t>* </a:t>
            </a:r>
            <a:r>
              <a:rPr lang="ko-KR" altLang="en-US" b="1" smtClean="0"/>
              <a:t>예외상황</a:t>
            </a:r>
            <a:endParaRPr lang="en-US" altLang="ko-KR" b="1" dirty="0" smtClean="0"/>
          </a:p>
          <a:p>
            <a:r>
              <a:rPr lang="en-US" altLang="ko-KR" smtClean="0"/>
              <a:t>    </a:t>
            </a:r>
            <a:r>
              <a:rPr lang="ko-KR" altLang="en-US" smtClean="0"/>
              <a:t>고객이 누적 판매량 보다 많은 수량을 환불 신청할 경우 환불을 취소합니다</a:t>
            </a:r>
            <a:r>
              <a:rPr lang="en-US" altLang="ko-KR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8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3" y="230909"/>
            <a:ext cx="794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기능 </a:t>
            </a:r>
            <a:r>
              <a:rPr lang="ko-KR" altLang="en-US" sz="2800" b="1" smtClean="0">
                <a:solidFill>
                  <a:srgbClr val="FF0000"/>
                </a:solidFill>
              </a:rPr>
              <a:t>확장 해보기 </a:t>
            </a:r>
            <a:r>
              <a:rPr lang="en-US" altLang="ko-KR" sz="2800" b="1" smtClean="0">
                <a:solidFill>
                  <a:srgbClr val="FF0000"/>
                </a:solidFill>
              </a:rPr>
              <a:t>– </a:t>
            </a:r>
            <a:r>
              <a:rPr lang="ko-KR" altLang="en-US" sz="2800" b="1" smtClean="0">
                <a:solidFill>
                  <a:srgbClr val="FF0000"/>
                </a:solidFill>
              </a:rPr>
              <a:t>환불 실행화면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7" y="1153848"/>
            <a:ext cx="3762900" cy="4696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238" y="1107877"/>
            <a:ext cx="4067743" cy="22672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4571" y="800100"/>
            <a:ext cx="34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1. </a:t>
            </a:r>
            <a:r>
              <a:rPr lang="ko-KR" altLang="en-US" sz="1400" b="1" smtClean="0"/>
              <a:t>메뉴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음료판매</a:t>
            </a:r>
            <a:endParaRPr lang="ko-KR" alt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4833136" y="812794"/>
            <a:ext cx="34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2. </a:t>
            </a:r>
            <a:r>
              <a:rPr lang="ko-KR" altLang="en-US" sz="1400" b="1" smtClean="0"/>
              <a:t>음료판매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현황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82455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0" y="1179248"/>
            <a:ext cx="3715268" cy="50203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24" y="1179236"/>
            <a:ext cx="4277322" cy="2286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673" y="230909"/>
            <a:ext cx="794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기능 </a:t>
            </a:r>
            <a:r>
              <a:rPr lang="ko-KR" altLang="en-US" sz="2800" b="1" smtClean="0">
                <a:solidFill>
                  <a:srgbClr val="FF0000"/>
                </a:solidFill>
              </a:rPr>
              <a:t>확장 해보기 </a:t>
            </a:r>
            <a:r>
              <a:rPr lang="en-US" altLang="ko-KR" sz="2800" b="1" smtClean="0">
                <a:solidFill>
                  <a:srgbClr val="FF0000"/>
                </a:solidFill>
              </a:rPr>
              <a:t>– </a:t>
            </a:r>
            <a:r>
              <a:rPr lang="ko-KR" altLang="en-US" sz="2800" b="1" smtClean="0">
                <a:solidFill>
                  <a:srgbClr val="FF0000"/>
                </a:solidFill>
              </a:rPr>
              <a:t>환불 실행화면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571" y="800099"/>
            <a:ext cx="1398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3. </a:t>
            </a:r>
            <a:r>
              <a:rPr lang="ko-KR" altLang="en-US" sz="1400" b="1" smtClean="0"/>
              <a:t>메뉴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환불</a:t>
            </a:r>
            <a:endParaRPr lang="ko-KR" altLang="en-US" sz="1400" b="1"/>
          </a:p>
        </p:txBody>
      </p:sp>
      <p:sp>
        <p:nvSpPr>
          <p:cNvPr id="9" name="TextBox 8"/>
          <p:cNvSpPr txBox="1"/>
          <p:nvPr/>
        </p:nvSpPr>
        <p:spPr>
          <a:xfrm>
            <a:off x="3542224" y="800099"/>
            <a:ext cx="162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4. </a:t>
            </a:r>
            <a:r>
              <a:rPr lang="ko-KR" altLang="en-US" sz="1400" b="1" smtClean="0"/>
              <a:t>환불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현황</a:t>
            </a:r>
            <a:endParaRPr lang="ko-KR" alt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8045796" y="800099"/>
            <a:ext cx="13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5. </a:t>
            </a:r>
            <a:r>
              <a:rPr lang="ko-KR" altLang="en-US" sz="1400" b="1" smtClean="0"/>
              <a:t>환불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실패</a:t>
            </a:r>
            <a:endParaRPr lang="ko-KR" altLang="en-US" sz="14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96" y="1107876"/>
            <a:ext cx="393437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3" y="230909"/>
            <a:ext cx="1085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sz="2800" b="1" smtClean="0">
                <a:solidFill>
                  <a:srgbClr val="FF0000"/>
                </a:solidFill>
              </a:rPr>
              <a:t>: </a:t>
            </a:r>
            <a:r>
              <a:rPr lang="ko-KR" altLang="en-US" sz="2800" b="1">
                <a:solidFill>
                  <a:srgbClr val="FF0000"/>
                </a:solidFill>
              </a:rPr>
              <a:t>프라푸치노</a:t>
            </a:r>
            <a:r>
              <a:rPr lang="en-US" altLang="ko-KR" sz="2800" b="1" smtClean="0">
                <a:solidFill>
                  <a:srgbClr val="FF0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추가하기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026" y="1836942"/>
            <a:ext cx="1020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프라푸치노 커피는 여름 한정 메뉴로 </a:t>
            </a:r>
            <a:r>
              <a:rPr lang="en-US" altLang="ko-KR" smtClean="0"/>
              <a:t>6~9</a:t>
            </a:r>
            <a:r>
              <a:rPr lang="ko-KR" altLang="en-US" smtClean="0"/>
              <a:t>월에만 판매할 수 있다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만약 </a:t>
            </a:r>
            <a:r>
              <a:rPr lang="en-US" altLang="ko-KR" smtClean="0"/>
              <a:t>6~9</a:t>
            </a:r>
            <a:r>
              <a:rPr lang="ko-KR" altLang="en-US" smtClean="0"/>
              <a:t>월 이외의 달에 판매하려 할 경우 </a:t>
            </a:r>
            <a:r>
              <a:rPr lang="en-US" altLang="ko-KR" smtClean="0"/>
              <a:t>“</a:t>
            </a:r>
            <a:r>
              <a:rPr lang="ko-KR" altLang="en-US" smtClean="0"/>
              <a:t>해당 음료는 계절상품입니다</a:t>
            </a:r>
            <a:r>
              <a:rPr lang="en-US" altLang="ko-KR" smtClean="0"/>
              <a:t>.” </a:t>
            </a:r>
            <a:r>
              <a:rPr lang="ko-KR" altLang="en-US" smtClean="0"/>
              <a:t>를 출력하고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주문을 취소한다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</p:txBody>
      </p:sp>
      <p:sp>
        <p:nvSpPr>
          <p:cNvPr id="6" name="TextBox 5"/>
          <p:cNvSpPr txBox="1"/>
          <p:nvPr/>
        </p:nvSpPr>
        <p:spPr>
          <a:xfrm>
            <a:off x="530026" y="1158661"/>
            <a:ext cx="102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커피의 종류를 일반커피와 프라푸치노로 구분한다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026" y="3061323"/>
            <a:ext cx="102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 조건을 고려하여 프로그램을 확장해보세요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3" y="230909"/>
            <a:ext cx="1085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sz="2800" b="1" smtClean="0">
                <a:solidFill>
                  <a:srgbClr val="FF0000"/>
                </a:solidFill>
              </a:rPr>
              <a:t>: </a:t>
            </a:r>
            <a:r>
              <a:rPr lang="ko-KR" altLang="en-US" sz="2800" b="1">
                <a:solidFill>
                  <a:srgbClr val="FF0000"/>
                </a:solidFill>
              </a:rPr>
              <a:t>프라푸치노</a:t>
            </a:r>
            <a:r>
              <a:rPr lang="en-US" altLang="ko-KR" sz="2800" b="1" smtClean="0">
                <a:solidFill>
                  <a:srgbClr val="FF0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추가하기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1315210"/>
            <a:ext cx="5921036" cy="416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571" y="961463"/>
            <a:ext cx="204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음료등록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19325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3" y="230909"/>
            <a:ext cx="1085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sz="2800" b="1" smtClean="0">
                <a:solidFill>
                  <a:srgbClr val="FF0000"/>
                </a:solidFill>
              </a:rPr>
              <a:t>: </a:t>
            </a:r>
            <a:r>
              <a:rPr lang="ko-KR" altLang="en-US" sz="2800" b="1">
                <a:solidFill>
                  <a:srgbClr val="FF0000"/>
                </a:solidFill>
              </a:rPr>
              <a:t>프라푸치노</a:t>
            </a:r>
            <a:r>
              <a:rPr lang="en-US" altLang="ko-KR" sz="2800" b="1" smtClean="0">
                <a:solidFill>
                  <a:srgbClr val="FF0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추가하기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3" y="1291440"/>
            <a:ext cx="3762900" cy="4544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571" y="961463"/>
            <a:ext cx="306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음료판매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성공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13215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3" y="230909"/>
            <a:ext cx="1085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sz="2800" b="1" smtClean="0">
                <a:solidFill>
                  <a:srgbClr val="FF0000"/>
                </a:solidFill>
              </a:rPr>
              <a:t>: </a:t>
            </a:r>
            <a:r>
              <a:rPr lang="ko-KR" altLang="en-US" sz="2800" b="1">
                <a:solidFill>
                  <a:srgbClr val="FF0000"/>
                </a:solidFill>
              </a:rPr>
              <a:t>프라푸치노</a:t>
            </a:r>
            <a:r>
              <a:rPr lang="en-US" altLang="ko-KR" sz="2800" b="1" smtClean="0">
                <a:solidFill>
                  <a:srgbClr val="FF0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추가하기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71" y="1476574"/>
            <a:ext cx="8087854" cy="3534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571" y="961463"/>
            <a:ext cx="306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메뉴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음료판매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실패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92181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3" y="230909"/>
            <a:ext cx="679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상속 </a:t>
            </a:r>
            <a:r>
              <a:rPr lang="en-US" altLang="ko-KR" sz="2800" b="1" smtClean="0">
                <a:solidFill>
                  <a:srgbClr val="FF0000"/>
                </a:solidFill>
              </a:rPr>
              <a:t>: </a:t>
            </a:r>
            <a:r>
              <a:rPr lang="ko-KR" altLang="en-US" sz="2800" b="1">
                <a:solidFill>
                  <a:srgbClr val="FF0000"/>
                </a:solidFill>
              </a:rPr>
              <a:t>프라푸치노</a:t>
            </a:r>
            <a:r>
              <a:rPr lang="en-US" altLang="ko-KR" sz="2800" b="1">
                <a:solidFill>
                  <a:srgbClr val="FF0000"/>
                </a:solidFill>
              </a:rPr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추가하기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018" y="1052945"/>
            <a:ext cx="10982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상속을 통해 쉽게 기능을 확장할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smtClean="0"/>
              <a:t>Coffee</a:t>
            </a:r>
            <a:r>
              <a:rPr lang="ko-KR" altLang="en-US" smtClean="0"/>
              <a:t>를 상속받은 </a:t>
            </a:r>
            <a:r>
              <a:rPr lang="en-US" altLang="ko-KR" b="1" smtClean="0"/>
              <a:t>Frappuccino</a:t>
            </a:r>
            <a:r>
              <a:rPr lang="ko-KR" altLang="en-US" smtClean="0"/>
              <a:t>는 </a:t>
            </a:r>
            <a:r>
              <a:rPr lang="en-US" altLang="ko-KR" dirty="0" smtClean="0"/>
              <a:t>Coffee ‘Type’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다룰 수 있기 때문에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기존 핵심 </a:t>
            </a:r>
            <a:r>
              <a:rPr lang="en-US" altLang="ko-KR" dirty="0" smtClean="0"/>
              <a:t>logic </a:t>
            </a:r>
            <a:r>
              <a:rPr lang="ko-KR" altLang="en-US" dirty="0" smtClean="0"/>
              <a:t>을 변경할 필요가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mtClean="0"/>
              <a:t>상속은 </a:t>
            </a:r>
            <a:r>
              <a:rPr lang="en-US" altLang="ko-KR" b="1"/>
              <a:t>Frappuccino </a:t>
            </a:r>
            <a:r>
              <a:rPr lang="ko-KR" altLang="en-US" smtClean="0"/>
              <a:t>라는 </a:t>
            </a:r>
            <a:r>
              <a:rPr lang="ko-KR" altLang="en-US" dirty="0" smtClean="0"/>
              <a:t>구체적인 </a:t>
            </a:r>
            <a:r>
              <a:rPr lang="en-US" altLang="ko-KR" dirty="0" smtClean="0"/>
              <a:t>‘Type’</a:t>
            </a:r>
            <a:r>
              <a:rPr lang="ko-KR" altLang="en-US" dirty="0" smtClean="0"/>
              <a:t>을  감출 수 있게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7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183" y="129558"/>
            <a:ext cx="12108873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커피 재고와 매출을 관리하는 프로그램을 </a:t>
            </a:r>
            <a:r>
              <a:rPr lang="ko-KR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작성하시오</a:t>
            </a:r>
            <a:endParaRPr lang="en-US" altLang="ko-KR" sz="20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요구 조건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0. </a:t>
            </a:r>
            <a:r>
              <a:rPr lang="ko-KR" altLang="en-US" sz="1400" dirty="0" smtClean="0">
                <a:latin typeface="Consolas" panose="020B0609020204030204" pitchFamily="49" charset="0"/>
              </a:rPr>
              <a:t>잔고는 </a:t>
            </a:r>
            <a:r>
              <a:rPr lang="en-US" altLang="ko-KR" sz="1400">
                <a:latin typeface="Consolas" panose="020B0609020204030204" pitchFamily="49" charset="0"/>
              </a:rPr>
              <a:t>10</a:t>
            </a:r>
            <a:r>
              <a:rPr lang="ko-KR" altLang="en-US" sz="1400" smtClean="0">
                <a:latin typeface="Consolas" panose="020B0609020204030204" pitchFamily="49" charset="0"/>
              </a:rPr>
              <a:t>만원으로 시작한다</a:t>
            </a:r>
            <a:r>
              <a:rPr lang="en-US" altLang="ko-KR" sz="140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ko-KR" altLang="en-US" sz="140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latin typeface="Consolas" panose="020B0609020204030204" pitchFamily="49" charset="0"/>
              </a:rPr>
              <a:t>1</a:t>
            </a:r>
            <a:r>
              <a:rPr lang="en-US" altLang="ko-KR" sz="1400">
                <a:latin typeface="Consolas" panose="020B0609020204030204" pitchFamily="49" charset="0"/>
              </a:rPr>
              <a:t>. </a:t>
            </a:r>
            <a:r>
              <a:rPr lang="ko-KR" altLang="en-US" sz="1400" smtClean="0">
                <a:latin typeface="Consolas" panose="020B0609020204030204" pitchFamily="49" charset="0"/>
              </a:rPr>
              <a:t>사용자로부터 </a:t>
            </a:r>
            <a:r>
              <a:rPr lang="ko-KR" altLang="en-US" sz="1400" dirty="0" smtClean="0">
                <a:latin typeface="Consolas" panose="020B0609020204030204" pitchFamily="49" charset="0"/>
              </a:rPr>
              <a:t>등록할 커피의 </a:t>
            </a:r>
            <a:r>
              <a:rPr lang="ko-KR" altLang="en-US" sz="1400" dirty="0">
                <a:latin typeface="Consolas" panose="020B0609020204030204" pitchFamily="49" charset="0"/>
              </a:rPr>
              <a:t>판매가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원가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재고</a:t>
            </a:r>
            <a:r>
              <a:rPr lang="en-US" altLang="ko-KR" sz="1400">
                <a:latin typeface="Consolas" panose="020B0609020204030204" pitchFamily="49" charset="0"/>
              </a:rPr>
              <a:t>, </a:t>
            </a:r>
            <a:r>
              <a:rPr lang="ko-KR" altLang="en-US" sz="1400" smtClean="0">
                <a:latin typeface="Consolas" panose="020B0609020204030204" pitchFamily="49" charset="0"/>
              </a:rPr>
              <a:t>안전재고를 </a:t>
            </a:r>
            <a:r>
              <a:rPr lang="ko-KR" altLang="en-US" sz="1400" dirty="0" smtClean="0">
                <a:latin typeface="Consolas" panose="020B0609020204030204" pitchFamily="49" charset="0"/>
              </a:rPr>
              <a:t>입력 받는다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latin typeface="Consolas" panose="020B0609020204030204" pitchFamily="49" charset="0"/>
              </a:rPr>
              <a:t> </a:t>
            </a:r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ko-KR" altLang="en-US" sz="140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 smtClean="0">
                <a:latin typeface="Consolas" panose="020B0609020204030204" pitchFamily="49" charset="0"/>
              </a:rPr>
              <a:t>커피등록이 끝나면 </a:t>
            </a:r>
            <a:r>
              <a:rPr lang="en-US" altLang="ko-KR" sz="1400" dirty="0" smtClean="0">
                <a:latin typeface="Consolas" panose="020B0609020204030204" pitchFamily="49" charset="0"/>
              </a:rPr>
              <a:t>1)</a:t>
            </a:r>
            <a:r>
              <a:rPr lang="ko-KR" altLang="en-US" sz="1400" dirty="0" smtClean="0">
                <a:latin typeface="Consolas" panose="020B0609020204030204" pitchFamily="49" charset="0"/>
              </a:rPr>
              <a:t>판매 등록</a:t>
            </a:r>
            <a:r>
              <a:rPr lang="en-US" altLang="ko-KR" sz="1400" dirty="0" smtClean="0">
                <a:latin typeface="Consolas" panose="020B0609020204030204" pitchFamily="49" charset="0"/>
              </a:rPr>
              <a:t>, 2)</a:t>
            </a:r>
            <a:r>
              <a:rPr lang="ko-KR" altLang="en-US" sz="1400" dirty="0" smtClean="0">
                <a:latin typeface="Consolas" panose="020B0609020204030204" pitchFamily="49" charset="0"/>
              </a:rPr>
              <a:t>현황</a:t>
            </a:r>
            <a:r>
              <a:rPr lang="en-US" altLang="ko-KR" sz="1400" dirty="0" smtClean="0">
                <a:latin typeface="Consolas" panose="020B0609020204030204" pitchFamily="49" charset="0"/>
              </a:rPr>
              <a:t>, 3)</a:t>
            </a:r>
            <a:r>
              <a:rPr lang="ko-KR" altLang="en-US" sz="1400" dirty="0" smtClean="0">
                <a:latin typeface="Consolas" panose="020B0609020204030204" pitchFamily="49" charset="0"/>
              </a:rPr>
              <a:t>종료 를 선택할 수 있는 메뉴를 띄운다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r>
              <a:rPr lang="ko-KR" altLang="en-US" sz="1400" dirty="0" smtClean="0">
                <a:latin typeface="Consolas" panose="020B0609020204030204" pitchFamily="49" charset="0"/>
              </a:rPr>
              <a:t>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3. </a:t>
            </a:r>
            <a:r>
              <a:rPr lang="ko-KR" altLang="en-US" sz="1400" dirty="0" smtClean="0">
                <a:latin typeface="Consolas" panose="020B0609020204030204" pitchFamily="49" charset="0"/>
              </a:rPr>
              <a:t>판매등록을 </a:t>
            </a:r>
            <a:r>
              <a:rPr lang="ko-KR" altLang="en-US" sz="1400" smtClean="0">
                <a:latin typeface="Consolas" panose="020B0609020204030204" pitchFamily="49" charset="0"/>
              </a:rPr>
              <a:t>선택하면 사용자로부터 </a:t>
            </a:r>
            <a:r>
              <a:rPr lang="ko-KR" altLang="en-US" sz="1400" dirty="0" smtClean="0">
                <a:latin typeface="Consolas" panose="020B0609020204030204" pitchFamily="49" charset="0"/>
              </a:rPr>
              <a:t>음료의 종류와 판매수량을 입력 받는다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400" smtClean="0">
                <a:latin typeface="Consolas" panose="020B0609020204030204" pitchFamily="49" charset="0"/>
              </a:rPr>
              <a:t>     음료</a:t>
            </a:r>
            <a:r>
              <a:rPr lang="ko-KR" altLang="en-US" sz="1400">
                <a:latin typeface="Consolas" panose="020B0609020204030204" pitchFamily="49" charset="0"/>
              </a:rPr>
              <a:t>재고에서 판매 </a:t>
            </a:r>
            <a:r>
              <a:rPr lang="ko-KR" altLang="en-US" sz="1400" smtClean="0">
                <a:latin typeface="Consolas" panose="020B0609020204030204" pitchFamily="49" charset="0"/>
              </a:rPr>
              <a:t>수량만큼 재고를 </a:t>
            </a:r>
            <a:r>
              <a:rPr lang="ko-KR" altLang="en-US" sz="1400" dirty="0">
                <a:latin typeface="Consolas" panose="020B0609020204030204" pitchFamily="49" charset="0"/>
              </a:rPr>
              <a:t>차감하고</a:t>
            </a:r>
            <a:r>
              <a:rPr lang="en-US" altLang="ko-KR" sz="1400">
                <a:latin typeface="Consolas" panose="020B0609020204030204" pitchFamily="49" charset="0"/>
              </a:rPr>
              <a:t>, </a:t>
            </a:r>
            <a:r>
              <a:rPr lang="ko-KR" altLang="en-US" sz="1400">
                <a:latin typeface="Consolas" panose="020B0609020204030204" pitchFamily="49" charset="0"/>
              </a:rPr>
              <a:t>잔고에 판매 </a:t>
            </a:r>
            <a:r>
              <a:rPr lang="ko-KR" altLang="en-US" sz="1400" dirty="0" smtClean="0">
                <a:latin typeface="Consolas" panose="020B0609020204030204" pitchFamily="49" charset="0"/>
              </a:rPr>
              <a:t>수량 </a:t>
            </a:r>
            <a:r>
              <a:rPr lang="ko-KR" altLang="en-US" sz="1400" dirty="0">
                <a:latin typeface="Consolas" panose="020B0609020204030204" pitchFamily="49" charset="0"/>
              </a:rPr>
              <a:t>* </a:t>
            </a:r>
            <a:r>
              <a:rPr lang="ko-KR" altLang="en-US" sz="1400" smtClean="0">
                <a:latin typeface="Consolas" panose="020B0609020204030204" pitchFamily="49" charset="0"/>
              </a:rPr>
              <a:t>커피 판매가격만큼 더해준다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400">
                <a:latin typeface="Consolas" panose="020B0609020204030204" pitchFamily="49" charset="0"/>
              </a:rPr>
              <a:t> </a:t>
            </a:r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ko-KR" altLang="en-US" sz="140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4. </a:t>
            </a:r>
            <a:r>
              <a:rPr lang="ko-KR" altLang="en-US" sz="1400" dirty="0" smtClean="0">
                <a:latin typeface="Consolas" panose="020B0609020204030204" pitchFamily="49" charset="0"/>
              </a:rPr>
              <a:t>정상적으로 </a:t>
            </a:r>
            <a:r>
              <a:rPr lang="ko-KR" altLang="en-US" sz="1400" dirty="0">
                <a:latin typeface="Consolas" panose="020B0609020204030204" pitchFamily="49" charset="0"/>
              </a:rPr>
              <a:t>판매가 </a:t>
            </a:r>
            <a:r>
              <a:rPr lang="ko-KR" altLang="en-US" sz="1400" dirty="0" smtClean="0">
                <a:latin typeface="Consolas" panose="020B0609020204030204" pitchFamily="49" charset="0"/>
              </a:rPr>
              <a:t>완료되면 커피의 제품명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latin typeface="Consolas" panose="020B0609020204030204" pitchFamily="49" charset="0"/>
              </a:rPr>
              <a:t>구매수량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latin typeface="Consolas" panose="020B0609020204030204" pitchFamily="49" charset="0"/>
              </a:rPr>
              <a:t>결재금액 </a:t>
            </a:r>
            <a:r>
              <a:rPr lang="ko-KR" altLang="en-US" sz="1400" dirty="0">
                <a:latin typeface="Consolas" panose="020B0609020204030204" pitchFamily="49" charset="0"/>
              </a:rPr>
              <a:t>남은 재고량을 </a:t>
            </a:r>
            <a:r>
              <a:rPr lang="ko-KR" altLang="en-US" sz="1400" dirty="0" smtClean="0">
                <a:latin typeface="Consolas" panose="020B0609020204030204" pitchFamily="49" charset="0"/>
              </a:rPr>
              <a:t>콘솔에 </a:t>
            </a:r>
            <a:r>
              <a:rPr lang="ko-KR" altLang="en-US" sz="1400" dirty="0">
                <a:latin typeface="Consolas" panose="020B0609020204030204" pitchFamily="49" charset="0"/>
              </a:rPr>
              <a:t>출력한다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5. </a:t>
            </a:r>
            <a:r>
              <a:rPr lang="ko-KR" altLang="en-US" sz="1400" dirty="0">
                <a:latin typeface="Consolas" panose="020B0609020204030204" pitchFamily="49" charset="0"/>
              </a:rPr>
              <a:t>메뉴에서 현황을 누르면 각 음료의 재고와 판매량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현재 잔고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매출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지출을 콘솔에 출력한다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6. </a:t>
            </a:r>
            <a:r>
              <a:rPr lang="ko-KR" altLang="en-US" sz="1400" dirty="0" smtClean="0">
                <a:latin typeface="Consolas" panose="020B0609020204030204" pitchFamily="49" charset="0"/>
              </a:rPr>
              <a:t>메뉴에서 종료를 누르면 프로그램을 종료한다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예외 사항</a:t>
            </a:r>
            <a:endParaRPr lang="en-US" altLang="ko-KR" sz="1600" b="1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latin typeface="Consolas" panose="020B0609020204030204" pitchFamily="49" charset="0"/>
              </a:rPr>
              <a:t>1. </a:t>
            </a:r>
            <a:r>
              <a:rPr lang="ko-KR" altLang="en-US" sz="1400" dirty="0" smtClean="0">
                <a:latin typeface="Consolas" panose="020B0609020204030204" pitchFamily="49" charset="0"/>
              </a:rPr>
              <a:t>주문량이 재고보다 많으면 주문량 만큼 커피를 매입한 후 판매한다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latin typeface="Consolas" panose="020B0609020204030204" pitchFamily="49" charset="0"/>
              </a:rPr>
              <a:t>1-2. </a:t>
            </a:r>
            <a:r>
              <a:rPr lang="ko-KR" altLang="en-US" sz="1400" dirty="0" smtClean="0">
                <a:latin typeface="Consolas" panose="020B0609020204030204" pitchFamily="49" charset="0"/>
              </a:rPr>
              <a:t>잔고가 부족해 주문량 만큼 매입이 불가능 하면 주문을 취소하고 콘솔에 출력한다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2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 smtClean="0">
                <a:latin typeface="Consolas" panose="020B0609020204030204" pitchFamily="49" charset="0"/>
              </a:rPr>
              <a:t>커피 </a:t>
            </a:r>
            <a:r>
              <a:rPr lang="ko-KR" altLang="en-US" sz="1400" smtClean="0">
                <a:latin typeface="Consolas" panose="020B0609020204030204" pitchFamily="49" charset="0"/>
              </a:rPr>
              <a:t>재고가 안전재고 </a:t>
            </a:r>
            <a:r>
              <a:rPr lang="ko-KR" altLang="en-US" sz="1400" dirty="0">
                <a:latin typeface="Consolas" panose="020B0609020204030204" pitchFamily="49" charset="0"/>
              </a:rPr>
              <a:t>미만이 </a:t>
            </a:r>
            <a:r>
              <a:rPr lang="ko-KR" altLang="en-US" sz="1400">
                <a:latin typeface="Consolas" panose="020B0609020204030204" pitchFamily="49" charset="0"/>
              </a:rPr>
              <a:t>되면 </a:t>
            </a:r>
            <a:r>
              <a:rPr lang="ko-KR" altLang="en-US" sz="1400" smtClean="0">
                <a:latin typeface="Consolas" panose="020B0609020204030204" pitchFamily="49" charset="0"/>
              </a:rPr>
              <a:t>안전재고의 </a:t>
            </a:r>
            <a:r>
              <a:rPr lang="ko-KR" altLang="en-US" sz="1400" dirty="0" smtClean="0">
                <a:latin typeface="Consolas" panose="020B0609020204030204" pitchFamily="49" charset="0"/>
              </a:rPr>
              <a:t>두 배만큼 </a:t>
            </a:r>
            <a:r>
              <a:rPr lang="ko-KR" altLang="en-US" sz="1400" dirty="0">
                <a:latin typeface="Consolas" panose="020B0609020204030204" pitchFamily="49" charset="0"/>
              </a:rPr>
              <a:t>매입한다</a:t>
            </a:r>
            <a:r>
              <a:rPr lang="en-US" altLang="ko-KR" sz="1400" smtClean="0">
                <a:latin typeface="Consolas" panose="020B0609020204030204" pitchFamily="49" charset="0"/>
              </a:rPr>
              <a:t>.</a:t>
            </a:r>
            <a:r>
              <a:rPr lang="ko-KR" altLang="en-US" sz="1400" smtClean="0">
                <a:latin typeface="Consolas" panose="020B0609020204030204" pitchFamily="49" charset="0"/>
              </a:rPr>
              <a:t> </a:t>
            </a:r>
            <a:endParaRPr lang="en-US" altLang="ko-KR" sz="1400" smtClean="0">
              <a:latin typeface="Consolas" panose="020B0609020204030204" pitchFamily="49" charset="0"/>
            </a:endParaRPr>
          </a:p>
          <a:p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  ** </a:t>
            </a:r>
            <a:r>
              <a:rPr lang="ko-KR" altLang="en-US" sz="1400" smtClean="0">
                <a:latin typeface="Consolas" panose="020B0609020204030204" pitchFamily="49" charset="0"/>
              </a:rPr>
              <a:t>안전재고 </a:t>
            </a:r>
            <a:r>
              <a:rPr lang="en-US" altLang="ko-KR" sz="1400" smtClean="0">
                <a:latin typeface="Consolas" panose="020B0609020204030204" pitchFamily="49" charset="0"/>
              </a:rPr>
              <a:t>: </a:t>
            </a:r>
            <a:r>
              <a:rPr lang="ko-KR" altLang="en-US" sz="1400" smtClean="0">
                <a:latin typeface="Consolas" panose="020B0609020204030204" pitchFamily="49" charset="0"/>
              </a:rPr>
              <a:t>상품을 판매할 때 상품이 품절되어 소비자가 불편을 겪는 일을 최소화 할 수 있도록</a:t>
            </a:r>
            <a:r>
              <a:rPr lang="en-US" altLang="ko-KR" sz="1400" smtClean="0"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latin typeface="Consolas" panose="020B0609020204030204" pitchFamily="49" charset="0"/>
              </a:rPr>
              <a:t>              </a:t>
            </a:r>
            <a:r>
              <a:rPr lang="ko-KR" altLang="en-US" sz="1400" smtClean="0">
                <a:latin typeface="Consolas" panose="020B0609020204030204" pitchFamily="49" charset="0"/>
              </a:rPr>
              <a:t>업체에서 미리 정해 놓은 재고의 하한선</a:t>
            </a:r>
            <a:r>
              <a:rPr lang="en-US" altLang="ko-KR" sz="14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	 </a:t>
            </a:r>
            <a:r>
              <a:rPr lang="en-US" altLang="ko-KR" sz="1400" smtClean="0">
                <a:latin typeface="Consolas" panose="020B0609020204030204" pitchFamily="49" charset="0"/>
              </a:rPr>
              <a:t>     </a:t>
            </a:r>
            <a:r>
              <a:rPr lang="ko-KR" altLang="en-US" sz="1400" smtClean="0">
                <a:latin typeface="Consolas" panose="020B0609020204030204" pitchFamily="49" charset="0"/>
              </a:rPr>
              <a:t>재고가 안전재고에 도달하면 자동으로 해당 상품을 매입하여</a:t>
            </a:r>
            <a:r>
              <a:rPr lang="en-US" altLang="ko-KR" sz="1400" smtClean="0">
                <a:latin typeface="Consolas" panose="020B0609020204030204" pitchFamily="49" charset="0"/>
              </a:rPr>
              <a:t>, </a:t>
            </a:r>
            <a:r>
              <a:rPr lang="ko-KR" altLang="en-US" sz="1400" smtClean="0">
                <a:latin typeface="Consolas" panose="020B0609020204030204" pitchFamily="49" charset="0"/>
              </a:rPr>
              <a:t>상품이 품절되는 상황을 최대한 방지한다</a:t>
            </a:r>
            <a:r>
              <a:rPr lang="en-US" altLang="ko-KR" sz="1400" smtClean="0">
                <a:latin typeface="Consolas" panose="020B0609020204030204" pitchFamily="49" charset="0"/>
              </a:rPr>
              <a:t>.</a:t>
            </a:r>
            <a:r>
              <a:rPr lang="ko-KR" altLang="en-US" sz="1400" smtClean="0">
                <a:latin typeface="Consolas" panose="020B0609020204030204" pitchFamily="49" charset="0"/>
              </a:rPr>
              <a:t> </a:t>
            </a:r>
            <a:r>
              <a:rPr lang="ko-KR" altLang="en-US" sz="1600" smtClean="0">
                <a:latin typeface="Consolas" panose="020B0609020204030204" pitchFamily="49" charset="0"/>
              </a:rPr>
              <a:t>      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ko-KR" altLang="en-US" sz="1600">
                <a:latin typeface="Consolas" panose="020B0609020204030204" pitchFamily="49" charset="0"/>
              </a:rPr>
              <a:t>  </a:t>
            </a:r>
            <a:r>
              <a:rPr lang="ko-KR" altLang="en-US" sz="1200" smtClean="0">
                <a:latin typeface="Consolas" panose="020B0609020204030204" pitchFamily="49" charset="0"/>
              </a:rPr>
              <a:t>  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>
                <a:latin typeface="Consolas" panose="020B0609020204030204" pitchFamily="49" charset="0"/>
              </a:rPr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59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236" y="122384"/>
            <a:ext cx="347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C00000"/>
                </a:solidFill>
              </a:rPr>
              <a:t>커피매니저 실행화면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88"/>
          <a:stretch/>
        </p:blipFill>
        <p:spPr>
          <a:xfrm>
            <a:off x="431799" y="1228455"/>
            <a:ext cx="3430829" cy="3867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571" y="800100"/>
            <a:ext cx="34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1. </a:t>
            </a:r>
            <a:r>
              <a:rPr lang="ko-KR" altLang="en-US" sz="1400" b="1" smtClean="0"/>
              <a:t>잔고와 음료정보 입력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87050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236" y="122384"/>
            <a:ext cx="347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C00000"/>
                </a:solidFill>
              </a:rPr>
              <a:t>커피매니저 실행화면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258" y="783445"/>
            <a:ext cx="34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2. </a:t>
            </a:r>
            <a:r>
              <a:rPr lang="ko-KR" altLang="en-US" sz="1400" b="1" smtClean="0"/>
              <a:t>메뉴 출력 </a:t>
            </a: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판매등록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판매</a:t>
            </a:r>
            <a:endParaRPr lang="ko-KR" altLang="en-US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8" y="1139555"/>
            <a:ext cx="2781688" cy="41439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16" y="1099967"/>
            <a:ext cx="4258269" cy="2305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78016" y="796145"/>
            <a:ext cx="34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3. </a:t>
            </a:r>
            <a:r>
              <a:rPr lang="ko-KR" altLang="en-US" sz="1400" b="1" smtClean="0"/>
              <a:t>메뉴 출력 </a:t>
            </a: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현황</a:t>
            </a:r>
            <a:endParaRPr lang="ko-KR" altLang="en-US" sz="14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250" y="1138067"/>
            <a:ext cx="2791215" cy="13908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06085" y="783445"/>
            <a:ext cx="34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4. </a:t>
            </a:r>
            <a:r>
              <a:rPr lang="ko-KR" altLang="en-US" sz="1400" b="1" smtClean="0"/>
              <a:t>메뉴 출력 </a:t>
            </a:r>
            <a:r>
              <a:rPr lang="en-US" altLang="ko-KR" sz="1400" b="1"/>
              <a:t> </a:t>
            </a:r>
            <a:r>
              <a:rPr lang="en-US" altLang="ko-KR" sz="1400" b="1" smtClean="0"/>
              <a:t>- </a:t>
            </a:r>
            <a:r>
              <a:rPr lang="ko-KR" altLang="en-US" sz="1400" b="1" smtClean="0"/>
              <a:t>종료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91768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236" y="122384"/>
            <a:ext cx="347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C00000"/>
                </a:solidFill>
              </a:rPr>
              <a:t>커피매니저 실행화면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900" y="783445"/>
            <a:ext cx="466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메뉴 출력 </a:t>
            </a:r>
            <a:r>
              <a:rPr lang="en-US" altLang="ko-KR" sz="1400" b="1"/>
              <a:t> </a:t>
            </a:r>
            <a:r>
              <a:rPr lang="en-US" altLang="ko-KR" sz="1400" b="1" smtClean="0"/>
              <a:t>-  </a:t>
            </a:r>
            <a:r>
              <a:rPr lang="ko-KR" altLang="en-US" sz="1400" b="1" smtClean="0"/>
              <a:t>판매등록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안전재고 확보</a:t>
            </a:r>
            <a:endParaRPr lang="ko-KR" altLang="en-US" sz="14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876"/>
          <a:stretch/>
        </p:blipFill>
        <p:spPr>
          <a:xfrm>
            <a:off x="533400" y="1196654"/>
            <a:ext cx="416430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236" y="122384"/>
            <a:ext cx="347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C00000"/>
                </a:solidFill>
              </a:rPr>
              <a:t>커피매니저 실행화면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900" y="783445"/>
            <a:ext cx="466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7. </a:t>
            </a:r>
            <a:r>
              <a:rPr lang="ko-KR" altLang="en-US" sz="1400" b="1" smtClean="0"/>
              <a:t>메뉴 출력 </a:t>
            </a:r>
            <a:r>
              <a:rPr lang="en-US" altLang="ko-KR" sz="1400" b="1"/>
              <a:t> </a:t>
            </a:r>
            <a:r>
              <a:rPr lang="en-US" altLang="ko-KR" sz="1400" b="1" smtClean="0"/>
              <a:t>-  </a:t>
            </a:r>
            <a:r>
              <a:rPr lang="ko-KR" altLang="en-US" sz="1400" b="1" smtClean="0"/>
              <a:t>판매등록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재고 부족 시 추가 매입</a:t>
            </a:r>
            <a:endParaRPr lang="ko-KR" altLang="en-US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198254"/>
            <a:ext cx="2943636" cy="44106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39" y="1145854"/>
            <a:ext cx="3915321" cy="3286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89438" y="783445"/>
            <a:ext cx="51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8. </a:t>
            </a:r>
            <a:r>
              <a:rPr lang="ko-KR" altLang="en-US" sz="1400" b="1" smtClean="0"/>
              <a:t>메뉴 출력 </a:t>
            </a:r>
            <a:r>
              <a:rPr lang="en-US" altLang="ko-KR" sz="1400" b="1"/>
              <a:t> </a:t>
            </a:r>
            <a:r>
              <a:rPr lang="en-US" altLang="ko-KR" sz="1400" b="1" smtClean="0"/>
              <a:t>-  </a:t>
            </a:r>
            <a:r>
              <a:rPr lang="ko-KR" altLang="en-US" sz="1400" b="1" smtClean="0"/>
              <a:t>판매등록 </a:t>
            </a:r>
            <a:r>
              <a:rPr lang="en-US" altLang="ko-KR" sz="1400" b="1" smtClean="0"/>
              <a:t>– </a:t>
            </a:r>
            <a:r>
              <a:rPr lang="ko-KR" altLang="en-US" sz="1400" b="1" smtClean="0"/>
              <a:t>재고 부족시 추가 매입 실패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85885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1" y="939615"/>
            <a:ext cx="1039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Signiture :   </a:t>
            </a:r>
            <a:r>
              <a:rPr lang="ko-KR" altLang="en-US" sz="2000" b="1" dirty="0" err="1" smtClean="0"/>
              <a:t>접근제한자</a:t>
            </a:r>
            <a:r>
              <a:rPr lang="en-US" altLang="ko-KR" sz="2000" b="1" dirty="0" smtClean="0"/>
              <a:t>	[</a:t>
            </a:r>
            <a:r>
              <a:rPr lang="ko-KR" altLang="en-US" sz="2000" b="1" dirty="0" err="1" smtClean="0"/>
              <a:t>예약어</a:t>
            </a:r>
            <a:r>
              <a:rPr lang="en-US" altLang="ko-KR" sz="2000" b="1" dirty="0" smtClean="0"/>
              <a:t>]	</a:t>
            </a:r>
            <a:r>
              <a:rPr lang="ko-KR" altLang="en-US" sz="2000" b="1" dirty="0" smtClean="0"/>
              <a:t>반환형</a:t>
            </a:r>
            <a:r>
              <a:rPr lang="en-US" altLang="ko-KR" sz="2000" b="1"/>
              <a:t>	</a:t>
            </a:r>
            <a:r>
              <a:rPr lang="en-US" altLang="ko-KR" sz="2000" b="1" dirty="0"/>
              <a:t>	</a:t>
            </a:r>
            <a:r>
              <a:rPr lang="ko-KR" altLang="en-US" sz="2000" b="1" smtClean="0"/>
              <a:t>이름</a:t>
            </a:r>
            <a:r>
              <a:rPr lang="en-US" altLang="ko-KR" sz="2000" b="1" smtClean="0"/>
              <a:t>(</a:t>
            </a:r>
            <a:r>
              <a:rPr lang="en-US" altLang="ko-KR" sz="2000"/>
              <a:t>parameter</a:t>
            </a:r>
            <a:r>
              <a:rPr lang="en-US" altLang="ko-KR" sz="2000" b="1" smtClean="0"/>
              <a:t>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236" y="198584"/>
            <a:ext cx="603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C00000"/>
                </a:solidFill>
              </a:rPr>
              <a:t>Method</a:t>
            </a:r>
            <a:endParaRPr lang="ko-KR" altLang="en-US" sz="3600" b="1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908" y="1434425"/>
            <a:ext cx="106402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b="1" dirty="0" err="1" smtClean="0"/>
              <a:t>접근제한자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	      :    public</a:t>
            </a:r>
            <a:r>
              <a:rPr lang="en-US" altLang="ko-KR" sz="1600" dirty="0"/>
              <a:t>, default, protected</a:t>
            </a:r>
            <a:r>
              <a:rPr lang="en-US" altLang="ko-KR" sz="1600"/>
              <a:t>, </a:t>
            </a:r>
            <a:r>
              <a:rPr lang="en-US" altLang="ko-KR" sz="1600" smtClean="0"/>
              <a:t>private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b="1" dirty="0" err="1"/>
              <a:t>예약어</a:t>
            </a:r>
            <a:r>
              <a:rPr lang="ko-KR" altLang="en-US" sz="1600" dirty="0"/>
              <a:t>   </a:t>
            </a:r>
            <a:r>
              <a:rPr lang="en-US" altLang="ko-KR" sz="1600" dirty="0" smtClean="0"/>
              <a:t>	</a:t>
            </a:r>
            <a:r>
              <a:rPr lang="en-US" altLang="ko-KR" sz="1600" smtClean="0"/>
              <a:t>     	      </a:t>
            </a:r>
            <a:r>
              <a:rPr lang="en-US" altLang="ko-KR" sz="1600" dirty="0" smtClean="0"/>
              <a:t>:    static</a:t>
            </a:r>
            <a:r>
              <a:rPr lang="en-US" altLang="ko-KR" sz="1600" dirty="0"/>
              <a:t>, abstract, </a:t>
            </a:r>
            <a:r>
              <a:rPr lang="en-US" altLang="ko-KR" sz="1600" dirty="0" smtClean="0"/>
              <a:t>synchronized</a:t>
            </a:r>
            <a:endParaRPr lang="ko-KR" altLang="en-US" sz="1600" dirty="0"/>
          </a:p>
          <a:p>
            <a:r>
              <a:rPr lang="ko-KR" altLang="en-US" sz="1600" dirty="0" smtClean="0"/>
              <a:t> </a:t>
            </a:r>
            <a:r>
              <a:rPr lang="ko-KR" altLang="en-US" sz="1600" b="1" dirty="0" smtClean="0"/>
              <a:t>인수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argument</a:t>
            </a:r>
            <a:r>
              <a:rPr lang="en-US" altLang="ko-KR" sz="1600" dirty="0" smtClean="0"/>
              <a:t>)	      :    </a:t>
            </a:r>
            <a:r>
              <a:rPr lang="ko-KR" altLang="en-US" sz="1600" dirty="0" smtClean="0"/>
              <a:t>메서드를 </a:t>
            </a:r>
            <a:r>
              <a:rPr lang="ko-KR" altLang="en-US" sz="1600" dirty="0"/>
              <a:t>호출할 때 메서드로 전달해주는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 </a:t>
            </a:r>
            <a:r>
              <a:rPr lang="ko-KR" altLang="en-US" sz="1600" b="1" dirty="0" smtClean="0"/>
              <a:t>매개변수</a:t>
            </a:r>
            <a:r>
              <a:rPr lang="en-US" altLang="ko-KR" sz="1600" dirty="0"/>
              <a:t>(parameter</a:t>
            </a:r>
            <a:r>
              <a:rPr lang="en-US" altLang="ko-KR" sz="1600"/>
              <a:t>)  </a:t>
            </a:r>
            <a:r>
              <a:rPr lang="en-US" altLang="ko-KR" sz="1600" smtClean="0"/>
              <a:t>   </a:t>
            </a:r>
            <a:r>
              <a:rPr lang="en-US" altLang="ko-KR" sz="1600" dirty="0" smtClean="0"/>
              <a:t>:   </a:t>
            </a:r>
            <a:r>
              <a:rPr lang="ko-KR" altLang="en-US" sz="1600" dirty="0" smtClean="0"/>
              <a:t>전달받은 </a:t>
            </a:r>
            <a:r>
              <a:rPr lang="ko-KR" altLang="en-US" sz="1600" dirty="0"/>
              <a:t>인수를 함수 내부로 전달하기 위해 사용하는 변수</a:t>
            </a:r>
          </a:p>
        </p:txBody>
      </p:sp>
    </p:spTree>
    <p:extLst>
      <p:ext uri="{BB962C8B-B14F-4D97-AF65-F5344CB8AC3E}">
        <p14:creationId xmlns:p14="http://schemas.microsoft.com/office/powerpoint/2010/main" val="22531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1295400"/>
            <a:ext cx="279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인터넷조사</a:t>
            </a:r>
            <a:endParaRPr lang="en-US" altLang="ko-KR" sz="1400" smtClean="0"/>
          </a:p>
          <a:p>
            <a:endParaRPr lang="en-US" altLang="ko-KR" sz="1400" dirty="0" smtClean="0"/>
          </a:p>
          <a:p>
            <a:r>
              <a:rPr lang="ko-KR" altLang="en-US" sz="1400" smtClean="0"/>
              <a:t>서적조사</a:t>
            </a:r>
            <a:endParaRPr lang="en-US" altLang="ko-KR" sz="1400" smtClean="0"/>
          </a:p>
          <a:p>
            <a:endParaRPr lang="en-US" altLang="ko-KR" sz="1400" dirty="0" smtClean="0"/>
          </a:p>
          <a:p>
            <a:r>
              <a:rPr lang="ko-KR" altLang="en-US" sz="1400" smtClean="0"/>
              <a:t>논문조사</a:t>
            </a:r>
            <a:endParaRPr lang="en-US" altLang="ko-KR" sz="140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조사한 </a:t>
            </a:r>
            <a:r>
              <a:rPr lang="ko-KR" altLang="en-US" sz="1400" smtClean="0"/>
              <a:t>내용 선별</a:t>
            </a:r>
            <a:endParaRPr lang="en-US" altLang="ko-KR" sz="140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조사한 </a:t>
            </a:r>
            <a:r>
              <a:rPr lang="ko-KR" altLang="en-US" sz="1400" smtClean="0"/>
              <a:t>내용 정리</a:t>
            </a:r>
            <a:endParaRPr lang="en-US" altLang="ko-KR" sz="140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조별과제 </a:t>
            </a:r>
            <a:r>
              <a:rPr lang="ko-KR" altLang="en-US" sz="1400" smtClean="0"/>
              <a:t>유인물 작성</a:t>
            </a:r>
            <a:endParaRPr lang="en-US" altLang="ko-KR" sz="140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조별과제 </a:t>
            </a:r>
            <a:r>
              <a:rPr lang="en-US" altLang="ko-KR" sz="1400" smtClean="0"/>
              <a:t>PPT </a:t>
            </a:r>
            <a:r>
              <a:rPr lang="ko-KR" altLang="en-US" sz="1400" smtClean="0"/>
              <a:t>작성</a:t>
            </a:r>
            <a:endParaRPr lang="en-US" altLang="ko-KR" sz="140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조별과제 발표대본 작성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94050" y="187513"/>
            <a:ext cx="580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조별과제프로그램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4000" y="728385"/>
            <a:ext cx="364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순차적 프로그래밍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0838" y="1371600"/>
            <a:ext cx="1812925" cy="110799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</a:t>
            </a:r>
            <a:r>
              <a:rPr lang="ko-KR" altLang="en-US" b="1" dirty="0" smtClean="0">
                <a:solidFill>
                  <a:schemeClr val="bg1"/>
                </a:solidFill>
              </a:rPr>
              <a:t>씨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smtClean="0">
                <a:solidFill>
                  <a:schemeClr val="bg1"/>
                </a:solidFill>
              </a:rPr>
              <a:t>자료조사</a:t>
            </a:r>
            <a:r>
              <a:rPr lang="en-US" altLang="ko-KR" b="1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인터넷조사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서적조사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논문조사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325" y="3493194"/>
            <a:ext cx="1808629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B</a:t>
            </a:r>
            <a:r>
              <a:rPr lang="ko-KR" altLang="en-US" b="1" dirty="0" smtClean="0">
                <a:solidFill>
                  <a:schemeClr val="bg1"/>
                </a:solidFill>
              </a:rPr>
              <a:t>씨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smtClean="0">
                <a:solidFill>
                  <a:schemeClr val="bg1"/>
                </a:solidFill>
              </a:rPr>
              <a:t>자료정리</a:t>
            </a:r>
            <a:r>
              <a:rPr lang="en-US" altLang="ko-KR" b="1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조사한 내용 선별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조사한 내용 정리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9225" y="5693189"/>
            <a:ext cx="2419350" cy="110799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</a:t>
            </a:r>
            <a:r>
              <a:rPr lang="ko-KR" altLang="en-US" b="1" dirty="0" smtClean="0">
                <a:solidFill>
                  <a:schemeClr val="bg1"/>
                </a:solidFill>
              </a:rPr>
              <a:t>씨</a:t>
            </a:r>
            <a:r>
              <a:rPr lang="en-US" altLang="ko-KR" b="1" smtClean="0">
                <a:solidFill>
                  <a:schemeClr val="bg1"/>
                </a:solidFill>
              </a:rPr>
              <a:t>(</a:t>
            </a:r>
            <a:r>
              <a:rPr lang="ko-KR" altLang="en-US" b="1" smtClean="0">
                <a:solidFill>
                  <a:schemeClr val="bg1"/>
                </a:solidFill>
              </a:rPr>
              <a:t>발표준비</a:t>
            </a:r>
            <a:r>
              <a:rPr lang="en-US" altLang="ko-KR" b="1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조별과제 유인물 작성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조별과제 </a:t>
            </a:r>
            <a:r>
              <a:rPr lang="en-US" altLang="ko-KR" sz="1600" dirty="0" smtClean="0">
                <a:solidFill>
                  <a:schemeClr val="bg1"/>
                </a:solidFill>
              </a:rPr>
              <a:t>PPT </a:t>
            </a:r>
            <a:r>
              <a:rPr lang="ko-KR" altLang="en-US" sz="1600" dirty="0" smtClean="0">
                <a:solidFill>
                  <a:schemeClr val="bg1"/>
                </a:solidFill>
              </a:rPr>
              <a:t>작성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조별과제 발표대본 작성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2050" y="3505894"/>
            <a:ext cx="293370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조장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</a:rPr>
              <a:t>씨 자료조사 하세요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r>
              <a:rPr lang="ko-KR" altLang="en-US" dirty="0" smtClean="0">
                <a:solidFill>
                  <a:schemeClr val="bg1"/>
                </a:solidFill>
              </a:rPr>
              <a:t>씨 자료정리 하세요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</a:t>
            </a:r>
            <a:r>
              <a:rPr lang="ko-KR" altLang="en-US" dirty="0" smtClean="0">
                <a:solidFill>
                  <a:schemeClr val="bg1"/>
                </a:solidFill>
              </a:rPr>
              <a:t>씨 발표준비 하세요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99225" y="683845"/>
            <a:ext cx="364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객체지향 프로그래밍</a:t>
            </a:r>
            <a:endParaRPr lang="ko-KR" altLang="en-US" sz="14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93000" y="2673072"/>
            <a:ext cx="292100" cy="705822"/>
            <a:chOff x="7493000" y="2419072"/>
            <a:chExt cx="292100" cy="705822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493000" y="2419072"/>
              <a:ext cx="0" cy="7058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7785100" y="2419072"/>
              <a:ext cx="0" cy="7058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5400000">
            <a:off x="9551987" y="3709669"/>
            <a:ext cx="292100" cy="705822"/>
            <a:chOff x="7493000" y="2419072"/>
            <a:chExt cx="292100" cy="705822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7493000" y="2419072"/>
              <a:ext cx="0" cy="7058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7785100" y="2419072"/>
              <a:ext cx="0" cy="7058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493000" y="4881622"/>
            <a:ext cx="292100" cy="705822"/>
            <a:chOff x="7493000" y="2419072"/>
            <a:chExt cx="292100" cy="705822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493000" y="2419072"/>
              <a:ext cx="0" cy="7058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7785100" y="2419072"/>
              <a:ext cx="0" cy="7058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39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4050" y="127000"/>
            <a:ext cx="580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CoffeeManager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1800" y="1038362"/>
            <a:ext cx="34925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구현할 기능</a:t>
            </a:r>
            <a:endParaRPr lang="en-US" altLang="ko-KR" sz="1400" b="1"/>
          </a:p>
          <a:p>
            <a:endParaRPr lang="en-US" altLang="ko-KR" sz="1400" b="1" smtClean="0"/>
          </a:p>
          <a:p>
            <a:r>
              <a:rPr lang="en-US" altLang="ko-KR" sz="1400" b="1" smtClean="0"/>
              <a:t>1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잔고를 입력 받기 위한 화면 출력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음료정보를 입력 받기 위한 화면 출력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smtClean="0"/>
              <a:t>메뉴 화면 출력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4) </a:t>
            </a:r>
            <a:r>
              <a:rPr lang="ko-KR" altLang="en-US" sz="1400" b="1" dirty="0" smtClean="0"/>
              <a:t>음료 목록 출력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5</a:t>
            </a:r>
            <a:r>
              <a:rPr lang="en-US" altLang="ko-KR" sz="1400" b="1" dirty="0" smtClean="0"/>
              <a:t>) </a:t>
            </a:r>
            <a:r>
              <a:rPr lang="ko-KR" altLang="en-US" sz="1400" b="1" smtClean="0"/>
              <a:t>재고 차감</a:t>
            </a:r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en-US" altLang="ko-KR" sz="1400" b="1" smtClean="0"/>
              <a:t>6) </a:t>
            </a:r>
            <a:r>
              <a:rPr lang="ko-KR" altLang="en-US" sz="1400" b="1" smtClean="0"/>
              <a:t>재고 확보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en-US" altLang="ko-KR" sz="1400" b="1" smtClean="0"/>
              <a:t>7) </a:t>
            </a:r>
            <a:r>
              <a:rPr lang="ko-KR" altLang="en-US" sz="1400" b="1"/>
              <a:t>누적</a:t>
            </a:r>
            <a:r>
              <a:rPr lang="en-US" altLang="ko-KR" sz="1400" b="1"/>
              <a:t> </a:t>
            </a:r>
            <a:r>
              <a:rPr lang="ko-KR" altLang="en-US" sz="1400" b="1"/>
              <a:t>판매량 </a:t>
            </a:r>
            <a:r>
              <a:rPr lang="ko-KR" altLang="en-US" sz="1400" b="1" smtClean="0"/>
              <a:t>등록</a:t>
            </a:r>
            <a:endParaRPr lang="en-US" altLang="ko-KR" sz="1400" b="1" smtClean="0"/>
          </a:p>
          <a:p>
            <a:endParaRPr lang="en-US" altLang="ko-KR" sz="1400" b="1"/>
          </a:p>
          <a:p>
            <a:r>
              <a:rPr lang="en-US" altLang="ko-KR" sz="1400" b="1" smtClean="0"/>
              <a:t>8) </a:t>
            </a:r>
            <a:r>
              <a:rPr lang="ko-KR" altLang="en-US" sz="1400" b="1"/>
              <a:t>안전 재고 </a:t>
            </a:r>
            <a:r>
              <a:rPr lang="ko-KR" altLang="en-US" sz="1400" b="1" smtClean="0"/>
              <a:t>확보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smtClean="0"/>
              <a:t>9) </a:t>
            </a:r>
            <a:r>
              <a:rPr lang="ko-KR" altLang="en-US" sz="1400" b="1" smtClean="0"/>
              <a:t>매출 등록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smtClean="0"/>
              <a:t>10) </a:t>
            </a:r>
            <a:r>
              <a:rPr lang="ko-KR" altLang="en-US" sz="1400" b="1" dirty="0" smtClean="0"/>
              <a:t>지출등록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00525" y="1014968"/>
            <a:ext cx="2886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화면 출력 담당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200" dirty="0" smtClean="0"/>
              <a:t>잔고를 입력 받기 위한 화면 출력</a:t>
            </a:r>
            <a:endParaRPr lang="en-US" altLang="ko-KR" sz="1200" dirty="0" smtClean="0"/>
          </a:p>
          <a:p>
            <a:r>
              <a:rPr lang="ko-KR" altLang="en-US" sz="1200" dirty="0" smtClean="0"/>
              <a:t>음료정보를 입력 받기 위한 화면 출력</a:t>
            </a:r>
            <a:endParaRPr lang="en-US" altLang="ko-KR" sz="1200" dirty="0" smtClean="0"/>
          </a:p>
          <a:p>
            <a:r>
              <a:rPr lang="ko-KR" altLang="en-US" sz="1200" dirty="0" smtClean="0"/>
              <a:t>메뉴 화면 출력</a:t>
            </a:r>
            <a:endParaRPr lang="en-US" altLang="ko-KR" sz="1200" dirty="0" smtClean="0"/>
          </a:p>
          <a:p>
            <a:r>
              <a:rPr lang="ko-KR" altLang="en-US" sz="1200" dirty="0" smtClean="0"/>
              <a:t>음료 목록 출력</a:t>
            </a:r>
            <a:endParaRPr lang="en-US" altLang="ko-KR" sz="1200" dirty="0" smtClean="0"/>
          </a:p>
          <a:p>
            <a:endParaRPr lang="en-US" altLang="ko-KR" sz="1600" b="1" dirty="0" smtClean="0"/>
          </a:p>
          <a:p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67700" y="971659"/>
            <a:ext cx="3790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계좌 담당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ko-KR" altLang="en-US" sz="1200" b="1" dirty="0" smtClean="0"/>
              <a:t>속성 </a:t>
            </a:r>
            <a:r>
              <a:rPr lang="en-US" altLang="ko-KR" sz="1200" b="1" smtClean="0"/>
              <a:t>: </a:t>
            </a:r>
            <a:r>
              <a:rPr lang="ko-KR" altLang="en-US" sz="1200" b="1" smtClean="0"/>
              <a:t>잔고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지출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매출</a:t>
            </a:r>
            <a:endParaRPr lang="en-US" altLang="ko-KR" sz="1200" b="1" dirty="0" smtClean="0"/>
          </a:p>
          <a:p>
            <a:endParaRPr lang="en-US" altLang="ko-KR" sz="1600" b="1" dirty="0" smtClean="0"/>
          </a:p>
          <a:p>
            <a:r>
              <a:rPr lang="ko-KR" altLang="en-US" sz="1200" smtClean="0"/>
              <a:t>매출 </a:t>
            </a:r>
            <a:r>
              <a:rPr lang="ko-KR" altLang="en-US" sz="1200" dirty="0" smtClean="0"/>
              <a:t>등록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매출이 발생하면 잔고에 금액 추가</a:t>
            </a:r>
            <a:endParaRPr lang="en-US" altLang="ko-KR" sz="1200" dirty="0" smtClean="0"/>
          </a:p>
          <a:p>
            <a:r>
              <a:rPr lang="ko-KR" altLang="en-US" sz="1200" dirty="0" smtClean="0"/>
              <a:t>지출 등록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지출이 발생하면 잔고에 </a:t>
            </a:r>
            <a:r>
              <a:rPr lang="ko-KR" altLang="en-US" sz="1200" smtClean="0"/>
              <a:t>금액을 차감</a:t>
            </a:r>
            <a:endParaRPr lang="en-US" altLang="ko-KR" sz="1200" smtClean="0"/>
          </a:p>
          <a:p>
            <a:r>
              <a:rPr lang="ko-KR" altLang="en-US" sz="1200" smtClean="0"/>
              <a:t>지출 가능 여부 판단 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00525" y="3090902"/>
            <a:ext cx="37909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상품 담당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ko-KR" altLang="en-US" sz="1200" b="1" dirty="0" smtClean="0"/>
              <a:t>속성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이름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판매가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매입가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재고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안전재고</a:t>
            </a:r>
            <a:endParaRPr lang="en-US" altLang="ko-KR" sz="1600" b="1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판매 등록</a:t>
            </a:r>
            <a:endParaRPr lang="en-US" altLang="ko-KR" sz="1200" dirty="0" smtClean="0"/>
          </a:p>
          <a:p>
            <a:r>
              <a:rPr lang="ko-KR" altLang="en-US" sz="1200" dirty="0" smtClean="0"/>
              <a:t>재고 차감</a:t>
            </a:r>
            <a:endParaRPr lang="en-US" altLang="ko-KR" sz="1200" dirty="0" smtClean="0"/>
          </a:p>
          <a:p>
            <a:r>
              <a:rPr lang="ko-KR" altLang="en-US" sz="1200" dirty="0" smtClean="0"/>
              <a:t>재고 확보</a:t>
            </a:r>
            <a:endParaRPr lang="en-US" altLang="ko-KR" sz="1200" dirty="0" smtClean="0"/>
          </a:p>
          <a:p>
            <a:r>
              <a:rPr lang="ko-KR" altLang="en-US" sz="1200" dirty="0" smtClean="0"/>
              <a:t>안전 </a:t>
            </a:r>
            <a:r>
              <a:rPr lang="ko-KR" altLang="en-US" sz="1200" smtClean="0"/>
              <a:t>재고 확보</a:t>
            </a:r>
            <a:endParaRPr lang="en-US" altLang="ko-KR" sz="1200" smtClean="0"/>
          </a:p>
          <a:p>
            <a:r>
              <a:rPr lang="ko-KR" altLang="en-US" sz="1200" smtClean="0"/>
              <a:t>누적판매량 등록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267700" y="3090902"/>
            <a:ext cx="37909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판매 담당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ko-KR" altLang="en-US" sz="1200" b="1" dirty="0" smtClean="0"/>
              <a:t>속성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상품 담당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계좌 담당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ko-KR" altLang="en-US" sz="1200" dirty="0" smtClean="0"/>
              <a:t>사용자가 판매 등록을 요청 했을 때</a:t>
            </a:r>
            <a:endParaRPr lang="en-US" altLang="ko-KR" sz="1200" dirty="0" smtClean="0"/>
          </a:p>
          <a:p>
            <a:r>
              <a:rPr lang="ko-KR" altLang="en-US" sz="1200" dirty="0" smtClean="0"/>
              <a:t>제품 판매를 위한 흐름 관리</a:t>
            </a:r>
            <a:endParaRPr lang="en-US" altLang="ko-KR" sz="1200" dirty="0"/>
          </a:p>
          <a:p>
            <a:endParaRPr lang="en-US" altLang="ko-KR" sz="1400" dirty="0" smtClean="0"/>
          </a:p>
          <a:p>
            <a:r>
              <a:rPr lang="ko-KR" altLang="en-US" sz="1200" dirty="0" smtClean="0"/>
              <a:t>상품담당에게 판매 요청 </a:t>
            </a:r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계좌담당에게 매출 등록 요청</a:t>
            </a:r>
            <a:endParaRPr lang="en-US" altLang="ko-KR" sz="1200" dirty="0" smtClean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0018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842</Words>
  <Application>Microsoft Office PowerPoint</Application>
  <PresentationFormat>와이드스크린</PresentationFormat>
  <Paragraphs>199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azimemory</dc:creator>
  <cp:lastModifiedBy>user1</cp:lastModifiedBy>
  <cp:revision>107</cp:revision>
  <cp:lastPrinted>2021-06-04T05:34:22Z</cp:lastPrinted>
  <dcterms:created xsi:type="dcterms:W3CDTF">2020-07-07T11:40:44Z</dcterms:created>
  <dcterms:modified xsi:type="dcterms:W3CDTF">2021-06-04T05:36:42Z</dcterms:modified>
</cp:coreProperties>
</file>