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9" r:id="rId1"/>
  </p:sldMasterIdLst>
  <p:notesMasterIdLst>
    <p:notesMasterId r:id="rId24"/>
  </p:notesMasterIdLst>
  <p:sldIdLst>
    <p:sldId id="499" r:id="rId2"/>
    <p:sldId id="470" r:id="rId3"/>
    <p:sldId id="472" r:id="rId4"/>
    <p:sldId id="473" r:id="rId5"/>
    <p:sldId id="474" r:id="rId6"/>
    <p:sldId id="475" r:id="rId7"/>
    <p:sldId id="476" r:id="rId8"/>
    <p:sldId id="477" r:id="rId9"/>
    <p:sldId id="501" r:id="rId10"/>
    <p:sldId id="502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5" r:id="rId21"/>
    <p:sldId id="496" r:id="rId22"/>
    <p:sldId id="497" r:id="rId23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149C"/>
    <a:srgbClr val="9C1A0C"/>
    <a:srgbClr val="EAEAEA"/>
    <a:srgbClr val="ED1B24"/>
    <a:srgbClr val="000099"/>
    <a:srgbClr val="13009C"/>
    <a:srgbClr val="AA3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1884" autoAdjust="0"/>
  </p:normalViewPr>
  <p:slideViewPr>
    <p:cSldViewPr>
      <p:cViewPr varScale="1">
        <p:scale>
          <a:sx n="70" d="100"/>
          <a:sy n="70" d="100"/>
        </p:scale>
        <p:origin x="64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570AF-2F59-4B8F-A0E5-01B18AC3E26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91700-86CF-415A-8FA8-34A833A7A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8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수학적으로 비유하자면 집합에 비유됨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91700-86CF-415A-8FA8-34A833A7A8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7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91700-86CF-415A-8FA8-34A833A7A8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7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 userDrawn="1"/>
        </p:nvGrpSpPr>
        <p:grpSpPr bwMode="auto">
          <a:xfrm>
            <a:off x="2693988" y="1466850"/>
            <a:ext cx="6786562" cy="4122738"/>
            <a:chOff x="3413702" y="746702"/>
            <a:chExt cx="5364596" cy="5364596"/>
          </a:xfrm>
        </p:grpSpPr>
        <p:sp>
          <p:nvSpPr>
            <p:cNvPr id="3" name="직사각형 2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541699" y="928483"/>
              <a:ext cx="5122405" cy="5001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이벤트와</a:t>
              </a:r>
              <a:endParaRPr lang="en-US" altLang="ko-KR" sz="6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내부클래스</a:t>
              </a:r>
              <a:endParaRPr lang="en-US" altLang="ko-KR" sz="6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80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01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8" r="25221"/>
          <a:stretch>
            <a:fillRect/>
          </a:stretch>
        </p:blipFill>
        <p:spPr bwMode="auto">
          <a:xfrm>
            <a:off x="0" y="650875"/>
            <a:ext cx="9180513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80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5274-7A41-4942-AAA0-0637587EF43F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F29AF-5A62-486E-87B6-E5EA23394B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3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18" r:id="rId3"/>
    <p:sldLayoutId id="2147485319" r:id="rId4"/>
    <p:sldLayoutId id="2147485320" r:id="rId5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defTabSz="5143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defTabSz="514350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defTabSz="514350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defTabSz="514350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defTabSz="514350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128588" indent="-128588" algn="l" defTabSz="514350" rtl="0" eaLnBrk="0" fontAlgn="base" latinLnBrk="1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컬렉션</a:t>
              </a:r>
              <a:endParaRPr lang="en-US" altLang="ko-KR" sz="5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en-US" altLang="ko-KR" sz="5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(Collection)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List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538" y="1052513"/>
            <a:ext cx="43375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Comparable, Comparator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74275"/>
              </p:ext>
            </p:extLst>
          </p:nvPr>
        </p:nvGraphicFramePr>
        <p:xfrm>
          <a:off x="1125538" y="1628801"/>
          <a:ext cx="10156368" cy="21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432"/>
                <a:gridCol w="4434468"/>
                <a:gridCol w="4434468"/>
              </a:tblGrid>
              <a:tr h="207684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Comparable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Comparator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패키지</a:t>
                      </a:r>
                      <a:endParaRPr lang="ko-KR" altLang="en-US" sz="1200" b="1" dirty="0"/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java.lang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java.util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사용 </a:t>
                      </a:r>
                      <a:r>
                        <a:rPr lang="ko-KR" altLang="en-US" sz="1200" b="1" dirty="0" err="1" smtClean="0"/>
                        <a:t>메소드</a:t>
                      </a:r>
                      <a:endParaRPr lang="ko-KR" altLang="en-US" sz="1200" b="1" dirty="0"/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compareTo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compare()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기존의 정렬기준을 구현하는데 사용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spc="-100" baseline="0" dirty="0" smtClean="0">
                          <a:solidFill>
                            <a:schemeClr val="tx1"/>
                          </a:solidFill>
                        </a:rPr>
                        <a:t>그 외 다른 여러 기준으로 정렬하고자 할 때 사용</a:t>
                      </a:r>
                      <a:endParaRPr lang="ko-KR" altLang="en-US" sz="12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0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사용법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정렬하고자 하는 객체에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Comparable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 상속받아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compareTo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메소드를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오버라이딩해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기존의 정렬 기준 재정의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한 개의 정렬만 가능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vo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패키지 안에 필요한 정렬 기준에 맞춘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클래스들을 생성하고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Comparator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 상속받아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compare()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메소드를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오버라이딩해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기존의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정렬 기준 재정의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여러 개의 정렬 가능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125538" y="3933056"/>
            <a:ext cx="31273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Collections.sort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28256" y="4508648"/>
            <a:ext cx="10153650" cy="194468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Collections.sort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(List&lt;T&gt; list) 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T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객체에 </a:t>
            </a:r>
            <a:r>
              <a:rPr lang="en-US" altLang="ko-KR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Comparable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을 상속받아 </a:t>
            </a:r>
            <a:r>
              <a:rPr lang="en-US" altLang="ko-KR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compareTo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메소드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재정의를 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		      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통해 정렬 구현 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단 한 개의 정렬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70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Collections.sort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(List&lt;T&gt; list, Comparator&lt;T&gt; c)  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지정한 </a:t>
            </a:r>
            <a:r>
              <a:rPr lang="en-US" altLang="ko-KR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Comparator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클래스에 의한 정렬 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			          	        (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여러 개의 정렬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0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Set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9600" y="1036637"/>
            <a:ext cx="10931525" cy="153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저장 순서가 유지되지 않고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중복 객체도 저장하지 못하게 하는 자료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null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도 중복을 허용하지 않기 때문에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개의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null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만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구현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HashSet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LinkedSet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TreeSet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있음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71664" y="3357563"/>
            <a:ext cx="5975350" cy="2819400"/>
            <a:chOff x="3000375" y="3357563"/>
            <a:chExt cx="5975350" cy="2819400"/>
          </a:xfrm>
        </p:grpSpPr>
        <p:sp>
          <p:nvSpPr>
            <p:cNvPr id="10" name="직사각형 9"/>
            <p:cNvSpPr/>
            <p:nvPr/>
          </p:nvSpPr>
          <p:spPr>
            <a:xfrm>
              <a:off x="3000375" y="3357563"/>
              <a:ext cx="5975350" cy="2819400"/>
            </a:xfrm>
            <a:prstGeom prst="rect">
              <a:avLst/>
            </a:pr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3071813" y="3379788"/>
              <a:ext cx="10429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Heap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359150" y="3856038"/>
              <a:ext cx="5257800" cy="1528762"/>
            </a:xfrm>
            <a:prstGeom prst="roundRect">
              <a:avLst/>
            </a:pr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3689350" y="3890963"/>
              <a:ext cx="257492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100" smtClean="0">
                  <a:latin typeface="+mn-ea"/>
                  <a:ea typeface="+mn-ea"/>
                </a:rPr>
                <a:t>Set </a:t>
              </a:r>
              <a:r>
                <a:rPr lang="ko-KR" altLang="en-US" sz="1100" smtClean="0">
                  <a:latin typeface="+mn-ea"/>
                  <a:ea typeface="+mn-ea"/>
                </a:rPr>
                <a:t>계열 컬렉션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3919538" y="5668963"/>
              <a:ext cx="935037" cy="36036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객체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5527675" y="5683250"/>
              <a:ext cx="936625" cy="36036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객체</a:t>
              </a:r>
            </a:p>
          </p:txBody>
        </p:sp>
        <p:sp>
          <p:nvSpPr>
            <p:cNvPr id="33" name="타원 32"/>
            <p:cNvSpPr/>
            <p:nvPr/>
          </p:nvSpPr>
          <p:spPr>
            <a:xfrm>
              <a:off x="6934200" y="5672138"/>
              <a:ext cx="936625" cy="36036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객체</a:t>
              </a: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H="1">
              <a:off x="4351338" y="4403725"/>
              <a:ext cx="1295400" cy="1265238"/>
            </a:xfrm>
            <a:prstGeom prst="straightConnector1">
              <a:avLst/>
            </a:prstGeom>
            <a:ln>
              <a:headEnd type="oval" w="sm" len="me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5719763" y="4691063"/>
              <a:ext cx="287337" cy="977900"/>
            </a:xfrm>
            <a:prstGeom prst="straightConnector1">
              <a:avLst/>
            </a:prstGeom>
            <a:ln>
              <a:headEnd type="oval" w="sm" len="me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464300" y="4691063"/>
              <a:ext cx="911225" cy="977900"/>
            </a:xfrm>
            <a:prstGeom prst="straightConnector1">
              <a:avLst/>
            </a:prstGeom>
            <a:ln>
              <a:headEnd type="oval" w="sm" len="me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6103938" y="4327525"/>
              <a:ext cx="95250" cy="1352550"/>
            </a:xfrm>
            <a:prstGeom prst="straightConnector1">
              <a:avLst/>
            </a:prstGeom>
            <a:ln>
              <a:headEnd type="oval" w="sm" len="me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구름 45"/>
            <p:cNvSpPr/>
            <p:nvPr/>
          </p:nvSpPr>
          <p:spPr>
            <a:xfrm>
              <a:off x="5016500" y="4043363"/>
              <a:ext cx="1917700" cy="95726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47" name="곱셈 기호 46"/>
            <p:cNvSpPr/>
            <p:nvPr/>
          </p:nvSpPr>
          <p:spPr>
            <a:xfrm>
              <a:off x="5599113" y="4929188"/>
              <a:ext cx="484187" cy="434975"/>
            </a:xfrm>
            <a:prstGeom prst="mathMultiply">
              <a:avLst>
                <a:gd name="adj1" fmla="val 8579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19577"/>
              </p:ext>
            </p:extLst>
          </p:nvPr>
        </p:nvGraphicFramePr>
        <p:xfrm>
          <a:off x="1558924" y="1772816"/>
          <a:ext cx="9145588" cy="300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3024336"/>
                <a:gridCol w="1080120"/>
                <a:gridCol w="4249044"/>
              </a:tblGrid>
              <a:tr h="333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리턴타입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337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add(E e)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객체를 맨 끝에 추가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7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smtClean="0">
                          <a:effectLst/>
                        </a:rPr>
                        <a:t>addAll(Collection</a:t>
                      </a:r>
                      <a:r>
                        <a:rPr lang="en-US" sz="1100">
                          <a:effectLst/>
                        </a:rPr>
                        <a:t>&lt;? extends E&gt; c)</a:t>
                      </a:r>
                    </a:p>
                  </a:txBody>
                  <a:tcPr marL="63504" marR="38102" marT="50816" marB="19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err="1" smtClean="0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</a:txBody>
                  <a:tcPr marL="63504" marR="38102" marT="50816" marB="19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>
                          <a:effectLst/>
                        </a:rPr>
                        <a:t>주어진 </a:t>
                      </a:r>
                      <a:r>
                        <a:rPr lang="en-US" altLang="ko-KR" sz="1100">
                          <a:effectLst/>
                        </a:rPr>
                        <a:t>Collection</a:t>
                      </a:r>
                      <a:r>
                        <a:rPr lang="ko-KR" altLang="en-US" sz="1100">
                          <a:effectLst/>
                        </a:rPr>
                        <a:t>타입 객체를 리스트에 추가</a:t>
                      </a:r>
                      <a:endParaRPr lang="en-US" sz="1100">
                        <a:effectLst/>
                      </a:endParaRPr>
                    </a:p>
                  </a:txBody>
                  <a:tcPr marL="63504" marR="38102" marT="50816" marB="19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72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contains(Object o)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객체가 저장되어 있는지 여부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7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iterator()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Iterator&lt;E&gt;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저장된 객체를 한번씩 가져오는 반복자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7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err="1" smtClean="0">
                          <a:solidFill>
                            <a:schemeClr val="tx1"/>
                          </a:solidFill>
                        </a:rPr>
                        <a:t>isEmpty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컬렉션이 비어 있는지 조사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7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size()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저장되어 있는 전체 </a:t>
                      </a:r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객체수를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7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clear()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저장된 모든 객체를 삭제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7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remove(Object o)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주어진 객체를 삭제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6"/>
          <p:cNvSpPr txBox="1">
            <a:spLocks noChangeArrowheads="1"/>
          </p:cNvSpPr>
          <p:nvPr/>
        </p:nvSpPr>
        <p:spPr bwMode="auto">
          <a:xfrm flipH="1">
            <a:off x="1558925" y="4777407"/>
            <a:ext cx="9145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전체 객체 대상으로 한 번씩 반복해서 가져오는 반복자</a:t>
            </a:r>
            <a:r>
              <a:rPr lang="en-US" altLang="ko-KR" sz="1400" dirty="0" smtClean="0">
                <a:latin typeface="+mn-ea"/>
                <a:ea typeface="+mn-ea"/>
              </a:rPr>
              <a:t>(Iterator)</a:t>
            </a:r>
            <a:r>
              <a:rPr lang="ko-KR" altLang="en-US" sz="1400" dirty="0" smtClean="0">
                <a:latin typeface="+mn-ea"/>
                <a:ea typeface="+mn-ea"/>
              </a:rPr>
              <a:t>를 제공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인덱스로 객체에 접근할 수 없음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538" y="1052513"/>
            <a:ext cx="35846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계열 주요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Set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8256" y="3698354"/>
            <a:ext cx="9961563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HashSet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과 거의 동일하지만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추가되는 순서를 유지한다는 점이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538" y="1052513"/>
            <a:ext cx="18373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HashSet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3140968"/>
            <a:ext cx="27959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LinkedHashSet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1"/>
            <a:ext cx="9961563" cy="110395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객체를 저장할 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hash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함수를 사용하여 처리 속도가 빠름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동일 객체 뿐 아니라 동등 객체도 중복하여 저장하지 않음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Enumeration,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Iterator, </a:t>
            </a:r>
            <a:r>
              <a:rPr kumimoji="0"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ListIterator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4580" name="그룹 5"/>
          <p:cNvGrpSpPr>
            <a:grpSpLocks/>
          </p:cNvGrpSpPr>
          <p:nvPr/>
        </p:nvGrpSpPr>
        <p:grpSpPr bwMode="auto">
          <a:xfrm>
            <a:off x="1273175" y="4221311"/>
            <a:ext cx="3886200" cy="2232025"/>
            <a:chOff x="476250" y="4365104"/>
            <a:chExt cx="3886200" cy="223350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4605" name="그룹 1"/>
            <p:cNvGrpSpPr>
              <a:grpSpLocks/>
            </p:cNvGrpSpPr>
            <p:nvPr/>
          </p:nvGrpSpPr>
          <p:grpSpPr bwMode="auto">
            <a:xfrm>
              <a:off x="476250" y="4365104"/>
              <a:ext cx="3886200" cy="1879550"/>
              <a:chOff x="1533749" y="4141564"/>
              <a:chExt cx="3886200" cy="1879550"/>
            </a:xfrm>
            <a:grpFill/>
          </p:grpSpPr>
          <p:sp>
            <p:nvSpPr>
              <p:cNvPr id="10" name="직사각형 9"/>
              <p:cNvSpPr/>
              <p:nvPr/>
            </p:nvSpPr>
            <p:spPr>
              <a:xfrm>
                <a:off x="2195737" y="4797636"/>
                <a:ext cx="1152525" cy="3574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Collection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533749" y="5652277"/>
                <a:ext cx="1152525" cy="3606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List</a:t>
                </a:r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867249" y="5660219"/>
                <a:ext cx="1150938" cy="3606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Set</a:t>
                </a:r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267424" y="5660219"/>
                <a:ext cx="1152525" cy="3606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Map</a:t>
                </a:r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4" name="직선 연결선 13"/>
              <p:cNvCxnSpPr>
                <a:stCxn id="11" idx="0"/>
              </p:cNvCxnSpPr>
              <p:nvPr/>
            </p:nvCxnSpPr>
            <p:spPr>
              <a:xfrm flipV="1">
                <a:off x="2110012" y="5452119"/>
                <a:ext cx="0" cy="200157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3433987" y="5452119"/>
                <a:ext cx="0" cy="200157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110012" y="5452119"/>
                <a:ext cx="132397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2771999" y="5155060"/>
                <a:ext cx="0" cy="29706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2195737" y="4141564"/>
                <a:ext cx="1152525" cy="35901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err="1">
                    <a:solidFill>
                      <a:schemeClr val="tx1"/>
                    </a:solidFill>
                    <a:latin typeface="+mn-ea"/>
                  </a:rPr>
                  <a:t>Iterable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2771999" y="4500577"/>
                <a:ext cx="0" cy="29706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039938" y="6344439"/>
              <a:ext cx="611187" cy="2541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>
                  <a:latin typeface="+mn-ea"/>
                  <a:ea typeface="+mn-ea"/>
                </a:rPr>
                <a:t>[</a:t>
              </a:r>
              <a:r>
                <a:rPr lang="ko-KR" altLang="en-US" sz="1050">
                  <a:latin typeface="+mn-ea"/>
                  <a:ea typeface="+mn-ea"/>
                </a:rPr>
                <a:t>그림</a:t>
              </a:r>
              <a:r>
                <a:rPr lang="en-US" altLang="ko-KR" sz="1050">
                  <a:latin typeface="+mn-ea"/>
                  <a:ea typeface="+mn-ea"/>
                </a:rPr>
                <a:t>1]</a:t>
              </a:r>
              <a:endParaRPr lang="ko-KR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22034"/>
              </p:ext>
            </p:extLst>
          </p:nvPr>
        </p:nvGraphicFramePr>
        <p:xfrm>
          <a:off x="6240463" y="4363839"/>
          <a:ext cx="460851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6"/>
                <a:gridCol w="1851216"/>
                <a:gridCol w="1435000"/>
              </a:tblGrid>
              <a:tr h="3429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Iterator&lt;E&gt;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baseline="0" err="1" smtClean="0">
                          <a:solidFill>
                            <a:schemeClr val="tx1"/>
                          </a:solidFill>
                        </a:rPr>
                        <a:t>hasNext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앞에서부터 검색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E next()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ListIterator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baseline="0" err="1" smtClean="0">
                          <a:solidFill>
                            <a:schemeClr val="tx1"/>
                          </a:solidFill>
                        </a:rPr>
                        <a:t>hasNext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앞에서부터 검색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E next()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err="1" smtClean="0">
                          <a:solidFill>
                            <a:schemeClr val="tx1"/>
                          </a:solidFill>
                        </a:rPr>
                        <a:t>hasPrevious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뒤에서부터 검색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E previous()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67438" y="4005064"/>
            <a:ext cx="12906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  <a:ea typeface="+mn-ea"/>
              </a:rPr>
              <a:t>* </a:t>
            </a:r>
            <a:r>
              <a:rPr lang="ko-KR" altLang="en-US" sz="1400" b="1" dirty="0">
                <a:latin typeface="+mn-ea"/>
                <a:ea typeface="+mn-ea"/>
              </a:rPr>
              <a:t>주요 </a:t>
            </a:r>
            <a:r>
              <a:rPr lang="ko-KR" altLang="en-US" sz="1400" b="1" dirty="0" err="1">
                <a:latin typeface="+mn-ea"/>
                <a:ea typeface="+mn-ea"/>
              </a:rPr>
              <a:t>메소드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9600" y="1036637"/>
            <a:ext cx="10931525" cy="263842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컬렉션에 저장된 요소를 접근하는데 사용되는 인터페이스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- Enumeration : Iterator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구버전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ListIterator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: Iterator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상속받아 양방향 특징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1]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 상속구조 때문에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iterator()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계열에서만 사용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Map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의 경우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Set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화 시켜서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iterator()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사용해야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Map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9600" y="1036637"/>
            <a:ext cx="10931525" cy="183673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(key)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값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(value)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으로 구성되어 있으며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키와 값은 모두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키는 중복 저장을 허용하지 않고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(Set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값은 중복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저장 가능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키가 중복되는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기존에 있는 키에 해당하는 값을 덮어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씌움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구현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HashMap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HashTable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LinkedHashMap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Properties,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TreeMap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있음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82888" y="3500438"/>
            <a:ext cx="6769100" cy="2716212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2855913" y="3565525"/>
            <a:ext cx="104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+mn-ea"/>
                <a:ea typeface="+mn-ea"/>
              </a:rPr>
              <a:t>Heap</a:t>
            </a:r>
            <a:endParaRPr lang="ko-KR" altLang="en-US" sz="1800" smtClean="0"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2150" y="4264025"/>
            <a:ext cx="5888038" cy="1096963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3360738" y="4306888"/>
            <a:ext cx="863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smtClean="0">
                <a:latin typeface="+mn-ea"/>
                <a:ea typeface="+mn-ea"/>
              </a:rPr>
              <a:t>Map </a:t>
            </a:r>
            <a:r>
              <a:rPr lang="ko-KR" altLang="en-US" sz="1100" smtClean="0">
                <a:latin typeface="+mn-ea"/>
                <a:ea typeface="+mn-ea"/>
              </a:rPr>
              <a:t>계열 </a:t>
            </a:r>
            <a:endParaRPr lang="en-US" altLang="ko-KR" sz="1100" smtClean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ko-KR" altLang="en-US" sz="1100" smtClean="0">
                <a:latin typeface="+mn-ea"/>
                <a:ea typeface="+mn-ea"/>
              </a:rPr>
              <a:t>컬렉션</a:t>
            </a:r>
          </a:p>
        </p:txBody>
      </p:sp>
      <p:sp>
        <p:nvSpPr>
          <p:cNvPr id="19" name="타원 18"/>
          <p:cNvSpPr/>
          <p:nvPr/>
        </p:nvSpPr>
        <p:spPr>
          <a:xfrm>
            <a:off x="4441825" y="5467350"/>
            <a:ext cx="936625" cy="3603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값객체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4475" y="5475288"/>
            <a:ext cx="936625" cy="360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값객체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40238" y="3756025"/>
            <a:ext cx="936625" cy="3603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키객체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857875" y="3749675"/>
            <a:ext cx="936625" cy="3603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키객체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234238" y="3752850"/>
            <a:ext cx="936625" cy="358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키객체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19625" y="4489450"/>
          <a:ext cx="471488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/>
              </a:tblGrid>
              <a:tr h="25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515" marR="91515" marT="45690" marB="456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515" marR="91515" marT="45690" marB="456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4999038" y="4908550"/>
            <a:ext cx="11112" cy="55880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999038" y="4110038"/>
            <a:ext cx="0" cy="509587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051550" y="4494213"/>
          <a:ext cx="471488" cy="57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/>
              </a:tblGrid>
              <a:tr h="25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515" marR="91515" marT="45825" marB="45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3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515" marR="91515" marT="45825" marB="45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6430963" y="4914900"/>
            <a:ext cx="363537" cy="56038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430963" y="4116388"/>
            <a:ext cx="0" cy="509587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7483475" y="4500563"/>
          <a:ext cx="471488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/>
              </a:tblGrid>
              <a:tr h="25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515" marR="91515" marT="45690" marB="456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515" marR="91515" marT="45690" marB="456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7315200" y="4919663"/>
            <a:ext cx="547688" cy="555625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7862888" y="4122738"/>
            <a:ext cx="0" cy="509587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오른쪽 중괄호 42"/>
          <p:cNvSpPr/>
          <p:nvPr/>
        </p:nvSpPr>
        <p:spPr>
          <a:xfrm>
            <a:off x="5154613" y="4476750"/>
            <a:ext cx="71437" cy="574675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4" name="TextBox 28"/>
          <p:cNvSpPr txBox="1">
            <a:spLocks noChangeArrowheads="1"/>
          </p:cNvSpPr>
          <p:nvPr/>
        </p:nvSpPr>
        <p:spPr bwMode="auto">
          <a:xfrm>
            <a:off x="5218113" y="4643438"/>
            <a:ext cx="8429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smtClean="0">
                <a:latin typeface="+mn-ea"/>
                <a:ea typeface="+mn-ea"/>
              </a:rPr>
              <a:t>Map.Entry</a:t>
            </a:r>
            <a:endParaRPr lang="ko-KR" altLang="en-US" sz="1100" smtClean="0">
              <a:latin typeface="+mn-ea"/>
              <a:ea typeface="+mn-ea"/>
            </a:endParaRPr>
          </a:p>
        </p:txBody>
      </p:sp>
      <p:sp>
        <p:nvSpPr>
          <p:cNvPr id="48" name="TextBox 29"/>
          <p:cNvSpPr txBox="1">
            <a:spLocks noChangeArrowheads="1"/>
          </p:cNvSpPr>
          <p:nvPr/>
        </p:nvSpPr>
        <p:spPr bwMode="auto">
          <a:xfrm>
            <a:off x="6602413" y="4637088"/>
            <a:ext cx="844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err="1" smtClean="0">
                <a:latin typeface="+mn-ea"/>
                <a:ea typeface="+mn-ea"/>
              </a:rPr>
              <a:t>Map.Entry</a:t>
            </a:r>
            <a:endParaRPr lang="ko-KR" altLang="en-US" sz="1100" smtClean="0">
              <a:latin typeface="+mn-ea"/>
              <a:ea typeface="+mn-ea"/>
            </a:endParaRPr>
          </a:p>
        </p:txBody>
      </p:sp>
      <p:sp>
        <p:nvSpPr>
          <p:cNvPr id="49" name="TextBox 30"/>
          <p:cNvSpPr txBox="1">
            <a:spLocks noChangeArrowheads="1"/>
          </p:cNvSpPr>
          <p:nvPr/>
        </p:nvSpPr>
        <p:spPr bwMode="auto">
          <a:xfrm>
            <a:off x="7485063" y="5522913"/>
            <a:ext cx="8429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err="1" smtClean="0">
                <a:latin typeface="+mn-ea"/>
                <a:ea typeface="+mn-ea"/>
              </a:rPr>
              <a:t>Map.Entry</a:t>
            </a:r>
            <a:endParaRPr lang="ko-KR" altLang="en-US" sz="110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Map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9954"/>
              </p:ext>
            </p:extLst>
          </p:nvPr>
        </p:nvGraphicFramePr>
        <p:xfrm>
          <a:off x="1487488" y="1772816"/>
          <a:ext cx="9145588" cy="414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76264"/>
                <a:gridCol w="1656184"/>
                <a:gridCol w="4393060"/>
              </a:tblGrid>
              <a:tr h="334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리턴타입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457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put(K key, V value)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키와 값을 추가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저장이 되면 값을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containsKey(Object key)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키가 있는지 확인하여 결과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containsValue(Object value)</a:t>
                      </a:r>
                      <a:endParaRPr lang="ko-KR" altLang="en-US" sz="1100" smtClean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값이 있는지 확인하여 결과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entrySet()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Set&lt;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Map.Entry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&lt;K,V&gt;&gt;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키와 값의 쌍으로 구성된 모든 </a:t>
                      </a:r>
                      <a:r>
                        <a:rPr lang="en-US" altLang="ko-KR" sz="1100" err="1" smtClean="0">
                          <a:solidFill>
                            <a:schemeClr val="tx1"/>
                          </a:solidFill>
                        </a:rPr>
                        <a:t>Map.Entry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객체를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담아서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get(Object key)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키의 값을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isEmpty()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컬렉션이 비어있는지 여부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keySet()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Set&lt;K&gt;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모든 키를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객체에 담아서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size()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저장된 키의 총 수를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values()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Collection&lt;V&gt;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저장된 모든 값을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Collection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에 담아서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clear()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1100" err="1" smtClean="0">
                          <a:solidFill>
                            <a:schemeClr val="tx1"/>
                          </a:solidFill>
                        </a:rPr>
                        <a:t>Map.Entry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를 삭제함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remove(Object key)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주어진 키와 일치하는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Map.Entry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삭제가 되면 값을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5538" y="1052513"/>
            <a:ext cx="3776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Map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계열 주요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Map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1128256" y="2708920"/>
            <a:ext cx="39846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예</a:t>
            </a:r>
            <a:r>
              <a:rPr lang="en-US" altLang="ko-KR" sz="1400" dirty="0" smtClean="0">
                <a:latin typeface="+mn-ea"/>
                <a:ea typeface="+mn-ea"/>
              </a:rPr>
              <a:t>) Map&lt;K, V&gt; map = new </a:t>
            </a:r>
            <a:r>
              <a:rPr lang="en-US" altLang="ko-KR" sz="1400" dirty="0" err="1" smtClean="0">
                <a:latin typeface="+mn-ea"/>
                <a:ea typeface="+mn-ea"/>
              </a:rPr>
              <a:t>HashMap</a:t>
            </a:r>
            <a:r>
              <a:rPr lang="en-US" altLang="ko-KR" sz="1400" dirty="0" smtClean="0">
                <a:latin typeface="+mn-ea"/>
                <a:ea typeface="+mn-ea"/>
              </a:rPr>
              <a:t>&lt;K, V&gt;();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20297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HashMap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1"/>
            <a:ext cx="9961563" cy="110395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객체는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equals()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재정의해 동등 객체가 될 조건을 정해야 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때문에 키 타입은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equals()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재정의되어 있는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타입을 주로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Hashtable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9600" y="1036637"/>
            <a:ext cx="10931525" cy="1105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 만드는 법은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HashMap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과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동일하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Hashtable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스레드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동기화가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때문에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복수의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스레드가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동시에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Hashtable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접근해 객체를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삭제 하더라도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스레드에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안전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(Thread safe)</a:t>
            </a:r>
          </a:p>
        </p:txBody>
      </p:sp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3289300" y="3140968"/>
            <a:ext cx="9941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 dirty="0" err="1" smtClean="0">
                <a:latin typeface="+mn-ea"/>
                <a:ea typeface="+mn-ea"/>
              </a:rPr>
              <a:t>Hashtable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71813" y="3487043"/>
            <a:ext cx="2879725" cy="1368425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27026"/>
              </p:ext>
            </p:extLst>
          </p:nvPr>
        </p:nvGraphicFramePr>
        <p:xfrm>
          <a:off x="3359150" y="3775968"/>
          <a:ext cx="2343150" cy="79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/>
                <a:gridCol w="781050"/>
                <a:gridCol w="781050"/>
              </a:tblGrid>
              <a:tr h="351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674" marB="4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674" marB="4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674" marB="4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674" marB="4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674" marB="4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674" marB="4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7104063" y="3342580"/>
            <a:ext cx="1800225" cy="70961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>
                <a:solidFill>
                  <a:schemeClr val="tx1"/>
                </a:solidFill>
                <a:latin typeface="+mn-ea"/>
              </a:rPr>
              <a:t>스레드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119938" y="4364930"/>
            <a:ext cx="1800225" cy="70961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>
                <a:solidFill>
                  <a:schemeClr val="tx1"/>
                </a:solidFill>
                <a:latin typeface="+mn-ea"/>
              </a:rPr>
              <a:t>스레드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6192838" y="3696593"/>
            <a:ext cx="911225" cy="6350"/>
          </a:xfrm>
          <a:prstGeom prst="straightConnector1">
            <a:avLst/>
          </a:prstGeom>
          <a:ln w="28575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192838" y="4731643"/>
            <a:ext cx="911225" cy="6350"/>
          </a:xfrm>
          <a:prstGeom prst="straightConnector1">
            <a:avLst/>
          </a:prstGeom>
          <a:ln w="28575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03588" y="4890393"/>
            <a:ext cx="2170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ko-KR" altLang="en-US" sz="1600" err="1" smtClean="0">
                <a:latin typeface="+mn-ea"/>
                <a:ea typeface="+mn-ea"/>
              </a:rPr>
              <a:t>스레드</a:t>
            </a:r>
            <a:r>
              <a:rPr lang="ko-KR" altLang="en-US" sz="1600" smtClean="0">
                <a:latin typeface="+mn-ea"/>
                <a:ea typeface="+mn-ea"/>
              </a:rPr>
              <a:t> 동기화 적용됨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612775" y="2144007"/>
            <a:ext cx="40362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예</a:t>
            </a:r>
            <a:r>
              <a:rPr lang="en-US" altLang="ko-KR" sz="1400" dirty="0" smtClean="0">
                <a:latin typeface="+mn-ea"/>
                <a:ea typeface="+mn-ea"/>
              </a:rPr>
              <a:t>) Map&lt;K, V&gt; map = new </a:t>
            </a:r>
            <a:r>
              <a:rPr lang="en-US" altLang="ko-KR" sz="1400" dirty="0" err="1" smtClean="0">
                <a:latin typeface="+mn-ea"/>
                <a:ea typeface="+mn-ea"/>
              </a:rPr>
              <a:t>HashTable</a:t>
            </a:r>
            <a:r>
              <a:rPr lang="en-US" altLang="ko-KR" sz="1400" dirty="0" smtClean="0">
                <a:latin typeface="+mn-ea"/>
                <a:ea typeface="+mn-ea"/>
              </a:rPr>
              <a:t>&lt;K, V&gt;();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Properties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036637"/>
            <a:ext cx="10931525" cy="1105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타입으로 제한한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컬렉션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주로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Properties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프로퍼티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(*.properties)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파일을 읽어 들일 때 주로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2463279"/>
            <a:ext cx="45512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프로퍼티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(*.properties)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파일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8256" y="3045121"/>
            <a:ext cx="9961563" cy="240010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옵션정보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데이터베이스 연결정보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국제화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다국어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정보를 기록하여 텍스트 파일로 </a:t>
            </a:r>
            <a:r>
              <a:rPr lang="ko-KR" altLang="en-US" dirty="0" smtClean="0">
                <a:solidFill>
                  <a:schemeClr val="tx1"/>
                </a:solidFill>
              </a:rPr>
              <a:t>활용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애플리케이션에서 </a:t>
            </a:r>
            <a:r>
              <a:rPr lang="ko-KR" altLang="en-US" dirty="0">
                <a:solidFill>
                  <a:schemeClr val="tx1"/>
                </a:solidFill>
              </a:rPr>
              <a:t>주로 변경이 잦은 문자열을 저장하여 관리하기 때문에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  유지보수를 편리하게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만들어 줌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키와 값이 </a:t>
            </a:r>
            <a:r>
              <a:rPr lang="en-US" altLang="ko-KR" dirty="0">
                <a:solidFill>
                  <a:schemeClr val="tx1"/>
                </a:solidFill>
              </a:rPr>
              <a:t>‘=‘</a:t>
            </a:r>
            <a:r>
              <a:rPr lang="ko-KR" altLang="en-US" dirty="0">
                <a:solidFill>
                  <a:schemeClr val="tx1"/>
                </a:solidFill>
              </a:rPr>
              <a:t>기호로 연결되어 있는 텍스트 </a:t>
            </a:r>
            <a:r>
              <a:rPr lang="ko-KR" altLang="en-US" dirty="0" smtClean="0">
                <a:solidFill>
                  <a:schemeClr val="tx1"/>
                </a:solidFill>
              </a:rPr>
              <a:t>파일로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ISO 8859-1 </a:t>
            </a:r>
            <a:r>
              <a:rPr lang="ko-KR" altLang="en-US" dirty="0" err="1">
                <a:solidFill>
                  <a:schemeClr val="tx1"/>
                </a:solidFill>
              </a:rPr>
              <a:t>문자셋으로</a:t>
            </a:r>
            <a:r>
              <a:rPr lang="ko-KR" altLang="en-US" dirty="0">
                <a:solidFill>
                  <a:schemeClr val="tx1"/>
                </a:solidFill>
              </a:rPr>
              <a:t> 저장되고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한글은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유니코드</a:t>
            </a:r>
            <a:r>
              <a:rPr lang="en-US" altLang="ko-KR" dirty="0">
                <a:solidFill>
                  <a:schemeClr val="tx1"/>
                </a:solidFill>
              </a:rPr>
              <a:t>(Unicode)</a:t>
            </a:r>
            <a:r>
              <a:rPr lang="ko-KR" altLang="en-US" dirty="0">
                <a:solidFill>
                  <a:schemeClr val="tx1"/>
                </a:solidFill>
              </a:rPr>
              <a:t>로 변환되어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컬렉션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(Collection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09600" y="1036638"/>
            <a:ext cx="10931525" cy="295153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</a:rPr>
              <a:t>메모리상에서 자료를 구조적으로 처리하는 방법을 자료구조라 </a:t>
            </a:r>
            <a:r>
              <a:rPr lang="ko-KR" altLang="en-US" dirty="0" smtClean="0">
                <a:solidFill>
                  <a:schemeClr val="tx1"/>
                </a:solidFill>
              </a:rPr>
              <a:t>일컫는데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rgbClr val="C00000"/>
                </a:solidFill>
              </a:rPr>
              <a:t>컬렉션</a:t>
            </a:r>
            <a:r>
              <a:rPr lang="en-US" altLang="ko-KR" dirty="0" smtClean="0">
                <a:solidFill>
                  <a:srgbClr val="C00000"/>
                </a:solidFill>
              </a:rPr>
              <a:t>(Collection)</a:t>
            </a:r>
            <a:r>
              <a:rPr lang="ko-KR" altLang="en-US" dirty="0" smtClean="0">
                <a:solidFill>
                  <a:srgbClr val="C00000"/>
                </a:solidFill>
              </a:rPr>
              <a:t>은 </a:t>
            </a:r>
            <a:r>
              <a:rPr lang="ko-KR" altLang="en-US" dirty="0">
                <a:solidFill>
                  <a:srgbClr val="C00000"/>
                </a:solidFill>
              </a:rPr>
              <a:t>자바에서 제공하는 자료구조를 담당하는 </a:t>
            </a:r>
            <a:r>
              <a:rPr lang="ko-KR" altLang="en-US" dirty="0" smtClean="0">
                <a:solidFill>
                  <a:srgbClr val="C00000"/>
                </a:solidFill>
              </a:rPr>
              <a:t>프레임워크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C00000"/>
                </a:solidFill>
              </a:rPr>
              <a:t>추가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삭제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정렬 등의 기능처리가 간단하게 해결 되어 자료구조적 알고리즘을 구현할 </a:t>
            </a:r>
            <a:r>
              <a:rPr lang="ko-KR" altLang="en-US" dirty="0" smtClean="0">
                <a:solidFill>
                  <a:srgbClr val="C00000"/>
                </a:solidFill>
              </a:rPr>
              <a:t>필요 없음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java.util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패키지에 </a:t>
            </a:r>
            <a:r>
              <a:rPr lang="ko-KR" altLang="en-US" dirty="0" smtClean="0">
                <a:solidFill>
                  <a:schemeClr val="tx1"/>
                </a:solidFill>
              </a:rPr>
              <a:t>포함되며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인터페이스를 통해 </a:t>
            </a:r>
            <a:r>
              <a:rPr lang="ko-KR" altLang="en-US" dirty="0">
                <a:solidFill>
                  <a:schemeClr val="tx1"/>
                </a:solidFill>
              </a:rPr>
              <a:t>정형화된 방법으로 다양한 컬렉션 </a:t>
            </a:r>
            <a:r>
              <a:rPr lang="ko-KR" altLang="en-US" dirty="0" smtClean="0">
                <a:solidFill>
                  <a:schemeClr val="tx1"/>
                </a:solidFill>
              </a:rPr>
              <a:t>클래스 이용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Stack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2" name="TextBox 14"/>
          <p:cNvSpPr txBox="1">
            <a:spLocks noChangeArrowheads="1"/>
          </p:cNvSpPr>
          <p:nvPr/>
        </p:nvSpPr>
        <p:spPr bwMode="auto">
          <a:xfrm>
            <a:off x="609600" y="1668847"/>
            <a:ext cx="32804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ko-KR" altLang="en-US" sz="1400" smtClean="0">
                <a:latin typeface="+mn-ea"/>
                <a:ea typeface="+mn-ea"/>
              </a:rPr>
              <a:t>예</a:t>
            </a:r>
            <a:r>
              <a:rPr lang="en-US" altLang="ko-KR" sz="1400" smtClean="0">
                <a:latin typeface="+mn-ea"/>
                <a:ea typeface="+mn-ea"/>
              </a:rPr>
              <a:t>) Stack&lt;E&gt; stack = new Stack&lt;E&gt;();</a:t>
            </a:r>
            <a:endParaRPr lang="ko-KR" altLang="en-US" sz="1400" smtClean="0"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19928" y="2295699"/>
            <a:ext cx="2973387" cy="2357437"/>
            <a:chOff x="4379913" y="2636838"/>
            <a:chExt cx="2973387" cy="2357437"/>
          </a:xfrm>
        </p:grpSpPr>
        <p:grpSp>
          <p:nvGrpSpPr>
            <p:cNvPr id="34820" name="그룹 5"/>
            <p:cNvGrpSpPr>
              <a:grpSpLocks/>
            </p:cNvGrpSpPr>
            <p:nvPr/>
          </p:nvGrpSpPr>
          <p:grpSpPr bwMode="auto">
            <a:xfrm>
              <a:off x="5087938" y="2636838"/>
              <a:ext cx="1512887" cy="2087562"/>
              <a:chOff x="3563888" y="2780928"/>
              <a:chExt cx="1512168" cy="208823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635291" y="2925436"/>
                <a:ext cx="1369362" cy="19437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563888" y="2780928"/>
                <a:ext cx="1512168" cy="287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657505" y="4562675"/>
                <a:ext cx="1329693" cy="2890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652746" y="4251425"/>
                <a:ext cx="1329693" cy="2874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647985" y="3938586"/>
                <a:ext cx="1329693" cy="2890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3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651159" y="3627337"/>
                <a:ext cx="1329693" cy="2890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4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3" name="TextBox 16"/>
            <p:cNvSpPr txBox="1">
              <a:spLocks noChangeArrowheads="1"/>
            </p:cNvSpPr>
            <p:nvPr/>
          </p:nvSpPr>
          <p:spPr bwMode="auto">
            <a:xfrm>
              <a:off x="6953250" y="3500438"/>
              <a:ext cx="390525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Last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sp>
          <p:nvSpPr>
            <p:cNvPr id="44" name="TextBox 17"/>
            <p:cNvSpPr txBox="1">
              <a:spLocks noChangeArrowheads="1"/>
            </p:cNvSpPr>
            <p:nvPr/>
          </p:nvSpPr>
          <p:spPr bwMode="auto">
            <a:xfrm>
              <a:off x="6951663" y="4460875"/>
              <a:ext cx="401637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First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cxnSp>
          <p:nvCxnSpPr>
            <p:cNvPr id="45" name="직선 연결선 44"/>
            <p:cNvCxnSpPr>
              <a:endCxn id="44" idx="1"/>
            </p:cNvCxnSpPr>
            <p:nvPr/>
          </p:nvCxnSpPr>
          <p:spPr>
            <a:xfrm flipV="1">
              <a:off x="6383338" y="4576763"/>
              <a:ext cx="568325" cy="31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6383338" y="3622675"/>
              <a:ext cx="568325" cy="31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22"/>
            <p:cNvSpPr txBox="1">
              <a:spLocks noChangeArrowheads="1"/>
            </p:cNvSpPr>
            <p:nvPr/>
          </p:nvSpPr>
          <p:spPr bwMode="auto">
            <a:xfrm>
              <a:off x="5464175" y="4732338"/>
              <a:ext cx="8810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1100" b="1" smtClean="0">
                  <a:latin typeface="+mn-ea"/>
                  <a:ea typeface="+mn-ea"/>
                </a:rPr>
                <a:t>스택</a:t>
              </a:r>
              <a:r>
                <a:rPr lang="en-US" altLang="ko-KR" sz="1100" b="1" smtClean="0">
                  <a:latin typeface="+mn-ea"/>
                  <a:ea typeface="+mn-ea"/>
                </a:rPr>
                <a:t>(LIFO)</a:t>
              </a:r>
              <a:endParaRPr lang="ko-KR" altLang="en-US" sz="1600" b="1" smtClean="0">
                <a:latin typeface="+mn-ea"/>
                <a:ea typeface="+mn-ea"/>
              </a:endParaRPr>
            </a:p>
          </p:txBody>
        </p:sp>
        <p:sp>
          <p:nvSpPr>
            <p:cNvPr id="48" name="원형 화살표 47"/>
            <p:cNvSpPr/>
            <p:nvPr/>
          </p:nvSpPr>
          <p:spPr>
            <a:xfrm>
              <a:off x="4857750" y="2636838"/>
              <a:ext cx="517525" cy="647700"/>
            </a:xfrm>
            <a:prstGeom prst="circularArrow">
              <a:avLst>
                <a:gd name="adj1" fmla="val 743"/>
                <a:gd name="adj2" fmla="val 1142319"/>
                <a:gd name="adj3" fmla="val 20457680"/>
                <a:gd name="adj4" fmla="val 10742783"/>
                <a:gd name="adj5" fmla="val 485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원형 화살표 48"/>
            <p:cNvSpPr/>
            <p:nvPr/>
          </p:nvSpPr>
          <p:spPr>
            <a:xfrm>
              <a:off x="6299200" y="2636838"/>
              <a:ext cx="517525" cy="647700"/>
            </a:xfrm>
            <a:prstGeom prst="circularArrow">
              <a:avLst>
                <a:gd name="adj1" fmla="val 743"/>
                <a:gd name="adj2" fmla="val 1142319"/>
                <a:gd name="adj3" fmla="val 20457680"/>
                <a:gd name="adj4" fmla="val 10742783"/>
                <a:gd name="adj5" fmla="val 485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TextBox 25"/>
            <p:cNvSpPr txBox="1">
              <a:spLocks noChangeArrowheads="1"/>
            </p:cNvSpPr>
            <p:nvPr/>
          </p:nvSpPr>
          <p:spPr bwMode="auto">
            <a:xfrm>
              <a:off x="4379913" y="2997200"/>
              <a:ext cx="5095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900" smtClean="0">
                  <a:latin typeface="+mn-ea"/>
                  <a:ea typeface="+mn-ea"/>
                </a:rPr>
                <a:t>넣기</a:t>
              </a:r>
              <a:endParaRPr lang="en-US" altLang="ko-KR" sz="90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(push)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sp>
          <p:nvSpPr>
            <p:cNvPr id="51" name="TextBox 26"/>
            <p:cNvSpPr txBox="1">
              <a:spLocks noChangeArrowheads="1"/>
            </p:cNvSpPr>
            <p:nvPr/>
          </p:nvSpPr>
          <p:spPr bwMode="auto">
            <a:xfrm>
              <a:off x="6780213" y="2987675"/>
              <a:ext cx="4619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900" smtClean="0">
                  <a:latin typeface="+mn-ea"/>
                  <a:ea typeface="+mn-ea"/>
                </a:rPr>
                <a:t>빼기</a:t>
              </a:r>
              <a:endParaRPr lang="en-US" altLang="ko-KR" sz="90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(pop)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09883"/>
              </p:ext>
            </p:extLst>
          </p:nvPr>
        </p:nvGraphicFramePr>
        <p:xfrm>
          <a:off x="2207568" y="4941168"/>
          <a:ext cx="7767637" cy="112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389"/>
                <a:gridCol w="1296140"/>
                <a:gridCol w="5616108"/>
              </a:tblGrid>
              <a:tr h="25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push(E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item)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객체를 </a:t>
                      </a:r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스택에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 넣는다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스택의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 맨 위 객체를 가져온다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객체를 </a:t>
                      </a:r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스택에서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 제거하지 않는다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pop()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스택의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맨 위의 객체를 가져온다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객체를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스택에서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제거한다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609600" y="1036637"/>
            <a:ext cx="10931525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후입선출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(LIFO : Last In First Out)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구조로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JVM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Stack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메모리가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Stack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구조로 되어 있음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Queue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2" name="TextBox 14"/>
          <p:cNvSpPr txBox="1">
            <a:spLocks noChangeArrowheads="1"/>
          </p:cNvSpPr>
          <p:nvPr/>
        </p:nvSpPr>
        <p:spPr bwMode="auto">
          <a:xfrm>
            <a:off x="609600" y="1674317"/>
            <a:ext cx="3293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예</a:t>
            </a:r>
            <a:r>
              <a:rPr lang="en-US" altLang="ko-KR" sz="1400" dirty="0" smtClean="0">
                <a:latin typeface="+mn-ea"/>
                <a:ea typeface="+mn-ea"/>
              </a:rPr>
              <a:t>) Queue() queue = new </a:t>
            </a:r>
            <a:r>
              <a:rPr lang="en-US" altLang="ko-KR" sz="1400" dirty="0" err="1" smtClean="0">
                <a:latin typeface="+mn-ea"/>
                <a:ea typeface="+mn-ea"/>
              </a:rPr>
              <a:t>LinkedList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96824"/>
              </p:ext>
            </p:extLst>
          </p:nvPr>
        </p:nvGraphicFramePr>
        <p:xfrm>
          <a:off x="2216795" y="4581128"/>
          <a:ext cx="7767637" cy="112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389"/>
                <a:gridCol w="1296140"/>
                <a:gridCol w="5616108"/>
              </a:tblGrid>
              <a:tr h="25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offer(E e)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객체를 넣는다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객체를 하나 가져온다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객체를 큐에서 제거하지 않는다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Poll()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객체를 하나 가져온다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객체를 큐에서 제거한다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062831" y="2492896"/>
            <a:ext cx="4097337" cy="1773237"/>
            <a:chOff x="3798888" y="2852738"/>
            <a:chExt cx="4097337" cy="1773237"/>
          </a:xfrm>
        </p:grpSpPr>
        <p:grpSp>
          <p:nvGrpSpPr>
            <p:cNvPr id="35867" name="그룹 5"/>
            <p:cNvGrpSpPr>
              <a:grpSpLocks/>
            </p:cNvGrpSpPr>
            <p:nvPr/>
          </p:nvGrpSpPr>
          <p:grpSpPr bwMode="auto">
            <a:xfrm>
              <a:off x="4295775" y="3284538"/>
              <a:ext cx="3046413" cy="1081087"/>
              <a:chOff x="2771800" y="3140968"/>
              <a:chExt cx="3046916" cy="108012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884532" y="3285301"/>
                <a:ext cx="2808751" cy="864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71800" y="3140968"/>
                <a:ext cx="144487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674229" y="3140968"/>
                <a:ext cx="144487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16463" y="3451225"/>
              <a:ext cx="338137" cy="825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00638" y="3454400"/>
              <a:ext cx="338137" cy="8239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483225" y="3455988"/>
              <a:ext cx="338138" cy="825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865813" y="3457575"/>
              <a:ext cx="338137" cy="825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249988" y="3460750"/>
              <a:ext cx="338137" cy="8239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32575" y="3462338"/>
              <a:ext cx="338138" cy="825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TextBox 18"/>
            <p:cNvSpPr txBox="1">
              <a:spLocks noChangeArrowheads="1"/>
            </p:cNvSpPr>
            <p:nvPr/>
          </p:nvSpPr>
          <p:spPr bwMode="auto">
            <a:xfrm>
              <a:off x="4691063" y="2852738"/>
              <a:ext cx="3905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Last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6591300" y="2852738"/>
              <a:ext cx="401638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First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cxnSp>
          <p:nvCxnSpPr>
            <p:cNvPr id="34" name="직선 연결선 33"/>
            <p:cNvCxnSpPr>
              <a:stCxn id="31" idx="0"/>
              <a:endCxn id="33" idx="2"/>
            </p:cNvCxnSpPr>
            <p:nvPr/>
          </p:nvCxnSpPr>
          <p:spPr>
            <a:xfrm flipH="1" flipV="1">
              <a:off x="6791325" y="3084513"/>
              <a:ext cx="11113" cy="3778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26" idx="0"/>
              <a:endCxn id="32" idx="2"/>
            </p:cNvCxnSpPr>
            <p:nvPr/>
          </p:nvCxnSpPr>
          <p:spPr>
            <a:xfrm flipV="1">
              <a:off x="4886325" y="3084513"/>
              <a:ext cx="0" cy="3667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29"/>
            <p:cNvSpPr txBox="1">
              <a:spLocks noChangeArrowheads="1"/>
            </p:cNvSpPr>
            <p:nvPr/>
          </p:nvSpPr>
          <p:spPr bwMode="auto">
            <a:xfrm>
              <a:off x="5372100" y="4365625"/>
              <a:ext cx="73183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1100" b="1" smtClean="0">
                  <a:latin typeface="+mn-ea"/>
                  <a:ea typeface="+mn-ea"/>
                </a:rPr>
                <a:t>큐</a:t>
              </a:r>
              <a:r>
                <a:rPr lang="en-US" altLang="ko-KR" sz="1100" b="1" smtClean="0">
                  <a:latin typeface="+mn-ea"/>
                  <a:ea typeface="+mn-ea"/>
                </a:rPr>
                <a:t>(FIFO)</a:t>
              </a:r>
              <a:endParaRPr lang="ko-KR" altLang="en-US" sz="1600" b="1" smtClean="0">
                <a:latin typeface="+mn-ea"/>
                <a:ea typeface="+mn-ea"/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3798888" y="3860800"/>
              <a:ext cx="100806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6888163" y="3860800"/>
              <a:ext cx="100806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33"/>
            <p:cNvSpPr txBox="1">
              <a:spLocks noChangeArrowheads="1"/>
            </p:cNvSpPr>
            <p:nvPr/>
          </p:nvSpPr>
          <p:spPr bwMode="auto">
            <a:xfrm>
              <a:off x="3994150" y="3675063"/>
              <a:ext cx="5016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900" smtClean="0">
                  <a:latin typeface="+mn-ea"/>
                  <a:ea typeface="+mn-ea"/>
                </a:rPr>
                <a:t>넣기</a:t>
              </a:r>
              <a:endParaRPr lang="en-US" altLang="ko-KR" sz="90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(offer)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sp>
          <p:nvSpPr>
            <p:cNvPr id="58" name="TextBox 34"/>
            <p:cNvSpPr txBox="1">
              <a:spLocks noChangeArrowheads="1"/>
            </p:cNvSpPr>
            <p:nvPr/>
          </p:nvSpPr>
          <p:spPr bwMode="auto">
            <a:xfrm>
              <a:off x="7205663" y="3675063"/>
              <a:ext cx="4667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900" smtClean="0">
                  <a:latin typeface="+mn-ea"/>
                  <a:ea typeface="+mn-ea"/>
                </a:rPr>
                <a:t>빼기</a:t>
              </a:r>
              <a:endParaRPr lang="en-US" altLang="ko-KR" sz="90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(poll)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09600" y="1036637"/>
            <a:ext cx="10931525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선입선출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(FIFO : First In First Out)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구조로 작업 큐나 메시지 큐가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구조로 되어 있음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Deque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3217"/>
              </p:ext>
            </p:extLst>
          </p:nvPr>
        </p:nvGraphicFramePr>
        <p:xfrm>
          <a:off x="1467605" y="4365104"/>
          <a:ext cx="9278937" cy="126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16"/>
                <a:gridCol w="1548322"/>
                <a:gridCol w="6708799"/>
              </a:tblGrid>
              <a:tr h="259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Boolean, void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push, offer, add(E e)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 뿐만 아니라 </a:t>
                      </a:r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 뒤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First,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Last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를 붙여 앞 뒤에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객체를 넣는다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peek, get()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 뿐만 아니라 </a:t>
                      </a:r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 뒤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First,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Last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를 붙여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객체를 가져온다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객체를 큐에서 제거하지 않는다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poll, remove()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뿐만 아니라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뒤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First,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Last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를 붙여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객체를 하나 가져온다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객체를 큐에서 제거한다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043781" y="2276872"/>
            <a:ext cx="4116387" cy="1724025"/>
            <a:chOff x="3779838" y="2852738"/>
            <a:chExt cx="4116387" cy="1724025"/>
          </a:xfrm>
        </p:grpSpPr>
        <p:grpSp>
          <p:nvGrpSpPr>
            <p:cNvPr id="36890" name="그룹 5"/>
            <p:cNvGrpSpPr>
              <a:grpSpLocks/>
            </p:cNvGrpSpPr>
            <p:nvPr/>
          </p:nvGrpSpPr>
          <p:grpSpPr bwMode="auto">
            <a:xfrm>
              <a:off x="4295775" y="3233738"/>
              <a:ext cx="3046413" cy="1081087"/>
              <a:chOff x="2771800" y="3140968"/>
              <a:chExt cx="3046916" cy="108012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884532" y="3285301"/>
                <a:ext cx="2808751" cy="864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771800" y="3140968"/>
                <a:ext cx="144487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674229" y="3140968"/>
                <a:ext cx="144487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4716463" y="3400425"/>
              <a:ext cx="338137" cy="825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00638" y="3403600"/>
              <a:ext cx="338137" cy="8239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483225" y="3405188"/>
              <a:ext cx="338138" cy="825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865813" y="3406775"/>
              <a:ext cx="338137" cy="825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249988" y="3409950"/>
              <a:ext cx="338137" cy="8239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632575" y="3411538"/>
              <a:ext cx="338138" cy="825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993" name="TextBox 18"/>
            <p:cNvSpPr txBox="1">
              <a:spLocks noChangeArrowheads="1"/>
            </p:cNvSpPr>
            <p:nvPr/>
          </p:nvSpPr>
          <p:spPr bwMode="auto">
            <a:xfrm>
              <a:off x="4651375" y="2852738"/>
              <a:ext cx="468313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Front</a:t>
              </a:r>
              <a:endParaRPr lang="ko-KR" altLang="en-US" sz="900" smtClean="0">
                <a:latin typeface="+mn-ea"/>
                <a:ea typeface="+mn-ea"/>
              </a:endParaRPr>
            </a:p>
          </p:txBody>
        </p:sp>
        <p:sp>
          <p:nvSpPr>
            <p:cNvPr id="40994" name="TextBox 19"/>
            <p:cNvSpPr txBox="1">
              <a:spLocks noChangeArrowheads="1"/>
            </p:cNvSpPr>
            <p:nvPr/>
          </p:nvSpPr>
          <p:spPr bwMode="auto">
            <a:xfrm>
              <a:off x="6586538" y="2860675"/>
              <a:ext cx="430212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defRPr/>
              </a:pPr>
              <a:r>
                <a:rPr lang="en-US" altLang="ko-KR" sz="900" smtClean="0">
                  <a:latin typeface="+mn-ea"/>
                  <a:ea typeface="+mn-ea"/>
                </a:rPr>
                <a:t>Rear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cxnSp>
          <p:nvCxnSpPr>
            <p:cNvPr id="48" name="직선 연결선 47"/>
            <p:cNvCxnSpPr>
              <a:stCxn id="45" idx="0"/>
              <a:endCxn id="40994" idx="2"/>
            </p:cNvCxnSpPr>
            <p:nvPr/>
          </p:nvCxnSpPr>
          <p:spPr>
            <a:xfrm flipV="1">
              <a:off x="6802438" y="3092450"/>
              <a:ext cx="0" cy="3190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9" idx="0"/>
              <a:endCxn id="40993" idx="2"/>
            </p:cNvCxnSpPr>
            <p:nvPr/>
          </p:nvCxnSpPr>
          <p:spPr>
            <a:xfrm flipH="1" flipV="1">
              <a:off x="4886325" y="3084513"/>
              <a:ext cx="0" cy="3159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97" name="TextBox 29"/>
            <p:cNvSpPr txBox="1">
              <a:spLocks noChangeArrowheads="1"/>
            </p:cNvSpPr>
            <p:nvPr/>
          </p:nvSpPr>
          <p:spPr bwMode="auto">
            <a:xfrm>
              <a:off x="5573713" y="4314825"/>
              <a:ext cx="466725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defRPr/>
              </a:pPr>
              <a:r>
                <a:rPr lang="ko-KR" altLang="en-US" sz="1100" b="1" smtClean="0">
                  <a:latin typeface="+mn-ea"/>
                  <a:ea typeface="+mn-ea"/>
                </a:rPr>
                <a:t>데크</a:t>
              </a: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H="1" flipV="1">
              <a:off x="3779838" y="3967163"/>
              <a:ext cx="100806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888163" y="3654425"/>
              <a:ext cx="100806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00" name="TextBox 33"/>
            <p:cNvSpPr txBox="1">
              <a:spLocks noChangeArrowheads="1"/>
            </p:cNvSpPr>
            <p:nvPr/>
          </p:nvSpPr>
          <p:spPr bwMode="auto">
            <a:xfrm>
              <a:off x="4073525" y="3781425"/>
              <a:ext cx="41433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900" smtClean="0">
                  <a:latin typeface="+mn-ea"/>
                  <a:ea typeface="+mn-ea"/>
                </a:rPr>
                <a:t>빼기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sp>
          <p:nvSpPr>
            <p:cNvPr id="41001" name="TextBox 34"/>
            <p:cNvSpPr txBox="1">
              <a:spLocks noChangeArrowheads="1"/>
            </p:cNvSpPr>
            <p:nvPr/>
          </p:nvSpPr>
          <p:spPr bwMode="auto">
            <a:xfrm>
              <a:off x="7202488" y="3468688"/>
              <a:ext cx="414337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900" smtClean="0">
                  <a:latin typeface="+mn-ea"/>
                  <a:ea typeface="+mn-ea"/>
                </a:rPr>
                <a:t>빼기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3792538" y="3671888"/>
              <a:ext cx="100806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03" name="TextBox 34"/>
            <p:cNvSpPr txBox="1">
              <a:spLocks noChangeArrowheads="1"/>
            </p:cNvSpPr>
            <p:nvPr/>
          </p:nvSpPr>
          <p:spPr bwMode="auto">
            <a:xfrm>
              <a:off x="4070350" y="3486150"/>
              <a:ext cx="4159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900" smtClean="0">
                  <a:latin typeface="+mn-ea"/>
                  <a:ea typeface="+mn-ea"/>
                </a:rPr>
                <a:t>넣기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 flipH="1" flipV="1">
              <a:off x="6877050" y="3981450"/>
              <a:ext cx="1008063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05" name="TextBox 33"/>
            <p:cNvSpPr txBox="1">
              <a:spLocks noChangeArrowheads="1"/>
            </p:cNvSpPr>
            <p:nvPr/>
          </p:nvSpPr>
          <p:spPr bwMode="auto">
            <a:xfrm>
              <a:off x="7189788" y="3783013"/>
              <a:ext cx="4159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900" smtClean="0">
                  <a:latin typeface="+mn-ea"/>
                  <a:ea typeface="+mn-ea"/>
                </a:rPr>
                <a:t>넣기</a:t>
              </a:r>
              <a:endParaRPr lang="ko-KR" altLang="en-US" sz="1100" smtClean="0">
                <a:latin typeface="+mn-ea"/>
                <a:ea typeface="+mn-ea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609600" y="1036637"/>
            <a:ext cx="10931525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큐와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스택의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성질을 모두 가지고 있는 구조로 검색과 같은 반복적인 문제에 특히 유용한 데이터 구조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배열의 문제점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컬렉션의 장점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배열의 문제점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8256" y="1604962"/>
            <a:ext cx="9961563" cy="405628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한 번 크기를 지정하면 변경할 수 없다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공간 크기가 부족하면 에러가 발생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할당 시 넉넉한 크기로 할당하게 됨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메모리 낭비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필요에 따라 공간을 늘리거나 줄일 수 없음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배열에 기록된 데이터에 대한 중간 위치의 추가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삭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제가 불편하다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추가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삭제할 데이터부터 마지막 기록된 데이터까지 하나씩 뒤로 밀어내고 추가해야 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복잡한 알고리즘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한 타입의 데이터만 저장 가능하다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배열의 문제점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컬렉션의 장점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컬렉션의 장점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8256" y="1604962"/>
            <a:ext cx="9961563" cy="405628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저장하는 크기의 제약이 없다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추가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정렬 등의 기능 처리가 간단하게 해결된다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자료를 구조적으로 처리 하는 자료구조가 내장되어 있어 알고리즘 구현이 필요 없음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여러 타입의 데이터가 저장 가능하다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객체만 저장할 수 있기 때문에 필요에 따라 기본 </a:t>
            </a:r>
            <a:r>
              <a:rPr lang="ko-KR" altLang="en-US" dirty="0" err="1" smtClean="0">
                <a:solidFill>
                  <a:prstClr val="black"/>
                </a:solidFill>
                <a:latin typeface="+mn-ea"/>
              </a:rPr>
              <a:t>자료형을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저장해야 하는 경우</a:t>
            </a: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Wrapper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클래스 사용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컬렉션의 주요 인터페이스</a:t>
            </a:r>
          </a:p>
        </p:txBody>
      </p:sp>
      <p:grpSp>
        <p:nvGrpSpPr>
          <p:cNvPr id="12291" name="그룹 1"/>
          <p:cNvGrpSpPr>
            <a:grpSpLocks/>
          </p:cNvGrpSpPr>
          <p:nvPr/>
        </p:nvGrpSpPr>
        <p:grpSpPr bwMode="auto">
          <a:xfrm>
            <a:off x="3265488" y="1268413"/>
            <a:ext cx="5372100" cy="2943225"/>
            <a:chOff x="3265488" y="1268413"/>
            <a:chExt cx="5372100" cy="2943225"/>
          </a:xfrm>
        </p:grpSpPr>
        <p:cxnSp>
          <p:nvCxnSpPr>
            <p:cNvPr id="34" name="직선 연결선 33"/>
            <p:cNvCxnSpPr/>
            <p:nvPr/>
          </p:nvCxnSpPr>
          <p:spPr bwMode="auto">
            <a:xfrm flipH="1">
              <a:off x="7288213" y="2840038"/>
              <a:ext cx="912812" cy="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 bwMode="auto">
            <a:xfrm flipH="1">
              <a:off x="7288213" y="3230563"/>
              <a:ext cx="8493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 bwMode="auto">
            <a:xfrm flipH="1">
              <a:off x="7288213" y="3616325"/>
              <a:ext cx="7318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auto">
            <a:xfrm flipH="1">
              <a:off x="7275513" y="3997325"/>
              <a:ext cx="6937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 bwMode="auto">
            <a:xfrm>
              <a:off x="4144963" y="1268413"/>
              <a:ext cx="1152525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Collection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265488" y="2124075"/>
              <a:ext cx="1152525" cy="3603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5118100" y="2132013"/>
              <a:ext cx="1150938" cy="3603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Set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6948488" y="2132013"/>
              <a:ext cx="1325562" cy="3603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Map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881438" y="2635250"/>
              <a:ext cx="850900" cy="3603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err="1">
                  <a:solidFill>
                    <a:schemeClr val="tx1"/>
                  </a:solidFill>
                  <a:latin typeface="+mn-ea"/>
                </a:rPr>
                <a:t>ArrayList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881438" y="3035300"/>
              <a:ext cx="850900" cy="3603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Vector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881438" y="3433763"/>
              <a:ext cx="850900" cy="3603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err="1">
                  <a:solidFill>
                    <a:schemeClr val="tx1"/>
                  </a:solidFill>
                  <a:latin typeface="+mn-ea"/>
                </a:rPr>
                <a:t>LinkedList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845175" y="2635250"/>
              <a:ext cx="849313" cy="3603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err="1">
                  <a:solidFill>
                    <a:schemeClr val="tx1"/>
                  </a:solidFill>
                  <a:latin typeface="+mn-ea"/>
                </a:rPr>
                <a:t>HashSet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7786688" y="2654300"/>
              <a:ext cx="850900" cy="3603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err="1">
                  <a:solidFill>
                    <a:schemeClr val="tx1"/>
                  </a:solidFill>
                  <a:latin typeface="+mn-ea"/>
                </a:rPr>
                <a:t>HashMap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786688" y="3054350"/>
              <a:ext cx="850900" cy="3603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err="1">
                  <a:solidFill>
                    <a:schemeClr val="tx1"/>
                  </a:solidFill>
                  <a:latin typeface="+mn-ea"/>
                </a:rPr>
                <a:t>HashTable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7786688" y="3452813"/>
              <a:ext cx="850900" cy="3603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err="1">
                  <a:solidFill>
                    <a:schemeClr val="tx1"/>
                  </a:solidFill>
                  <a:latin typeface="+mn-ea"/>
                </a:rPr>
                <a:t>TreeMap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786688" y="3852863"/>
              <a:ext cx="8509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Properties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5845175" y="3035300"/>
              <a:ext cx="849313" cy="3603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err="1">
                  <a:solidFill>
                    <a:schemeClr val="tx1"/>
                  </a:solidFill>
                  <a:latin typeface="+mn-ea"/>
                </a:rPr>
                <a:t>TreeSet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" name="직선 연결선 20"/>
            <p:cNvCxnSpPr>
              <a:stCxn id="9" idx="0"/>
            </p:cNvCxnSpPr>
            <p:nvPr/>
          </p:nvCxnSpPr>
          <p:spPr bwMode="auto">
            <a:xfrm flipV="1">
              <a:off x="3841750" y="1924050"/>
              <a:ext cx="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auto">
            <a:xfrm flipV="1">
              <a:off x="5729288" y="1924050"/>
              <a:ext cx="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auto">
            <a:xfrm>
              <a:off x="3857625" y="1922463"/>
              <a:ext cx="19113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 bwMode="auto">
            <a:xfrm flipV="1">
              <a:off x="4745038" y="1627188"/>
              <a:ext cx="0" cy="296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 bwMode="auto">
            <a:xfrm flipV="1">
              <a:off x="3424238" y="2492375"/>
              <a:ext cx="0" cy="112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 bwMode="auto">
            <a:xfrm flipV="1">
              <a:off x="5343525" y="2492375"/>
              <a:ext cx="0" cy="71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 bwMode="auto">
            <a:xfrm flipV="1">
              <a:off x="7277100" y="2487613"/>
              <a:ext cx="11113" cy="152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auto">
            <a:xfrm flipV="1">
              <a:off x="4308475" y="2563813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2" idx="1"/>
            </p:cNvCxnSpPr>
            <p:nvPr/>
          </p:nvCxnSpPr>
          <p:spPr bwMode="auto">
            <a:xfrm flipH="1" flipV="1">
              <a:off x="3413125" y="2813050"/>
              <a:ext cx="468313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3" idx="1"/>
            </p:cNvCxnSpPr>
            <p:nvPr/>
          </p:nvCxnSpPr>
          <p:spPr bwMode="auto">
            <a:xfrm flipH="1" flipV="1">
              <a:off x="3424238" y="3211513"/>
              <a:ext cx="457200" cy="4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4" idx="1"/>
            </p:cNvCxnSpPr>
            <p:nvPr/>
          </p:nvCxnSpPr>
          <p:spPr bwMode="auto">
            <a:xfrm flipH="1">
              <a:off x="3427413" y="3614738"/>
              <a:ext cx="454025" cy="4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5" idx="1"/>
            </p:cNvCxnSpPr>
            <p:nvPr/>
          </p:nvCxnSpPr>
          <p:spPr bwMode="auto">
            <a:xfrm flipH="1" flipV="1">
              <a:off x="5354638" y="2813050"/>
              <a:ext cx="490537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1"/>
            </p:cNvCxnSpPr>
            <p:nvPr/>
          </p:nvCxnSpPr>
          <p:spPr bwMode="auto">
            <a:xfrm flipH="1" flipV="1">
              <a:off x="5354638" y="3211513"/>
              <a:ext cx="490537" cy="4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타원 37"/>
          <p:cNvSpPr/>
          <p:nvPr/>
        </p:nvSpPr>
        <p:spPr bwMode="auto">
          <a:xfrm>
            <a:off x="3216275" y="1898650"/>
            <a:ext cx="1676400" cy="2090738"/>
          </a:xfrm>
          <a:prstGeom prst="ellipse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5059363" y="1898650"/>
            <a:ext cx="1603375" cy="2090738"/>
          </a:xfrm>
          <a:prstGeom prst="ellipse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6985000" y="1885950"/>
            <a:ext cx="2043113" cy="2432050"/>
          </a:xfrm>
          <a:prstGeom prst="ellipse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61513"/>
              </p:ext>
            </p:extLst>
          </p:nvPr>
        </p:nvGraphicFramePr>
        <p:xfrm>
          <a:off x="2063949" y="4576341"/>
          <a:ext cx="8064499" cy="180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380"/>
                <a:gridCol w="1136783"/>
                <a:gridCol w="2411142"/>
                <a:gridCol w="3136194"/>
              </a:tblGrid>
              <a:tr h="303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인터페이스 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구현 클래스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488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Collection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계열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순서를 유지하고 저장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중복 저장 가능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 smtClean="0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Vector,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err="1" smtClean="0">
                          <a:solidFill>
                            <a:schemeClr val="tx1"/>
                          </a:solidFill>
                        </a:rPr>
                        <a:t>LinkedList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48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계열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순서를 유지하지 않고 저장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중복 저장 안됨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 smtClean="0">
                          <a:solidFill>
                            <a:schemeClr val="tx1"/>
                          </a:solidFill>
                        </a:rPr>
                        <a:t>HashSet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err="1" smtClean="0">
                          <a:solidFill>
                            <a:schemeClr val="tx1"/>
                          </a:solidFill>
                        </a:rPr>
                        <a:t>TreeSet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4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계열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키와 값의 쌍으로 저장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키는 중복 저장 안됨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HashTable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TreeMap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Properties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9600" y="1036638"/>
            <a:ext cx="10931525" cy="10969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자료들을 순차적으로 나열한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자료구조로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인덱스로 관리되며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중복해서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 저장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구현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Vector,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LinkedList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있음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43672" y="2716213"/>
            <a:ext cx="5832475" cy="2255837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3227810" y="2749550"/>
            <a:ext cx="754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+mn-ea"/>
                <a:ea typeface="+mn-ea"/>
              </a:rPr>
              <a:t>Heap</a:t>
            </a:r>
            <a:endParaRPr lang="ko-KR" altLang="en-US" sz="1800" smtClean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94610" y="3213100"/>
            <a:ext cx="3529012" cy="1079500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4407322" y="3238500"/>
            <a:ext cx="12128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smtClean="0">
                <a:latin typeface="+mn-ea"/>
                <a:ea typeface="+mn-ea"/>
              </a:rPr>
              <a:t>List </a:t>
            </a:r>
            <a:r>
              <a:rPr lang="ko-KR" altLang="en-US" sz="1100" smtClean="0">
                <a:latin typeface="+mn-ea"/>
                <a:ea typeface="+mn-ea"/>
              </a:rPr>
              <a:t>계열 컬렉션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16431"/>
              </p:ext>
            </p:extLst>
          </p:nvPr>
        </p:nvGraphicFramePr>
        <p:xfrm>
          <a:off x="4407322" y="3573463"/>
          <a:ext cx="327184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68"/>
                <a:gridCol w="654368"/>
                <a:gridCol w="654368"/>
                <a:gridCol w="654368"/>
                <a:gridCol w="654368"/>
              </a:tblGrid>
              <a:tr h="288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번지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번지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번지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번지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4726410" y="4508500"/>
            <a:ext cx="792162" cy="2889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9" name="타원 48"/>
          <p:cNvSpPr/>
          <p:nvPr/>
        </p:nvSpPr>
        <p:spPr>
          <a:xfrm>
            <a:off x="5591597" y="4508500"/>
            <a:ext cx="792163" cy="2889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50" name="타원 49"/>
          <p:cNvSpPr/>
          <p:nvPr/>
        </p:nvSpPr>
        <p:spPr>
          <a:xfrm>
            <a:off x="6744122" y="4508500"/>
            <a:ext cx="790575" cy="2889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51" name="타원 50"/>
          <p:cNvSpPr/>
          <p:nvPr/>
        </p:nvSpPr>
        <p:spPr>
          <a:xfrm>
            <a:off x="7629947" y="4508500"/>
            <a:ext cx="792163" cy="2889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2" name="직선 화살표 연결선 51"/>
          <p:cNvCxnSpPr>
            <a:endCxn id="46" idx="0"/>
          </p:cNvCxnSpPr>
          <p:nvPr/>
        </p:nvCxnSpPr>
        <p:spPr>
          <a:xfrm>
            <a:off x="4726410" y="4076700"/>
            <a:ext cx="396875" cy="43180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9" idx="0"/>
          </p:cNvCxnSpPr>
          <p:nvPr/>
        </p:nvCxnSpPr>
        <p:spPr>
          <a:xfrm>
            <a:off x="5447135" y="4076700"/>
            <a:ext cx="539750" cy="43180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50" idx="0"/>
          </p:cNvCxnSpPr>
          <p:nvPr/>
        </p:nvCxnSpPr>
        <p:spPr>
          <a:xfrm>
            <a:off x="6059910" y="4076700"/>
            <a:ext cx="1079500" cy="43180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51" idx="0"/>
          </p:cNvCxnSpPr>
          <p:nvPr/>
        </p:nvCxnSpPr>
        <p:spPr>
          <a:xfrm>
            <a:off x="7331497" y="4076700"/>
            <a:ext cx="695325" cy="43180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85275"/>
              </p:ext>
            </p:extLst>
          </p:nvPr>
        </p:nvGraphicFramePr>
        <p:xfrm>
          <a:off x="3935835" y="5445125"/>
          <a:ext cx="1684336" cy="5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84"/>
                <a:gridCol w="421084"/>
                <a:gridCol w="421084"/>
                <a:gridCol w="421084"/>
              </a:tblGrid>
              <a:tr h="28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1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49264"/>
              </p:ext>
            </p:extLst>
          </p:nvPr>
        </p:nvGraphicFramePr>
        <p:xfrm>
          <a:off x="6037685" y="5445125"/>
          <a:ext cx="2112963" cy="5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71"/>
                <a:gridCol w="431955"/>
                <a:gridCol w="431955"/>
                <a:gridCol w="431955"/>
                <a:gridCol w="432427"/>
              </a:tblGrid>
              <a:tr h="28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5 4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6 5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7 6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8 7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9 8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1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7263"/>
              </p:ext>
            </p:extLst>
          </p:nvPr>
        </p:nvGraphicFramePr>
        <p:xfrm>
          <a:off x="5639222" y="5868988"/>
          <a:ext cx="384175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75"/>
              </a:tblGrid>
              <a:tr h="288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302" marR="91302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302" marR="91302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직선 연결선 59"/>
          <p:cNvCxnSpPr/>
          <p:nvPr/>
        </p:nvCxnSpPr>
        <p:spPr>
          <a:xfrm flipH="1">
            <a:off x="5717010" y="5751513"/>
            <a:ext cx="161925" cy="84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6094835" y="5526088"/>
            <a:ext cx="133350" cy="14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6515522" y="5516563"/>
            <a:ext cx="131763" cy="144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6950497" y="5508625"/>
            <a:ext cx="133350" cy="144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7387060" y="5508625"/>
            <a:ext cx="133350" cy="144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7831560" y="5508625"/>
            <a:ext cx="133350" cy="144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원형 화살표 65"/>
          <p:cNvSpPr/>
          <p:nvPr/>
        </p:nvSpPr>
        <p:spPr>
          <a:xfrm rot="3183175" flipH="1">
            <a:off x="5850360" y="5151438"/>
            <a:ext cx="388937" cy="484187"/>
          </a:xfrm>
          <a:prstGeom prst="circularArrow">
            <a:avLst>
              <a:gd name="adj1" fmla="val 5746"/>
              <a:gd name="adj2" fmla="val 3115140"/>
              <a:gd name="adj3" fmla="val 1030991"/>
              <a:gd name="adj4" fmla="val 12995721"/>
              <a:gd name="adj5" fmla="val 10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7" name="원형 화살표 66"/>
          <p:cNvSpPr/>
          <p:nvPr/>
        </p:nvSpPr>
        <p:spPr>
          <a:xfrm rot="3183175" flipH="1">
            <a:off x="6282953" y="5152232"/>
            <a:ext cx="388937" cy="482600"/>
          </a:xfrm>
          <a:prstGeom prst="circularArrow">
            <a:avLst>
              <a:gd name="adj1" fmla="val 5746"/>
              <a:gd name="adj2" fmla="val 3115140"/>
              <a:gd name="adj3" fmla="val 1030991"/>
              <a:gd name="adj4" fmla="val 12995721"/>
              <a:gd name="adj5" fmla="val 10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8" name="원형 화살표 67"/>
          <p:cNvSpPr/>
          <p:nvPr/>
        </p:nvSpPr>
        <p:spPr>
          <a:xfrm rot="3183175" flipH="1">
            <a:off x="6714753" y="5152232"/>
            <a:ext cx="388937" cy="482600"/>
          </a:xfrm>
          <a:prstGeom prst="circularArrow">
            <a:avLst>
              <a:gd name="adj1" fmla="val 5746"/>
              <a:gd name="adj2" fmla="val 3115140"/>
              <a:gd name="adj3" fmla="val 1030991"/>
              <a:gd name="adj4" fmla="val 12995721"/>
              <a:gd name="adj5" fmla="val 10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9" name="원형 화살표 68"/>
          <p:cNvSpPr/>
          <p:nvPr/>
        </p:nvSpPr>
        <p:spPr>
          <a:xfrm rot="3183175" flipH="1">
            <a:off x="7146553" y="5152232"/>
            <a:ext cx="388937" cy="482600"/>
          </a:xfrm>
          <a:prstGeom prst="circularArrow">
            <a:avLst>
              <a:gd name="adj1" fmla="val 5746"/>
              <a:gd name="adj2" fmla="val 3115140"/>
              <a:gd name="adj3" fmla="val 1030991"/>
              <a:gd name="adj4" fmla="val 12995721"/>
              <a:gd name="adj5" fmla="val 10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0" name="원형 화살표 69"/>
          <p:cNvSpPr/>
          <p:nvPr/>
        </p:nvSpPr>
        <p:spPr>
          <a:xfrm rot="3183175" flipH="1">
            <a:off x="7579147" y="5151438"/>
            <a:ext cx="388937" cy="484188"/>
          </a:xfrm>
          <a:prstGeom prst="circularArrow">
            <a:avLst>
              <a:gd name="adj1" fmla="val 5746"/>
              <a:gd name="adj2" fmla="val 3115140"/>
              <a:gd name="adj3" fmla="val 1030991"/>
              <a:gd name="adj4" fmla="val 12995721"/>
              <a:gd name="adj5" fmla="val 10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31537"/>
              </p:ext>
            </p:extLst>
          </p:nvPr>
        </p:nvGraphicFramePr>
        <p:xfrm>
          <a:off x="1487488" y="1660426"/>
          <a:ext cx="9145588" cy="436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880320"/>
                <a:gridCol w="1080120"/>
                <a:gridCol w="4465068"/>
              </a:tblGrid>
              <a:tr h="274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리턴타입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3493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add(E e) 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객체를 맨 끝에 추가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add(</a:t>
                      </a:r>
                      <a:r>
                        <a:rPr lang="en-US" altLang="ko-KR" sz="110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 index, E element) 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인덱스에 객체를 추가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 smtClean="0">
                          <a:effectLst/>
                        </a:rPr>
                        <a:t>addAll</a:t>
                      </a:r>
                      <a:r>
                        <a:rPr lang="en-US" sz="1100" dirty="0" smtClean="0">
                          <a:effectLst/>
                        </a:rPr>
                        <a:t>(Collection</a:t>
                      </a:r>
                      <a:r>
                        <a:rPr lang="en-US" sz="1100" dirty="0">
                          <a:effectLst/>
                        </a:rPr>
                        <a:t>&lt;? extends E&gt; c</a:t>
                      </a:r>
                      <a:r>
                        <a:rPr lang="en-US" sz="1100" dirty="0" smtClean="0">
                          <a:effectLst/>
                        </a:rPr>
                        <a:t>) </a:t>
                      </a:r>
                      <a:endParaRPr lang="en-US" sz="1100" dirty="0">
                        <a:effectLst/>
                      </a:endParaRPr>
                    </a:p>
                  </a:txBody>
                  <a:tcPr marL="63504" marR="38102" marT="50802" marB="19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effectLst/>
                        </a:rPr>
                        <a:t>boolean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63504" marR="38102" marT="50802" marB="19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>
                          <a:effectLst/>
                        </a:rPr>
                        <a:t>주어진 </a:t>
                      </a:r>
                      <a:r>
                        <a:rPr lang="en-US" altLang="ko-KR" sz="1100">
                          <a:effectLst/>
                        </a:rPr>
                        <a:t>Collection</a:t>
                      </a:r>
                      <a:r>
                        <a:rPr lang="ko-KR" altLang="en-US" sz="1100">
                          <a:effectLst/>
                        </a:rPr>
                        <a:t>타입 객체를 리스트에 추가</a:t>
                      </a:r>
                      <a:endParaRPr lang="en-US" sz="1100">
                        <a:effectLst/>
                      </a:endParaRPr>
                    </a:p>
                  </a:txBody>
                  <a:tcPr marL="63504" marR="38102" marT="50802" marB="19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set(</a:t>
                      </a:r>
                      <a:r>
                        <a:rPr lang="en-US" altLang="ko-KR" sz="110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 index, E element)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인덱스에 저장된 객체를 주어진 객체로 바꿈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055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contains(Object o)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객체가 저장되어 있는지 여부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get(</a:t>
                      </a:r>
                      <a:r>
                        <a:rPr lang="en-US" altLang="ko-KR" sz="110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index) 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인덱스에 저장된 객체를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iterator() 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Iterator&lt;E&gt;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저장된 객체를 한번씩 가져오는 반복자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err="1" smtClean="0">
                          <a:solidFill>
                            <a:schemeClr val="tx1"/>
                          </a:solidFill>
                        </a:rPr>
                        <a:t>isEmpty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컬렉션이 비어 있는지 조사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size() 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저장되어 있는 전체 </a:t>
                      </a:r>
                      <a:r>
                        <a:rPr lang="ko-KR" altLang="en-US" sz="1100" err="1" smtClean="0">
                          <a:solidFill>
                            <a:schemeClr val="tx1"/>
                          </a:solidFill>
                        </a:rPr>
                        <a:t>객체수를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 리턴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7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clear() 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저장된 모든 객체를 삭제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remove(</a:t>
                      </a:r>
                      <a:r>
                        <a:rPr lang="en-US" altLang="ko-KR" sz="110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 index) 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주어진 인덱스에 저장된 객체를 삭제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remove(Object o)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주어진 객체를 삭제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5538" y="1052513"/>
            <a:ext cx="36247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계열 주요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List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2999929" y="3840832"/>
            <a:ext cx="88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 err="1" smtClean="0">
                <a:latin typeface="+mn-ea"/>
                <a:ea typeface="+mn-ea"/>
              </a:rPr>
              <a:t>ArrayList</a:t>
            </a:r>
            <a:endParaRPr lang="ko-KR" altLang="en-US" sz="1400" smtClean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999929" y="4148807"/>
            <a:ext cx="6192837" cy="1368425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1127448" y="3356992"/>
            <a:ext cx="418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ko-KR" altLang="en-US" sz="1800" smtClean="0">
                <a:latin typeface="+mn-ea"/>
                <a:ea typeface="+mn-ea"/>
              </a:rPr>
              <a:t>예</a:t>
            </a:r>
            <a:r>
              <a:rPr lang="en-US" altLang="ko-KR" sz="1800" smtClean="0">
                <a:latin typeface="+mn-ea"/>
                <a:ea typeface="+mn-ea"/>
              </a:rPr>
              <a:t>) List&lt;E&gt; list = new </a:t>
            </a:r>
            <a:r>
              <a:rPr lang="en-US" altLang="ko-KR" sz="1800" err="1" smtClean="0">
                <a:latin typeface="+mn-ea"/>
                <a:ea typeface="+mn-ea"/>
              </a:rPr>
              <a:t>ArrayList</a:t>
            </a:r>
            <a:r>
              <a:rPr lang="en-US" altLang="ko-KR" sz="1800" smtClean="0">
                <a:latin typeface="+mn-ea"/>
                <a:ea typeface="+mn-ea"/>
              </a:rPr>
              <a:t>&lt;E&gt;();</a:t>
            </a:r>
            <a:endParaRPr lang="ko-KR" altLang="en-US" sz="1800" smtClean="0">
              <a:latin typeface="+mn-ea"/>
              <a:ea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431"/>
              </p:ext>
            </p:extLst>
          </p:nvPr>
        </p:nvGraphicFramePr>
        <p:xfrm>
          <a:off x="3655566" y="4364707"/>
          <a:ext cx="4824410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"/>
                <a:gridCol w="482441"/>
                <a:gridCol w="482441"/>
                <a:gridCol w="482441"/>
                <a:gridCol w="482441"/>
                <a:gridCol w="482441"/>
                <a:gridCol w="482441"/>
                <a:gridCol w="482441"/>
                <a:gridCol w="482441"/>
                <a:gridCol w="482441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4087366" y="5106069"/>
            <a:ext cx="39068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latin typeface="+mn-ea"/>
                <a:ea typeface="+mn-ea"/>
              </a:rPr>
              <a:t>E </a:t>
            </a:r>
            <a:r>
              <a:rPr lang="ko-KR" altLang="en-US" sz="1200" smtClean="0">
                <a:latin typeface="+mn-ea"/>
                <a:ea typeface="+mn-ea"/>
              </a:rPr>
              <a:t>타입의 객체 </a:t>
            </a:r>
            <a:r>
              <a:rPr lang="en-US" altLang="ko-KR" sz="1200" smtClean="0">
                <a:latin typeface="+mn-ea"/>
                <a:ea typeface="+mn-ea"/>
              </a:rPr>
              <a:t>10</a:t>
            </a:r>
            <a:r>
              <a:rPr lang="ko-KR" altLang="en-US" sz="1200" smtClean="0">
                <a:latin typeface="+mn-ea"/>
                <a:ea typeface="+mn-ea"/>
              </a:rPr>
              <a:t>개를 저장할 수 있는 공간 생성</a:t>
            </a:r>
            <a:r>
              <a:rPr lang="en-US" altLang="ko-KR" sz="1200" smtClean="0">
                <a:latin typeface="+mn-ea"/>
                <a:ea typeface="+mn-ea"/>
              </a:rPr>
              <a:t>(</a:t>
            </a:r>
            <a:r>
              <a:rPr lang="ko-KR" altLang="en-US" sz="1200" smtClean="0">
                <a:latin typeface="+mn-ea"/>
                <a:ea typeface="+mn-ea"/>
              </a:rPr>
              <a:t>배열</a:t>
            </a:r>
            <a:r>
              <a:rPr lang="en-US" altLang="ko-KR" sz="1200" smtClean="0">
                <a:latin typeface="+mn-ea"/>
                <a:ea typeface="+mn-ea"/>
              </a:rPr>
              <a:t>)</a:t>
            </a:r>
            <a:endParaRPr lang="ko-KR" altLang="en-US" sz="1200" smtClean="0">
              <a:latin typeface="+mn-ea"/>
              <a:ea typeface="+mn-ea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631504" y="6078662"/>
            <a:ext cx="8880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200" b="1" smtClean="0">
                <a:latin typeface="+mn-ea"/>
                <a:ea typeface="+mn-ea"/>
              </a:rPr>
              <a:t>* </a:t>
            </a:r>
            <a:r>
              <a:rPr lang="ko-KR" altLang="en-US" sz="1200" b="1" smtClean="0">
                <a:latin typeface="+mn-ea"/>
                <a:ea typeface="+mn-ea"/>
              </a:rPr>
              <a:t>동기화 </a:t>
            </a:r>
            <a:r>
              <a:rPr lang="en-US" altLang="ko-KR" sz="1200" b="1" smtClean="0">
                <a:latin typeface="+mn-ea"/>
                <a:ea typeface="+mn-ea"/>
              </a:rPr>
              <a:t>: </a:t>
            </a:r>
            <a:r>
              <a:rPr lang="ko-KR" altLang="en-US" sz="1200" b="1" smtClean="0">
                <a:latin typeface="+mn-ea"/>
                <a:ea typeface="+mn-ea"/>
              </a:rPr>
              <a:t>하나의 자원</a:t>
            </a:r>
            <a:r>
              <a:rPr lang="en-US" altLang="ko-KR" sz="1200" b="1" smtClean="0">
                <a:latin typeface="+mn-ea"/>
                <a:ea typeface="+mn-ea"/>
              </a:rPr>
              <a:t>(</a:t>
            </a:r>
            <a:r>
              <a:rPr lang="ko-KR" altLang="en-US" sz="1200" b="1" smtClean="0">
                <a:latin typeface="+mn-ea"/>
                <a:ea typeface="+mn-ea"/>
              </a:rPr>
              <a:t>데이터</a:t>
            </a:r>
            <a:r>
              <a:rPr lang="en-US" altLang="ko-KR" sz="1200" b="1" smtClean="0">
                <a:latin typeface="+mn-ea"/>
                <a:ea typeface="+mn-ea"/>
              </a:rPr>
              <a:t>)</a:t>
            </a:r>
            <a:r>
              <a:rPr lang="ko-KR" altLang="en-US" sz="1200" b="1" smtClean="0">
                <a:latin typeface="+mn-ea"/>
                <a:ea typeface="+mn-ea"/>
              </a:rPr>
              <a:t>에 대해 여러 </a:t>
            </a:r>
            <a:r>
              <a:rPr lang="ko-KR" altLang="en-US" sz="1200" b="1" err="1" smtClean="0">
                <a:latin typeface="+mn-ea"/>
                <a:ea typeface="+mn-ea"/>
              </a:rPr>
              <a:t>스레드가</a:t>
            </a:r>
            <a:r>
              <a:rPr lang="ko-KR" altLang="en-US" sz="1200" b="1" smtClean="0">
                <a:latin typeface="+mn-ea"/>
                <a:ea typeface="+mn-ea"/>
              </a:rPr>
              <a:t> 접근 하려 할 때 한 시점에서 하나의 </a:t>
            </a:r>
            <a:r>
              <a:rPr lang="ko-KR" altLang="en-US" sz="1200" b="1" err="1" smtClean="0">
                <a:latin typeface="+mn-ea"/>
                <a:ea typeface="+mn-ea"/>
              </a:rPr>
              <a:t>스레드만</a:t>
            </a:r>
            <a:r>
              <a:rPr lang="ko-KR" altLang="en-US" sz="1200" b="1" smtClean="0">
                <a:latin typeface="+mn-ea"/>
                <a:ea typeface="+mn-ea"/>
              </a:rPr>
              <a:t> 사용할 수 있도록 하는 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5538" y="1052513"/>
            <a:ext cx="19351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ArrayList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8256" y="1604962"/>
            <a:ext cx="9961563" cy="15361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 후손으로 초기 저장 용량은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으로 자동 설정되며 따로 지정도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저장 용량을 초과한 객체들이 들어오면 자동으로 늘어나며 고정도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동기화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(Synchronized)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제공하지 않음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List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538" y="1052513"/>
            <a:ext cx="21018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LinkedList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8256" y="1604961"/>
            <a:ext cx="9961563" cy="153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후손으로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인접 참조를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링크해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체인처럼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특정 인덱스에서 객체를 제거하거나 추가하게 되면 바로 앞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뒤 링크만 변경하면 되기 때문에 객체 삭제와 삽입이 빈번하게 일어나는 곳에서는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보다 성능이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좋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8213" y="3716362"/>
            <a:ext cx="7848600" cy="2520950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2135188" y="3306787"/>
            <a:ext cx="104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+mn-ea"/>
                <a:ea typeface="+mn-ea"/>
              </a:rPr>
              <a:t>Heap</a:t>
            </a:r>
            <a:endParaRPr lang="ko-KR" altLang="en-US" sz="1800" smtClean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95550" y="3987825"/>
            <a:ext cx="7272338" cy="1528762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825750" y="4022750"/>
            <a:ext cx="2573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err="1" smtClean="0">
                <a:latin typeface="+mn-ea"/>
                <a:ea typeface="+mn-ea"/>
              </a:rPr>
              <a:t>LinkedList</a:t>
            </a:r>
            <a:endParaRPr lang="ko-KR" altLang="en-US" sz="1100" smtClean="0">
              <a:latin typeface="+mn-ea"/>
              <a:ea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54958"/>
              </p:ext>
            </p:extLst>
          </p:nvPr>
        </p:nvGraphicFramePr>
        <p:xfrm>
          <a:off x="2960688" y="4375175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3248025" y="5702325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28" name="타원 27"/>
          <p:cNvSpPr/>
          <p:nvPr/>
        </p:nvSpPr>
        <p:spPr>
          <a:xfrm>
            <a:off x="4891088" y="5702325"/>
            <a:ext cx="792162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29" name="타원 28"/>
          <p:cNvSpPr/>
          <p:nvPr/>
        </p:nvSpPr>
        <p:spPr>
          <a:xfrm>
            <a:off x="6783388" y="5702325"/>
            <a:ext cx="790575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0" name="타원 29"/>
          <p:cNvSpPr/>
          <p:nvPr/>
        </p:nvSpPr>
        <p:spPr>
          <a:xfrm>
            <a:off x="8562975" y="5702325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31" name="직선 화살표 연결선 30"/>
          <p:cNvCxnSpPr>
            <a:endCxn id="27" idx="0"/>
          </p:cNvCxnSpPr>
          <p:nvPr/>
        </p:nvCxnSpPr>
        <p:spPr>
          <a:xfrm>
            <a:off x="3248025" y="5268937"/>
            <a:ext cx="396875" cy="43338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8" idx="0"/>
          </p:cNvCxnSpPr>
          <p:nvPr/>
        </p:nvCxnSpPr>
        <p:spPr>
          <a:xfrm>
            <a:off x="4746625" y="5268937"/>
            <a:ext cx="539750" cy="43338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9" idx="0"/>
          </p:cNvCxnSpPr>
          <p:nvPr/>
        </p:nvCxnSpPr>
        <p:spPr>
          <a:xfrm>
            <a:off x="6135688" y="5268937"/>
            <a:ext cx="1042987" cy="43338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0" idx="0"/>
          </p:cNvCxnSpPr>
          <p:nvPr/>
        </p:nvCxnSpPr>
        <p:spPr>
          <a:xfrm flipH="1">
            <a:off x="8958263" y="5268937"/>
            <a:ext cx="87312" cy="43338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48483"/>
              </p:ext>
            </p:extLst>
          </p:nvPr>
        </p:nvGraphicFramePr>
        <p:xfrm>
          <a:off x="4411663" y="4375175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/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00628"/>
              </p:ext>
            </p:extLst>
          </p:nvPr>
        </p:nvGraphicFramePr>
        <p:xfrm>
          <a:off x="5826125" y="4375175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76116"/>
              </p:ext>
            </p:extLst>
          </p:nvPr>
        </p:nvGraphicFramePr>
        <p:xfrm>
          <a:off x="7265988" y="4375175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/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09666"/>
              </p:ext>
            </p:extLst>
          </p:nvPr>
        </p:nvGraphicFramePr>
        <p:xfrm>
          <a:off x="8678863" y="4375175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>
            <a:off x="3557588" y="4795862"/>
            <a:ext cx="973137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999038" y="4795862"/>
            <a:ext cx="97155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438900" y="4795862"/>
            <a:ext cx="97155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878763" y="4795862"/>
            <a:ext cx="97155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751763" y="4508525"/>
            <a:ext cx="966787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6354763" y="4508525"/>
            <a:ext cx="9652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897438" y="4508525"/>
            <a:ext cx="966787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3467100" y="4508525"/>
            <a:ext cx="966788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15559</TotalTime>
  <Words>1651</Words>
  <Application>Microsoft Office PowerPoint</Application>
  <PresentationFormat>와이드스크린</PresentationFormat>
  <Paragraphs>452</Paragraphs>
  <Slides>22</Slides>
  <Notes>2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Lato Black</vt:lpstr>
      <vt:lpstr>굴림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user1</cp:lastModifiedBy>
  <cp:revision>1030</cp:revision>
  <cp:lastPrinted>2021-06-03T11:36:23Z</cp:lastPrinted>
  <dcterms:created xsi:type="dcterms:W3CDTF">2011-06-13T04:09:39Z</dcterms:created>
  <dcterms:modified xsi:type="dcterms:W3CDTF">2021-06-03T12:59:09Z</dcterms:modified>
</cp:coreProperties>
</file>