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99" r:id="rId1"/>
  </p:sldMasterIdLst>
  <p:notesMasterIdLst>
    <p:notesMasterId r:id="rId24"/>
  </p:notesMasterIdLst>
  <p:sldIdLst>
    <p:sldId id="499" r:id="rId2"/>
    <p:sldId id="470" r:id="rId3"/>
    <p:sldId id="500" r:id="rId4"/>
    <p:sldId id="501" r:id="rId5"/>
    <p:sldId id="502" r:id="rId6"/>
    <p:sldId id="503" r:id="rId7"/>
    <p:sldId id="473" r:id="rId8"/>
    <p:sldId id="504" r:id="rId9"/>
    <p:sldId id="505" r:id="rId10"/>
    <p:sldId id="506" r:id="rId11"/>
    <p:sldId id="507" r:id="rId12"/>
    <p:sldId id="509" r:id="rId13"/>
    <p:sldId id="510" r:id="rId14"/>
    <p:sldId id="512" r:id="rId15"/>
    <p:sldId id="513" r:id="rId16"/>
    <p:sldId id="514" r:id="rId17"/>
    <p:sldId id="515" r:id="rId18"/>
    <p:sldId id="516" r:id="rId19"/>
    <p:sldId id="517" r:id="rId20"/>
    <p:sldId id="518" r:id="rId21"/>
    <p:sldId id="519" r:id="rId22"/>
    <p:sldId id="520" r:id="rId23"/>
  </p:sldIdLst>
  <p:sldSz cx="12192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39AD"/>
    <a:srgbClr val="D9D9D9"/>
    <a:srgbClr val="06149C"/>
    <a:srgbClr val="9C1A0C"/>
    <a:srgbClr val="EAEAEA"/>
    <a:srgbClr val="ED1B24"/>
    <a:srgbClr val="000099"/>
    <a:srgbClr val="1300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8" autoAdjust="0"/>
    <p:restoredTop sz="84447" autoAdjust="0"/>
  </p:normalViewPr>
  <p:slideViewPr>
    <p:cSldViewPr>
      <p:cViewPr varScale="1">
        <p:scale>
          <a:sx n="98" d="100"/>
          <a:sy n="98" d="100"/>
        </p:scale>
        <p:origin x="936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12CD2-90DA-4BCA-B295-FE007BEC4FA0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75CF1-A71F-415C-ADD1-5F17D482E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062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스레드의</a:t>
            </a:r>
            <a:r>
              <a:rPr lang="ko-KR" altLang="en-US" dirty="0" smtClean="0"/>
              <a:t> 개념을 알기 위해서는 먼저 프로세스부터 알아야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75CF1-A71F-415C-ADD1-5F17D482ECC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47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스레드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구현 시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Thread, Runnable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을 상속받고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run()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메소드를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오버라이딩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하지만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왜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스레드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실행 시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run()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을 호출하지 않고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start()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를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호출하는걸까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75CF1-A71F-415C-ADD1-5F17D482ECC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327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동시성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멀티 작업을 위해 하나의 코어에서 멀티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번갈아 가며 실행하는 성질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병렬성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멀티 작업을 위해 멀티</a:t>
            </a:r>
            <a:r>
              <a:rPr lang="ko-KR" altLang="en-US" baseline="0" dirty="0" smtClean="0"/>
              <a:t> 코어에서 개별 </a:t>
            </a:r>
            <a:r>
              <a:rPr lang="ko-KR" altLang="en-US" baseline="0" dirty="0" err="1" smtClean="0"/>
              <a:t>스레드를</a:t>
            </a:r>
            <a:r>
              <a:rPr lang="ko-KR" altLang="en-US" baseline="0" dirty="0" smtClean="0"/>
              <a:t> 동시에 실행하는 성질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75CF1-A71F-415C-ADD1-5F17D482ECC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553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동시성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멀티 작업을 위해 하나의 코어에서 멀티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번갈아 가며 실행하는 성질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병렬성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멀티 작업을 위해 멀티</a:t>
            </a:r>
            <a:r>
              <a:rPr lang="ko-KR" altLang="en-US" baseline="0" dirty="0" smtClean="0"/>
              <a:t> 코어에서 개별 </a:t>
            </a:r>
            <a:r>
              <a:rPr lang="ko-KR" altLang="en-US" baseline="0" dirty="0" err="1" smtClean="0"/>
              <a:t>스레드를</a:t>
            </a:r>
            <a:r>
              <a:rPr lang="ko-KR" altLang="en-US" baseline="0" dirty="0" smtClean="0"/>
              <a:t> 동시에 실행하는 성질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75CF1-A71F-415C-ADD1-5F17D482ECC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397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75CF1-A71F-415C-ADD1-5F17D482ECC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411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75CF1-A71F-415C-ADD1-5F17D482ECC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3633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effectLst/>
              </a:rPr>
              <a:t>** resume(), stop(), suspend()</a:t>
            </a:r>
            <a:r>
              <a:rPr lang="ko-KR" altLang="en-US" dirty="0" smtClean="0">
                <a:effectLst/>
              </a:rPr>
              <a:t>는 </a:t>
            </a:r>
            <a:r>
              <a:rPr lang="ko-KR" altLang="en-US" dirty="0" err="1" smtClean="0">
                <a:effectLst/>
              </a:rPr>
              <a:t>스레드를</a:t>
            </a:r>
            <a:r>
              <a:rPr lang="ko-KR" altLang="en-US" dirty="0" smtClean="0">
                <a:effectLst/>
              </a:rPr>
              <a:t> 교착상태</a:t>
            </a:r>
            <a:r>
              <a:rPr lang="en-US" altLang="ko-KR" dirty="0" smtClean="0">
                <a:effectLst/>
              </a:rPr>
              <a:t>(dead-lock)</a:t>
            </a:r>
            <a:r>
              <a:rPr lang="ko-KR" altLang="en-US" dirty="0" smtClean="0">
                <a:effectLst/>
              </a:rPr>
              <a:t>로 만들</a:t>
            </a:r>
            <a:r>
              <a:rPr lang="en-US" altLang="ko-KR" dirty="0" err="1" smtClean="0">
                <a:effectLst/>
              </a:rPr>
              <a:t>rl</a:t>
            </a:r>
            <a:r>
              <a:rPr lang="ko-KR" altLang="en-US" dirty="0" smtClean="0">
                <a:effectLst/>
              </a:rPr>
              <a:t> 쉽기 때문에 </a:t>
            </a:r>
            <a:r>
              <a:rPr lang="en-US" altLang="ko-KR" dirty="0" smtClean="0">
                <a:effectLst/>
              </a:rPr>
              <a:t>deprecated </a:t>
            </a:r>
            <a:r>
              <a:rPr lang="ko-KR" altLang="en-US" dirty="0" smtClean="0">
                <a:effectLst/>
              </a:rPr>
              <a:t>되었다</a:t>
            </a:r>
            <a:r>
              <a:rPr lang="en-US" altLang="ko-KR" smtClean="0">
                <a:effectLst/>
              </a:rPr>
              <a:t>.</a:t>
            </a:r>
            <a:endParaRPr lang="en-US" altLang="ko-KR" dirty="0" smtClean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75CF1-A71F-415C-ADD1-5F17D482ECC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419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멀티 </a:t>
            </a:r>
            <a:r>
              <a:rPr lang="ko-KR" altLang="en-US" dirty="0" err="1" smtClean="0">
                <a:solidFill>
                  <a:schemeClr val="tx1"/>
                </a:solidFill>
              </a:rPr>
              <a:t>스레드로</a:t>
            </a:r>
            <a:r>
              <a:rPr lang="ko-KR" altLang="en-US" dirty="0" smtClean="0">
                <a:solidFill>
                  <a:schemeClr val="tx1"/>
                </a:solidFill>
              </a:rPr>
              <a:t> 동작하는 프로세스의 경우 같은 프로세스 내의 자원을 공유하여 작업을 </a:t>
            </a:r>
            <a:r>
              <a:rPr lang="ko-KR" altLang="en-US" dirty="0" err="1" smtClean="0">
                <a:solidFill>
                  <a:schemeClr val="tx1"/>
                </a:solidFill>
              </a:rPr>
              <a:t>하다보니</a:t>
            </a:r>
            <a:r>
              <a:rPr lang="ko-KR" altLang="en-US" dirty="0" smtClean="0">
                <a:solidFill>
                  <a:schemeClr val="tx1"/>
                </a:solidFill>
              </a:rPr>
              <a:t> 서로에게 영향을 미치게 됨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75CF1-A71F-415C-ADD1-5F17D482ECC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2110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멀티 </a:t>
            </a:r>
            <a:r>
              <a:rPr lang="ko-KR" altLang="en-US" dirty="0" err="1" smtClean="0">
                <a:solidFill>
                  <a:schemeClr val="tx1"/>
                </a:solidFill>
              </a:rPr>
              <a:t>스레드로</a:t>
            </a:r>
            <a:r>
              <a:rPr lang="ko-KR" altLang="en-US" dirty="0" smtClean="0">
                <a:solidFill>
                  <a:schemeClr val="tx1"/>
                </a:solidFill>
              </a:rPr>
              <a:t> 동작하는 프로세스의 경우 같은 프로세스 내의 자원을 공유하여 작업을 </a:t>
            </a:r>
            <a:r>
              <a:rPr lang="ko-KR" altLang="en-US" dirty="0" err="1" smtClean="0">
                <a:solidFill>
                  <a:schemeClr val="tx1"/>
                </a:solidFill>
              </a:rPr>
              <a:t>하다보니</a:t>
            </a:r>
            <a:r>
              <a:rPr lang="ko-KR" altLang="en-US" dirty="0" smtClean="0">
                <a:solidFill>
                  <a:schemeClr val="tx1"/>
                </a:solidFill>
              </a:rPr>
              <a:t> 서로에게 영향을 미치게 됨</a:t>
            </a:r>
            <a:r>
              <a:rPr lang="en-US" altLang="ko-KR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75CF1-A71F-415C-ADD1-5F17D482ECC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1387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멀티 </a:t>
            </a:r>
            <a:r>
              <a:rPr lang="ko-KR" altLang="en-US" dirty="0" err="1" smtClean="0">
                <a:solidFill>
                  <a:schemeClr val="tx1"/>
                </a:solidFill>
              </a:rPr>
              <a:t>스레드로</a:t>
            </a:r>
            <a:r>
              <a:rPr lang="ko-KR" altLang="en-US" dirty="0" smtClean="0">
                <a:solidFill>
                  <a:schemeClr val="tx1"/>
                </a:solidFill>
              </a:rPr>
              <a:t> 동작하는 프로세스의 경우 같은 프로세스 내의 자원을 공유하여 작업을 </a:t>
            </a:r>
            <a:r>
              <a:rPr lang="ko-KR" altLang="en-US" dirty="0" err="1" smtClean="0">
                <a:solidFill>
                  <a:schemeClr val="tx1"/>
                </a:solidFill>
              </a:rPr>
              <a:t>하다보니</a:t>
            </a:r>
            <a:r>
              <a:rPr lang="ko-KR" altLang="en-US" dirty="0" smtClean="0">
                <a:solidFill>
                  <a:schemeClr val="tx1"/>
                </a:solidFill>
              </a:rPr>
              <a:t> 서로에게 영향을 미치게 됨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75CF1-A71F-415C-ADD1-5F17D482ECC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268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멀티 </a:t>
            </a:r>
            <a:r>
              <a:rPr lang="ko-KR" altLang="en-US" dirty="0" err="1" smtClean="0">
                <a:solidFill>
                  <a:schemeClr val="tx1"/>
                </a:solidFill>
              </a:rPr>
              <a:t>스레드로</a:t>
            </a:r>
            <a:r>
              <a:rPr lang="ko-KR" altLang="en-US" dirty="0" smtClean="0">
                <a:solidFill>
                  <a:schemeClr val="tx1"/>
                </a:solidFill>
              </a:rPr>
              <a:t> 동작하는 프로세스의 경우 같은 프로세스 내의 자원을 공유하여 작업을 </a:t>
            </a:r>
            <a:r>
              <a:rPr lang="ko-KR" altLang="en-US" dirty="0" err="1" smtClean="0">
                <a:solidFill>
                  <a:schemeClr val="tx1"/>
                </a:solidFill>
              </a:rPr>
              <a:t>하다보니</a:t>
            </a:r>
            <a:r>
              <a:rPr lang="ko-KR" altLang="en-US" dirty="0" smtClean="0">
                <a:solidFill>
                  <a:schemeClr val="tx1"/>
                </a:solidFill>
              </a:rPr>
              <a:t> 서로에게 영향을 미치게 됨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75CF1-A71F-415C-ADD1-5F17D482ECC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117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75CF1-A71F-415C-ADD1-5F17D482ECC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2251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멀티 </a:t>
            </a:r>
            <a:r>
              <a:rPr lang="ko-KR" altLang="en-US" dirty="0" err="1" smtClean="0">
                <a:solidFill>
                  <a:schemeClr val="tx1"/>
                </a:solidFill>
              </a:rPr>
              <a:t>스레드로</a:t>
            </a:r>
            <a:r>
              <a:rPr lang="ko-KR" altLang="en-US" dirty="0" smtClean="0">
                <a:solidFill>
                  <a:schemeClr val="tx1"/>
                </a:solidFill>
              </a:rPr>
              <a:t> 동작하는 프로세스의 경우 같은 프로세스 내의 자원을 공유하여 작업을 </a:t>
            </a:r>
            <a:r>
              <a:rPr lang="ko-KR" altLang="en-US" dirty="0" err="1" smtClean="0">
                <a:solidFill>
                  <a:schemeClr val="tx1"/>
                </a:solidFill>
              </a:rPr>
              <a:t>하다보니</a:t>
            </a:r>
            <a:r>
              <a:rPr lang="ko-KR" altLang="en-US" dirty="0" smtClean="0">
                <a:solidFill>
                  <a:schemeClr val="tx1"/>
                </a:solidFill>
              </a:rPr>
              <a:t> 서로에게 영향을 미치게 됨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75CF1-A71F-415C-ADD1-5F17D482ECC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64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75CF1-A71F-415C-ADD1-5F17D482ECC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73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75CF1-A71F-415C-ADD1-5F17D482ECC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781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위 그림은 </a:t>
            </a:r>
            <a:r>
              <a:rPr lang="ko-KR" altLang="en-US" dirty="0" err="1" smtClean="0"/>
              <a:t>싱글</a:t>
            </a:r>
            <a:r>
              <a:rPr lang="ko-KR" altLang="en-US" dirty="0" smtClean="0"/>
              <a:t> 코어 환경에서 </a:t>
            </a:r>
            <a:r>
              <a:rPr lang="ko-KR" altLang="en-US" dirty="0" err="1" smtClean="0"/>
              <a:t>싱글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멀티스레드의</a:t>
            </a:r>
            <a:r>
              <a:rPr lang="ko-KR" altLang="en-US" dirty="0" smtClean="0"/>
              <a:t> 동작을 나타냄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멀티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하나의 프로세스 안에 서 여러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병행 처리 되는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75CF1-A71F-415C-ADD1-5F17D482ECC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789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교착 상태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두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자원을 점유한 상태에서 서로 상대편이 점유한 자원을 사용하려고 기다리느라 진행이 멈춰있는 상태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75CF1-A71F-415C-ADD1-5F17D482ECC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310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java.lang.Thread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75CF1-A71F-415C-ADD1-5F17D482ECC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384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java.lang.Runnable</a:t>
            </a:r>
            <a:endParaRPr lang="ko-KR" altLang="en-US" dirty="0" smtClean="0"/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** </a:t>
            </a:r>
            <a:r>
              <a:rPr lang="ko-KR" altLang="en-US" dirty="0" smtClean="0"/>
              <a:t>한번 실행이 종료된 </a:t>
            </a:r>
            <a:r>
              <a:rPr lang="ko-KR" altLang="en-US" dirty="0" err="1" smtClean="0"/>
              <a:t>스레드는</a:t>
            </a:r>
            <a:r>
              <a:rPr lang="ko-KR" altLang="en-US" dirty="0" smtClean="0"/>
              <a:t> 다시 호출 불가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75CF1-A71F-415C-ADD1-5F17D482ECC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8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스레드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구현 시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Thread, Runnable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을 상속받고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run()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메소드를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오버라이딩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하지만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왜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스레드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실행 시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run()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을 호출하지 않고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start()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를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호출하는걸까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75CF1-A71F-415C-ADD1-5F17D482ECC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75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>
            <a:grpSpLocks/>
          </p:cNvGrpSpPr>
          <p:nvPr userDrawn="1"/>
        </p:nvGrpSpPr>
        <p:grpSpPr bwMode="auto">
          <a:xfrm>
            <a:off x="2693988" y="1466850"/>
            <a:ext cx="6786562" cy="4122738"/>
            <a:chOff x="3413702" y="746702"/>
            <a:chExt cx="5364596" cy="5364596"/>
          </a:xfrm>
        </p:grpSpPr>
        <p:sp>
          <p:nvSpPr>
            <p:cNvPr id="3" name="직사각형 2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541699" y="928483"/>
              <a:ext cx="5122405" cy="5001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60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이벤트와</a:t>
              </a:r>
              <a:endParaRPr lang="en-US" altLang="ko-KR" sz="6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>
                <a:defRPr/>
              </a:pPr>
              <a:r>
                <a:rPr lang="ko-KR" altLang="en-US" sz="60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내부클래스</a:t>
              </a:r>
              <a:endParaRPr lang="en-US" altLang="ko-KR" sz="6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280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801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8" r="25221"/>
          <a:stretch>
            <a:fillRect/>
          </a:stretch>
        </p:blipFill>
        <p:spPr bwMode="auto">
          <a:xfrm>
            <a:off x="0" y="650875"/>
            <a:ext cx="9180513" cy="620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380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52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25274-7A41-4942-AAA0-0637587EF43F}" type="datetimeFigureOut">
              <a:rPr lang="ko-KR" altLang="en-US"/>
              <a:pPr>
                <a:defRPr/>
              </a:pPr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8F29AF-5A62-486E-87B6-E5EA23394BF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43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738" y="155575"/>
            <a:ext cx="1503362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16" r:id="rId1"/>
    <p:sldLayoutId id="2147485317" r:id="rId2"/>
    <p:sldLayoutId id="2147485318" r:id="rId3"/>
    <p:sldLayoutId id="2147485319" r:id="rId4"/>
    <p:sldLayoutId id="2147485320" r:id="rId5"/>
  </p:sldLayoutIdLst>
  <p:timing>
    <p:tnLst>
      <p:par>
        <p:cTn id="1" dur="indefinite" restart="never" nodeType="tmRoot"/>
      </p:par>
    </p:tnLst>
  </p:timing>
  <p:txStyles>
    <p:titleStyle>
      <a:lvl1pPr algn="l" defTabSz="514350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514350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defTabSz="514350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defTabSz="514350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defTabSz="514350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defTabSz="514350" rtl="0" fontAlgn="base" latinLnBrk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defTabSz="514350" rtl="0" fontAlgn="base" latinLnBrk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defTabSz="514350" rtl="0" fontAlgn="base" latinLnBrk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defTabSz="514350" rtl="0" fontAlgn="base" latinLnBrk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128588" indent="-128588" algn="l" defTabSz="514350" rtl="0" eaLnBrk="0" fontAlgn="base" latinLnBrk="1" hangingPunct="0">
        <a:lnSpc>
          <a:spcPct val="90000"/>
        </a:lnSpc>
        <a:spcBef>
          <a:spcPts val="563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0" fontAlgn="base" latinLnBrk="1" hangingPunct="0">
        <a:lnSpc>
          <a:spcPct val="90000"/>
        </a:lnSpc>
        <a:spcBef>
          <a:spcPts val="2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0" fontAlgn="base" latinLnBrk="1" hangingPunct="0">
        <a:lnSpc>
          <a:spcPct val="90000"/>
        </a:lnSpc>
        <a:spcBef>
          <a:spcPts val="275"/>
        </a:spcBef>
        <a:spcAft>
          <a:spcPct val="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0" fontAlgn="base" latinLnBrk="1" hangingPunct="0">
        <a:lnSpc>
          <a:spcPct val="90000"/>
        </a:lnSpc>
        <a:spcBef>
          <a:spcPts val="275"/>
        </a:spcBef>
        <a:spcAft>
          <a:spcPct val="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0" fontAlgn="base" latinLnBrk="1" hangingPunct="0">
        <a:lnSpc>
          <a:spcPct val="90000"/>
        </a:lnSpc>
        <a:spcBef>
          <a:spcPts val="275"/>
        </a:spcBef>
        <a:spcAft>
          <a:spcPct val="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8"/>
          <p:cNvGrpSpPr>
            <a:grpSpLocks/>
          </p:cNvGrpSpPr>
          <p:nvPr/>
        </p:nvGrpSpPr>
        <p:grpSpPr bwMode="auto"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4" name="직사각형 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5400" b="1" dirty="0" err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스레드</a:t>
              </a:r>
              <a:endParaRPr lang="en-US" altLang="ko-KR" sz="5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>
                <a:defRPr/>
              </a:pPr>
              <a:r>
                <a:rPr lang="en-US" altLang="ko-KR" sz="5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(Thread)</a:t>
              </a:r>
              <a:endParaRPr lang="en-US" altLang="ko-KR" sz="5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6125" y="980728"/>
            <a:ext cx="228780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스레드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생성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스레드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(Thread)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631767" y="2276872"/>
            <a:ext cx="10933200" cy="2110704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360000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클래스명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Runnable {</a:t>
            </a:r>
            <a:endParaRPr lang="en-US" altLang="ko-KR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en-US" altLang="ko-KR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//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상속 처리 후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, run() </a:t>
            </a:r>
            <a:r>
              <a:rPr lang="ko-KR" alt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메소드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오버라이딩</a:t>
            </a:r>
            <a:endParaRPr lang="ko-KR" altLang="en-US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defTabSz="360000"/>
            <a:endParaRPr lang="ko-KR" altLang="en-US" sz="1400" dirty="0">
              <a:latin typeface="Consolas" panose="020B0609020204030204" pitchFamily="49" charset="0"/>
            </a:endParaRPr>
          </a:p>
          <a:p>
            <a:pPr defTabSz="360000"/>
            <a:r>
              <a:rPr lang="en-US" altLang="ko-KR" sz="14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	@</a:t>
            </a:r>
            <a:r>
              <a:rPr lang="en-US" altLang="ko-KR" sz="1400" dirty="0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</a:p>
          <a:p>
            <a:pPr defTabSz="360000"/>
            <a:r>
              <a:rPr lang="en-U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run() {</a:t>
            </a:r>
          </a:p>
          <a:p>
            <a:pPr defTabSz="360000"/>
            <a:r>
              <a:rPr lang="en-US" altLang="ko-KR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	//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작업하고자 하는 코드 </a:t>
            </a:r>
            <a:r>
              <a:rPr lang="ko-KR" altLang="en-US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작성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pPr defTabSz="360000"/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631767" y="4630664"/>
            <a:ext cx="10933200" cy="182267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360000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Run {</a:t>
            </a:r>
          </a:p>
          <a:p>
            <a:pPr defTabSz="360000"/>
            <a:r>
              <a:rPr lang="en-U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60000"/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ko-KR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클래스명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레퍼런스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생성자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ko-KR" sz="14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//Runnable</a:t>
            </a:r>
            <a:r>
              <a:rPr lang="ko-KR" altLang="en-US" sz="14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을 </a:t>
            </a:r>
            <a:r>
              <a:rPr lang="ko-KR" alt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구현한 객체 </a:t>
            </a:r>
            <a:r>
              <a:rPr lang="ko-KR" altLang="en-US" sz="1400" b="1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새성</a:t>
            </a:r>
            <a:endParaRPr lang="en-US" altLang="ko-KR" sz="1400" b="1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en-US" altLang="ko-KR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</a:t>
            </a:r>
          </a:p>
          <a:p>
            <a:pPr defTabSz="360000"/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Thread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thread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Thread(</a:t>
            </a:r>
            <a:r>
              <a:rPr lang="ko-KR" altLang="en-US" sz="14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레퍼런스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60000"/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thread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ko-KR" altLang="en-US" sz="1400" dirty="0"/>
          </a:p>
          <a:p>
            <a:pPr defTabSz="360000"/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60000"/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271464" y="1638878"/>
            <a:ext cx="498405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. Runnable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인터페이스를 구현하는 방법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679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6125" y="1287463"/>
            <a:ext cx="244714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run() , start()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스레드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(Thread)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884671" y="2891551"/>
            <a:ext cx="1735812" cy="2016224"/>
            <a:chOff x="1047820" y="3861048"/>
            <a:chExt cx="1735812" cy="2016224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1047820" y="3861048"/>
              <a:ext cx="0" cy="20162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2774205" y="3861048"/>
              <a:ext cx="0" cy="20162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1055440" y="5867845"/>
              <a:ext cx="17281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직사각형 64"/>
          <p:cNvSpPr/>
          <p:nvPr/>
        </p:nvSpPr>
        <p:spPr>
          <a:xfrm>
            <a:off x="1944409" y="4397700"/>
            <a:ext cx="1611421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main()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8268510" y="2891551"/>
            <a:ext cx="1735812" cy="2016224"/>
            <a:chOff x="1047820" y="3861048"/>
            <a:chExt cx="1735812" cy="2016224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1047820" y="3861048"/>
              <a:ext cx="0" cy="20162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2774205" y="3861048"/>
              <a:ext cx="0" cy="20162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055440" y="5867845"/>
              <a:ext cx="17281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/>
          <p:cNvSpPr/>
          <p:nvPr/>
        </p:nvSpPr>
        <p:spPr>
          <a:xfrm>
            <a:off x="8328248" y="4397700"/>
            <a:ext cx="1611421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main()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328248" y="3897052"/>
            <a:ext cx="1611421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run()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1509" y="4888922"/>
            <a:ext cx="1505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+mn-ea"/>
                <a:ea typeface="+mn-ea"/>
              </a:rPr>
              <a:t>Main Thread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24736" y="5627855"/>
            <a:ext cx="223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자바 프로그램 시작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39753" y="5627855"/>
            <a:ext cx="278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main()</a:t>
            </a:r>
            <a:r>
              <a:rPr lang="ko-KR" altLang="en-US" dirty="0" err="1" smtClean="0">
                <a:latin typeface="+mn-ea"/>
                <a:ea typeface="+mn-ea"/>
              </a:rPr>
              <a:t>메소드</a:t>
            </a:r>
            <a:r>
              <a:rPr lang="ko-KR" altLang="en-US" dirty="0" smtClean="0">
                <a:latin typeface="+mn-ea"/>
                <a:ea typeface="+mn-ea"/>
              </a:rPr>
              <a:t> 위로  쌓임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81222" y="4888922"/>
            <a:ext cx="1505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+mn-ea"/>
                <a:ea typeface="+mn-ea"/>
              </a:rPr>
              <a:t>Main Thread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4391611" y="3717032"/>
            <a:ext cx="3096344" cy="36004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820275" y="4144434"/>
            <a:ext cx="223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+mn-ea"/>
                <a:ea typeface="+mn-ea"/>
              </a:rPr>
              <a:t>main() </a:t>
            </a:r>
            <a:r>
              <a:rPr lang="ko-KR" altLang="en-US" dirty="0" err="1" smtClean="0">
                <a:latin typeface="+mn-ea"/>
                <a:ea typeface="+mn-ea"/>
              </a:rPr>
              <a:t>메소드에서</a:t>
            </a:r>
            <a:endParaRPr lang="en-US" altLang="ko-KR" dirty="0" smtClean="0">
              <a:latin typeface="+mn-ea"/>
              <a:ea typeface="+mn-ea"/>
            </a:endParaRPr>
          </a:p>
          <a:p>
            <a:pPr algn="ctr"/>
            <a:r>
              <a:rPr lang="en-US" altLang="ko-KR" dirty="0" smtClean="0">
                <a:latin typeface="+mn-ea"/>
                <a:ea typeface="+mn-ea"/>
              </a:rPr>
              <a:t>run() </a:t>
            </a:r>
            <a:r>
              <a:rPr lang="ko-KR" altLang="en-US" dirty="0" smtClean="0">
                <a:latin typeface="+mn-ea"/>
                <a:ea typeface="+mn-ea"/>
              </a:rPr>
              <a:t>호출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71464" y="2020166"/>
            <a:ext cx="168892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1. run()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호출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951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6125" y="1287463"/>
            <a:ext cx="244714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run() , start()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스레드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(Thread)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884671" y="2891551"/>
            <a:ext cx="1735812" cy="2016224"/>
            <a:chOff x="1047820" y="3861048"/>
            <a:chExt cx="1735812" cy="2016224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1047820" y="3861048"/>
              <a:ext cx="0" cy="20162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2774205" y="3861048"/>
              <a:ext cx="0" cy="20162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1055440" y="5867845"/>
              <a:ext cx="17281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직사각형 64"/>
          <p:cNvSpPr/>
          <p:nvPr/>
        </p:nvSpPr>
        <p:spPr>
          <a:xfrm>
            <a:off x="1944409" y="4397700"/>
            <a:ext cx="1611421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main()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871847" y="2891551"/>
            <a:ext cx="1735812" cy="2016224"/>
            <a:chOff x="1047820" y="3861048"/>
            <a:chExt cx="1735812" cy="2016224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1047820" y="3861048"/>
              <a:ext cx="0" cy="20162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2774205" y="3861048"/>
              <a:ext cx="0" cy="20162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055440" y="5867845"/>
              <a:ext cx="17281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/>
          <p:cNvSpPr/>
          <p:nvPr/>
        </p:nvSpPr>
        <p:spPr>
          <a:xfrm>
            <a:off x="6931585" y="4397700"/>
            <a:ext cx="1611421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main()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1508" y="4888922"/>
            <a:ext cx="1505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+mn-ea"/>
                <a:ea typeface="+mn-ea"/>
              </a:rPr>
              <a:t>Main Thread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24736" y="5627855"/>
            <a:ext cx="223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자바 프로그램 시작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37295" y="5627855"/>
            <a:ext cx="3108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start()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dirty="0" err="1" smtClean="0">
                <a:latin typeface="+mn-ea"/>
                <a:ea typeface="+mn-ea"/>
              </a:rPr>
              <a:t>메소드가</a:t>
            </a:r>
            <a:r>
              <a:rPr lang="ko-KR" altLang="en-US" dirty="0" smtClean="0">
                <a:latin typeface="+mn-ea"/>
                <a:ea typeface="+mn-ea"/>
              </a:rPr>
              <a:t> 새로운 </a:t>
            </a:r>
            <a:r>
              <a:rPr lang="ko-KR" altLang="en-US" dirty="0" err="1" smtClean="0">
                <a:latin typeface="+mn-ea"/>
                <a:ea typeface="+mn-ea"/>
              </a:rPr>
              <a:t>스레드를</a:t>
            </a:r>
            <a:r>
              <a:rPr lang="ko-KR" altLang="en-US" dirty="0" smtClean="0">
                <a:latin typeface="+mn-ea"/>
                <a:ea typeface="+mn-ea"/>
              </a:rPr>
              <a:t> 생성하고</a:t>
            </a:r>
            <a:endParaRPr lang="en-US" altLang="ko-KR" dirty="0" smtClean="0">
              <a:latin typeface="+mn-ea"/>
              <a:ea typeface="+mn-ea"/>
            </a:endParaRPr>
          </a:p>
          <a:p>
            <a:r>
              <a:rPr lang="ko-KR" altLang="en-US" dirty="0" smtClean="0">
                <a:latin typeface="+mn-ea"/>
                <a:ea typeface="+mn-ea"/>
              </a:rPr>
              <a:t>그 위에 </a:t>
            </a:r>
            <a:r>
              <a:rPr lang="en-US" altLang="ko-KR" dirty="0" smtClean="0">
                <a:latin typeface="+mn-ea"/>
                <a:ea typeface="+mn-ea"/>
              </a:rPr>
              <a:t>run()</a:t>
            </a:r>
            <a:r>
              <a:rPr lang="ko-KR" altLang="en-US" dirty="0" err="1" smtClean="0">
                <a:latin typeface="+mn-ea"/>
                <a:ea typeface="+mn-ea"/>
              </a:rPr>
              <a:t>메소드가</a:t>
            </a:r>
            <a:r>
              <a:rPr lang="ko-KR" altLang="en-US" dirty="0" smtClean="0">
                <a:latin typeface="+mn-ea"/>
                <a:ea typeface="+mn-ea"/>
              </a:rPr>
              <a:t> 쌓임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84559" y="4888922"/>
            <a:ext cx="1505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+mn-ea"/>
                <a:ea typeface="+mn-ea"/>
              </a:rPr>
              <a:t>Main Thread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4391611" y="3717032"/>
            <a:ext cx="1704389" cy="36004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124297" y="4144434"/>
            <a:ext cx="223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+mn-ea"/>
                <a:ea typeface="+mn-ea"/>
              </a:rPr>
              <a:t>main() </a:t>
            </a:r>
            <a:r>
              <a:rPr lang="ko-KR" altLang="en-US" dirty="0" err="1" smtClean="0">
                <a:latin typeface="+mn-ea"/>
                <a:ea typeface="+mn-ea"/>
              </a:rPr>
              <a:t>메소드에서</a:t>
            </a:r>
            <a:endParaRPr lang="en-US" altLang="ko-KR" dirty="0" smtClean="0">
              <a:latin typeface="+mn-ea"/>
              <a:ea typeface="+mn-ea"/>
            </a:endParaRPr>
          </a:p>
          <a:p>
            <a:pPr algn="ctr"/>
            <a:r>
              <a:rPr lang="en-US" altLang="ko-KR" dirty="0" smtClean="0">
                <a:latin typeface="+mn-ea"/>
                <a:ea typeface="+mn-ea"/>
              </a:rPr>
              <a:t>start() </a:t>
            </a:r>
            <a:r>
              <a:rPr lang="ko-KR" altLang="en-US" dirty="0" smtClean="0">
                <a:latin typeface="+mn-ea"/>
                <a:ea typeface="+mn-ea"/>
              </a:rPr>
              <a:t>호출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71464" y="2020166"/>
            <a:ext cx="183883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. start()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호출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9366731" y="2891551"/>
            <a:ext cx="1735812" cy="2016224"/>
            <a:chOff x="1047820" y="3861048"/>
            <a:chExt cx="1735812" cy="2016224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1047820" y="3861048"/>
              <a:ext cx="0" cy="20162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2774205" y="3861048"/>
              <a:ext cx="0" cy="20162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055440" y="5867845"/>
              <a:ext cx="17281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직사각형 28"/>
          <p:cNvSpPr/>
          <p:nvPr/>
        </p:nvSpPr>
        <p:spPr>
          <a:xfrm>
            <a:off x="9426469" y="4397700"/>
            <a:ext cx="1611421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run()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505091" y="4888922"/>
            <a:ext cx="145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+mn-ea"/>
                <a:ea typeface="+mn-ea"/>
              </a:rPr>
              <a:t>New Thread</a:t>
            </a:r>
          </a:p>
        </p:txBody>
      </p:sp>
    </p:spTree>
    <p:extLst>
      <p:ext uri="{BB962C8B-B14F-4D97-AF65-F5344CB8AC3E}">
        <p14:creationId xmlns:p14="http://schemas.microsoft.com/office/powerpoint/2010/main" val="189417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스레드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(Thread)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09600" y="1844824"/>
            <a:ext cx="10931525" cy="1103461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err="1" smtClean="0">
                <a:solidFill>
                  <a:schemeClr val="tx1"/>
                </a:solidFill>
              </a:rPr>
              <a:t>스레드</a:t>
            </a:r>
            <a:r>
              <a:rPr lang="ko-KR" altLang="en-US" dirty="0" smtClean="0">
                <a:solidFill>
                  <a:schemeClr val="tx1"/>
                </a:solidFill>
              </a:rPr>
              <a:t> 개수가 코어의 수보다 많을 경우 </a:t>
            </a:r>
            <a:r>
              <a:rPr lang="ko-KR" altLang="en-US" dirty="0" err="1" smtClean="0">
                <a:solidFill>
                  <a:schemeClr val="tx1"/>
                </a:solidFill>
              </a:rPr>
              <a:t>스레드를</a:t>
            </a:r>
            <a:r>
              <a:rPr lang="ko-KR" altLang="en-US" dirty="0" smtClean="0">
                <a:solidFill>
                  <a:schemeClr val="tx1"/>
                </a:solidFill>
              </a:rPr>
              <a:t> 어떤 순서로 동시성을 실행할 것인가를 결정하는 것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err="1" smtClean="0">
                <a:solidFill>
                  <a:schemeClr val="tx1"/>
                </a:solidFill>
              </a:rPr>
              <a:t>스케쥴링에</a:t>
            </a:r>
            <a:r>
              <a:rPr lang="ko-KR" altLang="en-US" dirty="0" smtClean="0">
                <a:solidFill>
                  <a:schemeClr val="tx1"/>
                </a:solidFill>
              </a:rPr>
              <a:t> 의해 </a:t>
            </a:r>
            <a:r>
              <a:rPr lang="ko-KR" altLang="en-US" dirty="0" err="1" smtClean="0">
                <a:solidFill>
                  <a:schemeClr val="tx1"/>
                </a:solidFill>
              </a:rPr>
              <a:t>스레드들은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번갈아가며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run()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dirty="0" smtClean="0">
                <a:solidFill>
                  <a:schemeClr val="tx1"/>
                </a:solidFill>
              </a:rPr>
              <a:t> 조금씩 실행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6125" y="1287463"/>
            <a:ext cx="279435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스레드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스케쥴링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351584" y="3356992"/>
            <a:ext cx="8352928" cy="93610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2968924" y="3522104"/>
            <a:ext cx="1440160" cy="57606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Thread1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828606" y="3522104"/>
            <a:ext cx="1440160" cy="5760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Thread2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688288" y="3522104"/>
            <a:ext cx="1440160" cy="5760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Thread3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351584" y="4656984"/>
            <a:ext cx="8352928" cy="504056"/>
          </a:xfrm>
          <a:prstGeom prst="roundRect">
            <a:avLst/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351584" y="5444126"/>
            <a:ext cx="8352928" cy="945996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28035" y="361796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+mn-ea"/>
                <a:ea typeface="+mn-ea"/>
              </a:rPr>
              <a:t>실행 대기 상태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8034" y="4711545"/>
            <a:ext cx="172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+mn-ea"/>
                <a:ea typeface="+mn-ea"/>
              </a:rPr>
              <a:t>스케쥴링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8034" y="5732455"/>
            <a:ext cx="172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+mn-ea"/>
                <a:ea typeface="+mn-ea"/>
              </a:rPr>
              <a:t>CPU(</a:t>
            </a:r>
            <a:r>
              <a:rPr lang="ko-KR" altLang="en-US" dirty="0" smtClean="0">
                <a:latin typeface="+mn-ea"/>
                <a:ea typeface="+mn-ea"/>
              </a:rPr>
              <a:t>코어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03912" y="471988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n-ea"/>
                <a:ea typeface="+mn-ea"/>
              </a:rPr>
              <a:t>③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655840" y="471988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n-ea"/>
                <a:ea typeface="+mn-ea"/>
              </a:rPr>
              <a:t>①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528048" y="471988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n-ea"/>
                <a:ea typeface="+mn-ea"/>
              </a:rPr>
              <a:t>②</a:t>
            </a:r>
            <a:endParaRPr lang="ko-KR" altLang="en-US" sz="2000" b="1" dirty="0">
              <a:latin typeface="+mn-ea"/>
              <a:ea typeface="+mn-ea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3380543" y="5569654"/>
            <a:ext cx="6336495" cy="435026"/>
            <a:chOff x="3020503" y="5699609"/>
            <a:chExt cx="6336495" cy="435026"/>
          </a:xfrm>
        </p:grpSpPr>
        <p:sp>
          <p:nvSpPr>
            <p:cNvPr id="61" name="직사각형 60"/>
            <p:cNvSpPr/>
            <p:nvPr/>
          </p:nvSpPr>
          <p:spPr>
            <a:xfrm>
              <a:off x="3020503" y="5699610"/>
              <a:ext cx="1440160" cy="4350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540783" y="5699609"/>
              <a:ext cx="648072" cy="435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460663" y="5699610"/>
              <a:ext cx="1080120" cy="4350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6188646" y="5699610"/>
              <a:ext cx="1440160" cy="4350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8708926" y="5699609"/>
              <a:ext cx="648072" cy="435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628806" y="5699610"/>
              <a:ext cx="1080120" cy="4350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5356036" y="6056849"/>
            <a:ext cx="259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+mn-ea"/>
                <a:ea typeface="+mn-ea"/>
              </a:rPr>
              <a:t>run() </a:t>
            </a:r>
            <a:r>
              <a:rPr lang="ko-KR" altLang="en-US" sz="1400" dirty="0" err="1" smtClean="0">
                <a:latin typeface="+mn-ea"/>
                <a:ea typeface="+mn-ea"/>
              </a:rPr>
              <a:t>메소드</a:t>
            </a:r>
            <a:r>
              <a:rPr lang="ko-KR" altLang="en-US" sz="1400" dirty="0" smtClean="0">
                <a:latin typeface="+mn-ea"/>
                <a:ea typeface="+mn-ea"/>
              </a:rPr>
              <a:t> 실행</a:t>
            </a:r>
            <a:endParaRPr lang="en-US" altLang="ko-KR" sz="1400" dirty="0" smtClean="0">
              <a:latin typeface="+mn-ea"/>
              <a:ea typeface="+mn-ea"/>
            </a:endParaRPr>
          </a:p>
        </p:txBody>
      </p:sp>
      <p:cxnSp>
        <p:nvCxnSpPr>
          <p:cNvPr id="88" name="직선 화살표 연결선 87"/>
          <p:cNvCxnSpPr/>
          <p:nvPr/>
        </p:nvCxnSpPr>
        <p:spPr>
          <a:xfrm flipH="1">
            <a:off x="3863751" y="4123664"/>
            <a:ext cx="2242387" cy="1426760"/>
          </a:xfrm>
          <a:prstGeom prst="straightConnector1">
            <a:avLst/>
          </a:prstGeom>
          <a:ln w="15875">
            <a:solidFill>
              <a:schemeClr val="accent4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H="1">
            <a:off x="5127344" y="4106802"/>
            <a:ext cx="3602915" cy="1460484"/>
          </a:xfrm>
          <a:prstGeom prst="straightConnector1">
            <a:avLst/>
          </a:prstGeom>
          <a:ln w="15875">
            <a:solidFill>
              <a:schemeClr val="accent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endCxn id="63" idx="0"/>
          </p:cNvCxnSpPr>
          <p:nvPr/>
        </p:nvCxnSpPr>
        <p:spPr>
          <a:xfrm flipH="1">
            <a:off x="5360763" y="4152464"/>
            <a:ext cx="3582068" cy="1417191"/>
          </a:xfrm>
          <a:prstGeom prst="straightConnector1">
            <a:avLst/>
          </a:prstGeom>
          <a:ln w="15875">
            <a:solidFill>
              <a:schemeClr val="accent2">
                <a:lumMod val="60000"/>
                <a:lumOff val="40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>
            <a:off x="4342951" y="4098168"/>
            <a:ext cx="1789682" cy="1419316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>
            <a:off x="4411520" y="4045998"/>
            <a:ext cx="1855466" cy="1471486"/>
          </a:xfrm>
          <a:prstGeom prst="straightConnector1">
            <a:avLst/>
          </a:prstGeom>
          <a:ln w="15875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>
            <a:off x="4474394" y="3861048"/>
            <a:ext cx="4905905" cy="1656436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/>
          <p:nvPr/>
        </p:nvCxnSpPr>
        <p:spPr>
          <a:xfrm>
            <a:off x="4477653" y="3767022"/>
            <a:ext cx="5146739" cy="1750462"/>
          </a:xfrm>
          <a:prstGeom prst="straightConnector1">
            <a:avLst/>
          </a:prstGeom>
          <a:ln w="15875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>
            <a:off x="7037545" y="4150337"/>
            <a:ext cx="1" cy="1400087"/>
          </a:xfrm>
          <a:prstGeom prst="straightConnector1">
            <a:avLst/>
          </a:prstGeom>
          <a:ln w="15875">
            <a:solidFill>
              <a:schemeClr val="accent4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>
            <a:off x="7170720" y="4141703"/>
            <a:ext cx="0" cy="1427952"/>
          </a:xfrm>
          <a:prstGeom prst="straightConnector1">
            <a:avLst/>
          </a:prstGeom>
          <a:ln w="15875">
            <a:solidFill>
              <a:schemeClr val="accent4">
                <a:lumMod val="60000"/>
                <a:lumOff val="40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stCxn id="44" idx="2"/>
          </p:cNvCxnSpPr>
          <p:nvPr/>
        </p:nvCxnSpPr>
        <p:spPr>
          <a:xfrm flipH="1">
            <a:off x="8470707" y="4098168"/>
            <a:ext cx="937661" cy="1469118"/>
          </a:xfrm>
          <a:prstGeom prst="straightConnector1">
            <a:avLst/>
          </a:prstGeom>
          <a:ln w="15875">
            <a:solidFill>
              <a:schemeClr val="accent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 flipH="1">
            <a:off x="8704126" y="4098167"/>
            <a:ext cx="900283" cy="1471488"/>
          </a:xfrm>
          <a:prstGeom prst="straightConnector1">
            <a:avLst/>
          </a:prstGeom>
          <a:ln w="15875">
            <a:solidFill>
              <a:schemeClr val="accent2">
                <a:lumMod val="60000"/>
                <a:lumOff val="40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endCxn id="61" idx="0"/>
          </p:cNvCxnSpPr>
          <p:nvPr/>
        </p:nvCxnSpPr>
        <p:spPr>
          <a:xfrm flipH="1">
            <a:off x="4100623" y="4098168"/>
            <a:ext cx="2271114" cy="1471487"/>
          </a:xfrm>
          <a:prstGeom prst="straightConnector1">
            <a:avLst/>
          </a:prstGeom>
          <a:ln w="15875">
            <a:solidFill>
              <a:schemeClr val="accent4">
                <a:lumMod val="60000"/>
                <a:lumOff val="40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11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스레드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(Thread)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6125" y="1287463"/>
            <a:ext cx="424346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자바 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스레드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스케쥴링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방식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71464" y="1926910"/>
            <a:ext cx="346941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1.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우선 순위 방식 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(Priority)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46125" y="2474165"/>
            <a:ext cx="10931525" cy="1746923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우선 순위가 높은 </a:t>
            </a:r>
            <a:r>
              <a:rPr lang="ko-KR" altLang="en-US" dirty="0" err="1" smtClean="0">
                <a:solidFill>
                  <a:schemeClr val="tx1"/>
                </a:solidFill>
              </a:rPr>
              <a:t>스레드가</a:t>
            </a:r>
            <a:r>
              <a:rPr lang="ko-KR" altLang="en-US" dirty="0" smtClean="0">
                <a:solidFill>
                  <a:schemeClr val="tx1"/>
                </a:solidFill>
              </a:rPr>
              <a:t> 작업 시간을 더 많이 가지도록 하는 </a:t>
            </a:r>
            <a:r>
              <a:rPr lang="ko-KR" altLang="en-US" dirty="0" err="1" smtClean="0">
                <a:solidFill>
                  <a:schemeClr val="tx1"/>
                </a:solidFill>
              </a:rPr>
              <a:t>스케쥴링</a:t>
            </a:r>
            <a:r>
              <a:rPr lang="ko-KR" altLang="en-US" dirty="0" smtClean="0">
                <a:solidFill>
                  <a:schemeClr val="tx1"/>
                </a:solidFill>
              </a:rPr>
              <a:t> 방식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 err="1" smtClean="0">
                <a:solidFill>
                  <a:schemeClr val="tx1"/>
                </a:solidFill>
              </a:rPr>
              <a:t>스레드에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1 ~ 10 </a:t>
            </a:r>
            <a:r>
              <a:rPr lang="ko-KR" altLang="en-US" dirty="0" smtClean="0">
                <a:solidFill>
                  <a:schemeClr val="tx1"/>
                </a:solidFill>
              </a:rPr>
              <a:t>까지 우선 순위 번호 부여 가능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번호가 높을수록 우선 순위가 높음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 err="1" smtClean="0">
                <a:solidFill>
                  <a:schemeClr val="tx1"/>
                </a:solidFill>
              </a:rPr>
              <a:t>스레드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생성 시 우선 순위 기본값은 </a:t>
            </a:r>
            <a:r>
              <a:rPr lang="en-US" altLang="ko-KR" dirty="0" smtClean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44450" y="4509120"/>
            <a:ext cx="10933200" cy="182267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360000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Run {</a:t>
            </a:r>
          </a:p>
          <a:p>
            <a:pPr defTabSz="360000"/>
            <a:r>
              <a:rPr lang="en-U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60000"/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ko-KR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클래스명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레퍼런스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생성자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ko-KR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//Thread</a:t>
            </a:r>
            <a:r>
              <a:rPr lang="ko-KR" alt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를 </a:t>
            </a:r>
            <a:r>
              <a:rPr lang="ko-KR" altLang="en-US" sz="14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상속한 </a:t>
            </a:r>
            <a:r>
              <a:rPr lang="ko-KR" alt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객체 </a:t>
            </a:r>
            <a:r>
              <a:rPr lang="ko-KR" altLang="en-US" sz="14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새성</a:t>
            </a:r>
            <a:endParaRPr lang="ko-KR" altLang="en-US" sz="14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defTabSz="360000"/>
            <a:endParaRPr lang="ko-KR" altLang="en-US" sz="1400" dirty="0">
              <a:latin typeface="Consolas" panose="020B0609020204030204" pitchFamily="49" charset="0"/>
            </a:endParaRPr>
          </a:p>
          <a:p>
            <a:pPr defTabSz="360000"/>
            <a:r>
              <a:rPr lang="en-US" altLang="ko-KR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ko-KR" altLang="en-US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레퍼런스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setPriority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 ~ 10);</a:t>
            </a:r>
          </a:p>
          <a:p>
            <a:pPr defTabSz="360000"/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60000"/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8081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스레드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(Thread)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6125" y="1287463"/>
            <a:ext cx="424346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자바 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스레드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스케쥴링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방식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71464" y="1926910"/>
            <a:ext cx="399545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2.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순환 할당 방식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(Round-Robin)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46125" y="2474165"/>
            <a:ext cx="10931525" cy="1746923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시간 할당량</a:t>
            </a:r>
            <a:r>
              <a:rPr lang="en-US" altLang="ko-KR" dirty="0" smtClean="0">
                <a:solidFill>
                  <a:schemeClr val="tx1"/>
                </a:solidFill>
              </a:rPr>
              <a:t>(Tile Slice)</a:t>
            </a:r>
            <a:r>
              <a:rPr lang="ko-KR" altLang="en-US" dirty="0" smtClean="0">
                <a:solidFill>
                  <a:schemeClr val="tx1"/>
                </a:solidFill>
              </a:rPr>
              <a:t>를 정하여 하나의 </a:t>
            </a:r>
            <a:r>
              <a:rPr lang="ko-KR" altLang="en-US" dirty="0" err="1" smtClean="0">
                <a:solidFill>
                  <a:schemeClr val="tx1"/>
                </a:solidFill>
              </a:rPr>
              <a:t>스레드를</a:t>
            </a:r>
            <a:r>
              <a:rPr lang="ko-KR" altLang="en-US" dirty="0" smtClean="0">
                <a:solidFill>
                  <a:schemeClr val="tx1"/>
                </a:solidFill>
              </a:rPr>
              <a:t> 정해진 시간만큼 실행시키는 방식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JVM</a:t>
            </a:r>
            <a:r>
              <a:rPr lang="ko-KR" altLang="en-US" dirty="0" smtClean="0">
                <a:solidFill>
                  <a:schemeClr val="tx1"/>
                </a:solidFill>
              </a:rPr>
              <a:t>에 의해 정해짐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코드로 제어 불가능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513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스레드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(Thread)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6125" y="1287463"/>
            <a:ext cx="248657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스레드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컨트롤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09600" y="1844824"/>
            <a:ext cx="10931525" cy="1103461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실행중인 </a:t>
            </a:r>
            <a:r>
              <a:rPr lang="ko-KR" altLang="en-US" dirty="0" err="1" smtClean="0">
                <a:solidFill>
                  <a:schemeClr val="tx1"/>
                </a:solidFill>
              </a:rPr>
              <a:t>스레드의</a:t>
            </a:r>
            <a:r>
              <a:rPr lang="ko-KR" altLang="en-US" dirty="0" smtClean="0">
                <a:solidFill>
                  <a:schemeClr val="tx1"/>
                </a:solidFill>
              </a:rPr>
              <a:t> 상태를 제어하기 위한 것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효율적이고 정교한 </a:t>
            </a:r>
            <a:r>
              <a:rPr lang="ko-KR" altLang="en-US" dirty="0" err="1" smtClean="0">
                <a:solidFill>
                  <a:schemeClr val="tx1"/>
                </a:solidFill>
              </a:rPr>
              <a:t>스케쥴링을</a:t>
            </a:r>
            <a:r>
              <a:rPr lang="ko-KR" altLang="en-US" dirty="0" smtClean="0">
                <a:solidFill>
                  <a:schemeClr val="tx1"/>
                </a:solidFill>
              </a:rPr>
              <a:t> 위한 </a:t>
            </a:r>
            <a:r>
              <a:rPr lang="ko-KR" altLang="en-US" dirty="0" err="1" smtClean="0">
                <a:solidFill>
                  <a:schemeClr val="tx1"/>
                </a:solidFill>
              </a:rPr>
              <a:t>스레드</a:t>
            </a:r>
            <a:r>
              <a:rPr lang="ko-KR" altLang="en-US" dirty="0" smtClean="0">
                <a:solidFill>
                  <a:schemeClr val="tx1"/>
                </a:solidFill>
              </a:rPr>
              <a:t> 상태를 제어하는 기능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3497522" y="5157192"/>
            <a:ext cx="1872208" cy="8640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실행 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815643" y="5157192"/>
            <a:ext cx="1872208" cy="8640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실행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139258" y="3518098"/>
            <a:ext cx="1872208" cy="8640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일시 정지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28771" y="3621682"/>
            <a:ext cx="1231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interrupt()</a:t>
            </a:r>
          </a:p>
          <a:p>
            <a:r>
              <a:rPr lang="en-US" altLang="ko-KR" dirty="0" smtClean="0">
                <a:latin typeface="+mn-ea"/>
                <a:ea typeface="+mn-ea"/>
              </a:rPr>
              <a:t>notify()</a:t>
            </a:r>
          </a:p>
          <a:p>
            <a:r>
              <a:rPr lang="en-US" altLang="ko-KR" dirty="0" err="1" smtClean="0">
                <a:latin typeface="+mn-ea"/>
                <a:ea typeface="+mn-ea"/>
              </a:rPr>
              <a:t>notifyAll</a:t>
            </a:r>
            <a:r>
              <a:rPr lang="en-US" altLang="ko-KR" dirty="0" smtClean="0">
                <a:latin typeface="+mn-ea"/>
                <a:ea typeface="+mn-ea"/>
              </a:rPr>
              <a:t>()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5499298" y="5502986"/>
            <a:ext cx="1152128" cy="0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947571" y="3621682"/>
            <a:ext cx="11560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sleep()</a:t>
            </a:r>
          </a:p>
          <a:p>
            <a:r>
              <a:rPr lang="en-US" altLang="ko-KR" dirty="0" smtClean="0">
                <a:latin typeface="+mn-ea"/>
                <a:ea typeface="+mn-ea"/>
              </a:rPr>
              <a:t>join()</a:t>
            </a:r>
          </a:p>
          <a:p>
            <a:r>
              <a:rPr lang="en-US" altLang="ko-KR" dirty="0" smtClean="0">
                <a:latin typeface="+mn-ea"/>
                <a:ea typeface="+mn-ea"/>
              </a:rPr>
              <a:t>wait()</a:t>
            </a:r>
          </a:p>
          <a:p>
            <a:r>
              <a:rPr lang="en-US" altLang="ko-KR" dirty="0" smtClean="0">
                <a:latin typeface="+mn-ea"/>
                <a:ea typeface="+mn-ea"/>
              </a:rPr>
              <a:t>I/O block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63352" y="5157192"/>
            <a:ext cx="1872208" cy="86409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스레드</a:t>
            </a:r>
            <a:r>
              <a:rPr lang="ko-KR" altLang="en-US" dirty="0" smtClean="0">
                <a:solidFill>
                  <a:schemeClr val="tx1"/>
                </a:solidFill>
              </a:rPr>
              <a:t> 생성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122546" y="5157192"/>
            <a:ext cx="1872208" cy="86409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스레드</a:t>
            </a:r>
            <a:r>
              <a:rPr lang="ko-KR" altLang="en-US" dirty="0" smtClean="0">
                <a:solidFill>
                  <a:schemeClr val="tx1"/>
                </a:solidFill>
              </a:rPr>
              <a:t> 소멸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2232270" y="5578402"/>
            <a:ext cx="1152128" cy="0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8832304" y="5578402"/>
            <a:ext cx="1152128" cy="0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360442" y="5085184"/>
            <a:ext cx="794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+mn-ea"/>
              </a:rPr>
              <a:t>start()</a:t>
            </a:r>
            <a:endParaRPr lang="ko-KR" altLang="en-US" dirty="0">
              <a:latin typeface="+mn-ea"/>
            </a:endParaRPr>
          </a:p>
        </p:txBody>
      </p:sp>
      <p:cxnSp>
        <p:nvCxnSpPr>
          <p:cNvPr id="45" name="꺾인 연결선 44"/>
          <p:cNvCxnSpPr>
            <a:stCxn id="21" idx="1"/>
            <a:endCxn id="3" idx="0"/>
          </p:cNvCxnSpPr>
          <p:nvPr/>
        </p:nvCxnSpPr>
        <p:spPr>
          <a:xfrm rot="10800000" flipV="1">
            <a:off x="4433626" y="3950146"/>
            <a:ext cx="705632" cy="1207046"/>
          </a:xfrm>
          <a:prstGeom prst="bent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20" idx="0"/>
            <a:endCxn id="21" idx="3"/>
          </p:cNvCxnSpPr>
          <p:nvPr/>
        </p:nvCxnSpPr>
        <p:spPr>
          <a:xfrm rot="16200000" flipV="1">
            <a:off x="6778084" y="4183528"/>
            <a:ext cx="1207046" cy="740281"/>
          </a:xfrm>
          <a:prstGeom prst="bent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5499298" y="5733256"/>
            <a:ext cx="1152128" cy="0"/>
          </a:xfrm>
          <a:prstGeom prst="straightConnector1">
            <a:avLst/>
          </a:prstGeom>
          <a:ln w="349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5714241" y="5836622"/>
            <a:ext cx="814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latin typeface="+mn-ea"/>
              </a:rPr>
              <a:t>yleid</a:t>
            </a:r>
            <a:r>
              <a:rPr lang="en-US" altLang="ko-KR" dirty="0" smtClean="0">
                <a:latin typeface="+mn-ea"/>
              </a:rPr>
              <a:t>()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957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스레드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(Thread)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6125" y="1287463"/>
            <a:ext cx="248657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스레드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컨트롤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215782"/>
              </p:ext>
            </p:extLst>
          </p:nvPr>
        </p:nvGraphicFramePr>
        <p:xfrm>
          <a:off x="1055440" y="2060848"/>
          <a:ext cx="10081120" cy="4304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8405"/>
                <a:gridCol w="6432715"/>
              </a:tblGrid>
              <a:tr h="370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메소드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0" marR="91430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 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0" marR="91430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65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interrupt()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0" marR="91430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sleep()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join()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의해 일시 정지 상태인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스레드를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실행 대기 상태로 만든다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쓰레드에서는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InterruptException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 발생하게 되어 일시 정지를 벗어난다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0" marR="91430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16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join()</a:t>
                      </a: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void join(long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millis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void join(ling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millis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nanos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0" marR="91430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지정된 시간 동안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스레드가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실행되도록 한다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지정된 시간이 지나거나 작업이 종료되면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join()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을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호출한 </a:t>
                      </a:r>
                      <a:r>
                        <a:rPr lang="ko-KR" altLang="en-US" sz="14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스레드로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다시 돌아와 실행을 계속 한다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0" marR="91430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44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static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void sleep(long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millis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static void sleep(long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millis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nanos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0" marR="91430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지정된 시간 동안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스레드를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일시 정지 시킨다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지정한 시간이 지나고 나면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latinLnBrk="1"/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자동적으로 다시 실행 대기 상태가 된다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0" marR="91430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static void yield()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0" marR="91430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 중에 다른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스레드에게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양보하고 실행 대기 상태가 된다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0" marR="91430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1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void wait()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void wait(long timeout)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void wait(long timeout,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nanos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0" marR="91430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동기화된 블록 안에서 다른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스레드가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 객체의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notify(),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notifyAll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()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을 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호출하거나 지정된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시간이 지날 때 까지 현재의 </a:t>
                      </a:r>
                      <a:r>
                        <a:rPr lang="ko-KR" altLang="en-US" sz="14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스레드를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대기시킨다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0" marR="91430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void notify()</a:t>
                      </a:r>
                    </a:p>
                  </a:txBody>
                  <a:tcPr marL="91430" marR="91430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동기화된 블록 안에서 호출한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객체 내부에 대기중인 </a:t>
                      </a:r>
                      <a:r>
                        <a:rPr lang="ko-KR" altLang="en-US" sz="14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스레드를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깨운다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여러 </a:t>
                      </a:r>
                      <a:r>
                        <a:rPr lang="ko-KR" altLang="en-US" sz="14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스레드가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있을 경우 임의의 </a:t>
                      </a:r>
                      <a:r>
                        <a:rPr lang="ko-KR" altLang="en-US" sz="14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스레드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하나에만 통보한다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0" marR="91430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void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notifyAll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()</a:t>
                      </a:r>
                    </a:p>
                  </a:txBody>
                  <a:tcPr marL="91430" marR="91430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동기화된 블록 안에서 호출한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객체 내부에 대기중인 모든 </a:t>
                      </a:r>
                      <a:r>
                        <a:rPr lang="ko-KR" altLang="en-US" sz="14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스레드를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깨운다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하지만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lock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는 하나의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스레드만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얻을 수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있따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0" marR="91430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07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스레드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(Thread)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6125" y="1287463"/>
            <a:ext cx="362778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동기화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(Synchronized)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09600" y="1844824"/>
            <a:ext cx="10931525" cy="1103461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한번에 한 개의 </a:t>
            </a:r>
            <a:r>
              <a:rPr lang="ko-KR" altLang="en-US" dirty="0" err="1" smtClean="0">
                <a:solidFill>
                  <a:schemeClr val="tx1"/>
                </a:solidFill>
              </a:rPr>
              <a:t>스레드만</a:t>
            </a:r>
            <a:r>
              <a:rPr lang="ko-KR" altLang="en-US" dirty="0" smtClean="0">
                <a:solidFill>
                  <a:schemeClr val="tx1"/>
                </a:solidFill>
              </a:rPr>
              <a:t> 프로세스 공유 자원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객체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에 접근할 수 있도록 </a:t>
            </a:r>
            <a:r>
              <a:rPr lang="ko-KR" altLang="en-US" dirty="0" err="1" smtClean="0">
                <a:solidFill>
                  <a:schemeClr val="tx1"/>
                </a:solidFill>
              </a:rPr>
              <a:t>락</a:t>
            </a:r>
            <a:r>
              <a:rPr lang="en-US" altLang="ko-KR" dirty="0" smtClean="0">
                <a:solidFill>
                  <a:schemeClr val="tx1"/>
                </a:solidFill>
              </a:rPr>
              <a:t>(Lock)</a:t>
            </a:r>
            <a:r>
              <a:rPr lang="ko-KR" altLang="en-US" dirty="0" smtClean="0">
                <a:solidFill>
                  <a:schemeClr val="tx1"/>
                </a:solidFill>
              </a:rPr>
              <a:t>을 걸어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다른 </a:t>
            </a:r>
            <a:r>
              <a:rPr lang="ko-KR" altLang="en-US" dirty="0" err="1" smtClean="0">
                <a:solidFill>
                  <a:schemeClr val="tx1"/>
                </a:solidFill>
              </a:rPr>
              <a:t>스레드가</a:t>
            </a:r>
            <a:r>
              <a:rPr lang="ko-KR" altLang="en-US" dirty="0" smtClean="0">
                <a:solidFill>
                  <a:schemeClr val="tx1"/>
                </a:solidFill>
              </a:rPr>
              <a:t> 진행중인 작업에 간섭하지 못하도록 하는 것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01361"/>
              </p:ext>
            </p:extLst>
          </p:nvPr>
        </p:nvGraphicFramePr>
        <p:xfrm>
          <a:off x="2313585" y="3212977"/>
          <a:ext cx="7561262" cy="329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31"/>
                <a:gridCol w="3780631"/>
              </a:tblGrid>
              <a:tr h="306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tx1"/>
                          </a:solidFill>
                        </a:rPr>
                        <a:t>스레드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tx1"/>
                          </a:solidFill>
                        </a:rPr>
                        <a:t>스레드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33510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423284"/>
              </p:ext>
            </p:extLst>
          </p:nvPr>
        </p:nvGraphicFramePr>
        <p:xfrm>
          <a:off x="3272114" y="4161507"/>
          <a:ext cx="1103313" cy="1787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313"/>
              </a:tblGrid>
              <a:tr h="539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실행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01" marR="91401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7083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일시정지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01" marR="91401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9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실행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01" marR="91401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156959"/>
              </p:ext>
            </p:extLst>
          </p:nvPr>
        </p:nvGraphicFramePr>
        <p:xfrm>
          <a:off x="7860745" y="4142653"/>
          <a:ext cx="1103312" cy="184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312"/>
              </a:tblGrid>
              <a:tr h="5573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실행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01" marR="91401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31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일시정지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01" marR="91401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73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실행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01" marR="91401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093295"/>
              </p:ext>
            </p:extLst>
          </p:nvPr>
        </p:nvGraphicFramePr>
        <p:xfrm>
          <a:off x="5535146" y="4429024"/>
          <a:ext cx="1103313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313"/>
              </a:tblGrid>
              <a:tr h="333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클래스명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01" marR="91401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7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필드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01" marR="91401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7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메소드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01" marR="91401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7" name="직선 화살표 연결선 26"/>
          <p:cNvCxnSpPr/>
          <p:nvPr/>
        </p:nvCxnSpPr>
        <p:spPr>
          <a:xfrm>
            <a:off x="4373913" y="4437112"/>
            <a:ext cx="1159812" cy="10615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4356347" y="5589240"/>
            <a:ext cx="1163589" cy="2033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6638459" y="4482307"/>
            <a:ext cx="1223442" cy="9817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6638459" y="5589240"/>
            <a:ext cx="1223441" cy="2033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6028859" y="5084638"/>
            <a:ext cx="0" cy="3603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6166971" y="5105275"/>
            <a:ext cx="0" cy="3587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25"/>
          <p:cNvSpPr txBox="1">
            <a:spLocks noChangeArrowheads="1"/>
          </p:cNvSpPr>
          <p:nvPr/>
        </p:nvSpPr>
        <p:spPr bwMode="auto">
          <a:xfrm>
            <a:off x="4820738" y="4343870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800" b="1" dirty="0" smtClean="0">
                <a:latin typeface="+mn-ea"/>
                <a:ea typeface="+mn-ea"/>
              </a:rPr>
              <a:t>①</a:t>
            </a:r>
            <a:endParaRPr lang="ko-KR" altLang="en-US" sz="1800" b="1" dirty="0">
              <a:latin typeface="+mn-ea"/>
              <a:ea typeface="+mn-ea"/>
            </a:endParaRPr>
          </a:p>
        </p:txBody>
      </p:sp>
      <p:sp>
        <p:nvSpPr>
          <p:cNvPr id="38" name="TextBox 26"/>
          <p:cNvSpPr txBox="1">
            <a:spLocks noChangeArrowheads="1"/>
          </p:cNvSpPr>
          <p:nvPr/>
        </p:nvSpPr>
        <p:spPr bwMode="auto">
          <a:xfrm>
            <a:off x="6921877" y="4437112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800" b="1" dirty="0" smtClean="0">
                <a:latin typeface="+mn-ea"/>
                <a:ea typeface="+mn-ea"/>
              </a:rPr>
              <a:t>②</a:t>
            </a:r>
            <a:endParaRPr lang="ko-KR" altLang="en-US" sz="1800" b="1" dirty="0">
              <a:latin typeface="+mn-ea"/>
              <a:ea typeface="+mn-ea"/>
            </a:endParaRPr>
          </a:p>
        </p:txBody>
      </p:sp>
      <p:sp>
        <p:nvSpPr>
          <p:cNvPr id="39" name="TextBox 27"/>
          <p:cNvSpPr txBox="1">
            <a:spLocks noChangeArrowheads="1"/>
          </p:cNvSpPr>
          <p:nvPr/>
        </p:nvSpPr>
        <p:spPr bwMode="auto">
          <a:xfrm>
            <a:off x="4820738" y="5291361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800" b="1" dirty="0" smtClean="0">
                <a:latin typeface="+mn-ea"/>
                <a:ea typeface="+mn-ea"/>
              </a:rPr>
              <a:t>③</a:t>
            </a:r>
            <a:endParaRPr lang="ko-KR" altLang="en-US" sz="1800" b="1" dirty="0">
              <a:latin typeface="+mn-ea"/>
              <a:ea typeface="+mn-ea"/>
            </a:endParaRPr>
          </a:p>
        </p:txBody>
      </p:sp>
      <p:sp>
        <p:nvSpPr>
          <p:cNvPr id="43" name="TextBox 28"/>
          <p:cNvSpPr txBox="1">
            <a:spLocks noChangeArrowheads="1"/>
          </p:cNvSpPr>
          <p:nvPr/>
        </p:nvSpPr>
        <p:spPr bwMode="auto">
          <a:xfrm>
            <a:off x="6921877" y="5314022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800" b="1" dirty="0" smtClean="0">
                <a:latin typeface="+mn-ea"/>
                <a:ea typeface="+mn-ea"/>
              </a:rPr>
              <a:t>④</a:t>
            </a:r>
            <a:endParaRPr lang="ko-KR" altLang="en-US" sz="1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800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스레드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(Thread)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6125" y="980728"/>
            <a:ext cx="362778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동기화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(Synchronized)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31767" y="2132856"/>
            <a:ext cx="10933200" cy="1390624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synchronized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method() {</a:t>
            </a:r>
          </a:p>
          <a:p>
            <a:pPr defTabSz="360000"/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한 개의 </a:t>
            </a:r>
            <a:r>
              <a:rPr lang="ko-KR" alt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스레드만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실행할 수 있음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271464" y="1628800"/>
            <a:ext cx="211949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.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동기화 </a:t>
            </a:r>
            <a:r>
              <a:rPr lang="ko-KR" alt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메소드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31767" y="4285951"/>
            <a:ext cx="10933200" cy="2095377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360000"/>
            <a:r>
              <a:rPr lang="en-U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method1() {</a:t>
            </a:r>
          </a:p>
          <a:p>
            <a:pPr defTabSz="360000"/>
            <a:r>
              <a:rPr lang="en-US" altLang="ko-KR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//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여러 </a:t>
            </a:r>
            <a:r>
              <a:rPr lang="ko-KR" alt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스레드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실행할 수 있음</a:t>
            </a:r>
          </a:p>
          <a:p>
            <a:pPr defTabSz="360000"/>
            <a:endParaRPr lang="ko-KR" altLang="en-US" sz="1400" dirty="0">
              <a:latin typeface="Consolas" panose="020B0609020204030204" pitchFamily="49" charset="0"/>
            </a:endParaRPr>
          </a:p>
          <a:p>
            <a:pPr defTabSz="360000"/>
            <a:r>
              <a:rPr lang="en-U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synchronized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공유객체</a:t>
            </a:r>
            <a:r>
              <a:rPr lang="en-US" altLang="ko-KR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60000"/>
            <a:r>
              <a:rPr lang="en-US" altLang="ko-KR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	//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한 개의 </a:t>
            </a:r>
            <a:r>
              <a:rPr lang="ko-KR" alt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스레드만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실행할 수 있음</a:t>
            </a:r>
          </a:p>
          <a:p>
            <a:pPr defTabSz="360000"/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en-US" altLang="ko-KR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//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여러 </a:t>
            </a:r>
            <a:r>
              <a:rPr lang="ko-KR" alt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스레드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실행할 수 있음</a:t>
            </a:r>
          </a:p>
          <a:p>
            <a:pPr defTabSz="360000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271464" y="3781896"/>
            <a:ext cx="186301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.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동기화 블록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979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스레드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(Thread)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37881" y="1844824"/>
            <a:ext cx="10931525" cy="18002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간단한 의미로 실행중인 프로그램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프로세스는 프로그램이 실행 될 때 마다 개별적으로 생성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하나의 프로세스는 프로그램을 수행함에 있어 필요한 데이터와 메모리 등의 할당 받은 자원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그리고 하나 이상의 </a:t>
            </a:r>
            <a:r>
              <a:rPr lang="ko-KR" altLang="en-US" dirty="0" err="1" smtClean="0">
                <a:solidFill>
                  <a:schemeClr val="tx1"/>
                </a:solidFill>
              </a:rPr>
              <a:t>스레드로</a:t>
            </a:r>
            <a:r>
              <a:rPr lang="ko-KR" altLang="en-US" dirty="0" smtClean="0">
                <a:solidFill>
                  <a:schemeClr val="tx1"/>
                </a:solidFill>
              </a:rPr>
              <a:t> 구성된다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6125" y="1287463"/>
            <a:ext cx="339721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프로세스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(Process)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란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138" y="3861048"/>
            <a:ext cx="4032448" cy="25180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스레드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(Thread)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6125" y="1287463"/>
            <a:ext cx="455124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동기화 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메소드와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동기화 블록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953035" y="4481333"/>
            <a:ext cx="8712968" cy="13681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953146" y="411200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공유 객체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138086" y="2534520"/>
            <a:ext cx="2066140" cy="7920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스레드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491636" y="2534520"/>
            <a:ext cx="2066140" cy="7920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스레드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581672" y="4768311"/>
            <a:ext cx="2066140" cy="79208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동기화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276449" y="4768311"/>
            <a:ext cx="2066140" cy="79208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동기화 블록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971226" y="4768311"/>
            <a:ext cx="2066140" cy="792088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일반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7" idx="2"/>
            <a:endCxn id="30" idx="0"/>
          </p:cNvCxnSpPr>
          <p:nvPr/>
        </p:nvCxnSpPr>
        <p:spPr>
          <a:xfrm flipH="1">
            <a:off x="3614742" y="3326608"/>
            <a:ext cx="556414" cy="14417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5087888" y="3326608"/>
            <a:ext cx="1001593" cy="14417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3"/>
          </p:cNvCxnSpPr>
          <p:nvPr/>
        </p:nvCxnSpPr>
        <p:spPr>
          <a:xfrm>
            <a:off x="5204226" y="2930564"/>
            <a:ext cx="3618444" cy="18377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3" idx="1"/>
          </p:cNvCxnSpPr>
          <p:nvPr/>
        </p:nvCxnSpPr>
        <p:spPr>
          <a:xfrm flipH="1">
            <a:off x="3856222" y="2930564"/>
            <a:ext cx="3635414" cy="183774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6529059" y="3326608"/>
            <a:ext cx="1222129" cy="144170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23" idx="2"/>
            <a:endCxn id="34" idx="0"/>
          </p:cNvCxnSpPr>
          <p:nvPr/>
        </p:nvCxnSpPr>
        <p:spPr>
          <a:xfrm>
            <a:off x="8524706" y="3326608"/>
            <a:ext cx="479590" cy="144170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3718601" y="3770000"/>
            <a:ext cx="348696" cy="348696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5066605" y="3400820"/>
            <a:ext cx="348696" cy="348696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5706036" y="3088837"/>
            <a:ext cx="348696" cy="348696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8564787" y="3729622"/>
            <a:ext cx="348696" cy="348696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6827023" y="3037295"/>
            <a:ext cx="294551" cy="289313"/>
            <a:chOff x="6089481" y="1628800"/>
            <a:chExt cx="366559" cy="360040"/>
          </a:xfrm>
        </p:grpSpPr>
        <p:cxnSp>
          <p:nvCxnSpPr>
            <p:cNvPr id="52" name="직선 연결선 51"/>
            <p:cNvCxnSpPr/>
            <p:nvPr/>
          </p:nvCxnSpPr>
          <p:spPr>
            <a:xfrm flipV="1">
              <a:off x="6089481" y="1628800"/>
              <a:ext cx="360040" cy="36004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flipH="1" flipV="1">
              <a:off x="6096000" y="1628800"/>
              <a:ext cx="360040" cy="36004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7287898" y="3542480"/>
            <a:ext cx="294551" cy="289313"/>
            <a:chOff x="6089481" y="1628800"/>
            <a:chExt cx="366559" cy="360040"/>
          </a:xfrm>
        </p:grpSpPr>
        <p:cxnSp>
          <p:nvCxnSpPr>
            <p:cNvPr id="56" name="직선 연결선 55"/>
            <p:cNvCxnSpPr/>
            <p:nvPr/>
          </p:nvCxnSpPr>
          <p:spPr>
            <a:xfrm flipV="1">
              <a:off x="6089481" y="1628800"/>
              <a:ext cx="360040" cy="36004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flipH="1" flipV="1">
              <a:off x="6096000" y="1628800"/>
              <a:ext cx="360040" cy="36004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268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스레드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(Thread)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6125" y="1287463"/>
            <a:ext cx="455124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동기화 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메소드와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동기화 블록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677068"/>
              </p:ext>
            </p:extLst>
          </p:nvPr>
        </p:nvGraphicFramePr>
        <p:xfrm>
          <a:off x="2313585" y="2276872"/>
          <a:ext cx="7561262" cy="4032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31"/>
                <a:gridCol w="3780631"/>
              </a:tblGrid>
              <a:tr h="447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tx1"/>
                          </a:solidFill>
                        </a:rPr>
                        <a:t>스레드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tx1"/>
                          </a:solidFill>
                        </a:rPr>
                        <a:t>스레드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5414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319029"/>
              </p:ext>
            </p:extLst>
          </p:nvPr>
        </p:nvGraphicFramePr>
        <p:xfrm>
          <a:off x="3272114" y="3225402"/>
          <a:ext cx="1103313" cy="1787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313"/>
              </a:tblGrid>
              <a:tr h="539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실행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01" marR="91401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7083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일시정지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01" marR="91401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9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실행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01" marR="91401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943611"/>
              </p:ext>
            </p:extLst>
          </p:nvPr>
        </p:nvGraphicFramePr>
        <p:xfrm>
          <a:off x="7860745" y="3824118"/>
          <a:ext cx="1103312" cy="184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312"/>
              </a:tblGrid>
              <a:tr h="5573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실행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01" marR="91401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31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일시정지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01" marR="91401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73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실행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01" marR="91401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149970"/>
              </p:ext>
            </p:extLst>
          </p:nvPr>
        </p:nvGraphicFramePr>
        <p:xfrm>
          <a:off x="5535146" y="3492919"/>
          <a:ext cx="1103313" cy="1622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313"/>
              </a:tblGrid>
              <a:tr h="333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클래스명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01" marR="91401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7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필드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01" marR="91401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7000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동기화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메소드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01" marR="91401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2" name="직선 화살표 연결선 31"/>
          <p:cNvCxnSpPr/>
          <p:nvPr/>
        </p:nvCxnSpPr>
        <p:spPr>
          <a:xfrm>
            <a:off x="4406434" y="3546202"/>
            <a:ext cx="1128712" cy="11069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4333509" y="4856447"/>
            <a:ext cx="120163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6650174" y="4050259"/>
            <a:ext cx="1223442" cy="7578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6660685" y="5013176"/>
            <a:ext cx="1212930" cy="3473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6028859" y="4148533"/>
            <a:ext cx="0" cy="3603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6166971" y="4169170"/>
            <a:ext cx="0" cy="3587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25"/>
          <p:cNvSpPr txBox="1">
            <a:spLocks noChangeArrowheads="1"/>
          </p:cNvSpPr>
          <p:nvPr/>
        </p:nvSpPr>
        <p:spPr bwMode="auto">
          <a:xfrm>
            <a:off x="4763041" y="3391227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800" b="1" dirty="0" smtClean="0">
                <a:latin typeface="+mn-ea"/>
                <a:ea typeface="+mn-ea"/>
              </a:rPr>
              <a:t>①</a:t>
            </a:r>
            <a:endParaRPr lang="ko-KR" altLang="en-US" sz="1800" b="1" dirty="0">
              <a:latin typeface="+mn-ea"/>
              <a:ea typeface="+mn-ea"/>
            </a:endParaRPr>
          </a:p>
        </p:txBody>
      </p:sp>
      <p:sp>
        <p:nvSpPr>
          <p:cNvPr id="41" name="TextBox 26"/>
          <p:cNvSpPr txBox="1">
            <a:spLocks noChangeArrowheads="1"/>
          </p:cNvSpPr>
          <p:nvPr/>
        </p:nvSpPr>
        <p:spPr bwMode="auto">
          <a:xfrm>
            <a:off x="4763041" y="4438778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800" b="1" dirty="0" smtClean="0">
                <a:latin typeface="+mn-ea"/>
                <a:ea typeface="+mn-ea"/>
              </a:rPr>
              <a:t>②</a:t>
            </a:r>
            <a:endParaRPr lang="ko-KR" altLang="en-US" sz="1800" b="1" dirty="0">
              <a:latin typeface="+mn-ea"/>
              <a:ea typeface="+mn-ea"/>
            </a:endParaRPr>
          </a:p>
        </p:txBody>
      </p:sp>
      <p:sp>
        <p:nvSpPr>
          <p:cNvPr id="42" name="TextBox 27"/>
          <p:cNvSpPr txBox="1">
            <a:spLocks noChangeArrowheads="1"/>
          </p:cNvSpPr>
          <p:nvPr/>
        </p:nvSpPr>
        <p:spPr bwMode="auto">
          <a:xfrm>
            <a:off x="7114643" y="3870464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800" b="1" dirty="0" smtClean="0">
                <a:latin typeface="+mn-ea"/>
                <a:ea typeface="+mn-ea"/>
              </a:rPr>
              <a:t>③</a:t>
            </a:r>
            <a:endParaRPr lang="ko-KR" altLang="en-US" sz="1800" b="1" dirty="0">
              <a:latin typeface="+mn-ea"/>
              <a:ea typeface="+mn-ea"/>
            </a:endParaRPr>
          </a:p>
        </p:txBody>
      </p:sp>
      <p:sp>
        <p:nvSpPr>
          <p:cNvPr id="43" name="TextBox 28"/>
          <p:cNvSpPr txBox="1">
            <a:spLocks noChangeArrowheads="1"/>
          </p:cNvSpPr>
          <p:nvPr/>
        </p:nvSpPr>
        <p:spPr bwMode="auto">
          <a:xfrm>
            <a:off x="7114643" y="4752151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800" b="1" dirty="0" smtClean="0">
                <a:latin typeface="+mn-ea"/>
                <a:ea typeface="+mn-ea"/>
              </a:rPr>
              <a:t>④</a:t>
            </a:r>
            <a:endParaRPr lang="ko-KR" altLang="en-US" sz="1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143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스레드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(Thread)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6125" y="1287463"/>
            <a:ext cx="475335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데몬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스레드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(Daemon Thread)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09600" y="1844824"/>
            <a:ext cx="10931525" cy="1103461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다른 </a:t>
            </a:r>
            <a:r>
              <a:rPr lang="ko-KR" altLang="en-US" dirty="0" err="1" smtClean="0">
                <a:solidFill>
                  <a:schemeClr val="tx1"/>
                </a:solidFill>
              </a:rPr>
              <a:t>스레드의</a:t>
            </a:r>
            <a:r>
              <a:rPr lang="ko-KR" altLang="en-US" dirty="0" smtClean="0">
                <a:solidFill>
                  <a:schemeClr val="tx1"/>
                </a:solidFill>
              </a:rPr>
              <a:t> 작업을 돕는 보조적인 역할을 수행하는 </a:t>
            </a:r>
            <a:r>
              <a:rPr lang="ko-KR" altLang="en-US" dirty="0" err="1" smtClean="0">
                <a:solidFill>
                  <a:schemeClr val="tx1"/>
                </a:solidFill>
              </a:rPr>
              <a:t>스레드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데몬 </a:t>
            </a:r>
            <a:r>
              <a:rPr lang="ko-KR" altLang="en-US" dirty="0" err="1" smtClean="0">
                <a:solidFill>
                  <a:schemeClr val="tx1"/>
                </a:solidFill>
              </a:rPr>
              <a:t>스레드</a:t>
            </a:r>
            <a:r>
              <a:rPr lang="ko-KR" altLang="en-US" dirty="0" smtClean="0">
                <a:solidFill>
                  <a:schemeClr val="tx1"/>
                </a:solidFill>
              </a:rPr>
              <a:t> 이외의 </a:t>
            </a:r>
            <a:r>
              <a:rPr lang="ko-KR" altLang="en-US" dirty="0" err="1" smtClean="0">
                <a:solidFill>
                  <a:schemeClr val="tx1"/>
                </a:solidFill>
              </a:rPr>
              <a:t>스레드들이</a:t>
            </a:r>
            <a:r>
              <a:rPr lang="ko-KR" altLang="en-US" dirty="0" smtClean="0">
                <a:solidFill>
                  <a:schemeClr val="tx1"/>
                </a:solidFill>
              </a:rPr>
              <a:t> 모두 종료되면 데몬 </a:t>
            </a:r>
            <a:r>
              <a:rPr lang="ko-KR" altLang="en-US" dirty="0" err="1" smtClean="0">
                <a:solidFill>
                  <a:schemeClr val="tx1"/>
                </a:solidFill>
              </a:rPr>
              <a:t>스레드는</a:t>
            </a:r>
            <a:r>
              <a:rPr lang="ko-KR" altLang="en-US" dirty="0" smtClean="0">
                <a:solidFill>
                  <a:schemeClr val="tx1"/>
                </a:solidFill>
              </a:rPr>
              <a:t> 강제적으로 종료된다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6125" y="3447703"/>
            <a:ext cx="290335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데몬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스레드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생성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09600" y="4005064"/>
            <a:ext cx="10931525" cy="1296144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데몬 </a:t>
            </a:r>
            <a:r>
              <a:rPr lang="ko-KR" altLang="en-US" dirty="0" err="1" smtClean="0">
                <a:solidFill>
                  <a:schemeClr val="tx1"/>
                </a:solidFill>
              </a:rPr>
              <a:t>스레드가</a:t>
            </a:r>
            <a:r>
              <a:rPr lang="ko-KR" altLang="en-US" dirty="0" smtClean="0">
                <a:solidFill>
                  <a:schemeClr val="tx1"/>
                </a:solidFill>
              </a:rPr>
              <a:t> 될 </a:t>
            </a:r>
            <a:r>
              <a:rPr lang="ko-KR" altLang="en-US" dirty="0" err="1" smtClean="0">
                <a:solidFill>
                  <a:schemeClr val="tx1"/>
                </a:solidFill>
              </a:rPr>
              <a:t>스레드의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레퍼런스</a:t>
            </a:r>
            <a:r>
              <a:rPr lang="ko-KR" altLang="en-US" dirty="0" smtClean="0">
                <a:solidFill>
                  <a:schemeClr val="tx1"/>
                </a:solidFill>
              </a:rPr>
              <a:t> 변수에 </a:t>
            </a:r>
            <a:r>
              <a:rPr lang="en-US" altLang="ko-KR" dirty="0" err="1" smtClean="0">
                <a:solidFill>
                  <a:schemeClr val="tx1"/>
                </a:solidFill>
              </a:rPr>
              <a:t>setDaemon</a:t>
            </a:r>
            <a:r>
              <a:rPr lang="en-US" altLang="ko-KR" dirty="0" smtClean="0">
                <a:solidFill>
                  <a:schemeClr val="tx1"/>
                </a:solidFill>
              </a:rPr>
              <a:t>(true)</a:t>
            </a:r>
            <a:r>
              <a:rPr lang="ko-KR" altLang="en-US" dirty="0" smtClean="0">
                <a:solidFill>
                  <a:schemeClr val="tx1"/>
                </a:solidFill>
              </a:rPr>
              <a:t>를 호출하여 생성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단</a:t>
            </a:r>
            <a:r>
              <a:rPr lang="en-US" altLang="ko-KR" dirty="0" smtClean="0">
                <a:solidFill>
                  <a:schemeClr val="tx1"/>
                </a:solidFill>
              </a:rPr>
              <a:t>,start()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</a:rPr>
              <a:t> 호출 전에 </a:t>
            </a:r>
            <a:r>
              <a:rPr lang="en-US" altLang="ko-KR" dirty="0" err="1" smtClean="0">
                <a:solidFill>
                  <a:schemeClr val="tx1"/>
                </a:solidFill>
              </a:rPr>
              <a:t>setDeamon</a:t>
            </a:r>
            <a:r>
              <a:rPr lang="en-US" altLang="ko-KR" dirty="0" smtClean="0">
                <a:solidFill>
                  <a:schemeClr val="tx1"/>
                </a:solidFill>
              </a:rPr>
              <a:t>(true)</a:t>
            </a:r>
            <a:r>
              <a:rPr lang="ko-KR" altLang="en-US" dirty="0" smtClean="0">
                <a:solidFill>
                  <a:schemeClr val="tx1"/>
                </a:solidFill>
              </a:rPr>
              <a:t>를 호출해야 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-&gt; </a:t>
            </a:r>
            <a:r>
              <a:rPr lang="en-US" altLang="ko-KR" dirty="0" err="1">
                <a:solidFill>
                  <a:schemeClr val="tx1"/>
                </a:solidFill>
              </a:rPr>
              <a:t>IllegalThreadStateException</a:t>
            </a:r>
            <a:r>
              <a:rPr lang="ko-KR" altLang="en-US" dirty="0">
                <a:solidFill>
                  <a:schemeClr val="tx1"/>
                </a:solidFill>
              </a:rPr>
              <a:t>이 발생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23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스레드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(Thread)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37881" y="1844824"/>
            <a:ext cx="10931525" cy="136815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프로세스 내에서 </a:t>
            </a:r>
            <a:r>
              <a:rPr lang="ko-KR" altLang="en-US" dirty="0">
                <a:solidFill>
                  <a:schemeClr val="tx1"/>
                </a:solidFill>
              </a:rPr>
              <a:t>할당된 자원을 이용해 실제 </a:t>
            </a:r>
            <a:r>
              <a:rPr lang="ko-KR" altLang="en-US" dirty="0" smtClean="0">
                <a:solidFill>
                  <a:schemeClr val="tx1"/>
                </a:solidFill>
              </a:rPr>
              <a:t>작업을 수행하는 작업 단위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모든 프로세스는 하나 이상의 </a:t>
            </a:r>
            <a:r>
              <a:rPr lang="ko-KR" altLang="en-US" dirty="0" err="1" smtClean="0">
                <a:solidFill>
                  <a:schemeClr val="tx1"/>
                </a:solidFill>
              </a:rPr>
              <a:t>스레드를</a:t>
            </a:r>
            <a:r>
              <a:rPr lang="ko-KR" altLang="en-US" dirty="0" smtClean="0">
                <a:solidFill>
                  <a:schemeClr val="tx1"/>
                </a:solidFill>
              </a:rPr>
              <a:t> 가지며 각각 독립적인 작업 단위를 가짐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6125" y="1287463"/>
            <a:ext cx="176202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스레드란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319" y="3717032"/>
            <a:ext cx="3600400" cy="233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1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스레드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(Thread)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37881" y="1844824"/>
            <a:ext cx="10931525" cy="18002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모든 자바 프로그램은 메인 </a:t>
            </a:r>
            <a:r>
              <a:rPr lang="ko-KR" altLang="en-US" dirty="0" err="1" smtClean="0">
                <a:solidFill>
                  <a:schemeClr val="tx1"/>
                </a:solidFill>
              </a:rPr>
              <a:t>스레드가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main()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dirty="0" smtClean="0">
                <a:solidFill>
                  <a:schemeClr val="tx1"/>
                </a:solidFill>
              </a:rPr>
              <a:t> 실행하며 시작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main()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메소드의</a:t>
            </a:r>
            <a:r>
              <a:rPr lang="ko-KR" altLang="en-US" dirty="0" smtClean="0">
                <a:solidFill>
                  <a:schemeClr val="tx1"/>
                </a:solidFill>
              </a:rPr>
              <a:t> 첫 코드부터 </a:t>
            </a:r>
            <a:r>
              <a:rPr lang="ko-KR" altLang="en-US" dirty="0" err="1" smtClean="0">
                <a:solidFill>
                  <a:schemeClr val="tx1"/>
                </a:solidFill>
              </a:rPr>
              <a:t>아애로</a:t>
            </a:r>
            <a:r>
              <a:rPr lang="ko-KR" altLang="en-US" dirty="0" smtClean="0">
                <a:solidFill>
                  <a:schemeClr val="tx1"/>
                </a:solidFill>
              </a:rPr>
              <a:t> 순차적으로 실행되고</a:t>
            </a:r>
            <a:r>
              <a:rPr lang="en-US" altLang="ko-KR" dirty="0" smtClean="0">
                <a:solidFill>
                  <a:schemeClr val="tx1"/>
                </a:solidFill>
              </a:rPr>
              <a:t>, return</a:t>
            </a:r>
            <a:r>
              <a:rPr lang="ko-KR" altLang="en-US" dirty="0" smtClean="0">
                <a:solidFill>
                  <a:schemeClr val="tx1"/>
                </a:solidFill>
              </a:rPr>
              <a:t>을 만나면 종료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필에요 의해 작업 </a:t>
            </a:r>
            <a:r>
              <a:rPr lang="ko-KR" altLang="en-US" dirty="0" err="1" smtClean="0">
                <a:solidFill>
                  <a:schemeClr val="tx1"/>
                </a:solidFill>
              </a:rPr>
              <a:t>스레드들을</a:t>
            </a:r>
            <a:r>
              <a:rPr lang="ko-KR" altLang="en-US" dirty="0" smtClean="0">
                <a:solidFill>
                  <a:schemeClr val="tx1"/>
                </a:solidFill>
              </a:rPr>
              <a:t> 만들어서 병렬 코드를 실행 가능</a:t>
            </a:r>
            <a:r>
              <a:rPr lang="en-US" altLang="ko-KR" dirty="0" smtClean="0">
                <a:solidFill>
                  <a:schemeClr val="tx1"/>
                </a:solidFill>
              </a:rPr>
              <a:t>.(</a:t>
            </a:r>
            <a:r>
              <a:rPr lang="ko-KR" altLang="en-US" dirty="0" smtClean="0">
                <a:solidFill>
                  <a:schemeClr val="tx1"/>
                </a:solidFill>
              </a:rPr>
              <a:t>멀티 </a:t>
            </a:r>
            <a:r>
              <a:rPr lang="ko-KR" altLang="en-US" dirty="0" err="1" smtClean="0">
                <a:solidFill>
                  <a:schemeClr val="tx1"/>
                </a:solidFill>
              </a:rPr>
              <a:t>스레드를</a:t>
            </a:r>
            <a:r>
              <a:rPr lang="ko-KR" altLang="en-US" dirty="0" smtClean="0">
                <a:solidFill>
                  <a:schemeClr val="tx1"/>
                </a:solidFill>
              </a:rPr>
              <a:t> 이용한 멀티 </a:t>
            </a:r>
            <a:r>
              <a:rPr lang="ko-KR" altLang="en-US" dirty="0" err="1" smtClean="0">
                <a:solidFill>
                  <a:schemeClr val="tx1"/>
                </a:solidFill>
              </a:rPr>
              <a:t>태스킹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6125" y="1287463"/>
            <a:ext cx="217880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메인 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스레드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37881" y="4490417"/>
            <a:ext cx="10931525" cy="1170831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err="1" smtClean="0">
                <a:solidFill>
                  <a:schemeClr val="tx1"/>
                </a:solidFill>
              </a:rPr>
              <a:t>싱글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스레드의</a:t>
            </a:r>
            <a:r>
              <a:rPr lang="ko-KR" altLang="en-US" dirty="0" smtClean="0">
                <a:solidFill>
                  <a:schemeClr val="tx1"/>
                </a:solidFill>
              </a:rPr>
              <a:t> 경우 메인 </a:t>
            </a:r>
            <a:r>
              <a:rPr lang="ko-KR" altLang="en-US" dirty="0" err="1" smtClean="0">
                <a:solidFill>
                  <a:schemeClr val="tx1"/>
                </a:solidFill>
              </a:rPr>
              <a:t>스레드가</a:t>
            </a:r>
            <a:r>
              <a:rPr lang="ko-KR" altLang="en-US" dirty="0" smtClean="0">
                <a:solidFill>
                  <a:schemeClr val="tx1"/>
                </a:solidFill>
              </a:rPr>
              <a:t> 종료되면 프로세스도 종료되지만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멀티 </a:t>
            </a:r>
            <a:r>
              <a:rPr lang="ko-KR" altLang="en-US" dirty="0" err="1" smtClean="0">
                <a:solidFill>
                  <a:schemeClr val="tx1"/>
                </a:solidFill>
              </a:rPr>
              <a:t>스레드의</a:t>
            </a:r>
            <a:r>
              <a:rPr lang="ko-KR" altLang="en-US" dirty="0" smtClean="0">
                <a:solidFill>
                  <a:schemeClr val="tx1"/>
                </a:solidFill>
              </a:rPr>
              <a:t> 경우 실행중인 </a:t>
            </a:r>
            <a:r>
              <a:rPr lang="ko-KR" altLang="en-US" dirty="0" err="1" smtClean="0">
                <a:solidFill>
                  <a:schemeClr val="tx1"/>
                </a:solidFill>
              </a:rPr>
              <a:t>스레드가</a:t>
            </a:r>
            <a:r>
              <a:rPr lang="ko-KR" altLang="en-US" dirty="0" smtClean="0">
                <a:solidFill>
                  <a:schemeClr val="tx1"/>
                </a:solidFill>
              </a:rPr>
              <a:t> 하나라도 있다면 프로세스가 종료되지 않음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125" y="3933056"/>
            <a:ext cx="248657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프로세스 종료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14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스레드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(Thread)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28454" y="1844824"/>
            <a:ext cx="10931525" cy="144016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멀티 프로세스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각각의 프로세스를 독립적으로 실행하는 것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멀티 </a:t>
            </a:r>
            <a:r>
              <a:rPr lang="ko-KR" altLang="en-US" dirty="0" err="1" smtClean="0">
                <a:solidFill>
                  <a:schemeClr val="tx1"/>
                </a:solidFill>
              </a:rPr>
              <a:t>스레드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하나의 프로세스 내에서 여러 </a:t>
            </a:r>
            <a:r>
              <a:rPr lang="ko-KR" altLang="en-US" dirty="0" err="1" smtClean="0">
                <a:solidFill>
                  <a:schemeClr val="tx1"/>
                </a:solidFill>
              </a:rPr>
              <a:t>스레드가</a:t>
            </a:r>
            <a:r>
              <a:rPr lang="ko-KR" altLang="en-US" dirty="0" smtClean="0">
                <a:solidFill>
                  <a:schemeClr val="tx1"/>
                </a:solidFill>
              </a:rPr>
              <a:t> 동시에 작업을 수행하는 것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6125" y="1287463"/>
            <a:ext cx="473039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멀티 프로세스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VS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멀티 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스레드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601908" y="3645024"/>
            <a:ext cx="2520280" cy="25202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066404" y="3645024"/>
            <a:ext cx="2520280" cy="25202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857252" y="3725063"/>
            <a:ext cx="1004888" cy="2152209"/>
            <a:chOff x="2857252" y="3725063"/>
            <a:chExt cx="1004888" cy="2152209"/>
          </a:xfrm>
        </p:grpSpPr>
        <p:sp>
          <p:nvSpPr>
            <p:cNvPr id="27" name="직사각형 26"/>
            <p:cNvSpPr/>
            <p:nvPr/>
          </p:nvSpPr>
          <p:spPr>
            <a:xfrm>
              <a:off x="2999656" y="4113076"/>
              <a:ext cx="720080" cy="176419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32" name="TextBox 8"/>
            <p:cNvSpPr txBox="1">
              <a:spLocks noChangeArrowheads="1"/>
            </p:cNvSpPr>
            <p:nvPr/>
          </p:nvSpPr>
          <p:spPr bwMode="auto">
            <a:xfrm>
              <a:off x="2857252" y="3725063"/>
              <a:ext cx="100488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ko-KR" altLang="en-US" sz="1400" b="1" dirty="0" smtClean="0">
                  <a:latin typeface="+mn-ea"/>
                  <a:ea typeface="+mn-ea"/>
                </a:rPr>
                <a:t>프로세스</a:t>
              </a:r>
              <a:r>
                <a:rPr lang="en-US" altLang="ko-KR" sz="1400" b="1" dirty="0" smtClean="0">
                  <a:latin typeface="+mn-ea"/>
                  <a:ea typeface="+mn-ea"/>
                </a:rPr>
                <a:t>1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4" name="아래쪽 화살표 33"/>
            <p:cNvSpPr/>
            <p:nvPr/>
          </p:nvSpPr>
          <p:spPr>
            <a:xfrm>
              <a:off x="3179676" y="4692727"/>
              <a:ext cx="360040" cy="864096"/>
            </a:xfrm>
            <a:prstGeom prst="downArrow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35" name="TextBox 8"/>
            <p:cNvSpPr txBox="1">
              <a:spLocks noChangeArrowheads="1"/>
            </p:cNvSpPr>
            <p:nvPr/>
          </p:nvSpPr>
          <p:spPr bwMode="auto">
            <a:xfrm>
              <a:off x="3017049" y="4356468"/>
              <a:ext cx="7232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ko-KR" altLang="en-US" sz="1400" b="1" dirty="0" err="1" smtClean="0">
                  <a:latin typeface="+mn-ea"/>
                  <a:ea typeface="+mn-ea"/>
                </a:rPr>
                <a:t>스레드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863752" y="3725063"/>
            <a:ext cx="1007007" cy="2152209"/>
            <a:chOff x="2857252" y="3725063"/>
            <a:chExt cx="1007007" cy="2152209"/>
          </a:xfrm>
        </p:grpSpPr>
        <p:sp>
          <p:nvSpPr>
            <p:cNvPr id="47" name="직사각형 46"/>
            <p:cNvSpPr/>
            <p:nvPr/>
          </p:nvSpPr>
          <p:spPr>
            <a:xfrm>
              <a:off x="2999656" y="4113076"/>
              <a:ext cx="720080" cy="176419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48" name="TextBox 8"/>
            <p:cNvSpPr txBox="1">
              <a:spLocks noChangeArrowheads="1"/>
            </p:cNvSpPr>
            <p:nvPr/>
          </p:nvSpPr>
          <p:spPr bwMode="auto">
            <a:xfrm>
              <a:off x="2857252" y="3725063"/>
              <a:ext cx="100700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ko-KR" altLang="en-US" sz="1400" b="1" dirty="0" smtClean="0">
                  <a:latin typeface="+mn-ea"/>
                  <a:ea typeface="+mn-ea"/>
                </a:rPr>
                <a:t>프로세스</a:t>
              </a:r>
              <a:r>
                <a:rPr lang="en-US" altLang="ko-KR" sz="1400" b="1" dirty="0" smtClean="0">
                  <a:latin typeface="+mn-ea"/>
                  <a:ea typeface="+mn-ea"/>
                </a:rPr>
                <a:t>2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49" name="아래쪽 화살표 48"/>
            <p:cNvSpPr/>
            <p:nvPr/>
          </p:nvSpPr>
          <p:spPr>
            <a:xfrm>
              <a:off x="3179676" y="4692727"/>
              <a:ext cx="360040" cy="864096"/>
            </a:xfrm>
            <a:prstGeom prst="downArrow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50" name="TextBox 8"/>
            <p:cNvSpPr txBox="1">
              <a:spLocks noChangeArrowheads="1"/>
            </p:cNvSpPr>
            <p:nvPr/>
          </p:nvSpPr>
          <p:spPr bwMode="auto">
            <a:xfrm>
              <a:off x="3017049" y="4356468"/>
              <a:ext cx="7232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ko-KR" altLang="en-US" sz="1400" b="1" dirty="0" err="1" smtClean="0">
                  <a:latin typeface="+mn-ea"/>
                  <a:ea typeface="+mn-ea"/>
                </a:rPr>
                <a:t>스레드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7388736" y="3725063"/>
            <a:ext cx="1875616" cy="2152209"/>
            <a:chOff x="2421888" y="3725063"/>
            <a:chExt cx="1875616" cy="2152209"/>
          </a:xfrm>
        </p:grpSpPr>
        <p:sp>
          <p:nvSpPr>
            <p:cNvPr id="52" name="직사각형 51"/>
            <p:cNvSpPr/>
            <p:nvPr/>
          </p:nvSpPr>
          <p:spPr>
            <a:xfrm>
              <a:off x="2421888" y="4113076"/>
              <a:ext cx="1875616" cy="176419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53" name="TextBox 8"/>
            <p:cNvSpPr txBox="1">
              <a:spLocks noChangeArrowheads="1"/>
            </p:cNvSpPr>
            <p:nvPr/>
          </p:nvSpPr>
          <p:spPr bwMode="auto">
            <a:xfrm>
              <a:off x="2913814" y="3725063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ko-KR" altLang="en-US" sz="1400" b="1" dirty="0" smtClean="0">
                  <a:latin typeface="+mn-ea"/>
                  <a:ea typeface="+mn-ea"/>
                </a:rPr>
                <a:t>프로세스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54" name="아래쪽 화살표 53"/>
            <p:cNvSpPr/>
            <p:nvPr/>
          </p:nvSpPr>
          <p:spPr>
            <a:xfrm>
              <a:off x="2803947" y="4692727"/>
              <a:ext cx="360040" cy="864096"/>
            </a:xfrm>
            <a:prstGeom prst="downArrow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55" name="TextBox 8"/>
            <p:cNvSpPr txBox="1">
              <a:spLocks noChangeArrowheads="1"/>
            </p:cNvSpPr>
            <p:nvPr/>
          </p:nvSpPr>
          <p:spPr bwMode="auto">
            <a:xfrm>
              <a:off x="2565904" y="4356468"/>
              <a:ext cx="82747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ko-KR" altLang="en-US" sz="1400" b="1" dirty="0" err="1" smtClean="0">
                  <a:latin typeface="+mn-ea"/>
                  <a:ea typeface="+mn-ea"/>
                </a:rPr>
                <a:t>스레드</a:t>
              </a:r>
              <a:r>
                <a:rPr lang="en-US" altLang="ko-KR" sz="1400" b="1" dirty="0" smtClean="0">
                  <a:latin typeface="+mn-ea"/>
                  <a:ea typeface="+mn-ea"/>
                </a:rPr>
                <a:t>1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58" name="아래쪽 화살표 57"/>
            <p:cNvSpPr/>
            <p:nvPr/>
          </p:nvSpPr>
          <p:spPr>
            <a:xfrm>
              <a:off x="3609599" y="4692727"/>
              <a:ext cx="360040" cy="864096"/>
            </a:xfrm>
            <a:prstGeom prst="downArrow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59" name="TextBox 8"/>
            <p:cNvSpPr txBox="1">
              <a:spLocks noChangeArrowheads="1"/>
            </p:cNvSpPr>
            <p:nvPr/>
          </p:nvSpPr>
          <p:spPr bwMode="auto">
            <a:xfrm>
              <a:off x="3371556" y="4356468"/>
              <a:ext cx="82747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ko-KR" altLang="en-US" sz="1400" b="1" dirty="0" err="1" smtClean="0">
                  <a:latin typeface="+mn-ea"/>
                  <a:ea typeface="+mn-ea"/>
                </a:rPr>
                <a:t>스레드</a:t>
              </a:r>
              <a:r>
                <a:rPr lang="en-US" altLang="ko-KR" sz="1400" b="1" dirty="0" smtClean="0">
                  <a:latin typeface="+mn-ea"/>
                  <a:ea typeface="+mn-ea"/>
                </a:rPr>
                <a:t>2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</p:grpSp>
      <p:sp>
        <p:nvSpPr>
          <p:cNvPr id="63" name="TextBox 8"/>
          <p:cNvSpPr txBox="1">
            <a:spLocks noChangeArrowheads="1"/>
          </p:cNvSpPr>
          <p:nvPr/>
        </p:nvSpPr>
        <p:spPr bwMode="auto">
          <a:xfrm>
            <a:off x="3036341" y="6258469"/>
            <a:ext cx="16514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800" b="1" smtClean="0">
                <a:latin typeface="+mn-ea"/>
                <a:ea typeface="+mn-ea"/>
              </a:rPr>
              <a:t>멀티 프로세스</a:t>
            </a:r>
            <a:endParaRPr lang="ko-KR" altLang="en-US" sz="1800" b="1" dirty="0">
              <a:latin typeface="+mn-ea"/>
              <a:ea typeface="+mn-ea"/>
            </a:endParaRPr>
          </a:p>
        </p:txBody>
      </p:sp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7628113" y="6258469"/>
            <a:ext cx="14205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800" b="1" dirty="0" smtClean="0">
                <a:latin typeface="+mn-ea"/>
                <a:ea typeface="+mn-ea"/>
              </a:rPr>
              <a:t>멀티 </a:t>
            </a:r>
            <a:r>
              <a:rPr lang="ko-KR" altLang="en-US" sz="1800" b="1" dirty="0" err="1" smtClean="0">
                <a:latin typeface="+mn-ea"/>
                <a:ea typeface="+mn-ea"/>
              </a:rPr>
              <a:t>스레드</a:t>
            </a:r>
            <a:endParaRPr lang="ko-KR" altLang="en-US" sz="1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751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스레드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(Thread)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6125" y="1287463"/>
            <a:ext cx="424346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싱글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스레드와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멀티 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스레드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5440" y="4927782"/>
            <a:ext cx="4286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메인 </a:t>
            </a:r>
            <a:r>
              <a:rPr lang="ko-KR" altLang="en-US" dirty="0" err="1" smtClean="0">
                <a:latin typeface="+mn-ea"/>
                <a:ea typeface="+mn-ea"/>
              </a:rPr>
              <a:t>스레드</a:t>
            </a:r>
            <a:r>
              <a:rPr lang="ko-KR" altLang="en-US" dirty="0" smtClean="0">
                <a:latin typeface="+mn-ea"/>
                <a:ea typeface="+mn-ea"/>
              </a:rPr>
              <a:t> 하나만 가지고 작업을 처리</a:t>
            </a:r>
            <a:endParaRPr lang="en-US" altLang="ko-KR" dirty="0" smtClean="0">
              <a:latin typeface="+mn-ea"/>
              <a:ea typeface="+mn-ea"/>
            </a:endParaRPr>
          </a:p>
          <a:p>
            <a:r>
              <a:rPr lang="en-US" altLang="ko-KR" dirty="0" smtClean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latin typeface="+mn-ea"/>
                <a:ea typeface="+mn-ea"/>
                <a:sym typeface="Wingdings" panose="05000000000000000000" pitchFamily="2" charset="2"/>
              </a:rPr>
              <a:t>한 작업씩 차례대로 처리해 나감</a:t>
            </a:r>
            <a:r>
              <a:rPr lang="en-US" altLang="ko-KR" dirty="0" smtClean="0">
                <a:latin typeface="+mn-ea"/>
                <a:ea typeface="+mn-ea"/>
                <a:sym typeface="Wingdings" panose="05000000000000000000" pitchFamily="2" charset="2"/>
              </a:rPr>
              <a:t>.</a:t>
            </a:r>
            <a:endParaRPr lang="en-US" altLang="ko-KR" dirty="0" smtClean="0"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325015" y="2306870"/>
            <a:ext cx="3744416" cy="2366011"/>
            <a:chOff x="994058" y="2306870"/>
            <a:chExt cx="3744416" cy="2366011"/>
          </a:xfrm>
        </p:grpSpPr>
        <p:grpSp>
          <p:nvGrpSpPr>
            <p:cNvPr id="17" name="그룹 16"/>
            <p:cNvGrpSpPr/>
            <p:nvPr/>
          </p:nvGrpSpPr>
          <p:grpSpPr>
            <a:xfrm>
              <a:off x="994058" y="2780928"/>
              <a:ext cx="3744416" cy="1891953"/>
              <a:chOff x="994058" y="2780928"/>
              <a:chExt cx="3744416" cy="1891953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994058" y="2780928"/>
                <a:ext cx="3744416" cy="1512168"/>
                <a:chOff x="1053847" y="3429000"/>
                <a:chExt cx="3744416" cy="1512168"/>
              </a:xfrm>
            </p:grpSpPr>
            <p:cxnSp>
              <p:nvCxnSpPr>
                <p:cNvPr id="10" name="직선 화살표 연결선 9"/>
                <p:cNvCxnSpPr/>
                <p:nvPr/>
              </p:nvCxnSpPr>
              <p:spPr>
                <a:xfrm flipV="1">
                  <a:off x="1055440" y="3429000"/>
                  <a:ext cx="0" cy="151216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화살표 연결선 11"/>
                <p:cNvCxnSpPr/>
                <p:nvPr/>
              </p:nvCxnSpPr>
              <p:spPr>
                <a:xfrm>
                  <a:off x="1053847" y="4941168"/>
                  <a:ext cx="3744416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TextBox 14"/>
              <p:cNvSpPr txBox="1"/>
              <p:nvPr/>
            </p:nvSpPr>
            <p:spPr>
              <a:xfrm>
                <a:off x="4023214" y="4365104"/>
                <a:ext cx="7152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smtClean="0">
                    <a:latin typeface="+mn-ea"/>
                    <a:ea typeface="+mn-ea"/>
                  </a:rPr>
                  <a:t>시간</a:t>
                </a:r>
                <a:r>
                  <a:rPr lang="en-US" altLang="ko-KR" sz="1400" dirty="0" smtClean="0">
                    <a:latin typeface="+mn-ea"/>
                    <a:ea typeface="+mn-ea"/>
                  </a:rPr>
                  <a:t>(t)</a:t>
                </a:r>
                <a:endParaRPr lang="ko-KR" altLang="en-US" sz="1400" dirty="0">
                  <a:latin typeface="+mn-ea"/>
                  <a:ea typeface="+mn-ea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004253" y="3429000"/>
                <a:ext cx="1720415" cy="432048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A</a:t>
                </a:r>
                <a:endParaRPr lang="ko-KR" altLang="en-US" dirty="0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2735672" y="3429000"/>
                <a:ext cx="1720415" cy="43204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B</a:t>
                </a:r>
                <a:endParaRPr lang="ko-KR" altLang="en-US" dirty="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2087848" y="2306870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err="1" smtClean="0">
                  <a:latin typeface="+mn-ea"/>
                  <a:ea typeface="+mn-ea"/>
                </a:rPr>
                <a:t>싱글</a:t>
              </a:r>
              <a:r>
                <a:rPr lang="ko-KR" altLang="en-US" sz="2000" dirty="0" smtClean="0">
                  <a:latin typeface="+mn-ea"/>
                  <a:ea typeface="+mn-ea"/>
                </a:rPr>
                <a:t> </a:t>
              </a:r>
              <a:r>
                <a:rPr lang="ko-KR" altLang="en-US" sz="2000" dirty="0" err="1" smtClean="0">
                  <a:latin typeface="+mn-ea"/>
                  <a:ea typeface="+mn-ea"/>
                </a:rPr>
                <a:t>스레드</a:t>
              </a:r>
              <a:endParaRPr lang="ko-KR" altLang="en-US" sz="2000" dirty="0">
                <a:latin typeface="+mn-ea"/>
                <a:ea typeface="+mn-ea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6806653" y="2780928"/>
            <a:ext cx="3744416" cy="1512168"/>
            <a:chOff x="1046013" y="3429000"/>
            <a:chExt cx="3744416" cy="1512168"/>
          </a:xfrm>
        </p:grpSpPr>
        <p:cxnSp>
          <p:nvCxnSpPr>
            <p:cNvPr id="70" name="직선 화살표 연결선 69"/>
            <p:cNvCxnSpPr/>
            <p:nvPr/>
          </p:nvCxnSpPr>
          <p:spPr>
            <a:xfrm flipV="1">
              <a:off x="1055440" y="3429000"/>
              <a:ext cx="0" cy="15121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/>
            <p:nvPr/>
          </p:nvCxnSpPr>
          <p:spPr>
            <a:xfrm>
              <a:off x="1046013" y="4941168"/>
              <a:ext cx="374441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9900205" y="4365104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  <a:ea typeface="+mn-ea"/>
              </a:rPr>
              <a:t>시간</a:t>
            </a:r>
            <a:r>
              <a:rPr lang="en-US" altLang="ko-KR" sz="1400" dirty="0" smtClean="0">
                <a:latin typeface="+mn-ea"/>
                <a:ea typeface="+mn-ea"/>
              </a:rPr>
              <a:t>(t)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816080" y="3173705"/>
            <a:ext cx="570217" cy="432048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81321" y="3606147"/>
            <a:ext cx="570217" cy="4320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7951537" y="3173705"/>
            <a:ext cx="570217" cy="432048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8516332" y="3606147"/>
            <a:ext cx="570217" cy="4320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9086548" y="3173705"/>
            <a:ext cx="570217" cy="432048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9651343" y="3606147"/>
            <a:ext cx="570217" cy="4320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7900443" y="2306870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+mn-ea"/>
                <a:ea typeface="+mn-ea"/>
              </a:rPr>
              <a:t>멀티 </a:t>
            </a:r>
            <a:r>
              <a:rPr lang="ko-KR" altLang="en-US" sz="2000" dirty="0" err="1" smtClean="0">
                <a:latin typeface="+mn-ea"/>
                <a:ea typeface="+mn-ea"/>
              </a:rPr>
              <a:t>스레드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609483" y="4927782"/>
            <a:ext cx="4979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메인 </a:t>
            </a:r>
            <a:r>
              <a:rPr lang="ko-KR" altLang="en-US" dirty="0" err="1" smtClean="0">
                <a:latin typeface="+mn-ea"/>
                <a:ea typeface="+mn-ea"/>
              </a:rPr>
              <a:t>스레드</a:t>
            </a:r>
            <a:r>
              <a:rPr lang="ko-KR" altLang="en-US" dirty="0" smtClean="0">
                <a:latin typeface="+mn-ea"/>
                <a:ea typeface="+mn-ea"/>
              </a:rPr>
              <a:t> 외의 추가적인 </a:t>
            </a:r>
            <a:r>
              <a:rPr lang="ko-KR" altLang="en-US" dirty="0" err="1" smtClean="0">
                <a:latin typeface="+mn-ea"/>
                <a:ea typeface="+mn-ea"/>
              </a:rPr>
              <a:t>스레드를</a:t>
            </a:r>
            <a:r>
              <a:rPr lang="ko-KR" altLang="en-US" dirty="0" smtClean="0">
                <a:latin typeface="+mn-ea"/>
                <a:ea typeface="+mn-ea"/>
              </a:rPr>
              <a:t> 이용하여</a:t>
            </a:r>
            <a:endParaRPr lang="en-US" altLang="ko-KR" dirty="0" smtClean="0">
              <a:latin typeface="+mn-ea"/>
              <a:ea typeface="+mn-ea"/>
            </a:endParaRPr>
          </a:p>
          <a:p>
            <a:r>
              <a:rPr lang="ko-KR" altLang="en-US" dirty="0" smtClean="0">
                <a:latin typeface="+mn-ea"/>
                <a:ea typeface="+mn-ea"/>
              </a:rPr>
              <a:t>병렬적으로 작업을 처리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22054" y="3286653"/>
            <a:ext cx="905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Thread 1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22054" y="3683258"/>
            <a:ext cx="905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Thread 2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0523" y="3513188"/>
            <a:ext cx="905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Thread 1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002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6125" y="1287463"/>
            <a:ext cx="290335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멀티쓰레드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장점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스레드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(Thread)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16163" y="5852011"/>
            <a:ext cx="3068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+mn-ea"/>
                <a:ea typeface="+mn-ea"/>
              </a:rPr>
              <a:t>사용자의 입력을 기다리는 구간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86707" y="5805264"/>
            <a:ext cx="565689" cy="432048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1053714" y="2132856"/>
            <a:ext cx="5198367" cy="388843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자원을 보다 효율적으로 사용 가능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사용자의 대한 </a:t>
            </a:r>
            <a:r>
              <a:rPr lang="ko-KR" altLang="en-US" sz="2000" dirty="0" err="1">
                <a:solidFill>
                  <a:schemeClr val="tx1"/>
                </a:solidFill>
                <a:latin typeface="+mn-ea"/>
              </a:rPr>
              <a:t>응답성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 향상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애플리케이션의 </a:t>
            </a:r>
            <a:r>
              <a:rPr lang="ko-KR" altLang="en-US" sz="2000" dirty="0" err="1">
                <a:solidFill>
                  <a:schemeClr val="tx1"/>
                </a:solidFill>
                <a:latin typeface="+mn-ea"/>
              </a:rPr>
              <a:t>응답성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향상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작업이 분리되어 코드가 간결해짐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CPU 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사용률 향상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511883" y="1501073"/>
            <a:ext cx="4624677" cy="2056135"/>
            <a:chOff x="6511883" y="1501073"/>
            <a:chExt cx="4624677" cy="2056135"/>
          </a:xfrm>
        </p:grpSpPr>
        <p:grpSp>
          <p:nvGrpSpPr>
            <p:cNvPr id="12" name="그룹 11"/>
            <p:cNvGrpSpPr/>
            <p:nvPr/>
          </p:nvGrpSpPr>
          <p:grpSpPr>
            <a:xfrm>
              <a:off x="7392144" y="1501073"/>
              <a:ext cx="3744416" cy="2056135"/>
              <a:chOff x="994058" y="2616746"/>
              <a:chExt cx="3744416" cy="2056135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994058" y="2780928"/>
                <a:ext cx="3744416" cy="1891953"/>
                <a:chOff x="994058" y="2780928"/>
                <a:chExt cx="3744416" cy="1891953"/>
              </a:xfrm>
            </p:grpSpPr>
            <p:grpSp>
              <p:nvGrpSpPr>
                <p:cNvPr id="15" name="그룹 14"/>
                <p:cNvGrpSpPr/>
                <p:nvPr/>
              </p:nvGrpSpPr>
              <p:grpSpPr>
                <a:xfrm>
                  <a:off x="994058" y="2780928"/>
                  <a:ext cx="3744416" cy="1512168"/>
                  <a:chOff x="1053847" y="3429000"/>
                  <a:chExt cx="3744416" cy="1512168"/>
                </a:xfrm>
              </p:grpSpPr>
              <p:cxnSp>
                <p:nvCxnSpPr>
                  <p:cNvPr id="19" name="직선 화살표 연결선 18"/>
                  <p:cNvCxnSpPr/>
                  <p:nvPr/>
                </p:nvCxnSpPr>
                <p:spPr>
                  <a:xfrm flipV="1">
                    <a:off x="1055440" y="3429000"/>
                    <a:ext cx="0" cy="151216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직선 화살표 연결선 19"/>
                  <p:cNvCxnSpPr/>
                  <p:nvPr/>
                </p:nvCxnSpPr>
                <p:spPr>
                  <a:xfrm>
                    <a:off x="1053847" y="4941168"/>
                    <a:ext cx="3744416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TextBox 15"/>
                <p:cNvSpPr txBox="1"/>
                <p:nvPr/>
              </p:nvSpPr>
              <p:spPr>
                <a:xfrm>
                  <a:off x="4023214" y="4365104"/>
                  <a:ext cx="71526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 smtClean="0">
                      <a:latin typeface="+mn-ea"/>
                      <a:ea typeface="+mn-ea"/>
                    </a:rPr>
                    <a:t>시간</a:t>
                  </a:r>
                  <a:r>
                    <a:rPr lang="en-US" altLang="ko-KR" sz="1400" dirty="0" smtClean="0">
                      <a:latin typeface="+mn-ea"/>
                      <a:ea typeface="+mn-ea"/>
                    </a:rPr>
                    <a:t>(t)</a:t>
                  </a:r>
                  <a:endParaRPr lang="ko-KR" altLang="en-US" sz="14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1004254" y="3429000"/>
                  <a:ext cx="368302" cy="432048"/>
                </a:xfrm>
                <a:prstGeom prst="rect">
                  <a:avLst/>
                </a:pr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A</a:t>
                  </a:r>
                  <a:endParaRPr lang="ko-KR" altLang="en-US" dirty="0"/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3549881" y="3429000"/>
                  <a:ext cx="1095278" cy="432048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B</a:t>
                  </a:r>
                  <a:endParaRPr lang="ko-KR" altLang="en-US" dirty="0"/>
                </a:p>
              </p:txBody>
            </p:sp>
            <p:sp>
              <p:nvSpPr>
                <p:cNvPr id="22" name="직사각형 21"/>
                <p:cNvSpPr/>
                <p:nvPr/>
              </p:nvSpPr>
              <p:spPr>
                <a:xfrm>
                  <a:off x="1381157" y="3429000"/>
                  <a:ext cx="1807696" cy="432048"/>
                </a:xfrm>
                <a:prstGeom prst="rect">
                  <a:avLst/>
                </a:prstGeom>
                <a:noFill/>
                <a:ln w="25400">
                  <a:solidFill>
                    <a:srgbClr val="C0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7" name="직사각형 46"/>
                <p:cNvSpPr/>
                <p:nvPr/>
              </p:nvSpPr>
              <p:spPr>
                <a:xfrm>
                  <a:off x="3181579" y="3429000"/>
                  <a:ext cx="368302" cy="432048"/>
                </a:xfrm>
                <a:prstGeom prst="rect">
                  <a:avLst/>
                </a:pr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A</a:t>
                  </a:r>
                  <a:endParaRPr lang="ko-KR" altLang="en-US" dirty="0"/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2087848" y="2616746"/>
                <a:ext cx="15568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err="1" smtClean="0">
                    <a:latin typeface="+mn-ea"/>
                    <a:ea typeface="+mn-ea"/>
                  </a:rPr>
                  <a:t>싱글</a:t>
                </a:r>
                <a:r>
                  <a:rPr lang="ko-KR" altLang="en-US" sz="2000" dirty="0" smtClean="0">
                    <a:latin typeface="+mn-ea"/>
                    <a:ea typeface="+mn-ea"/>
                  </a:rPr>
                  <a:t> </a:t>
                </a:r>
                <a:r>
                  <a:rPr lang="ko-KR" altLang="en-US" sz="2000" dirty="0" err="1" smtClean="0">
                    <a:latin typeface="+mn-ea"/>
                    <a:ea typeface="+mn-ea"/>
                  </a:rPr>
                  <a:t>스레드</a:t>
                </a:r>
                <a:endParaRPr lang="ko-KR" altLang="en-US" sz="2000" dirty="0">
                  <a:latin typeface="+mn-ea"/>
                  <a:ea typeface="+mn-ea"/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6511883" y="2375462"/>
              <a:ext cx="905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+mn-ea"/>
                  <a:ea typeface="+mn-ea"/>
                </a:rPr>
                <a:t>Thread 1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511883" y="3670376"/>
            <a:ext cx="4704441" cy="2060070"/>
            <a:chOff x="6511883" y="3670376"/>
            <a:chExt cx="4704441" cy="2060070"/>
          </a:xfrm>
        </p:grpSpPr>
        <p:grpSp>
          <p:nvGrpSpPr>
            <p:cNvPr id="36" name="그룹 35"/>
            <p:cNvGrpSpPr/>
            <p:nvPr/>
          </p:nvGrpSpPr>
          <p:grpSpPr>
            <a:xfrm>
              <a:off x="7407512" y="3838493"/>
              <a:ext cx="3744416" cy="1512168"/>
              <a:chOff x="1046013" y="3429000"/>
              <a:chExt cx="3744416" cy="1512168"/>
            </a:xfrm>
          </p:grpSpPr>
          <p:cxnSp>
            <p:nvCxnSpPr>
              <p:cNvPr id="45" name="직선 화살표 연결선 44"/>
              <p:cNvCxnSpPr/>
              <p:nvPr/>
            </p:nvCxnSpPr>
            <p:spPr>
              <a:xfrm flipV="1">
                <a:off x="1055440" y="3429000"/>
                <a:ext cx="0" cy="15121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/>
              <p:cNvCxnSpPr/>
              <p:nvPr/>
            </p:nvCxnSpPr>
            <p:spPr>
              <a:xfrm>
                <a:off x="1046013" y="4941168"/>
                <a:ext cx="374441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10501064" y="5422669"/>
              <a:ext cx="715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atin typeface="+mn-ea"/>
                  <a:ea typeface="+mn-ea"/>
                </a:rPr>
                <a:t>시간</a:t>
              </a:r>
              <a:r>
                <a:rPr lang="en-US" altLang="ko-KR" sz="1400" dirty="0" smtClean="0">
                  <a:latin typeface="+mn-ea"/>
                  <a:ea typeface="+mn-ea"/>
                </a:rPr>
                <a:t>(t)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416940" y="4144114"/>
              <a:ext cx="362304" cy="432048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01302" y="3670376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latin typeface="+mn-ea"/>
                  <a:ea typeface="+mn-ea"/>
                </a:rPr>
                <a:t>멀티 </a:t>
              </a:r>
              <a:r>
                <a:rPr lang="ko-KR" altLang="en-US" sz="2000" dirty="0" err="1" smtClean="0">
                  <a:latin typeface="+mn-ea"/>
                  <a:ea typeface="+mn-ea"/>
                </a:rPr>
                <a:t>스레드</a:t>
              </a:r>
              <a:endParaRPr lang="ko-KR" altLang="en-US" sz="2000" dirty="0">
                <a:latin typeface="+mn-ea"/>
                <a:ea typeface="+mn-ea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777969" y="4587276"/>
              <a:ext cx="362304" cy="43204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8501302" y="4587276"/>
              <a:ext cx="362304" cy="43204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9224635" y="4587276"/>
              <a:ext cx="362304" cy="43204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9947968" y="4587276"/>
              <a:ext cx="362304" cy="43204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0319912" y="4144114"/>
              <a:ext cx="362304" cy="432048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0680941" y="4587276"/>
              <a:ext cx="362304" cy="43204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8148939" y="4142493"/>
              <a:ext cx="336391" cy="432048"/>
            </a:xfrm>
            <a:prstGeom prst="rect">
              <a:avLst/>
            </a:prstGeom>
            <a:noFill/>
            <a:ln w="254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8872272" y="4142493"/>
              <a:ext cx="336391" cy="432048"/>
            </a:xfrm>
            <a:prstGeom prst="rect">
              <a:avLst/>
            </a:prstGeom>
            <a:noFill/>
            <a:ln w="254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9595605" y="4142493"/>
              <a:ext cx="337365" cy="432048"/>
            </a:xfrm>
            <a:prstGeom prst="rect">
              <a:avLst/>
            </a:prstGeom>
            <a:noFill/>
            <a:ln w="254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11883" y="4227985"/>
              <a:ext cx="905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+mn-ea"/>
                  <a:ea typeface="+mn-ea"/>
                </a:rPr>
                <a:t>Thread 1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511883" y="4624590"/>
              <a:ext cx="905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+mn-ea"/>
                  <a:ea typeface="+mn-ea"/>
                </a:rPr>
                <a:t>Thread 2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6125" y="1287463"/>
            <a:ext cx="290335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멀티쓰레드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단점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스레드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(Thread)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638838" y="2132856"/>
            <a:ext cx="10933200" cy="208823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동기화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(Synchronization)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에 주의해야 함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교착상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(dead-lock)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가 발생하지 않도록 주의해야 함</a:t>
            </a:r>
            <a:endParaRPr lang="en-US" altLang="ko-KR" sz="2000" dirty="0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프로그래밍 시 고려해야 할 사항이 많음</a:t>
            </a:r>
            <a:endParaRPr lang="en-US" altLang="ko-KR" sz="2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051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6125" y="980728"/>
            <a:ext cx="228780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스레드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생성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스레드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(Thread)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632819" y="2276872"/>
            <a:ext cx="10933200" cy="2110704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360000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클래스명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Thread{</a:t>
            </a:r>
          </a:p>
          <a:p>
            <a:pPr defTabSz="360000"/>
            <a:r>
              <a:rPr lang="en-US" altLang="ko-KR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//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상속 처리 후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, run() </a:t>
            </a:r>
            <a:r>
              <a:rPr lang="ko-KR" alt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메소드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오버라이딩</a:t>
            </a:r>
            <a:endParaRPr lang="ko-KR" altLang="en-US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defTabSz="360000"/>
            <a:endParaRPr lang="ko-KR" altLang="en-US" sz="1400" dirty="0">
              <a:latin typeface="Consolas" panose="020B0609020204030204" pitchFamily="49" charset="0"/>
            </a:endParaRPr>
          </a:p>
          <a:p>
            <a:pPr defTabSz="360000"/>
            <a:r>
              <a:rPr lang="en-US" altLang="ko-KR" sz="14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	@</a:t>
            </a:r>
            <a:r>
              <a:rPr lang="en-US" altLang="ko-KR" sz="1400" dirty="0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</a:p>
          <a:p>
            <a:pPr defTabSz="360000"/>
            <a:r>
              <a:rPr lang="en-U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run() {</a:t>
            </a:r>
          </a:p>
          <a:p>
            <a:pPr defTabSz="360000"/>
            <a:r>
              <a:rPr lang="en-US" altLang="ko-KR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	//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작업하고자 하는 코드 </a:t>
            </a:r>
            <a:r>
              <a:rPr lang="ko-KR" altLang="en-US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작성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pPr defTabSz="360000"/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632819" y="4630664"/>
            <a:ext cx="10933200" cy="182267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360000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Run {</a:t>
            </a:r>
          </a:p>
          <a:p>
            <a:pPr defTabSz="360000"/>
            <a:r>
              <a:rPr lang="en-U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60000"/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ko-KR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클래스명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레퍼런스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생성자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ko-KR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//Thread</a:t>
            </a:r>
            <a:r>
              <a:rPr lang="ko-KR" alt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를 </a:t>
            </a:r>
            <a:r>
              <a:rPr lang="ko-KR" altLang="en-US" sz="14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상속한 </a:t>
            </a:r>
            <a:r>
              <a:rPr lang="ko-KR" alt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객체 </a:t>
            </a:r>
            <a:r>
              <a:rPr lang="ko-KR" altLang="en-US" sz="14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새성</a:t>
            </a:r>
            <a:endParaRPr lang="ko-KR" altLang="en-US" sz="14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defTabSz="360000"/>
            <a:endParaRPr lang="ko-KR" altLang="en-US" sz="1400" dirty="0">
              <a:latin typeface="Consolas" panose="020B0609020204030204" pitchFamily="49" charset="0"/>
            </a:endParaRPr>
          </a:p>
          <a:p>
            <a:pPr defTabSz="360000"/>
            <a:r>
              <a:rPr lang="en-US" altLang="ko-KR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ko-KR" altLang="en-US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레퍼런스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60000"/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271464" y="1638878"/>
            <a:ext cx="417005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1. Thread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클래스를 상속받는 방법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502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15694</TotalTime>
  <Words>1346</Words>
  <Application>Microsoft Office PowerPoint</Application>
  <PresentationFormat>와이드스크린</PresentationFormat>
  <Paragraphs>342</Paragraphs>
  <Slides>22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Lato Black</vt:lpstr>
      <vt:lpstr>굴림</vt:lpstr>
      <vt:lpstr>맑은 고딕</vt:lpstr>
      <vt:lpstr>Arial</vt:lpstr>
      <vt:lpstr>Consolas</vt:lpstr>
      <vt:lpstr>Wingdings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디브리드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디브리드</dc:title>
  <dc:subject>교육</dc:subject>
  <dc:creator>디브리드 www.dbreed.co.kr</dc:creator>
  <dc:description>Copyright (c) D'breed All rights reserved
본 Template은 개인용도에 한해 배포한 것입니다. 상업적인 용도로 사용 할 수 없습니다.</dc:description>
  <cp:lastModifiedBy>백동현</cp:lastModifiedBy>
  <cp:revision>1122</cp:revision>
  <dcterms:created xsi:type="dcterms:W3CDTF">2011-06-13T04:09:39Z</dcterms:created>
  <dcterms:modified xsi:type="dcterms:W3CDTF">2018-12-17T08:44:56Z</dcterms:modified>
</cp:coreProperties>
</file>