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285" r:id="rId3"/>
    <p:sldId id="288" r:id="rId4"/>
    <p:sldId id="264" r:id="rId5"/>
    <p:sldId id="261" r:id="rId6"/>
    <p:sldId id="290" r:id="rId7"/>
    <p:sldId id="262" r:id="rId8"/>
    <p:sldId id="265" r:id="rId9"/>
    <p:sldId id="289" r:id="rId10"/>
    <p:sldId id="268" r:id="rId11"/>
    <p:sldId id="267" r:id="rId12"/>
    <p:sldId id="291" r:id="rId13"/>
    <p:sldId id="269" r:id="rId14"/>
    <p:sldId id="272" r:id="rId15"/>
    <p:sldId id="273" r:id="rId16"/>
    <p:sldId id="274" r:id="rId17"/>
    <p:sldId id="276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91059" autoAdjust="0"/>
  </p:normalViewPr>
  <p:slideViewPr>
    <p:cSldViewPr snapToGrid="0">
      <p:cViewPr varScale="1">
        <p:scale>
          <a:sx n="69" d="100"/>
          <a:sy n="69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값 저장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준비된 방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변수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값을 기록하는 것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err="1" smtClean="0"/>
              <a:t>리터럴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변수에 기록되는 값 그 자체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2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지역변수는 반드시 초기화 </a:t>
            </a:r>
            <a:r>
              <a:rPr lang="ko-KR" altLang="en-US" dirty="0" err="1" smtClean="0"/>
              <a:t>해줘야한다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final</a:t>
            </a:r>
            <a:r>
              <a:rPr lang="en-US" altLang="ko-KR" baseline="0" dirty="0" smtClean="0"/>
              <a:t> :</a:t>
            </a:r>
            <a:r>
              <a:rPr lang="ko-KR" altLang="en-US" baseline="0" dirty="0" smtClean="0"/>
              <a:t>마지막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마지막의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6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작은 박스에 있는 물건을 큰 박스로 옮긴다고 해서 물건이</a:t>
            </a:r>
            <a:r>
              <a:rPr lang="ko-KR" altLang="en-US" baseline="0" dirty="0" smtClean="0"/>
              <a:t> 변하지는 않는다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char -&gt; </a:t>
            </a:r>
            <a:r>
              <a:rPr lang="en-US" altLang="ko-KR" dirty="0" err="1" smtClean="0"/>
              <a:t>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가능한 이유</a:t>
            </a:r>
            <a:endParaRPr lang="en-US" altLang="ko-KR" baseline="0" dirty="0" smtClean="0"/>
          </a:p>
          <a:p>
            <a:r>
              <a:rPr lang="en-US" altLang="ko-KR" dirty="0" smtClean="0"/>
              <a:t>- char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들어오면 해당 숫자와 일치하는</a:t>
            </a:r>
            <a:r>
              <a:rPr lang="ko-KR" altLang="en-US" baseline="0" dirty="0" smtClean="0"/>
              <a:t> 문자를 유니코드 표에서 찾아서 출력한다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char 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숫자형임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* long</a:t>
            </a:r>
            <a:r>
              <a:rPr lang="en-US" altLang="ko-KR" baseline="0" dirty="0" smtClean="0"/>
              <a:t> -&gt; float</a:t>
            </a:r>
            <a:r>
              <a:rPr lang="ko-KR" altLang="en-US" baseline="0" dirty="0" smtClean="0"/>
              <a:t>로 자동 </a:t>
            </a:r>
            <a:r>
              <a:rPr lang="ko-KR" altLang="en-US" baseline="0" dirty="0" err="1" smtClean="0"/>
              <a:t>형변환이</a:t>
            </a:r>
            <a:r>
              <a:rPr lang="ko-KR" altLang="en-US" baseline="0" dirty="0" smtClean="0"/>
              <a:t> 가능한 이유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- float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long</a:t>
            </a:r>
            <a:r>
              <a:rPr lang="ko-KR" altLang="en-US" baseline="0" dirty="0" smtClean="0"/>
              <a:t>형보다 표현 가능한 수의 범위가 더 커서 자동 </a:t>
            </a:r>
            <a:r>
              <a:rPr lang="ko-KR" altLang="en-US" baseline="0" dirty="0" err="1" smtClean="0"/>
              <a:t>형변환</a:t>
            </a:r>
            <a:r>
              <a:rPr lang="ko-KR" altLang="en-US" baseline="0" dirty="0" smtClean="0"/>
              <a:t>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변수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(Variable)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값 대입과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리터럴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8"/>
            <a:ext cx="9961563" cy="4968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생성한 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저장 공간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값을 대입하는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009650"/>
            <a:ext cx="1673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값 대입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3500438"/>
            <a:ext cx="15636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리터럴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8438" name="그룹 1"/>
          <p:cNvGrpSpPr>
            <a:grpSpLocks/>
          </p:cNvGrpSpPr>
          <p:nvPr/>
        </p:nvGrpSpPr>
        <p:grpSpPr bwMode="auto">
          <a:xfrm>
            <a:off x="1139825" y="2084388"/>
            <a:ext cx="2255838" cy="1200150"/>
            <a:chOff x="1631504" y="1916832"/>
            <a:chExt cx="2254731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1631504" y="1916832"/>
              <a:ext cx="2254731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400" b="1" dirty="0">
                  <a:latin typeface="+mn-ea"/>
                  <a:ea typeface="+mn-ea"/>
                </a:rPr>
                <a:t>     </a:t>
              </a:r>
              <a:r>
                <a:rPr lang="en-US" altLang="ko-KR" sz="2400" b="1" dirty="0" err="1">
                  <a:latin typeface="+mn-ea"/>
                  <a:ea typeface="+mn-ea"/>
                </a:rPr>
                <a:t>int</a:t>
              </a:r>
              <a:r>
                <a:rPr lang="en-US" altLang="ko-KR" sz="2400" b="1" dirty="0">
                  <a:latin typeface="+mn-ea"/>
                  <a:ea typeface="+mn-ea"/>
                </a:rPr>
                <a:t> age;</a:t>
              </a:r>
            </a:p>
            <a:p>
              <a:pPr>
                <a:defRPr/>
              </a:pPr>
              <a:r>
                <a:rPr lang="en-US" altLang="ko-KR" sz="2400" b="1" dirty="0">
                  <a:latin typeface="+mn-ea"/>
                  <a:ea typeface="+mn-ea"/>
                </a:rPr>
                <a:t>     age = 10;</a:t>
              </a:r>
            </a:p>
            <a:p>
              <a:pPr>
                <a:defRPr/>
              </a:pPr>
              <a:r>
                <a:rPr lang="en-US" altLang="ko-KR" sz="2400" b="1" dirty="0">
                  <a:latin typeface="+mn-ea"/>
                  <a:ea typeface="+mn-ea"/>
                </a:rPr>
                <a:t>     age = 20;</a:t>
              </a:r>
              <a:endParaRPr lang="ko-KR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832652" y="2374100"/>
              <a:ext cx="310997" cy="3350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40238" y="2509838"/>
            <a:ext cx="648017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* </a:t>
            </a:r>
            <a:r>
              <a:rPr lang="ko-KR" altLang="en-US" dirty="0">
                <a:latin typeface="+mn-ea"/>
                <a:ea typeface="+mn-ea"/>
              </a:rPr>
              <a:t>변수는 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한 개의 데이터</a:t>
            </a:r>
            <a:r>
              <a:rPr lang="ko-KR" altLang="en-US" dirty="0">
                <a:latin typeface="+mn-ea"/>
                <a:ea typeface="+mn-ea"/>
              </a:rPr>
              <a:t>만 보관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마지막에 대입한 값만 보관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03325" y="4010025"/>
            <a:ext cx="9963150" cy="52863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변수에 대입되는 값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538" y="4586288"/>
            <a:ext cx="9939337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  <a:ea typeface="+mn-ea"/>
              </a:rPr>
              <a:t>     </a:t>
            </a:r>
            <a:r>
              <a:rPr lang="en-US" altLang="ko-KR" sz="2400" b="1" dirty="0">
                <a:latin typeface="+mn-ea"/>
                <a:ea typeface="+mn-ea"/>
              </a:rPr>
              <a:t>short s =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32767</a:t>
            </a:r>
            <a:r>
              <a:rPr lang="en-US" altLang="ko-KR" sz="2400" b="1" dirty="0">
                <a:latin typeface="+mn-ea"/>
                <a:ea typeface="+mn-ea"/>
              </a:rPr>
              <a:t>;		char c = ‘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en-US" altLang="ko-KR" sz="2400" b="1" dirty="0">
                <a:latin typeface="+mn-ea"/>
                <a:ea typeface="+mn-ea"/>
              </a:rPr>
              <a:t>’;</a:t>
            </a:r>
          </a:p>
          <a:p>
            <a:pPr>
              <a:defRPr/>
            </a:pPr>
            <a:r>
              <a:rPr lang="en-US" altLang="ko-KR" sz="2400" b="1" dirty="0">
                <a:latin typeface="+mn-ea"/>
                <a:ea typeface="+mn-ea"/>
              </a:rPr>
              <a:t>     </a:t>
            </a:r>
            <a:r>
              <a:rPr lang="en-US" altLang="ko-KR" sz="2400" b="1" dirty="0" err="1">
                <a:latin typeface="+mn-ea"/>
                <a:ea typeface="+mn-ea"/>
              </a:rPr>
              <a:t>int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latin typeface="+mn-ea"/>
                <a:ea typeface="+mn-ea"/>
              </a:rPr>
              <a:t>i</a:t>
            </a:r>
            <a:r>
              <a:rPr lang="en-US" altLang="ko-KR" sz="2400" b="1" dirty="0">
                <a:latin typeface="+mn-ea"/>
                <a:ea typeface="+mn-ea"/>
              </a:rPr>
              <a:t> =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100</a:t>
            </a:r>
            <a:r>
              <a:rPr lang="en-US" altLang="ko-KR" sz="2400" b="1" dirty="0">
                <a:latin typeface="+mn-ea"/>
                <a:ea typeface="+mn-ea"/>
              </a:rPr>
              <a:t>;			String </a:t>
            </a:r>
            <a:r>
              <a:rPr lang="en-US" altLang="ko-KR" sz="2400" b="1" dirty="0" err="1">
                <a:latin typeface="+mn-ea"/>
                <a:ea typeface="+mn-ea"/>
              </a:rPr>
              <a:t>str</a:t>
            </a:r>
            <a:r>
              <a:rPr lang="en-US" altLang="ko-KR" sz="2400" b="1" dirty="0">
                <a:latin typeface="+mn-ea"/>
                <a:ea typeface="+mn-ea"/>
              </a:rPr>
              <a:t> = “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ABC</a:t>
            </a:r>
            <a:r>
              <a:rPr lang="en-US" altLang="ko-KR" sz="2400" b="1" dirty="0">
                <a:latin typeface="+mn-ea"/>
                <a:ea typeface="+mn-ea"/>
              </a:rPr>
              <a:t>”;</a:t>
            </a:r>
          </a:p>
          <a:p>
            <a:pPr>
              <a:defRPr/>
            </a:pPr>
            <a:r>
              <a:rPr lang="en-US" altLang="ko-KR" sz="2400" b="1" dirty="0">
                <a:latin typeface="+mn-ea"/>
                <a:ea typeface="+mn-ea"/>
              </a:rPr>
              <a:t>     long l =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10000L</a:t>
            </a:r>
            <a:r>
              <a:rPr lang="en-US" altLang="ko-KR" sz="2400" b="1" dirty="0">
                <a:latin typeface="+mn-ea"/>
                <a:ea typeface="+mn-ea"/>
              </a:rPr>
              <a:t>;		</a:t>
            </a:r>
          </a:p>
          <a:p>
            <a:pPr>
              <a:defRPr/>
            </a:pPr>
            <a:r>
              <a:rPr lang="en-US" altLang="ko-KR" sz="2400" b="1" dirty="0">
                <a:latin typeface="+mn-ea"/>
                <a:ea typeface="+mn-ea"/>
              </a:rPr>
              <a:t>     float f =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0.123f</a:t>
            </a:r>
            <a:r>
              <a:rPr lang="en-US" altLang="ko-KR" sz="2400" b="1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2400" b="1" dirty="0">
                <a:latin typeface="+mn-ea"/>
                <a:ea typeface="+mn-ea"/>
              </a:rPr>
              <a:t>     double d =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  <a:ea typeface="+mn-ea"/>
              </a:rPr>
              <a:t>3.14</a:t>
            </a:r>
            <a:r>
              <a:rPr lang="en-US" altLang="ko-KR" sz="2400" b="1" dirty="0">
                <a:latin typeface="+mn-ea"/>
                <a:ea typeface="+mn-ea"/>
              </a:rPr>
              <a:t>;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2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변수의 초기화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9413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변수를 사용하기 전에 처음으로 값을 저장하는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지역변수는 반드시 초기화 해야 된다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7125" y="2559050"/>
            <a:ext cx="2705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선언 후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4643438"/>
            <a:ext cx="3629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선언과 동시에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1950" y="2947988"/>
            <a:ext cx="10036175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err="1">
                <a:latin typeface="+mn-ea"/>
                <a:ea typeface="+mn-ea"/>
              </a:rPr>
              <a:t>int</a:t>
            </a:r>
            <a:r>
              <a:rPr lang="en-US" altLang="ko-KR" sz="2400" b="1" dirty="0">
                <a:latin typeface="+mn-ea"/>
                <a:ea typeface="+mn-ea"/>
              </a:rPr>
              <a:t> age;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latin typeface="+mn-ea"/>
                <a:ea typeface="+mn-ea"/>
              </a:rPr>
              <a:t>age = 100;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1950" y="5013325"/>
            <a:ext cx="10036175" cy="574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err="1">
                <a:latin typeface="+mn-ea"/>
                <a:ea typeface="+mn-ea"/>
              </a:rPr>
              <a:t>int</a:t>
            </a:r>
            <a:r>
              <a:rPr lang="en-US" altLang="ko-KR" sz="2400" b="1" dirty="0">
                <a:latin typeface="+mn-ea"/>
                <a:ea typeface="+mn-ea"/>
              </a:rPr>
              <a:t> age = 100;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306638" y="3573463"/>
            <a:ext cx="1052512" cy="5762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2833688" y="5105400"/>
            <a:ext cx="1052512" cy="5762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문자열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700213"/>
            <a:ext cx="9961563" cy="11191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컴퓨터에서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“, 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출력하세요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등과 같이 단어나 문장을 문자열이라고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표현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“”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묶여 있으면 문자열로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인식하며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이용하여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154113"/>
            <a:ext cx="22875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문자열 표현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3295164"/>
            <a:ext cx="25955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문자열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8925" y="3850789"/>
            <a:ext cx="5761038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String </a:t>
            </a:r>
            <a:r>
              <a:rPr lang="en-US" altLang="ko-KR" sz="2000" dirty="0" err="1">
                <a:latin typeface="+mn-ea"/>
                <a:ea typeface="+mn-ea"/>
              </a:rPr>
              <a:t>str</a:t>
            </a:r>
            <a:r>
              <a:rPr lang="en-US" altLang="ko-KR" sz="2000" dirty="0">
                <a:latin typeface="+mn-ea"/>
                <a:ea typeface="+mn-ea"/>
              </a:rPr>
              <a:t> = “</a:t>
            </a:r>
            <a:r>
              <a:rPr lang="ko-KR" altLang="en-US" sz="2000" dirty="0">
                <a:latin typeface="+mn-ea"/>
                <a:ea typeface="+mn-ea"/>
              </a:rPr>
              <a:t>기차</a:t>
            </a:r>
            <a:r>
              <a:rPr lang="en-US" altLang="ko-KR" sz="2000" dirty="0">
                <a:latin typeface="+mn-ea"/>
                <a:ea typeface="+mn-ea"/>
              </a:rPr>
              <a:t>”;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String </a:t>
            </a:r>
            <a:r>
              <a:rPr lang="en-US" altLang="ko-KR" sz="2000" dirty="0" err="1">
                <a:latin typeface="+mn-ea"/>
                <a:ea typeface="+mn-ea"/>
              </a:rPr>
              <a:t>str</a:t>
            </a:r>
            <a:r>
              <a:rPr lang="en-US" altLang="ko-KR" sz="2000" dirty="0">
                <a:latin typeface="+mn-ea"/>
                <a:ea typeface="+mn-ea"/>
              </a:rPr>
              <a:t> = new String(“</a:t>
            </a:r>
            <a:r>
              <a:rPr lang="ko-KR" altLang="en-US" sz="2000" dirty="0">
                <a:latin typeface="+mn-ea"/>
                <a:ea typeface="+mn-ea"/>
              </a:rPr>
              <a:t>기차</a:t>
            </a:r>
            <a:r>
              <a:rPr lang="en-US" altLang="ko-KR" sz="2000" dirty="0">
                <a:latin typeface="+mn-ea"/>
                <a:ea typeface="+mn-ea"/>
              </a:rPr>
              <a:t>”);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String </a:t>
            </a:r>
            <a:r>
              <a:rPr lang="en-US" altLang="ko-KR" sz="2000" dirty="0" err="1">
                <a:latin typeface="+mn-ea"/>
                <a:ea typeface="+mn-ea"/>
              </a:rPr>
              <a:t>str</a:t>
            </a:r>
            <a:r>
              <a:rPr lang="en-US" altLang="ko-KR" sz="2000" dirty="0">
                <a:latin typeface="+mn-ea"/>
                <a:ea typeface="+mn-ea"/>
              </a:rPr>
              <a:t> = “</a:t>
            </a:r>
            <a:r>
              <a:rPr lang="ko-KR" altLang="en-US" sz="2000" dirty="0">
                <a:latin typeface="+mn-ea"/>
                <a:ea typeface="+mn-ea"/>
              </a:rPr>
              <a:t>기차</a:t>
            </a:r>
            <a:r>
              <a:rPr lang="en-US" altLang="ko-KR" sz="2000" dirty="0">
                <a:latin typeface="+mn-ea"/>
                <a:ea typeface="+mn-ea"/>
              </a:rPr>
              <a:t>” + “</a:t>
            </a:r>
            <a:r>
              <a:rPr lang="ko-KR" altLang="en-US" sz="2000" dirty="0">
                <a:latin typeface="+mn-ea"/>
                <a:ea typeface="+mn-ea"/>
              </a:rPr>
              <a:t>칙칙폭폭</a:t>
            </a:r>
            <a:r>
              <a:rPr lang="en-US" altLang="ko-KR" sz="2000" dirty="0">
                <a:latin typeface="+mn-ea"/>
                <a:ea typeface="+mn-ea"/>
              </a:rPr>
              <a:t>”;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String </a:t>
            </a:r>
            <a:r>
              <a:rPr lang="en-US" altLang="ko-KR" sz="2000" dirty="0" err="1">
                <a:latin typeface="+mn-ea"/>
                <a:ea typeface="+mn-ea"/>
              </a:rPr>
              <a:t>str</a:t>
            </a:r>
            <a:r>
              <a:rPr lang="en-US" altLang="ko-KR" sz="2000" dirty="0">
                <a:latin typeface="+mn-ea"/>
                <a:ea typeface="+mn-ea"/>
              </a:rPr>
              <a:t> = new String(“</a:t>
            </a:r>
            <a:r>
              <a:rPr lang="ko-KR" altLang="en-US" sz="2000" dirty="0">
                <a:latin typeface="+mn-ea"/>
                <a:ea typeface="+mn-ea"/>
              </a:rPr>
              <a:t>기차</a:t>
            </a:r>
            <a:r>
              <a:rPr lang="en-US" altLang="ko-KR" sz="2000" dirty="0">
                <a:latin typeface="+mn-ea"/>
                <a:ea typeface="+mn-ea"/>
              </a:rPr>
              <a:t>” + “</a:t>
            </a:r>
            <a:r>
              <a:rPr lang="ko-KR" altLang="en-US" sz="2000" dirty="0">
                <a:latin typeface="+mn-ea"/>
                <a:ea typeface="+mn-ea"/>
              </a:rPr>
              <a:t>칙칙폭폭</a:t>
            </a:r>
            <a:r>
              <a:rPr lang="en-US" altLang="ko-KR" sz="2000" dirty="0">
                <a:latin typeface="+mn-ea"/>
                <a:ea typeface="+mn-ea"/>
              </a:rPr>
              <a:t>”);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String </a:t>
            </a:r>
            <a:r>
              <a:rPr lang="en-US" altLang="ko-KR" sz="2000" dirty="0" err="1">
                <a:latin typeface="+mn-ea"/>
                <a:ea typeface="+mn-ea"/>
              </a:rPr>
              <a:t>str</a:t>
            </a:r>
            <a:r>
              <a:rPr lang="en-US" altLang="ko-KR" sz="2000" dirty="0">
                <a:latin typeface="+mn-ea"/>
                <a:ea typeface="+mn-ea"/>
              </a:rPr>
              <a:t> = “</a:t>
            </a:r>
            <a:r>
              <a:rPr lang="ko-KR" altLang="en-US" sz="2000" dirty="0">
                <a:latin typeface="+mn-ea"/>
                <a:ea typeface="+mn-ea"/>
              </a:rPr>
              <a:t>기차</a:t>
            </a:r>
            <a:r>
              <a:rPr lang="en-US" altLang="ko-KR" sz="2000" dirty="0">
                <a:latin typeface="+mn-ea"/>
                <a:ea typeface="+mn-ea"/>
              </a:rPr>
              <a:t>” + 123 + 45 + “</a:t>
            </a:r>
            <a:r>
              <a:rPr lang="ko-KR" altLang="en-US" sz="2000" dirty="0">
                <a:latin typeface="+mn-ea"/>
                <a:ea typeface="+mn-ea"/>
              </a:rPr>
              <a:t>출발</a:t>
            </a:r>
            <a:r>
              <a:rPr lang="en-US" altLang="ko-KR" sz="2000" dirty="0">
                <a:latin typeface="+mn-ea"/>
                <a:ea typeface="+mn-ea"/>
              </a:rPr>
              <a:t>”;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String </a:t>
            </a:r>
            <a:r>
              <a:rPr lang="en-US" altLang="ko-KR" sz="2000" dirty="0" err="1">
                <a:latin typeface="+mn-ea"/>
                <a:ea typeface="+mn-ea"/>
              </a:rPr>
              <a:t>str</a:t>
            </a:r>
            <a:r>
              <a:rPr lang="en-US" altLang="ko-KR" sz="2000" dirty="0">
                <a:latin typeface="+mn-ea"/>
                <a:ea typeface="+mn-ea"/>
              </a:rPr>
              <a:t> = 123 + 45 + “</a:t>
            </a:r>
            <a:r>
              <a:rPr lang="ko-KR" altLang="en-US" sz="2000" dirty="0">
                <a:latin typeface="+mn-ea"/>
                <a:ea typeface="+mn-ea"/>
              </a:rPr>
              <a:t>기차</a:t>
            </a:r>
            <a:r>
              <a:rPr lang="en-US" altLang="ko-KR" sz="2000" dirty="0">
                <a:latin typeface="+mn-ea"/>
                <a:ea typeface="+mn-ea"/>
              </a:rPr>
              <a:t>“ + “</a:t>
            </a:r>
            <a:r>
              <a:rPr lang="ko-KR" altLang="en-US" sz="2000" dirty="0">
                <a:latin typeface="+mn-ea"/>
                <a:ea typeface="+mn-ea"/>
              </a:rPr>
              <a:t>출발</a:t>
            </a:r>
            <a:r>
              <a:rPr lang="en-US" altLang="ko-KR" sz="2000" dirty="0">
                <a:latin typeface="+mn-ea"/>
                <a:ea typeface="+mn-ea"/>
              </a:rPr>
              <a:t>”;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3138" y="5054114"/>
            <a:ext cx="39068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다른 </a:t>
            </a:r>
            <a:r>
              <a:rPr lang="ko-KR" altLang="en-US" b="1" dirty="0" err="1">
                <a:latin typeface="+mn-ea"/>
                <a:ea typeface="+mn-ea"/>
              </a:rPr>
              <a:t>자료형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+ “</a:t>
            </a:r>
            <a:r>
              <a:rPr lang="ko-KR" altLang="en-US" b="1" dirty="0">
                <a:latin typeface="+mn-ea"/>
                <a:ea typeface="+mn-ea"/>
              </a:rPr>
              <a:t>문자열</a:t>
            </a:r>
            <a:r>
              <a:rPr lang="en-US" altLang="ko-KR" b="1" dirty="0">
                <a:latin typeface="+mn-ea"/>
                <a:ea typeface="+mn-ea"/>
              </a:rPr>
              <a:t>” 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문자열 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문자열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”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+ 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다른 </a:t>
            </a:r>
            <a:r>
              <a:rPr lang="ko-KR" altLang="en-US" b="1" dirty="0" err="1">
                <a:latin typeface="+mn-ea"/>
                <a:ea typeface="+mn-ea"/>
                <a:sym typeface="Wingdings" panose="05000000000000000000" pitchFamily="2" charset="2"/>
              </a:rPr>
              <a:t>자료형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문자열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1281113" y="5241439"/>
            <a:ext cx="288925" cy="4318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325" y="5241439"/>
            <a:ext cx="3000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C00000"/>
                </a:solidFill>
                <a:latin typeface="+mn-ea"/>
                <a:ea typeface="+mn-ea"/>
              </a:rPr>
              <a:t>?</a:t>
            </a:r>
            <a:endParaRPr lang="ko-KR" altLang="en-US" sz="2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5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상수란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92885" y="2565083"/>
            <a:ext cx="9246235" cy="3235244"/>
            <a:chOff x="1127125" y="2565083"/>
            <a:chExt cx="9246235" cy="3235244"/>
          </a:xfrm>
        </p:grpSpPr>
        <p:sp>
          <p:nvSpPr>
            <p:cNvPr id="8" name="TextBox 7"/>
            <p:cNvSpPr txBox="1"/>
            <p:nvPr/>
          </p:nvSpPr>
          <p:spPr>
            <a:xfrm>
              <a:off x="5201683" y="5292496"/>
              <a:ext cx="5171677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dirty="0">
                  <a:latin typeface="+mn-ea"/>
                  <a:ea typeface="+mn-ea"/>
                </a:rPr>
                <a:t>* </a:t>
              </a:r>
              <a:r>
                <a:rPr lang="ko-KR" altLang="en-US" dirty="0" smtClean="0">
                  <a:latin typeface="+mn-ea"/>
                </a:rPr>
                <a:t>초기화 </a:t>
              </a:r>
              <a:r>
                <a:rPr lang="ko-KR" altLang="en-US" dirty="0">
                  <a:latin typeface="+mn-ea"/>
                </a:rPr>
                <a:t>이후 </a:t>
              </a:r>
              <a:r>
                <a:rPr lang="ko-KR" altLang="en-US" dirty="0">
                  <a:solidFill>
                    <a:srgbClr val="AD0000"/>
                  </a:solidFill>
                  <a:latin typeface="+mn-ea"/>
                </a:rPr>
                <a:t>다른 데이터</a:t>
              </a:r>
              <a:r>
                <a:rPr lang="en-US" altLang="ko-KR" dirty="0">
                  <a:solidFill>
                    <a:srgbClr val="AD0000"/>
                  </a:solidFill>
                  <a:latin typeface="+mn-ea"/>
                </a:rPr>
                <a:t>(</a:t>
              </a:r>
              <a:r>
                <a:rPr lang="ko-KR" altLang="en-US" dirty="0">
                  <a:solidFill>
                    <a:srgbClr val="AD0000"/>
                  </a:solidFill>
                  <a:latin typeface="+mn-ea"/>
                </a:rPr>
                <a:t>값</a:t>
              </a:r>
              <a:r>
                <a:rPr lang="en-US" altLang="ko-KR" dirty="0">
                  <a:solidFill>
                    <a:srgbClr val="AD0000"/>
                  </a:solidFill>
                  <a:latin typeface="+mn-ea"/>
                </a:rPr>
                <a:t>)</a:t>
              </a:r>
              <a:r>
                <a:rPr lang="ko-KR" altLang="en-US" dirty="0">
                  <a:solidFill>
                    <a:srgbClr val="AD0000"/>
                  </a:solidFill>
                  <a:latin typeface="+mn-ea"/>
                </a:rPr>
                <a:t>을 대입할 수 없다</a:t>
              </a:r>
              <a:r>
                <a:rPr lang="en-US" altLang="ko-KR" dirty="0">
                  <a:solidFill>
                    <a:srgbClr val="AD0000"/>
                  </a:solidFill>
                  <a:latin typeface="+mn-ea"/>
                </a:rPr>
                <a:t>.</a:t>
              </a:r>
              <a:endParaRPr lang="ko-KR" altLang="en-US" dirty="0">
                <a:solidFill>
                  <a:srgbClr val="AD0000"/>
                </a:solidFill>
                <a:latin typeface="+mn-ea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127125" y="2565083"/>
              <a:ext cx="7599882" cy="2564035"/>
              <a:chOff x="1127125" y="2565083"/>
              <a:chExt cx="7599882" cy="256403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27125" y="2565083"/>
                <a:ext cx="259558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상수 선언 </a:t>
                </a:r>
                <a:r>
                  <a:rPr lang="ko-KR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방법</a:t>
                </a:r>
                <a:endPara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1416051" y="3190126"/>
                <a:ext cx="16862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final </a:t>
                </a:r>
                <a:r>
                  <a:rPr lang="en-US" altLang="ko-KR" sz="2000" dirty="0" err="1">
                    <a:latin typeface="+mn-ea"/>
                    <a:ea typeface="+mn-ea"/>
                  </a:rPr>
                  <a:t>int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AGE;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1416052" y="3190126"/>
                <a:ext cx="615948" cy="40011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8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011728" y="2565083"/>
                <a:ext cx="290335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상수 </a:t>
                </a:r>
                <a:r>
                  <a:rPr lang="ko-KR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초기화</a:t>
                </a:r>
                <a:r>
                  <a:rPr lang="ko-KR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 방법</a:t>
                </a:r>
                <a:endPara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5201683" y="3190126"/>
                <a:ext cx="3525324" cy="1938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2000" b="1" dirty="0" smtClean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선언과 동시에 초기화</a:t>
                </a:r>
                <a:endParaRPr lang="en-US" altLang="ko-KR" sz="2000" b="1" dirty="0">
                  <a:latin typeface="+mn-ea"/>
                </a:endParaRPr>
              </a:p>
              <a:p>
                <a:pPr>
                  <a:defRPr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final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r>
                  <a:rPr lang="en-US" altLang="ko-KR" sz="2000" dirty="0" smtClean="0">
                    <a:latin typeface="+mn-ea"/>
                  </a:rPr>
                  <a:t> NUM = 100;</a:t>
                </a:r>
              </a:p>
              <a:p>
                <a:pPr>
                  <a:defRPr/>
                </a:pPr>
                <a:endParaRPr lang="en-US" altLang="ko-KR" sz="2000" dirty="0">
                  <a:latin typeface="+mn-ea"/>
                </a:endParaRPr>
              </a:p>
              <a:p>
                <a:pPr>
                  <a:defRPr/>
                </a:pPr>
                <a:r>
                  <a:rPr lang="en-US" altLang="ko-KR" sz="2000" b="1" dirty="0" smtClean="0">
                    <a:latin typeface="+mn-ea"/>
                  </a:rPr>
                  <a:t>2) </a:t>
                </a:r>
                <a:r>
                  <a:rPr lang="ko-KR" altLang="en-US" sz="2000" b="1" dirty="0" smtClean="0">
                    <a:latin typeface="+mn-ea"/>
                  </a:rPr>
                  <a:t>선언 후 초기화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defRPr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final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r>
                  <a:rPr lang="en-US" altLang="ko-KR" sz="2000" dirty="0" smtClean="0">
                    <a:latin typeface="+mn-ea"/>
                  </a:rPr>
                  <a:t> NUM;</a:t>
                </a:r>
              </a:p>
              <a:p>
                <a:pPr>
                  <a:defRPr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NUM = 100;</a:t>
                </a:r>
              </a:p>
            </p:txBody>
          </p:sp>
        </p:grpSp>
      </p:grpSp>
      <p:sp>
        <p:nvSpPr>
          <p:cNvPr id="13" name="모서리가 둥근 직사각형 12"/>
          <p:cNvSpPr/>
          <p:nvPr/>
        </p:nvSpPr>
        <p:spPr>
          <a:xfrm>
            <a:off x="633413" y="1125538"/>
            <a:ext cx="10931525" cy="9413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수학에서는 변하지 않는 값 의미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컴퓨터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(Java)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에서는 한 번만 저장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할 수 있는 메모리 의미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31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데이터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오버플로우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2531" name="그룹 1"/>
          <p:cNvGrpSpPr>
            <a:grpSpLocks/>
          </p:cNvGrpSpPr>
          <p:nvPr/>
        </p:nvGrpSpPr>
        <p:grpSpPr bwMode="auto">
          <a:xfrm>
            <a:off x="1677988" y="1268413"/>
            <a:ext cx="1235075" cy="5000625"/>
            <a:chOff x="1343472" y="1266777"/>
            <a:chExt cx="1235075" cy="5000625"/>
          </a:xfrm>
        </p:grpSpPr>
        <p:sp>
          <p:nvSpPr>
            <p:cNvPr id="7" name="원통 6"/>
            <p:cNvSpPr/>
            <p:nvPr/>
          </p:nvSpPr>
          <p:spPr>
            <a:xfrm rot="5400000">
              <a:off x="-539303" y="3149552"/>
              <a:ext cx="5000625" cy="1235075"/>
            </a:xfrm>
            <a:prstGeom prst="can">
              <a:avLst/>
            </a:prstGeom>
            <a:gradFill flip="none" rotWithShape="1">
              <a:gsLst>
                <a:gs pos="20000">
                  <a:schemeClr val="accent2">
                    <a:lumMod val="20000"/>
                    <a:lumOff val="80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343472" y="1730327"/>
              <a:ext cx="928687" cy="452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1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2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3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4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5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.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.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127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-128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-127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-126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.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.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.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dirty="0" smtClean="0">
                  <a:latin typeface="+mn-ea"/>
                  <a:ea typeface="+mn-ea"/>
                </a:rPr>
                <a:t>-1</a:t>
              </a:r>
            </a:p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endParaRPr lang="ko-KR" altLang="en-US" sz="1800" dirty="0" smtClean="0">
                <a:latin typeface="+mn-ea"/>
                <a:ea typeface="+mn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89288" y="3573463"/>
            <a:ext cx="8699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byte</a:t>
            </a:r>
            <a:r>
              <a:rPr lang="ko-KR" altLang="en-US" dirty="0">
                <a:latin typeface="+mn-ea"/>
                <a:ea typeface="+mn-ea"/>
              </a:rPr>
              <a:t>형</a:t>
            </a:r>
          </a:p>
        </p:txBody>
      </p:sp>
      <p:grpSp>
        <p:nvGrpSpPr>
          <p:cNvPr id="22533" name="그룹 45"/>
          <p:cNvGrpSpPr>
            <a:grpSpLocks/>
          </p:cNvGrpSpPr>
          <p:nvPr/>
        </p:nvGrpSpPr>
        <p:grpSpPr bwMode="auto">
          <a:xfrm>
            <a:off x="5232400" y="1916113"/>
            <a:ext cx="5195888" cy="671512"/>
            <a:chOff x="3662402" y="1989138"/>
            <a:chExt cx="5832475" cy="671512"/>
          </a:xfrm>
        </p:grpSpPr>
        <p:grpSp>
          <p:nvGrpSpPr>
            <p:cNvPr id="22555" name="그룹 28"/>
            <p:cNvGrpSpPr>
              <a:grpSpLocks/>
            </p:cNvGrpSpPr>
            <p:nvPr/>
          </p:nvGrpSpPr>
          <p:grpSpPr bwMode="auto">
            <a:xfrm>
              <a:off x="3662402" y="1989138"/>
              <a:ext cx="5832475" cy="671512"/>
              <a:chOff x="971600" y="4197281"/>
              <a:chExt cx="5832648" cy="81589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161848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34021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13144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3924456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cxnSpLocks/>
              </p:cNvCxnSpPr>
              <p:nvPr/>
            </p:nvCxnSpPr>
            <p:spPr>
              <a:xfrm>
                <a:off x="464440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36435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608430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3662402" y="1989138"/>
              <a:ext cx="646865" cy="6715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40"/>
            <p:cNvSpPr txBox="1">
              <a:spLocks noChangeArrowheads="1"/>
            </p:cNvSpPr>
            <p:nvPr/>
          </p:nvSpPr>
          <p:spPr bwMode="auto">
            <a:xfrm>
              <a:off x="4368073" y="2119313"/>
              <a:ext cx="5060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7" name="TextBox 41"/>
            <p:cNvSpPr txBox="1">
              <a:spLocks noChangeArrowheads="1"/>
            </p:cNvSpPr>
            <p:nvPr/>
          </p:nvSpPr>
          <p:spPr bwMode="auto">
            <a:xfrm>
              <a:off x="5148587" y="2119313"/>
              <a:ext cx="50252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8" name="TextBox 42"/>
            <p:cNvSpPr txBox="1">
              <a:spLocks noChangeArrowheads="1"/>
            </p:cNvSpPr>
            <p:nvPr/>
          </p:nvSpPr>
          <p:spPr bwMode="auto">
            <a:xfrm>
              <a:off x="5939793" y="2124075"/>
              <a:ext cx="50430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9" name="TextBox 43"/>
            <p:cNvSpPr txBox="1">
              <a:spLocks noChangeArrowheads="1"/>
            </p:cNvSpPr>
            <p:nvPr/>
          </p:nvSpPr>
          <p:spPr bwMode="auto">
            <a:xfrm>
              <a:off x="8163725" y="2114550"/>
              <a:ext cx="50430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20" name="TextBox 44"/>
            <p:cNvSpPr txBox="1">
              <a:spLocks noChangeArrowheads="1"/>
            </p:cNvSpPr>
            <p:nvPr/>
          </p:nvSpPr>
          <p:spPr bwMode="auto">
            <a:xfrm>
              <a:off x="6686451" y="2119313"/>
              <a:ext cx="504304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21" name="TextBox 45"/>
            <p:cNvSpPr txBox="1">
              <a:spLocks noChangeArrowheads="1"/>
            </p:cNvSpPr>
            <p:nvPr/>
          </p:nvSpPr>
          <p:spPr bwMode="auto">
            <a:xfrm>
              <a:off x="7443799" y="2114550"/>
              <a:ext cx="50252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22" name="TextBox 46"/>
            <p:cNvSpPr txBox="1">
              <a:spLocks noChangeArrowheads="1"/>
            </p:cNvSpPr>
            <p:nvPr/>
          </p:nvSpPr>
          <p:spPr bwMode="auto">
            <a:xfrm>
              <a:off x="8865832" y="2092325"/>
              <a:ext cx="50430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</p:grpSp>
      <p:sp>
        <p:nvSpPr>
          <p:cNvPr id="31" name="TextBox 66"/>
          <p:cNvSpPr txBox="1">
            <a:spLocks noChangeArrowheads="1"/>
          </p:cNvSpPr>
          <p:nvPr/>
        </p:nvSpPr>
        <p:spPr bwMode="auto">
          <a:xfrm>
            <a:off x="5108575" y="2790825"/>
            <a:ext cx="53911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500" dirty="0" smtClean="0">
                <a:latin typeface="+mn-ea"/>
                <a:ea typeface="+mn-ea"/>
              </a:rPr>
              <a:t>127+1</a:t>
            </a:r>
            <a:r>
              <a:rPr lang="ko-KR" altLang="en-US" sz="1500" dirty="0" smtClean="0">
                <a:latin typeface="+mn-ea"/>
                <a:ea typeface="+mn-ea"/>
              </a:rPr>
              <a:t>을 하면 범위를 초과한 </a:t>
            </a:r>
            <a:r>
              <a:rPr lang="en-US" altLang="ko-KR" sz="1500" dirty="0" smtClean="0">
                <a:latin typeface="+mn-ea"/>
                <a:ea typeface="+mn-ea"/>
              </a:rPr>
              <a:t>128</a:t>
            </a:r>
            <a:r>
              <a:rPr lang="ko-KR" altLang="en-US" sz="1500" dirty="0" smtClean="0">
                <a:latin typeface="+mn-ea"/>
                <a:ea typeface="+mn-ea"/>
              </a:rPr>
              <a:t>이 되고 허용된 범위 이상의 </a:t>
            </a:r>
            <a:r>
              <a:rPr lang="ko-KR" altLang="en-US" sz="1500" dirty="0" err="1" smtClean="0">
                <a:latin typeface="+mn-ea"/>
                <a:ea typeface="+mn-ea"/>
              </a:rPr>
              <a:t>비트를</a:t>
            </a:r>
            <a:r>
              <a:rPr lang="ko-KR" altLang="en-US" sz="1500" dirty="0" smtClean="0">
                <a:latin typeface="+mn-ea"/>
                <a:ea typeface="+mn-ea"/>
              </a:rPr>
              <a:t> 침범하게 되는데 이를 </a:t>
            </a:r>
            <a:r>
              <a:rPr lang="ko-KR" altLang="en-US" sz="1500" b="1" dirty="0" err="1" smtClean="0">
                <a:solidFill>
                  <a:srgbClr val="C00000"/>
                </a:solidFill>
                <a:latin typeface="+mn-ea"/>
                <a:ea typeface="+mn-ea"/>
              </a:rPr>
              <a:t>오버플로우</a:t>
            </a:r>
            <a:r>
              <a:rPr lang="ko-KR" altLang="en-US" sz="1500" dirty="0" err="1" smtClean="0">
                <a:latin typeface="+mn-ea"/>
                <a:ea typeface="+mn-ea"/>
              </a:rPr>
              <a:t>라고</a:t>
            </a:r>
            <a:r>
              <a:rPr lang="ko-KR" altLang="en-US" sz="1500" dirty="0" smtClean="0">
                <a:latin typeface="+mn-ea"/>
                <a:ea typeface="+mn-ea"/>
              </a:rPr>
              <a:t> 한다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endParaRPr lang="ko-KR" altLang="en-US" sz="1500" dirty="0" smtClean="0">
              <a:latin typeface="+mn-ea"/>
              <a:ea typeface="+mn-ea"/>
            </a:endParaRPr>
          </a:p>
        </p:txBody>
      </p:sp>
      <p:grpSp>
        <p:nvGrpSpPr>
          <p:cNvPr id="22535" name="그룹 46"/>
          <p:cNvGrpSpPr>
            <a:grpSpLocks/>
          </p:cNvGrpSpPr>
          <p:nvPr/>
        </p:nvGrpSpPr>
        <p:grpSpPr bwMode="auto">
          <a:xfrm>
            <a:off x="5318125" y="4437063"/>
            <a:ext cx="5110163" cy="671512"/>
            <a:chOff x="3748127" y="4360863"/>
            <a:chExt cx="5832475" cy="671512"/>
          </a:xfrm>
        </p:grpSpPr>
        <p:grpSp>
          <p:nvGrpSpPr>
            <p:cNvPr id="22538" name="그룹 28"/>
            <p:cNvGrpSpPr>
              <a:grpSpLocks/>
            </p:cNvGrpSpPr>
            <p:nvPr/>
          </p:nvGrpSpPr>
          <p:grpSpPr bwMode="auto">
            <a:xfrm>
              <a:off x="3748127" y="4360863"/>
              <a:ext cx="5832475" cy="671512"/>
              <a:chOff x="971600" y="4197281"/>
              <a:chExt cx="5832648" cy="815895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1618465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33961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3131437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925069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>
              <a:xfrm>
                <a:off x="4644411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36375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608309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3748127" y="4360863"/>
              <a:ext cx="646845" cy="67151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40"/>
            <p:cNvSpPr txBox="1">
              <a:spLocks noChangeArrowheads="1"/>
            </p:cNvSpPr>
            <p:nvPr/>
          </p:nvSpPr>
          <p:spPr bwMode="auto">
            <a:xfrm>
              <a:off x="4454764" y="4491038"/>
              <a:ext cx="50551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6" name="TextBox 41"/>
            <p:cNvSpPr txBox="1">
              <a:spLocks noChangeArrowheads="1"/>
            </p:cNvSpPr>
            <p:nvPr/>
          </p:nvSpPr>
          <p:spPr bwMode="auto">
            <a:xfrm>
              <a:off x="5233877" y="4491038"/>
              <a:ext cx="50370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7" name="TextBox 42"/>
            <p:cNvSpPr txBox="1">
              <a:spLocks noChangeArrowheads="1"/>
            </p:cNvSpPr>
            <p:nvPr/>
          </p:nvSpPr>
          <p:spPr bwMode="auto">
            <a:xfrm>
              <a:off x="6025674" y="4495800"/>
              <a:ext cx="50370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8" name="TextBox 43"/>
            <p:cNvSpPr txBox="1">
              <a:spLocks noChangeArrowheads="1"/>
            </p:cNvSpPr>
            <p:nvPr/>
          </p:nvSpPr>
          <p:spPr bwMode="auto">
            <a:xfrm>
              <a:off x="8250675" y="4486275"/>
              <a:ext cx="50370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9" name="TextBox 44"/>
            <p:cNvSpPr txBox="1">
              <a:spLocks noChangeArrowheads="1"/>
            </p:cNvSpPr>
            <p:nvPr/>
          </p:nvSpPr>
          <p:spPr bwMode="auto">
            <a:xfrm>
              <a:off x="6772172" y="4491038"/>
              <a:ext cx="50551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0" name="TextBox 45"/>
            <p:cNvSpPr txBox="1">
              <a:spLocks noChangeArrowheads="1"/>
            </p:cNvSpPr>
            <p:nvPr/>
          </p:nvSpPr>
          <p:spPr bwMode="auto">
            <a:xfrm>
              <a:off x="7529542" y="4486275"/>
              <a:ext cx="50370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8951876" y="4464050"/>
              <a:ext cx="50370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</p:grpSp>
      <p:sp>
        <p:nvSpPr>
          <p:cNvPr id="50" name="TextBox 48"/>
          <p:cNvSpPr txBox="1">
            <a:spLocks noChangeArrowheads="1"/>
          </p:cNvSpPr>
          <p:nvPr/>
        </p:nvSpPr>
        <p:spPr bwMode="auto">
          <a:xfrm>
            <a:off x="5318125" y="5243513"/>
            <a:ext cx="6467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500" dirty="0" smtClean="0">
                <a:latin typeface="+mn-ea"/>
                <a:ea typeface="+mn-ea"/>
              </a:rPr>
              <a:t>byte</a:t>
            </a:r>
            <a:r>
              <a:rPr lang="ko-KR" altLang="en-US" sz="1500" dirty="0" smtClean="0">
                <a:latin typeface="+mn-ea"/>
                <a:ea typeface="+mn-ea"/>
              </a:rPr>
              <a:t>형 허용범위 최소값인 </a:t>
            </a:r>
            <a:r>
              <a:rPr lang="en-US" altLang="ko-KR" sz="1500" dirty="0" smtClean="0">
                <a:latin typeface="+mn-ea"/>
                <a:ea typeface="+mn-ea"/>
              </a:rPr>
              <a:t>-128</a:t>
            </a:r>
            <a:r>
              <a:rPr lang="ko-KR" altLang="en-US" sz="1500" dirty="0" smtClean="0">
                <a:latin typeface="+mn-ea"/>
                <a:ea typeface="+mn-ea"/>
              </a:rPr>
              <a:t>이 되는 것이다</a:t>
            </a:r>
            <a:r>
              <a:rPr lang="en-US" altLang="ko-KR" sz="1500" dirty="0" smtClean="0">
                <a:latin typeface="+mn-ea"/>
                <a:ea typeface="+mn-ea"/>
              </a:rPr>
              <a:t>.</a:t>
            </a:r>
            <a:endParaRPr lang="ko-KR" altLang="en-US" sz="1500" dirty="0" smtClean="0">
              <a:latin typeface="+mn-ea"/>
              <a:ea typeface="+mn-ea"/>
            </a:endParaRPr>
          </a:p>
        </p:txBody>
      </p:sp>
      <p:sp>
        <p:nvSpPr>
          <p:cNvPr id="51" name="화살표: 아래쪽 61"/>
          <p:cNvSpPr/>
          <p:nvPr/>
        </p:nvSpPr>
        <p:spPr>
          <a:xfrm>
            <a:off x="7400925" y="3617913"/>
            <a:ext cx="1000125" cy="4508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2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898" y="2003743"/>
            <a:ext cx="3736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컴퓨터의 값 처리 원칙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110" y="4172268"/>
            <a:ext cx="6455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이러한 원칙이 지켜지지 않은 경우에 형 변환이 필요함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6111" y="2556193"/>
            <a:ext cx="6150609" cy="144145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같은 종류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자료형만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대입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같은 종류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자료형만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계산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계산의 결과도 같은 종류의 값이 나와야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(Data)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바꾸는 것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boolean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739061" y="2556193"/>
            <a:ext cx="3619819" cy="25765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9061" y="2003743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04389"/>
              </p:ext>
            </p:extLst>
          </p:nvPr>
        </p:nvGraphicFramePr>
        <p:xfrm>
          <a:off x="7935092" y="2748130"/>
          <a:ext cx="322775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960"/>
                <a:gridCol w="345440"/>
                <a:gridCol w="1551356"/>
              </a:tblGrid>
              <a:tr h="239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123456789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123456789.0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(double)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‘A’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(char)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(float)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39061" y="5223490"/>
            <a:ext cx="4452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atin typeface="+mn-ea"/>
                <a:sym typeface="Wingdings" panose="05000000000000000000" pitchFamily="2" charset="2"/>
              </a:rPr>
              <a:t>형변환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 하고자 하는 값과</a:t>
            </a:r>
            <a:endParaRPr lang="en-US" altLang="ko-KR" dirty="0" smtClean="0">
              <a:latin typeface="+mn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err="1" smtClean="0">
                <a:latin typeface="+mn-ea"/>
                <a:ea typeface="+mn-ea"/>
              </a:rPr>
              <a:t>자료형의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</a:rPr>
              <a:t>표현 범위 차이에 따라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err="1" smtClean="0">
                <a:latin typeface="+mn-ea"/>
                <a:ea typeface="+mn-ea"/>
              </a:rPr>
              <a:t>형변환</a:t>
            </a:r>
            <a:r>
              <a:rPr lang="ko-KR" altLang="en-US" dirty="0" smtClean="0">
                <a:latin typeface="+mn-ea"/>
                <a:ea typeface="+mn-ea"/>
              </a:rPr>
              <a:t> 방법이 나뉨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자동 </a:t>
            </a:r>
            <a:r>
              <a:rPr lang="ko-KR" altLang="en-US" dirty="0" err="1" smtClean="0">
                <a:latin typeface="+mn-ea"/>
                <a:ea typeface="+mn-ea"/>
              </a:rPr>
              <a:t>형변환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강제 </a:t>
            </a:r>
            <a:r>
              <a:rPr lang="ko-KR" altLang="en-US" dirty="0" err="1" smtClean="0">
                <a:latin typeface="+mn-ea"/>
                <a:ea typeface="+mn-ea"/>
              </a:rPr>
              <a:t>형변환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052513"/>
            <a:ext cx="22875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자동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4750" y="1604963"/>
            <a:ext cx="9961563" cy="6334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컴파일러가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자동으로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값의 범위가 작은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값의 범위가 큰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자료형으로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변환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24138" y="2735749"/>
            <a:ext cx="64293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byte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24263" y="2735749"/>
            <a:ext cx="92868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short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0138" y="2735749"/>
            <a:ext cx="92868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latin typeface="+mn-ea"/>
              </a:rPr>
              <a:t>int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96013" y="2735749"/>
            <a:ext cx="92868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long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81888" y="2735749"/>
            <a:ext cx="92868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float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67763" y="2735749"/>
            <a:ext cx="92868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double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24263" y="3335824"/>
            <a:ext cx="928687" cy="46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char</a:t>
            </a:r>
            <a:endParaRPr lang="ko-KR" altLang="en-US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338513" y="2978636"/>
            <a:ext cx="214312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24388" y="2975461"/>
            <a:ext cx="214312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210425" y="2978636"/>
            <a:ext cx="214313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10263" y="2978636"/>
            <a:ext cx="214312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493125" y="2978636"/>
            <a:ext cx="214313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624388" y="3340586"/>
            <a:ext cx="460375" cy="2111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55750" y="4179397"/>
            <a:ext cx="5761038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예시 </a:t>
            </a:r>
            <a:r>
              <a:rPr lang="en-US" altLang="ko-KR" sz="2000" dirty="0">
                <a:latin typeface="+mn-ea"/>
                <a:ea typeface="+mn-ea"/>
              </a:rPr>
              <a:t>) </a:t>
            </a:r>
            <a:r>
              <a:rPr lang="en-US" altLang="ko-KR" sz="2000" dirty="0" err="1">
                <a:latin typeface="+mn-ea"/>
                <a:ea typeface="+mn-ea"/>
              </a:rPr>
              <a:t>int</a:t>
            </a:r>
            <a:r>
              <a:rPr lang="en-US" altLang="ko-KR" sz="2000" dirty="0">
                <a:latin typeface="+mn-ea"/>
                <a:ea typeface="+mn-ea"/>
              </a:rPr>
              <a:t> a = 12;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        double d = 3.3;</a:t>
            </a:r>
          </a:p>
          <a:p>
            <a:pPr>
              <a:defRPr/>
            </a:pPr>
            <a:r>
              <a:rPr lang="en-US" altLang="ko-KR" sz="2000" dirty="0">
                <a:latin typeface="+mn-ea"/>
                <a:ea typeface="+mn-ea"/>
              </a:rPr>
              <a:t>        double result = a + d;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351088" y="5370022"/>
            <a:ext cx="1262062" cy="503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 + d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67213" y="5370022"/>
            <a:ext cx="1262062" cy="503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12 + 3.3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83338" y="5370022"/>
            <a:ext cx="1406525" cy="503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12.0 + 3.3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77263" y="5370022"/>
            <a:ext cx="1406525" cy="503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15.3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09988" y="5624022"/>
            <a:ext cx="555625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722938" y="5624022"/>
            <a:ext cx="555625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896225" y="5620847"/>
            <a:ext cx="5969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47900" y="6190759"/>
            <a:ext cx="85931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* 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단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, byte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short </a:t>
            </a:r>
            <a:r>
              <a:rPr lang="ko-KR" altLang="en-US" b="1" dirty="0" err="1">
                <a:latin typeface="+mn-ea"/>
                <a:ea typeface="+mn-ea"/>
                <a:sym typeface="Wingdings" panose="05000000000000000000" pitchFamily="2" charset="2"/>
              </a:rPr>
              <a:t>자료형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 값의 계산 결과는 무조건 </a:t>
            </a:r>
            <a:r>
              <a:rPr lang="en-US" altLang="ko-KR" b="1" dirty="0" err="1">
                <a:latin typeface="+mn-ea"/>
                <a:ea typeface="+mn-ea"/>
                <a:sym typeface="Wingdings" panose="05000000000000000000" pitchFamily="2" charset="2"/>
              </a:rPr>
              <a:t>int</a:t>
            </a: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로 처리한다</a:t>
            </a:r>
            <a:r>
              <a:rPr lang="en-US" altLang="ko-KR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4" name="TextBox 53"/>
          <p:cNvSpPr txBox="1">
            <a:spLocks noChangeArrowheads="1"/>
          </p:cNvSpPr>
          <p:nvPr/>
        </p:nvSpPr>
        <p:spPr bwMode="auto">
          <a:xfrm>
            <a:off x="2594163" y="2354503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5" name="TextBox 54"/>
          <p:cNvSpPr txBox="1">
            <a:spLocks noChangeArrowheads="1"/>
          </p:cNvSpPr>
          <p:nvPr/>
        </p:nvSpPr>
        <p:spPr bwMode="auto">
          <a:xfrm>
            <a:off x="3737164" y="2354503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6" name="TextBox 55"/>
          <p:cNvSpPr txBox="1">
            <a:spLocks noChangeArrowheads="1"/>
          </p:cNvSpPr>
          <p:nvPr/>
        </p:nvSpPr>
        <p:spPr bwMode="auto">
          <a:xfrm>
            <a:off x="5023039" y="2354503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7" name="TextBox 56"/>
          <p:cNvSpPr txBox="1">
            <a:spLocks noChangeArrowheads="1"/>
          </p:cNvSpPr>
          <p:nvPr/>
        </p:nvSpPr>
        <p:spPr bwMode="auto">
          <a:xfrm>
            <a:off x="6308914" y="2354503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8byte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8" name="TextBox 57"/>
          <p:cNvSpPr txBox="1">
            <a:spLocks noChangeArrowheads="1"/>
          </p:cNvSpPr>
          <p:nvPr/>
        </p:nvSpPr>
        <p:spPr bwMode="auto">
          <a:xfrm>
            <a:off x="7594789" y="2354503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39" name="TextBox 58"/>
          <p:cNvSpPr txBox="1">
            <a:spLocks noChangeArrowheads="1"/>
          </p:cNvSpPr>
          <p:nvPr/>
        </p:nvSpPr>
        <p:spPr bwMode="auto">
          <a:xfrm>
            <a:off x="8880664" y="2354503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8byte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0" name="TextBox 54"/>
          <p:cNvSpPr txBox="1">
            <a:spLocks noChangeArrowheads="1"/>
          </p:cNvSpPr>
          <p:nvPr/>
        </p:nvSpPr>
        <p:spPr bwMode="auto">
          <a:xfrm>
            <a:off x="3737164" y="3769211"/>
            <a:ext cx="702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2byte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7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형변환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(casting)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7125" y="1052513"/>
            <a:ext cx="22875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강제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73163" y="1581150"/>
            <a:ext cx="9963150" cy="110966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값의 범위가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큰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값의 범위가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작은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변환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강제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형변환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데이터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손실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발생할 수 있음 → 데이터의 변형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손실을 감수하고 강제 변환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5725" y="2809875"/>
            <a:ext cx="639445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+mn-ea"/>
                <a:ea typeface="+mn-ea"/>
              </a:rPr>
              <a:t>double temp;</a:t>
            </a:r>
          </a:p>
          <a:p>
            <a:pPr>
              <a:defRPr/>
            </a:pPr>
            <a:r>
              <a:rPr lang="en-US" altLang="ko-KR" sz="2400" dirty="0" err="1">
                <a:latin typeface="+mn-ea"/>
                <a:ea typeface="+mn-ea"/>
              </a:rPr>
              <a:t>int</a:t>
            </a:r>
            <a:r>
              <a:rPr lang="en-US" altLang="ko-KR" sz="2400" dirty="0">
                <a:latin typeface="+mn-ea"/>
                <a:ea typeface="+mn-ea"/>
              </a:rPr>
              <a:t> name =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ko-KR" sz="2400" dirty="0" err="1">
                <a:solidFill>
                  <a:srgbClr val="C00000"/>
                </a:solidFill>
                <a:latin typeface="+mn-ea"/>
                <a:ea typeface="+mn-ea"/>
              </a:rPr>
              <a:t>int</a:t>
            </a:r>
            <a:r>
              <a:rPr lang="en-US" altLang="ko-KR" sz="24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en-US" altLang="ko-KR" sz="2400" dirty="0">
                <a:latin typeface="+mn-ea"/>
                <a:ea typeface="+mn-ea"/>
              </a:rPr>
              <a:t>temp;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163" y="4005263"/>
            <a:ext cx="22875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데이터 손실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6631" name="그룹 188"/>
          <p:cNvGrpSpPr>
            <a:grpSpLocks/>
          </p:cNvGrpSpPr>
          <p:nvPr/>
        </p:nvGrpSpPr>
        <p:grpSpPr bwMode="auto">
          <a:xfrm>
            <a:off x="2927350" y="4803775"/>
            <a:ext cx="6858000" cy="671513"/>
            <a:chOff x="1142976" y="1785926"/>
            <a:chExt cx="6858048" cy="671512"/>
          </a:xfrm>
        </p:grpSpPr>
        <p:sp>
          <p:nvSpPr>
            <p:cNvPr id="27" name="TextBox 40"/>
            <p:cNvSpPr txBox="1">
              <a:spLocks noChangeArrowheads="1"/>
            </p:cNvSpPr>
            <p:nvPr/>
          </p:nvSpPr>
          <p:spPr bwMode="auto">
            <a:xfrm>
              <a:off x="1350940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28" name="TextBox 41"/>
            <p:cNvSpPr txBox="1">
              <a:spLocks noChangeArrowheads="1"/>
            </p:cNvSpPr>
            <p:nvPr/>
          </p:nvSpPr>
          <p:spPr bwMode="auto">
            <a:xfrm>
              <a:off x="1579542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29" name="TextBox 42"/>
            <p:cNvSpPr txBox="1">
              <a:spLocks noChangeArrowheads="1"/>
            </p:cNvSpPr>
            <p:nvPr/>
          </p:nvSpPr>
          <p:spPr bwMode="auto">
            <a:xfrm>
              <a:off x="1812906" y="1889114"/>
              <a:ext cx="147639" cy="36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0" name="TextBox 43"/>
            <p:cNvSpPr txBox="1">
              <a:spLocks noChangeArrowheads="1"/>
            </p:cNvSpPr>
            <p:nvPr/>
          </p:nvSpPr>
          <p:spPr bwMode="auto">
            <a:xfrm>
              <a:off x="2466960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1" name="TextBox 44"/>
            <p:cNvSpPr txBox="1">
              <a:spLocks noChangeArrowheads="1"/>
            </p:cNvSpPr>
            <p:nvPr/>
          </p:nvSpPr>
          <p:spPr bwMode="auto">
            <a:xfrm>
              <a:off x="2031982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2254234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2673337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grpSp>
          <p:nvGrpSpPr>
            <p:cNvPr id="26664" name="그룹 28"/>
            <p:cNvGrpSpPr>
              <a:grpSpLocks/>
            </p:cNvGrpSpPr>
            <p:nvPr/>
          </p:nvGrpSpPr>
          <p:grpSpPr bwMode="auto">
            <a:xfrm>
              <a:off x="2857488" y="1785926"/>
              <a:ext cx="1714512" cy="671512"/>
              <a:chOff x="971600" y="4197281"/>
              <a:chExt cx="5832648" cy="815895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40"/>
            <p:cNvSpPr txBox="1">
              <a:spLocks noChangeArrowheads="1"/>
            </p:cNvSpPr>
            <p:nvPr/>
          </p:nvSpPr>
          <p:spPr bwMode="auto">
            <a:xfrm>
              <a:off x="3065452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6" name="TextBox 41"/>
            <p:cNvSpPr txBox="1">
              <a:spLocks noChangeArrowheads="1"/>
            </p:cNvSpPr>
            <p:nvPr/>
          </p:nvSpPr>
          <p:spPr bwMode="auto">
            <a:xfrm>
              <a:off x="3294054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7" name="TextBox 42"/>
            <p:cNvSpPr txBox="1">
              <a:spLocks noChangeArrowheads="1"/>
            </p:cNvSpPr>
            <p:nvPr/>
          </p:nvSpPr>
          <p:spPr bwMode="auto">
            <a:xfrm>
              <a:off x="3527418" y="1889114"/>
              <a:ext cx="147639" cy="36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8" name="TextBox 43"/>
            <p:cNvSpPr txBox="1">
              <a:spLocks noChangeArrowheads="1"/>
            </p:cNvSpPr>
            <p:nvPr/>
          </p:nvSpPr>
          <p:spPr bwMode="auto">
            <a:xfrm>
              <a:off x="4181472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39" name="TextBox 44"/>
            <p:cNvSpPr txBox="1">
              <a:spLocks noChangeArrowheads="1"/>
            </p:cNvSpPr>
            <p:nvPr/>
          </p:nvSpPr>
          <p:spPr bwMode="auto">
            <a:xfrm>
              <a:off x="3746494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0" name="TextBox 45"/>
            <p:cNvSpPr txBox="1">
              <a:spLocks noChangeArrowheads="1"/>
            </p:cNvSpPr>
            <p:nvPr/>
          </p:nvSpPr>
          <p:spPr bwMode="auto">
            <a:xfrm>
              <a:off x="3968746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387849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grpSp>
          <p:nvGrpSpPr>
            <p:cNvPr id="26672" name="그룹 28"/>
            <p:cNvGrpSpPr>
              <a:grpSpLocks/>
            </p:cNvGrpSpPr>
            <p:nvPr/>
          </p:nvGrpSpPr>
          <p:grpSpPr bwMode="auto">
            <a:xfrm>
              <a:off x="4572000" y="1785926"/>
              <a:ext cx="1714512" cy="671512"/>
              <a:chOff x="971600" y="4197281"/>
              <a:chExt cx="5832648" cy="815895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0"/>
            <p:cNvSpPr txBox="1">
              <a:spLocks noChangeArrowheads="1"/>
            </p:cNvSpPr>
            <p:nvPr/>
          </p:nvSpPr>
          <p:spPr bwMode="auto">
            <a:xfrm>
              <a:off x="4779964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5008566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5241930" y="1889114"/>
              <a:ext cx="147639" cy="36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6" name="TextBox 43"/>
            <p:cNvSpPr txBox="1">
              <a:spLocks noChangeArrowheads="1"/>
            </p:cNvSpPr>
            <p:nvPr/>
          </p:nvSpPr>
          <p:spPr bwMode="auto">
            <a:xfrm>
              <a:off x="5895984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7" name="TextBox 44"/>
            <p:cNvSpPr txBox="1">
              <a:spLocks noChangeArrowheads="1"/>
            </p:cNvSpPr>
            <p:nvPr/>
          </p:nvSpPr>
          <p:spPr bwMode="auto">
            <a:xfrm>
              <a:off x="5461006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8" name="TextBox 45"/>
            <p:cNvSpPr txBox="1">
              <a:spLocks noChangeArrowheads="1"/>
            </p:cNvSpPr>
            <p:nvPr/>
          </p:nvSpPr>
          <p:spPr bwMode="auto">
            <a:xfrm>
              <a:off x="5683258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49" name="TextBox 46"/>
            <p:cNvSpPr txBox="1">
              <a:spLocks noChangeArrowheads="1"/>
            </p:cNvSpPr>
            <p:nvPr/>
          </p:nvSpPr>
          <p:spPr bwMode="auto">
            <a:xfrm>
              <a:off x="6102361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grpSp>
          <p:nvGrpSpPr>
            <p:cNvPr id="26680" name="그룹 28"/>
            <p:cNvGrpSpPr>
              <a:grpSpLocks/>
            </p:cNvGrpSpPr>
            <p:nvPr/>
          </p:nvGrpSpPr>
          <p:grpSpPr bwMode="auto">
            <a:xfrm>
              <a:off x="6286512" y="1785926"/>
              <a:ext cx="1714512" cy="671512"/>
              <a:chOff x="971600" y="4197281"/>
              <a:chExt cx="5832648" cy="815895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40"/>
            <p:cNvSpPr txBox="1">
              <a:spLocks noChangeArrowheads="1"/>
            </p:cNvSpPr>
            <p:nvPr/>
          </p:nvSpPr>
          <p:spPr bwMode="auto">
            <a:xfrm>
              <a:off x="6494476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2" name="TextBox 41"/>
            <p:cNvSpPr txBox="1">
              <a:spLocks noChangeArrowheads="1"/>
            </p:cNvSpPr>
            <p:nvPr/>
          </p:nvSpPr>
          <p:spPr bwMode="auto">
            <a:xfrm>
              <a:off x="6723078" y="1889114"/>
              <a:ext cx="147638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3" name="TextBox 42"/>
            <p:cNvSpPr txBox="1">
              <a:spLocks noChangeArrowheads="1"/>
            </p:cNvSpPr>
            <p:nvPr/>
          </p:nvSpPr>
          <p:spPr bwMode="auto">
            <a:xfrm>
              <a:off x="6956442" y="1889114"/>
              <a:ext cx="147639" cy="36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4" name="TextBox 43"/>
            <p:cNvSpPr txBox="1">
              <a:spLocks noChangeArrowheads="1"/>
            </p:cNvSpPr>
            <p:nvPr/>
          </p:nvSpPr>
          <p:spPr bwMode="auto">
            <a:xfrm>
              <a:off x="7610496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5" name="TextBox 44"/>
            <p:cNvSpPr txBox="1">
              <a:spLocks noChangeArrowheads="1"/>
            </p:cNvSpPr>
            <p:nvPr/>
          </p:nvSpPr>
          <p:spPr bwMode="auto">
            <a:xfrm>
              <a:off x="7175518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6" name="TextBox 45"/>
            <p:cNvSpPr txBox="1">
              <a:spLocks noChangeArrowheads="1"/>
            </p:cNvSpPr>
            <p:nvPr/>
          </p:nvSpPr>
          <p:spPr bwMode="auto">
            <a:xfrm>
              <a:off x="7397770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7" name="TextBox 46"/>
            <p:cNvSpPr txBox="1">
              <a:spLocks noChangeArrowheads="1"/>
            </p:cNvSpPr>
            <p:nvPr/>
          </p:nvSpPr>
          <p:spPr bwMode="auto">
            <a:xfrm>
              <a:off x="7816873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59" name="TextBox 40"/>
            <p:cNvSpPr txBox="1">
              <a:spLocks noChangeArrowheads="1"/>
            </p:cNvSpPr>
            <p:nvPr/>
          </p:nvSpPr>
          <p:spPr bwMode="auto">
            <a:xfrm>
              <a:off x="1142976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2857488" y="1889114"/>
              <a:ext cx="147639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61" name="TextBox 40"/>
            <p:cNvSpPr txBox="1">
              <a:spLocks noChangeArrowheads="1"/>
            </p:cNvSpPr>
            <p:nvPr/>
          </p:nvSpPr>
          <p:spPr bwMode="auto">
            <a:xfrm>
              <a:off x="4600575" y="1889114"/>
              <a:ext cx="149226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62" name="TextBox 40"/>
            <p:cNvSpPr txBox="1">
              <a:spLocks noChangeArrowheads="1"/>
            </p:cNvSpPr>
            <p:nvPr/>
          </p:nvSpPr>
          <p:spPr bwMode="auto">
            <a:xfrm>
              <a:off x="6315087" y="1889114"/>
              <a:ext cx="149226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grpSp>
          <p:nvGrpSpPr>
            <p:cNvPr id="26692" name="그룹 28"/>
            <p:cNvGrpSpPr>
              <a:grpSpLocks/>
            </p:cNvGrpSpPr>
            <p:nvPr/>
          </p:nvGrpSpPr>
          <p:grpSpPr bwMode="auto">
            <a:xfrm>
              <a:off x="1142976" y="1785926"/>
              <a:ext cx="1714512" cy="671512"/>
              <a:chOff x="971600" y="4197281"/>
              <a:chExt cx="5832648" cy="815895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32" name="그룹 187"/>
          <p:cNvGrpSpPr>
            <a:grpSpLocks/>
          </p:cNvGrpSpPr>
          <p:nvPr/>
        </p:nvGrpSpPr>
        <p:grpSpPr bwMode="auto">
          <a:xfrm>
            <a:off x="8070850" y="5703888"/>
            <a:ext cx="1714500" cy="671512"/>
            <a:chOff x="6286512" y="2543174"/>
            <a:chExt cx="1714512" cy="671512"/>
          </a:xfrm>
        </p:grpSpPr>
        <p:grpSp>
          <p:nvGrpSpPr>
            <p:cNvPr id="26640" name="그룹 28"/>
            <p:cNvGrpSpPr>
              <a:grpSpLocks/>
            </p:cNvGrpSpPr>
            <p:nvPr/>
          </p:nvGrpSpPr>
          <p:grpSpPr bwMode="auto">
            <a:xfrm>
              <a:off x="6286512" y="2543174"/>
              <a:ext cx="1714512" cy="671512"/>
              <a:chOff x="971600" y="4197281"/>
              <a:chExt cx="5832648" cy="815895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971600" y="4197281"/>
                <a:ext cx="5832648" cy="8158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1619672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2337954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13184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92573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>
                <a:cxnSpLocks/>
              </p:cNvCxnSpPr>
              <p:nvPr/>
            </p:nvCxnSpPr>
            <p:spPr>
              <a:xfrm>
                <a:off x="464400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5362290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6080568" y="4197281"/>
                <a:ext cx="0" cy="815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40"/>
            <p:cNvSpPr txBox="1">
              <a:spLocks noChangeArrowheads="1"/>
            </p:cNvSpPr>
            <p:nvPr/>
          </p:nvSpPr>
          <p:spPr bwMode="auto">
            <a:xfrm>
              <a:off x="6494476" y="2646361"/>
              <a:ext cx="1476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99" name="TextBox 41"/>
            <p:cNvSpPr txBox="1">
              <a:spLocks noChangeArrowheads="1"/>
            </p:cNvSpPr>
            <p:nvPr/>
          </p:nvSpPr>
          <p:spPr bwMode="auto">
            <a:xfrm>
              <a:off x="6723078" y="2646361"/>
              <a:ext cx="1476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00" name="TextBox 42"/>
            <p:cNvSpPr txBox="1">
              <a:spLocks noChangeArrowheads="1"/>
            </p:cNvSpPr>
            <p:nvPr/>
          </p:nvSpPr>
          <p:spPr bwMode="auto">
            <a:xfrm>
              <a:off x="6956442" y="2646361"/>
              <a:ext cx="147639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01" name="TextBox 43"/>
            <p:cNvSpPr txBox="1">
              <a:spLocks noChangeArrowheads="1"/>
            </p:cNvSpPr>
            <p:nvPr/>
          </p:nvSpPr>
          <p:spPr bwMode="auto">
            <a:xfrm>
              <a:off x="7610496" y="2646361"/>
              <a:ext cx="14763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1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02" name="TextBox 44"/>
            <p:cNvSpPr txBox="1">
              <a:spLocks noChangeArrowheads="1"/>
            </p:cNvSpPr>
            <p:nvPr/>
          </p:nvSpPr>
          <p:spPr bwMode="auto">
            <a:xfrm>
              <a:off x="7175518" y="2646361"/>
              <a:ext cx="14763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03" name="TextBox 45"/>
            <p:cNvSpPr txBox="1">
              <a:spLocks noChangeArrowheads="1"/>
            </p:cNvSpPr>
            <p:nvPr/>
          </p:nvSpPr>
          <p:spPr bwMode="auto">
            <a:xfrm>
              <a:off x="7397770" y="2646361"/>
              <a:ext cx="14763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04" name="TextBox 46"/>
            <p:cNvSpPr txBox="1">
              <a:spLocks noChangeArrowheads="1"/>
            </p:cNvSpPr>
            <p:nvPr/>
          </p:nvSpPr>
          <p:spPr bwMode="auto">
            <a:xfrm>
              <a:off x="7816873" y="2646361"/>
              <a:ext cx="14763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  <p:sp>
          <p:nvSpPr>
            <p:cNvPr id="105" name="TextBox 40"/>
            <p:cNvSpPr txBox="1">
              <a:spLocks noChangeArrowheads="1"/>
            </p:cNvSpPr>
            <p:nvPr/>
          </p:nvSpPr>
          <p:spPr bwMode="auto">
            <a:xfrm>
              <a:off x="6315087" y="2646361"/>
              <a:ext cx="14922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smtClean="0">
                  <a:latin typeface="+mn-ea"/>
                  <a:ea typeface="+mn-ea"/>
                </a:rPr>
                <a:t>0</a:t>
              </a:r>
              <a:endParaRPr lang="ko-KR" altLang="en-US" sz="1800" smtClean="0">
                <a:latin typeface="+mn-ea"/>
                <a:ea typeface="+mn-ea"/>
              </a:endParaRPr>
            </a:p>
          </p:txBody>
        </p:sp>
      </p:grpSp>
      <p:sp>
        <p:nvSpPr>
          <p:cNvPr id="114" name="TextBox 1"/>
          <p:cNvSpPr txBox="1">
            <a:spLocks noChangeArrowheads="1"/>
          </p:cNvSpPr>
          <p:nvPr/>
        </p:nvSpPr>
        <p:spPr bwMode="auto">
          <a:xfrm flipH="1">
            <a:off x="2070100" y="4848225"/>
            <a:ext cx="709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2400" b="1" dirty="0" err="1" smtClean="0">
                <a:latin typeface="+mn-ea"/>
                <a:ea typeface="+mn-ea"/>
                <a:cs typeface="Arial" panose="020B0604020202020204" pitchFamily="34" charset="0"/>
              </a:rPr>
              <a:t>int</a:t>
            </a:r>
            <a:endParaRPr lang="ko-KR" altLang="en-US" sz="2400" b="1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TextBox 1"/>
          <p:cNvSpPr txBox="1">
            <a:spLocks noChangeArrowheads="1"/>
          </p:cNvSpPr>
          <p:nvPr/>
        </p:nvSpPr>
        <p:spPr bwMode="auto">
          <a:xfrm flipH="1">
            <a:off x="1927225" y="5848350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2400" b="1" dirty="0" smtClean="0">
                <a:latin typeface="+mn-ea"/>
                <a:ea typeface="+mn-ea"/>
                <a:cs typeface="Arial" panose="020B0604020202020204" pitchFamily="34" charset="0"/>
              </a:rPr>
              <a:t>byte</a:t>
            </a:r>
            <a:endParaRPr lang="ko-KR" altLang="en-US" sz="2400" b="1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5400000">
            <a:off x="2105025" y="5624513"/>
            <a:ext cx="500063" cy="158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"/>
          <p:cNvSpPr txBox="1">
            <a:spLocks noChangeArrowheads="1"/>
          </p:cNvSpPr>
          <p:nvPr/>
        </p:nvSpPr>
        <p:spPr bwMode="auto">
          <a:xfrm flipH="1">
            <a:off x="9785350" y="4895850"/>
            <a:ext cx="1285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2400" b="1" dirty="0" smtClean="0">
                <a:latin typeface="+mn-ea"/>
                <a:ea typeface="+mn-ea"/>
                <a:cs typeface="Arial" panose="020B0604020202020204" pitchFamily="34" charset="0"/>
              </a:rPr>
              <a:t>290</a:t>
            </a:r>
            <a:endParaRPr lang="ko-KR" altLang="en-US" sz="2400" b="1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8" name="TextBox 1"/>
          <p:cNvSpPr txBox="1">
            <a:spLocks noChangeArrowheads="1"/>
          </p:cNvSpPr>
          <p:nvPr/>
        </p:nvSpPr>
        <p:spPr bwMode="auto">
          <a:xfrm flipH="1">
            <a:off x="9928225" y="5824538"/>
            <a:ext cx="1285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2400" b="1" dirty="0" smtClean="0">
                <a:latin typeface="+mn-ea"/>
                <a:ea typeface="+mn-ea"/>
                <a:cs typeface="Arial" panose="020B0604020202020204" pitchFamily="34" charset="0"/>
              </a:rPr>
              <a:t>34</a:t>
            </a:r>
            <a:endParaRPr lang="ko-KR" altLang="en-US" sz="2400" b="1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906713" y="4803775"/>
            <a:ext cx="5159375" cy="15795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0" name="TextBox 197"/>
          <p:cNvSpPr txBox="1">
            <a:spLocks noChangeArrowheads="1"/>
          </p:cNvSpPr>
          <p:nvPr/>
        </p:nvSpPr>
        <p:spPr bwMode="auto">
          <a:xfrm>
            <a:off x="3248025" y="5807075"/>
            <a:ext cx="442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ko-KR" altLang="en-US" sz="1800" b="1" dirty="0" smtClean="0">
                <a:latin typeface="+mn-ea"/>
                <a:ea typeface="+mn-ea"/>
              </a:rPr>
              <a:t>앞의 자료 손실</a:t>
            </a:r>
          </a:p>
        </p:txBody>
      </p:sp>
    </p:spTree>
    <p:extLst>
      <p:ext uri="{BB962C8B-B14F-4D97-AF65-F5344CB8AC3E}">
        <p14:creationId xmlns:p14="http://schemas.microsoft.com/office/powerpoint/2010/main" val="10736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변수와 메모리 구조</a:t>
            </a:r>
          </a:p>
        </p:txBody>
      </p:sp>
      <p:grpSp>
        <p:nvGrpSpPr>
          <p:cNvPr id="27651" name="그룹 11"/>
          <p:cNvGrpSpPr>
            <a:grpSpLocks/>
          </p:cNvGrpSpPr>
          <p:nvPr/>
        </p:nvGrpSpPr>
        <p:grpSpPr bwMode="auto">
          <a:xfrm>
            <a:off x="6981825" y="1489075"/>
            <a:ext cx="2643188" cy="4572000"/>
            <a:chOff x="5143504" y="1142984"/>
            <a:chExt cx="2643206" cy="4572032"/>
          </a:xfrm>
        </p:grpSpPr>
        <p:sp>
          <p:nvSpPr>
            <p:cNvPr id="13" name="직사각형 12"/>
            <p:cNvSpPr/>
            <p:nvPr/>
          </p:nvSpPr>
          <p:spPr>
            <a:xfrm>
              <a:off x="5143504" y="1142984"/>
              <a:ext cx="2643206" cy="4572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143504" y="2498718"/>
              <a:ext cx="264320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43504" y="4429132"/>
              <a:ext cx="264320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5956310" y="3214687"/>
              <a:ext cx="996957" cy="46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smtClean="0">
                  <a:latin typeface="+mn-ea"/>
                  <a:ea typeface="+mn-ea"/>
                </a:rPr>
                <a:t>HEAP</a:t>
              </a:r>
              <a:endParaRPr lang="ko-KR" altLang="en-US" sz="2400" b="1" smtClean="0">
                <a:latin typeface="+mn-ea"/>
                <a:ea typeface="+mn-ea"/>
              </a:endParaRP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5973773" y="4857760"/>
              <a:ext cx="1122370" cy="46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smtClean="0">
                  <a:latin typeface="+mn-ea"/>
                  <a:ea typeface="+mn-ea"/>
                </a:rPr>
                <a:t>STACK</a:t>
              </a:r>
              <a:endParaRPr lang="ko-KR" altLang="en-US" sz="2400" b="1" smtClean="0">
                <a:latin typeface="+mn-ea"/>
                <a:ea typeface="+mn-ea"/>
              </a:endParaRP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5967423" y="1571612"/>
              <a:ext cx="990607" cy="46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smtClean="0">
                  <a:latin typeface="+mn-ea"/>
                  <a:ea typeface="+mn-ea"/>
                </a:rPr>
                <a:t>Static</a:t>
              </a:r>
              <a:endParaRPr lang="ko-KR" altLang="en-US" sz="2400" b="1" dirty="0" smtClean="0">
                <a:latin typeface="+mn-ea"/>
                <a:ea typeface="+mn-ea"/>
              </a:endParaRPr>
            </a:p>
          </p:txBody>
        </p:sp>
      </p:grp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7443788" y="955675"/>
            <a:ext cx="163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lang="en-US" altLang="ko-KR" sz="2400" b="1" dirty="0" smtClean="0">
                <a:latin typeface="+mn-ea"/>
                <a:ea typeface="+mn-ea"/>
              </a:rPr>
              <a:t>RAM </a:t>
            </a:r>
            <a:r>
              <a:rPr lang="ko-KR" altLang="en-US" sz="2400" b="1" dirty="0" smtClean="0">
                <a:latin typeface="+mn-ea"/>
                <a:ea typeface="+mn-ea"/>
              </a:rPr>
              <a:t>구조</a:t>
            </a:r>
          </a:p>
        </p:txBody>
      </p:sp>
      <p:sp>
        <p:nvSpPr>
          <p:cNvPr id="20" name="설명선 2 19"/>
          <p:cNvSpPr/>
          <p:nvPr/>
        </p:nvSpPr>
        <p:spPr>
          <a:xfrm>
            <a:off x="1488831" y="1574800"/>
            <a:ext cx="4094407" cy="1143000"/>
          </a:xfrm>
          <a:prstGeom prst="borderCallout2">
            <a:avLst>
              <a:gd name="adj1" fmla="val 53146"/>
              <a:gd name="adj2" fmla="val 100506"/>
              <a:gd name="adj3" fmla="val 54615"/>
              <a:gd name="adj4" fmla="val 124951"/>
              <a:gd name="adj5" fmla="val 58393"/>
              <a:gd name="adj6" fmla="val 13685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ko-KR" spc="-150" dirty="0">
                <a:latin typeface="+mn-ea"/>
              </a:rPr>
              <a:t>static</a:t>
            </a:r>
            <a:r>
              <a:rPr lang="ko-KR" altLang="en-US" spc="-150" dirty="0">
                <a:latin typeface="+mn-ea"/>
              </a:rPr>
              <a:t>예약어로 선정된 필드</a:t>
            </a:r>
            <a:r>
              <a:rPr lang="en-US" altLang="ko-KR" spc="-150" dirty="0">
                <a:latin typeface="+mn-ea"/>
              </a:rPr>
              <a:t>, </a:t>
            </a:r>
            <a:endParaRPr lang="en-US" altLang="ko-KR" spc="-150" dirty="0" smtClean="0">
              <a:latin typeface="+mn-ea"/>
            </a:endParaRPr>
          </a:p>
          <a:p>
            <a:pPr algn="just">
              <a:defRPr/>
            </a:pPr>
            <a:r>
              <a:rPr lang="ko-KR" altLang="en-US" spc="-150" dirty="0" err="1" smtClean="0">
                <a:latin typeface="+mn-ea"/>
              </a:rPr>
              <a:t>메소드가</a:t>
            </a:r>
            <a:r>
              <a:rPr lang="en-US" altLang="ko-KR" spc="-150" dirty="0" smtClean="0">
                <a:latin typeface="+mn-ea"/>
              </a:rPr>
              <a:t> </a:t>
            </a:r>
            <a:r>
              <a:rPr lang="ko-KR" altLang="en-US" spc="-150" dirty="0">
                <a:latin typeface="+mn-ea"/>
              </a:rPr>
              <a:t>저장되는 공간</a:t>
            </a:r>
            <a:endParaRPr lang="en-US" altLang="ko-KR" spc="-150" dirty="0">
              <a:latin typeface="+mn-ea"/>
            </a:endParaRPr>
          </a:p>
          <a:p>
            <a:pPr algn="just">
              <a:defRPr/>
            </a:pPr>
            <a:r>
              <a:rPr lang="ko-KR" altLang="en-US" spc="-150" dirty="0">
                <a:latin typeface="+mn-ea"/>
              </a:rPr>
              <a:t>클래스 변수 등</a:t>
            </a:r>
          </a:p>
        </p:txBody>
      </p:sp>
      <p:sp>
        <p:nvSpPr>
          <p:cNvPr id="21" name="설명선 2 20"/>
          <p:cNvSpPr/>
          <p:nvPr/>
        </p:nvSpPr>
        <p:spPr>
          <a:xfrm>
            <a:off x="1488831" y="3217863"/>
            <a:ext cx="4094407" cy="1143000"/>
          </a:xfrm>
          <a:prstGeom prst="borderCallout2">
            <a:avLst>
              <a:gd name="adj1" fmla="val 53146"/>
              <a:gd name="adj2" fmla="val 100506"/>
              <a:gd name="adj3" fmla="val 54615"/>
              <a:gd name="adj4" fmla="val 124951"/>
              <a:gd name="adj5" fmla="val 58393"/>
              <a:gd name="adj6" fmla="val 1368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ko-KR" spc="-150" dirty="0">
                <a:latin typeface="+mn-ea"/>
              </a:rPr>
              <a:t>new</a:t>
            </a:r>
            <a:r>
              <a:rPr lang="ko-KR" altLang="en-US" spc="-150" dirty="0">
                <a:latin typeface="+mn-ea"/>
              </a:rPr>
              <a:t>연산자에 의해 </a:t>
            </a:r>
            <a:endParaRPr lang="en-US" altLang="ko-KR" spc="-150" dirty="0" smtClean="0">
              <a:latin typeface="+mn-ea"/>
            </a:endParaRPr>
          </a:p>
          <a:p>
            <a:pPr algn="just">
              <a:defRPr/>
            </a:pPr>
            <a:r>
              <a:rPr lang="ko-KR" altLang="en-US" spc="-150" dirty="0" smtClean="0">
                <a:latin typeface="+mn-ea"/>
              </a:rPr>
              <a:t>동적으로 </a:t>
            </a:r>
            <a:r>
              <a:rPr lang="ko-KR" altLang="en-US" spc="-150" dirty="0">
                <a:latin typeface="+mn-ea"/>
              </a:rPr>
              <a:t>할당하고 저장되는 공간</a:t>
            </a:r>
            <a:r>
              <a:rPr lang="en-US" altLang="ko-KR" spc="-150" dirty="0">
                <a:latin typeface="+mn-ea"/>
              </a:rPr>
              <a:t>, </a:t>
            </a:r>
          </a:p>
          <a:p>
            <a:pPr algn="just">
              <a:defRPr/>
            </a:pPr>
            <a:r>
              <a:rPr lang="ko-KR" altLang="en-US" spc="-150" dirty="0">
                <a:latin typeface="+mn-ea"/>
              </a:rPr>
              <a:t>객체 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배열 등</a:t>
            </a:r>
          </a:p>
        </p:txBody>
      </p:sp>
      <p:sp>
        <p:nvSpPr>
          <p:cNvPr id="22" name="설명선 2 21"/>
          <p:cNvSpPr/>
          <p:nvPr/>
        </p:nvSpPr>
        <p:spPr>
          <a:xfrm>
            <a:off x="1488831" y="4932363"/>
            <a:ext cx="4094407" cy="1143000"/>
          </a:xfrm>
          <a:prstGeom prst="borderCallout2">
            <a:avLst>
              <a:gd name="adj1" fmla="val 53146"/>
              <a:gd name="adj2" fmla="val 100506"/>
              <a:gd name="adj3" fmla="val 54615"/>
              <a:gd name="adj4" fmla="val 124951"/>
              <a:gd name="adj5" fmla="val 58393"/>
              <a:gd name="adj6" fmla="val 13685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pc="-150" dirty="0" err="1">
                <a:latin typeface="+mn-ea"/>
              </a:rPr>
              <a:t>메소드를</a:t>
            </a:r>
            <a:r>
              <a:rPr lang="ko-KR" altLang="en-US" spc="-150" dirty="0">
                <a:latin typeface="+mn-ea"/>
              </a:rPr>
              <a:t> 호출하면 </a:t>
            </a:r>
            <a:r>
              <a:rPr lang="ko-KR" altLang="en-US" spc="-150" dirty="0" smtClean="0">
                <a:latin typeface="+mn-ea"/>
              </a:rPr>
              <a:t>자동생성 </a:t>
            </a:r>
            <a:endParaRPr lang="en-US" altLang="ko-KR" spc="-150" dirty="0" smtClean="0">
              <a:latin typeface="+mn-ea"/>
            </a:endParaRPr>
          </a:p>
          <a:p>
            <a:pPr algn="just">
              <a:defRPr/>
            </a:pPr>
            <a:r>
              <a:rPr lang="ko-KR" altLang="en-US" spc="-150" dirty="0" err="1" smtClean="0">
                <a:latin typeface="+mn-ea"/>
              </a:rPr>
              <a:t>메소드가</a:t>
            </a:r>
            <a:r>
              <a:rPr lang="ko-KR" altLang="en-US" spc="-150" dirty="0" smtClean="0">
                <a:latin typeface="+mn-ea"/>
              </a:rPr>
              <a:t> </a:t>
            </a:r>
            <a:r>
              <a:rPr lang="ko-KR" altLang="en-US" spc="-150" dirty="0">
                <a:latin typeface="+mn-ea"/>
              </a:rPr>
              <a:t>끝나면  자동소멸</a:t>
            </a:r>
            <a:endParaRPr lang="en-US" altLang="ko-KR" spc="-150" dirty="0">
              <a:latin typeface="+mn-ea"/>
            </a:endParaRPr>
          </a:p>
          <a:p>
            <a:pPr algn="just">
              <a:defRPr/>
            </a:pPr>
            <a:r>
              <a:rPr lang="ko-KR" altLang="en-US" spc="-150" dirty="0">
                <a:latin typeface="+mn-ea"/>
              </a:rPr>
              <a:t>지역변수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매개변수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 err="1">
                <a:latin typeface="+mn-ea"/>
              </a:rPr>
              <a:t>메소드</a:t>
            </a:r>
            <a:r>
              <a:rPr lang="ko-KR" altLang="en-US" spc="-150" dirty="0">
                <a:latin typeface="+mn-ea"/>
              </a:rPr>
              <a:t> 호출 </a:t>
            </a:r>
            <a:r>
              <a:rPr lang="ko-KR" altLang="en-US" spc="-150" dirty="0" err="1">
                <a:latin typeface="+mn-ea"/>
              </a:rPr>
              <a:t>스택</a:t>
            </a:r>
            <a:r>
              <a:rPr lang="en-US" altLang="ko-KR" spc="-150" dirty="0">
                <a:latin typeface="+mn-ea"/>
              </a:rPr>
              <a:t> </a:t>
            </a:r>
            <a:r>
              <a:rPr lang="ko-KR" altLang="en-US" spc="-150" dirty="0">
                <a:latin typeface="+mn-ea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537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출력메소드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363663"/>
            <a:ext cx="33782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System.out.print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4750" y="1916113"/>
            <a:ext cx="9961563" cy="6334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안의 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숫자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논리 값을 모니터에 출력해주는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2924175"/>
            <a:ext cx="36512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System.out.println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675" y="4868863"/>
            <a:ext cx="9831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(123);		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(123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변수명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변수명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4750" y="3476625"/>
            <a:ext cx="9961563" cy="635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print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문과 동일하게 출력은 해주지만 출력 후 자동으로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출력창에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줄바꿈을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해주는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6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변수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(Variable)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726898" y="2890195"/>
            <a:ext cx="6273414" cy="3209866"/>
            <a:chOff x="2952809" y="2981635"/>
            <a:chExt cx="6273414" cy="3209866"/>
          </a:xfrm>
        </p:grpSpPr>
        <p:grpSp>
          <p:nvGrpSpPr>
            <p:cNvPr id="23" name="그룹 22"/>
            <p:cNvGrpSpPr/>
            <p:nvPr/>
          </p:nvGrpSpPr>
          <p:grpSpPr>
            <a:xfrm>
              <a:off x="2952809" y="2981635"/>
              <a:ext cx="6273414" cy="3209866"/>
              <a:chOff x="3286299" y="2981635"/>
              <a:chExt cx="6273414" cy="320986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286299" y="3637989"/>
                <a:ext cx="3159852" cy="2444757"/>
                <a:chOff x="2757446" y="3206024"/>
                <a:chExt cx="3159852" cy="2444757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7446" y="3206024"/>
                  <a:ext cx="3159852" cy="2444757"/>
                </a:xfrm>
                <a:prstGeom prst="rect">
                  <a:avLst/>
                </a:prstGeom>
              </p:spPr>
            </p:pic>
            <p:sp>
              <p:nvSpPr>
                <p:cNvPr id="7" name="직사각형 6"/>
                <p:cNvSpPr/>
                <p:nvPr/>
              </p:nvSpPr>
              <p:spPr>
                <a:xfrm rot="20895914">
                  <a:off x="4015218" y="4653494"/>
                  <a:ext cx="122963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변수</a:t>
                  </a:r>
                  <a:endParaRPr lang="en-US" altLang="ko-KR" b="1" dirty="0" smtClean="0"/>
                </a:p>
                <a:p>
                  <a:pPr algn="ctr"/>
                  <a:r>
                    <a:rPr lang="en-US" altLang="ko-KR" b="1" dirty="0" smtClean="0"/>
                    <a:t>(</a:t>
                  </a:r>
                  <a:r>
                    <a:rPr lang="en-US" altLang="ko-KR" b="1" dirty="0"/>
                    <a:t>Variable)</a:t>
                  </a:r>
                  <a:endParaRPr lang="ko-KR" altLang="en-US" b="1" dirty="0"/>
                </a:p>
              </p:txBody>
            </p:sp>
          </p:grpSp>
          <p:sp>
            <p:nvSpPr>
              <p:cNvPr id="22" name="아래로 구부러진 화살표 21"/>
              <p:cNvSpPr/>
              <p:nvPr/>
            </p:nvSpPr>
            <p:spPr>
              <a:xfrm rot="21413644" flipH="1">
                <a:off x="4779685" y="2981635"/>
                <a:ext cx="4141694" cy="1602743"/>
              </a:xfrm>
              <a:prstGeom prst="curved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8074951" y="3529234"/>
                <a:ext cx="1484762" cy="2662267"/>
                <a:chOff x="7424113" y="2914112"/>
                <a:chExt cx="1484762" cy="266226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755995" y="2914112"/>
                  <a:ext cx="1152880" cy="2662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700" b="1" dirty="0" smtClean="0"/>
                    <a:t>?</a:t>
                  </a:r>
                  <a:endParaRPr lang="ko-KR" altLang="en-US" sz="16700" b="1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424113" y="3706636"/>
                  <a:ext cx="1388522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32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+mj-lt"/>
                    </a:rPr>
                    <a:t>값</a:t>
                  </a:r>
                  <a:endParaRPr lang="en-US" altLang="ko-KR" sz="32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+mj-lt"/>
                  </a:endParaRPr>
                </a:p>
                <a:p>
                  <a:pPr algn="ctr"/>
                  <a:r>
                    <a:rPr lang="en-US" altLang="ko-KR" sz="3200" b="1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  <a:latin typeface="+mj-lt"/>
                    </a:rPr>
                    <a:t>(Data)</a:t>
                  </a:r>
                  <a:endParaRPr lang="ko-KR" altLang="en-US" sz="32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6168228" y="301537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기록</a:t>
              </a:r>
              <a:endParaRPr lang="ko-KR" altLang="en-US" sz="2000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(RAM)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값을 기록하기 위한 공간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출력메소드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1125538"/>
            <a:ext cx="57689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System.out.printf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(“%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형식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변수 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4263" y="4551363"/>
            <a:ext cx="4540250" cy="129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  <a:sym typeface="Wingdings" panose="05000000000000000000" pitchFamily="2" charset="2"/>
              </a:rPr>
              <a:t>정렬방법</a:t>
            </a:r>
            <a:endParaRPr lang="en-US" altLang="ko-KR" b="1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600" b="1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%5d : 5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칸을 확보하고 오른쪽 정렬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%-5d : 5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칸을 확보하고 왼쪽 정렬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%.2f :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소수점 아래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자리까지만 표시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4750" y="1677988"/>
            <a:ext cx="9961563" cy="6334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정해져 있는 형식에 맞춰서 그 형식에 맞는 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줄바꿈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하지 않고 출력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4263" y="2708275"/>
            <a:ext cx="417614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%d : </a:t>
            </a:r>
            <a:r>
              <a:rPr lang="ko-KR" altLang="en-US" b="1" dirty="0">
                <a:latin typeface="+mn-ea"/>
                <a:ea typeface="+mn-ea"/>
              </a:rPr>
              <a:t>정수형</a:t>
            </a:r>
            <a:r>
              <a:rPr lang="en-US" altLang="ko-KR" b="1" dirty="0">
                <a:latin typeface="+mn-ea"/>
                <a:ea typeface="+mn-ea"/>
              </a:rPr>
              <a:t>, %o : 8</a:t>
            </a:r>
            <a:r>
              <a:rPr lang="ko-KR" altLang="en-US" b="1" dirty="0">
                <a:latin typeface="+mn-ea"/>
                <a:ea typeface="+mn-ea"/>
              </a:rPr>
              <a:t>진수</a:t>
            </a:r>
            <a:r>
              <a:rPr lang="en-US" altLang="ko-KR" b="1" dirty="0">
                <a:latin typeface="+mn-ea"/>
                <a:ea typeface="+mn-ea"/>
              </a:rPr>
              <a:t>, %x : 16</a:t>
            </a:r>
            <a:r>
              <a:rPr lang="ko-KR" altLang="en-US" b="1" dirty="0">
                <a:latin typeface="+mn-ea"/>
                <a:ea typeface="+mn-ea"/>
              </a:rPr>
              <a:t>진수</a:t>
            </a: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%c : </a:t>
            </a:r>
            <a:r>
              <a:rPr lang="ko-KR" altLang="en-US" b="1" dirty="0" smtClean="0">
                <a:latin typeface="+mn-ea"/>
                <a:ea typeface="+mn-ea"/>
              </a:rPr>
              <a:t>문자</a:t>
            </a:r>
            <a:endParaRPr lang="en-US" altLang="ko-KR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 smtClean="0">
                <a:latin typeface="+mn-ea"/>
                <a:ea typeface="+mn-ea"/>
              </a:rPr>
              <a:t>%</a:t>
            </a:r>
            <a:r>
              <a:rPr lang="en-US" altLang="ko-KR" b="1" dirty="0">
                <a:latin typeface="+mn-ea"/>
                <a:ea typeface="+mn-ea"/>
              </a:rPr>
              <a:t>s : </a:t>
            </a:r>
            <a:r>
              <a:rPr lang="ko-KR" altLang="en-US" b="1" dirty="0">
                <a:latin typeface="+mn-ea"/>
                <a:ea typeface="+mn-ea"/>
              </a:rPr>
              <a:t>문자열</a:t>
            </a: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%f : </a:t>
            </a:r>
            <a:r>
              <a:rPr lang="ko-KR" altLang="en-US" b="1" dirty="0">
                <a:latin typeface="+mn-ea"/>
                <a:ea typeface="+mn-ea"/>
              </a:rPr>
              <a:t>실수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소수점 아래 </a:t>
            </a:r>
            <a:r>
              <a:rPr lang="en-US" altLang="ko-KR" b="1" dirty="0">
                <a:latin typeface="+mn-ea"/>
                <a:ea typeface="+mn-ea"/>
              </a:rPr>
              <a:t>6</a:t>
            </a:r>
            <a:r>
              <a:rPr lang="ko-KR" altLang="en-US" b="1" dirty="0" smtClean="0">
                <a:latin typeface="+mn-ea"/>
                <a:ea typeface="+mn-ea"/>
              </a:rPr>
              <a:t>자리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b="1" dirty="0" smtClean="0">
                <a:latin typeface="+mn-ea"/>
                <a:ea typeface="+mn-ea"/>
              </a:rPr>
              <a:t>%</a:t>
            </a:r>
            <a:r>
              <a:rPr lang="en-US" altLang="ko-KR" b="1" dirty="0">
                <a:latin typeface="+mn-ea"/>
                <a:ea typeface="+mn-ea"/>
              </a:rPr>
              <a:t>b : </a:t>
            </a:r>
            <a:r>
              <a:rPr lang="ko-KR" altLang="en-US" b="1" dirty="0">
                <a:latin typeface="+mn-ea"/>
                <a:ea typeface="+mn-ea"/>
              </a:rPr>
              <a:t>논리형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30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escape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문자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39696"/>
              </p:ext>
            </p:extLst>
          </p:nvPr>
        </p:nvGraphicFramePr>
        <p:xfrm>
          <a:off x="1196248" y="1793630"/>
          <a:ext cx="9776557" cy="317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10"/>
                <a:gridCol w="3055324"/>
                <a:gridCol w="5149623"/>
              </a:tblGrid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특수문자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문자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리터럴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비 고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정해진 공간만큼 띄어쓰기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new line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출력하고 다음라인으로 옮김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역슬래쉬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특수문자 사용시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백슬러시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(\)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넣고 특수문자를 넣어야 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작은 따옴표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\’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큰 따옴표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\”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유니코드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\u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유니코드 표시할 때 사용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Scanner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8925" y="5013325"/>
            <a:ext cx="526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ko-KR" altLang="en-US" b="1" dirty="0">
                <a:latin typeface="+mn-ea"/>
                <a:ea typeface="+mn-ea"/>
              </a:rPr>
              <a:t>정수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sc.nextInt</a:t>
            </a:r>
            <a:r>
              <a:rPr lang="en-US" altLang="ko-KR" b="1" dirty="0">
                <a:latin typeface="+mn-ea"/>
                <a:ea typeface="+mn-ea"/>
              </a:rPr>
              <a:t>();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ko-KR" altLang="en-US" b="1" dirty="0">
                <a:latin typeface="+mn-ea"/>
                <a:ea typeface="+mn-ea"/>
              </a:rPr>
              <a:t>실수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sc.nextFloat</a:t>
            </a:r>
            <a:r>
              <a:rPr lang="en-US" altLang="ko-KR" b="1" dirty="0">
                <a:latin typeface="+mn-ea"/>
                <a:ea typeface="+mn-ea"/>
              </a:rPr>
              <a:t>(); </a:t>
            </a:r>
            <a:r>
              <a:rPr lang="ko-KR" altLang="en-US" b="1" dirty="0">
                <a:latin typeface="+mn-ea"/>
                <a:ea typeface="+mn-ea"/>
              </a:rPr>
              <a:t>또는 </a:t>
            </a:r>
            <a:r>
              <a:rPr lang="en-US" altLang="ko-KR" b="1" dirty="0" err="1">
                <a:latin typeface="+mn-ea"/>
                <a:ea typeface="+mn-ea"/>
              </a:rPr>
              <a:t>sc.nextDouble</a:t>
            </a:r>
            <a:r>
              <a:rPr lang="en-US" altLang="ko-KR" b="1" dirty="0">
                <a:latin typeface="+mn-ea"/>
                <a:ea typeface="+mn-ea"/>
              </a:rPr>
              <a:t>();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ko-KR" altLang="en-US" b="1" dirty="0">
                <a:latin typeface="+mn-ea"/>
                <a:ea typeface="+mn-ea"/>
              </a:rPr>
              <a:t>문자열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err="1">
                <a:latin typeface="+mn-ea"/>
                <a:ea typeface="+mn-ea"/>
              </a:rPr>
              <a:t>sc.next</a:t>
            </a:r>
            <a:r>
              <a:rPr lang="en-US" altLang="ko-KR" b="1" dirty="0">
                <a:latin typeface="+mn-ea"/>
                <a:ea typeface="+mn-ea"/>
              </a:rPr>
              <a:t>(); </a:t>
            </a:r>
            <a:r>
              <a:rPr lang="ko-KR" altLang="en-US" b="1" dirty="0">
                <a:latin typeface="+mn-ea"/>
                <a:ea typeface="+mn-ea"/>
              </a:rPr>
              <a:t>또는 </a:t>
            </a:r>
            <a:r>
              <a:rPr lang="en-US" altLang="ko-KR" b="1" dirty="0" err="1">
                <a:latin typeface="+mn-ea"/>
                <a:ea typeface="+mn-ea"/>
              </a:rPr>
              <a:t>sc.nextLine</a:t>
            </a:r>
            <a:r>
              <a:rPr lang="en-US" altLang="ko-KR" b="1" dirty="0">
                <a:latin typeface="+mn-ea"/>
                <a:ea typeface="+mn-ea"/>
              </a:rPr>
              <a:t>();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538" y="1052513"/>
            <a:ext cx="26416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Scanner Class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174750" y="1604963"/>
            <a:ext cx="9961563" cy="6334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사용자로부터 입력되는 정수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실수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문자열을 처리하는 클래스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2454275"/>
            <a:ext cx="5179623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import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작성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Scanner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400" dirty="0" smtClean="0">
                <a:latin typeface="+mn-ea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Scanner(System.</a:t>
            </a:r>
            <a:r>
              <a:rPr lang="en-US" altLang="ko-KR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endParaRPr lang="en-US" altLang="ko-KR" sz="16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키보드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입력값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받기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5187" y="5980958"/>
            <a:ext cx="10056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next()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는 띄어쓰기 </a:t>
            </a:r>
            <a:r>
              <a:rPr lang="ko-KR" altLang="en-US" sz="1600" dirty="0" smtClean="0">
                <a:latin typeface="+mn-ea"/>
                <a:ea typeface="+mn-ea"/>
                <a:sym typeface="Wingdings" panose="05000000000000000000" pitchFamily="2" charset="2"/>
              </a:rPr>
              <a:t>입력불가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n-ea"/>
                <a:ea typeface="+mn-ea"/>
                <a:sym typeface="Wingdings" panose="05000000000000000000" pitchFamily="2" charset="2"/>
              </a:rPr>
              <a:t>띄어쓰기를 구분인자로 생각하여 각각 저장</a:t>
            </a:r>
            <a:r>
              <a:rPr lang="en-US" altLang="ko-KR" sz="160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n-ea"/>
                <a:ea typeface="+mn-ea"/>
                <a:sym typeface="Wingdings" panose="05000000000000000000" pitchFamily="2" charset="2"/>
              </a:rPr>
              <a:t>줄 구분까지 저장하지 않음</a:t>
            </a:r>
            <a:endParaRPr lang="en-US" altLang="ko-KR" sz="1600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600" dirty="0" err="1">
                <a:latin typeface="+mn-ea"/>
                <a:ea typeface="+mn-ea"/>
              </a:rPr>
              <a:t>nextLine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  <a:r>
              <a:rPr lang="ko-KR" altLang="en-US" sz="1600" dirty="0">
                <a:latin typeface="+mn-ea"/>
                <a:ea typeface="+mn-ea"/>
              </a:rPr>
              <a:t>은 문자열에 띄어쓰기 </a:t>
            </a:r>
            <a:r>
              <a:rPr lang="ko-KR" altLang="en-US" sz="1600" dirty="0" smtClean="0">
                <a:latin typeface="+mn-ea"/>
                <a:ea typeface="+mn-ea"/>
              </a:rPr>
              <a:t>가능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줄 구분까지 저장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5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변수 사용 목적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5538" y="1081438"/>
            <a:ext cx="39370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변수를 사용하지 않으면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538" y="3486323"/>
            <a:ext cx="29035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변수를 사용하면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5169" y="4763764"/>
            <a:ext cx="4432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err="1" smtClean="0">
                <a:latin typeface="+mn-ea"/>
              </a:rPr>
              <a:t>가독성이</a:t>
            </a:r>
            <a:r>
              <a:rPr lang="ko-KR" altLang="en-US" sz="2000" dirty="0" smtClean="0">
                <a:latin typeface="+mn-ea"/>
              </a:rPr>
              <a:t> 좋아짐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ko-KR" altLang="en-US" sz="2000" dirty="0" err="1" smtClean="0">
                <a:latin typeface="+mn-ea"/>
              </a:rPr>
              <a:t>재사용성</a:t>
            </a:r>
            <a:r>
              <a:rPr lang="ko-KR" altLang="en-US" sz="2000" dirty="0" smtClean="0">
                <a:latin typeface="+mn-ea"/>
              </a:rPr>
              <a:t> 증가로 인한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코드량</a:t>
            </a:r>
            <a:r>
              <a:rPr lang="ko-KR" altLang="en-US" sz="2000" dirty="0" smtClean="0">
                <a:latin typeface="+mn-ea"/>
              </a:rPr>
              <a:t> 감소</a:t>
            </a:r>
            <a:endParaRPr lang="en-US" altLang="ko-KR" sz="2000" dirty="0" smtClean="0">
              <a:latin typeface="+mn-ea"/>
            </a:endParaRPr>
          </a:p>
          <a:p>
            <a:pPr>
              <a:defRPr/>
            </a:pPr>
            <a:r>
              <a:rPr lang="en-US" altLang="ko-KR" sz="2000" dirty="0">
                <a:latin typeface="+mn-ea"/>
              </a:rPr>
              <a:t>	</a:t>
            </a:r>
            <a:r>
              <a:rPr lang="en-US" altLang="ko-KR" sz="2000" dirty="0" smtClean="0">
                <a:latin typeface="+mn-ea"/>
              </a:rPr>
              <a:t>	        </a:t>
            </a:r>
            <a:r>
              <a:rPr lang="ko-KR" altLang="en-US" sz="2000" dirty="0" smtClean="0">
                <a:latin typeface="+mn-ea"/>
              </a:rPr>
              <a:t>유지보수 용이</a:t>
            </a:r>
            <a:endParaRPr lang="en-US" altLang="ko-KR" sz="2000" dirty="0" smtClean="0">
              <a:latin typeface="+mn-ea"/>
            </a:endParaRPr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5996429" y="5271595"/>
            <a:ext cx="49874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573213" y="1778163"/>
            <a:ext cx="7191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3.141592653589793 *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10);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.println(3.141592653589793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10 * 10);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(3.141592653589793 * 10 * 10 * 20);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(4 * 3.141592653589793 * 10 * 10);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73213" y="4117433"/>
            <a:ext cx="45227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= 3.141592653589793;</a:t>
            </a:r>
          </a:p>
          <a:p>
            <a:r>
              <a:rPr lang="en-US" altLang="ko-KR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ko-KR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(4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8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변수의 선언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메모리 공간에 데이터를 저장할 수 있는 공간을 할당하는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40" name="그룹 4"/>
          <p:cNvGrpSpPr>
            <a:grpSpLocks/>
          </p:cNvGrpSpPr>
          <p:nvPr/>
        </p:nvGrpSpPr>
        <p:grpSpPr bwMode="auto">
          <a:xfrm>
            <a:off x="1550353" y="2066925"/>
            <a:ext cx="4208462" cy="954088"/>
            <a:chOff x="4079776" y="2132856"/>
            <a:chExt cx="4208203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4079776" y="2132856"/>
              <a:ext cx="4208203" cy="9541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dirty="0">
                  <a:latin typeface="+mn-ea"/>
                  <a:ea typeface="+mn-ea"/>
                </a:rPr>
                <a:t> </a:t>
              </a:r>
              <a:r>
                <a:rPr lang="ko-KR" altLang="en-US" sz="3200" b="1" dirty="0" err="1">
                  <a:latin typeface="+mn-ea"/>
                  <a:ea typeface="+mn-ea"/>
                </a:rPr>
                <a:t>자료형</a:t>
              </a:r>
              <a:r>
                <a:rPr lang="ko-KR" altLang="en-US" sz="3200" b="1" dirty="0">
                  <a:latin typeface="+mn-ea"/>
                  <a:ea typeface="+mn-ea"/>
                </a:rPr>
                <a:t>    </a:t>
              </a:r>
              <a:r>
                <a:rPr lang="ko-KR" altLang="en-US" sz="3200" b="1" dirty="0" err="1">
                  <a:latin typeface="+mn-ea"/>
                  <a:ea typeface="+mn-ea"/>
                </a:rPr>
                <a:t>변수명</a:t>
              </a:r>
              <a:r>
                <a:rPr lang="ko-KR" altLang="en-US" sz="3200" b="1" dirty="0">
                  <a:latin typeface="+mn-ea"/>
                  <a:ea typeface="+mn-ea"/>
                </a:rPr>
                <a:t> </a:t>
              </a:r>
              <a:r>
                <a:rPr lang="en-US" altLang="ko-KR" sz="3200" b="1" dirty="0">
                  <a:latin typeface="+mn-ea"/>
                  <a:ea typeface="+mn-ea"/>
                </a:rPr>
                <a:t>; </a:t>
              </a:r>
              <a:r>
                <a:rPr lang="ko-KR" altLang="en-US" dirty="0">
                  <a:latin typeface="+mn-ea"/>
                  <a:ea typeface="+mn-ea"/>
                </a:rPr>
                <a:t>마침</a:t>
              </a: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600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 변수타입지정       </a:t>
              </a:r>
              <a:r>
                <a:rPr lang="ko-KR" altLang="en-US" dirty="0" err="1">
                  <a:latin typeface="+mn-ea"/>
                  <a:ea typeface="+mn-ea"/>
                </a:rPr>
                <a:t>변수명지정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295663" y="2132856"/>
              <a:ext cx="1266747" cy="5762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5777" y="2132856"/>
              <a:ext cx="1223887" cy="5762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03796" y="2132856"/>
              <a:ext cx="204774" cy="5762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135061" y="3885248"/>
            <a:ext cx="5070475" cy="25765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061" y="3311517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46081"/>
              </p:ext>
            </p:extLst>
          </p:nvPr>
        </p:nvGraphicFramePr>
        <p:xfrm>
          <a:off x="8816724" y="2849595"/>
          <a:ext cx="187234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42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090830" y="2827973"/>
            <a:ext cx="67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num</a:t>
            </a:r>
            <a:endParaRPr lang="ko-KR" altLang="en-US" b="1" dirty="0"/>
          </a:p>
        </p:txBody>
      </p:sp>
      <p:sp>
        <p:nvSpPr>
          <p:cNvPr id="18" name="왼쪽 중괄호 17"/>
          <p:cNvSpPr/>
          <p:nvPr/>
        </p:nvSpPr>
        <p:spPr>
          <a:xfrm>
            <a:off x="8414182" y="3251095"/>
            <a:ext cx="350995" cy="1375238"/>
          </a:xfrm>
          <a:prstGeom prst="leftBrace">
            <a:avLst>
              <a:gd name="adj1" fmla="val 91825"/>
              <a:gd name="adj2" fmla="val 4687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0235" y="3410269"/>
            <a:ext cx="14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크기만큼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메모리 공간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83200" y="2981077"/>
            <a:ext cx="88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83200" y="4517083"/>
            <a:ext cx="88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0x104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09780" y="4010433"/>
            <a:ext cx="49210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논리형 변수 </a:t>
            </a:r>
            <a:r>
              <a:rPr lang="ko-KR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선언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정수형 변수 선언</a:t>
            </a:r>
          </a:p>
          <a:p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isTrue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altLang="ko-KR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	short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문자형 변수 </a:t>
            </a:r>
            <a:r>
              <a:rPr lang="ko-KR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선언</a:t>
            </a:r>
            <a:r>
              <a:rPr lang="en-US" altLang="ko-K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730057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53D3D"/>
                </a:solidFill>
                <a:latin typeface="Consolas" panose="020B0609020204030204" pitchFamily="49" charset="0"/>
              </a:rPr>
              <a:t>inum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altLang="ko-KR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문자열 변수 </a:t>
            </a:r>
            <a:r>
              <a:rPr lang="ko-KR" alt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선언</a:t>
            </a:r>
            <a:r>
              <a:rPr lang="en-US" altLang="ko-K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실수형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변수 선언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altLang="ko-KR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smtClean="0">
                <a:solidFill>
                  <a:srgbClr val="7F0055"/>
                </a:solidFill>
                <a:latin typeface="Consolas" panose="020B0609020204030204" pitchFamily="49" charset="0"/>
              </a:rPr>
              <a:t>			double</a:t>
            </a:r>
            <a:r>
              <a:rPr lang="en-US" altLang="ko-KR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자료형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(Type)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16050" y="1319213"/>
            <a:ext cx="1439863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자료형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06850" y="1319213"/>
            <a:ext cx="936625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논리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006850" y="2071688"/>
            <a:ext cx="936625" cy="5032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998913" y="3370263"/>
            <a:ext cx="936625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숫자</a:t>
            </a: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8145463" y="1341438"/>
            <a:ext cx="1150937" cy="395287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latin typeface="+mn-ea"/>
              </a:rPr>
              <a:t>boolean</a:t>
            </a:r>
            <a:endParaRPr lang="ko-KR" altLang="en-US" dirty="0">
              <a:latin typeface="+mn-ea"/>
            </a:endParaRPr>
          </a:p>
        </p:txBody>
      </p:sp>
      <p:sp>
        <p:nvSpPr>
          <p:cNvPr id="78" name="순서도: 수행의 시작/종료 77"/>
          <p:cNvSpPr/>
          <p:nvPr/>
        </p:nvSpPr>
        <p:spPr>
          <a:xfrm>
            <a:off x="8164513" y="2126564"/>
            <a:ext cx="1152525" cy="395288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char</a:t>
            </a:r>
            <a:endParaRPr lang="ko-KR" altLang="en-US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54725" y="2074520"/>
            <a:ext cx="936625" cy="5032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054725" y="2670175"/>
            <a:ext cx="936625" cy="504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73775" y="3373438"/>
            <a:ext cx="936625" cy="5032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정수형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054725" y="5422900"/>
            <a:ext cx="936625" cy="4587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실수형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8164513" y="2730500"/>
            <a:ext cx="1152525" cy="396875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String</a:t>
            </a:r>
            <a:endParaRPr lang="ko-KR" altLang="en-US" dirty="0">
              <a:latin typeface="+mn-ea"/>
            </a:endParaRPr>
          </a:p>
        </p:txBody>
      </p:sp>
      <p:sp>
        <p:nvSpPr>
          <p:cNvPr id="84" name="순서도: 수행의 시작/종료 83"/>
          <p:cNvSpPr/>
          <p:nvPr/>
        </p:nvSpPr>
        <p:spPr>
          <a:xfrm>
            <a:off x="8164513" y="3406775"/>
            <a:ext cx="1152525" cy="396875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byte</a:t>
            </a:r>
            <a:endParaRPr lang="ko-KR" altLang="en-US" dirty="0">
              <a:latin typeface="+mn-ea"/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8164513" y="3911600"/>
            <a:ext cx="1152525" cy="395288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short</a:t>
            </a:r>
            <a:endParaRPr lang="ko-KR" altLang="en-US" dirty="0">
              <a:latin typeface="+mn-ea"/>
            </a:endParaRPr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8164513" y="4414838"/>
            <a:ext cx="1152525" cy="396875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latin typeface="+mn-ea"/>
              </a:rPr>
              <a:t>int</a:t>
            </a:r>
            <a:endParaRPr lang="ko-KR" altLang="en-US" dirty="0">
              <a:latin typeface="+mn-ea"/>
            </a:endParaRPr>
          </a:p>
        </p:txBody>
      </p:sp>
      <p:sp>
        <p:nvSpPr>
          <p:cNvPr id="87" name="순서도: 수행의 시작/종료 86"/>
          <p:cNvSpPr/>
          <p:nvPr/>
        </p:nvSpPr>
        <p:spPr>
          <a:xfrm>
            <a:off x="8164513" y="4919663"/>
            <a:ext cx="1152525" cy="395287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long</a:t>
            </a:r>
            <a:endParaRPr lang="ko-KR" altLang="en-US" dirty="0">
              <a:latin typeface="+mn-ea"/>
            </a:endParaRPr>
          </a:p>
        </p:txBody>
      </p:sp>
      <p:sp>
        <p:nvSpPr>
          <p:cNvPr id="88" name="순서도: 수행의 시작/종료 87"/>
          <p:cNvSpPr/>
          <p:nvPr/>
        </p:nvSpPr>
        <p:spPr>
          <a:xfrm>
            <a:off x="8164513" y="5451475"/>
            <a:ext cx="1152525" cy="396875"/>
          </a:xfrm>
          <a:prstGeom prst="flowChartTerminator">
            <a:avLst/>
          </a:prstGeom>
          <a:solidFill>
            <a:srgbClr val="F7C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float</a:t>
            </a:r>
            <a:endParaRPr lang="ko-KR" altLang="en-US" dirty="0">
              <a:latin typeface="+mn-ea"/>
            </a:endParaRPr>
          </a:p>
        </p:txBody>
      </p:sp>
      <p:sp>
        <p:nvSpPr>
          <p:cNvPr id="89" name="순서도: 수행의 시작/종료 88"/>
          <p:cNvSpPr/>
          <p:nvPr/>
        </p:nvSpPr>
        <p:spPr>
          <a:xfrm>
            <a:off x="8164513" y="5915025"/>
            <a:ext cx="1152525" cy="396875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double</a:t>
            </a:r>
            <a:endParaRPr lang="ko-KR" altLang="en-US" dirty="0">
              <a:latin typeface="+mn-ea"/>
            </a:endParaRPr>
          </a:p>
        </p:txBody>
      </p:sp>
      <p:cxnSp>
        <p:nvCxnSpPr>
          <p:cNvPr id="90" name="직선 연결선 89"/>
          <p:cNvCxnSpPr>
            <a:stCxn id="73" idx="3"/>
            <a:endCxn id="74" idx="1"/>
          </p:cNvCxnSpPr>
          <p:nvPr/>
        </p:nvCxnSpPr>
        <p:spPr>
          <a:xfrm>
            <a:off x="2855913" y="1571625"/>
            <a:ext cx="115093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951413" y="1557338"/>
            <a:ext cx="32131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3" idx="3"/>
            <a:endCxn id="75" idx="1"/>
          </p:cNvCxnSpPr>
          <p:nvPr/>
        </p:nvCxnSpPr>
        <p:spPr>
          <a:xfrm>
            <a:off x="2855913" y="1571625"/>
            <a:ext cx="1150937" cy="7508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3" idx="3"/>
            <a:endCxn id="76" idx="1"/>
          </p:cNvCxnSpPr>
          <p:nvPr/>
        </p:nvCxnSpPr>
        <p:spPr>
          <a:xfrm>
            <a:off x="2855913" y="1571625"/>
            <a:ext cx="1143000" cy="205105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5" idx="3"/>
            <a:endCxn id="79" idx="1"/>
          </p:cNvCxnSpPr>
          <p:nvPr/>
        </p:nvCxnSpPr>
        <p:spPr>
          <a:xfrm>
            <a:off x="4943475" y="2323307"/>
            <a:ext cx="1111250" cy="28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5" idx="3"/>
            <a:endCxn id="80" idx="1"/>
          </p:cNvCxnSpPr>
          <p:nvPr/>
        </p:nvCxnSpPr>
        <p:spPr>
          <a:xfrm>
            <a:off x="4943475" y="2322513"/>
            <a:ext cx="1111250" cy="600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76" idx="3"/>
            <a:endCxn id="81" idx="1"/>
          </p:cNvCxnSpPr>
          <p:nvPr/>
        </p:nvCxnSpPr>
        <p:spPr>
          <a:xfrm>
            <a:off x="4935538" y="3622675"/>
            <a:ext cx="1138237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3"/>
            <a:endCxn id="82" idx="1"/>
          </p:cNvCxnSpPr>
          <p:nvPr/>
        </p:nvCxnSpPr>
        <p:spPr>
          <a:xfrm>
            <a:off x="4935538" y="3622675"/>
            <a:ext cx="1119187" cy="20304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9" idx="3"/>
            <a:endCxn id="78" idx="1"/>
          </p:cNvCxnSpPr>
          <p:nvPr/>
        </p:nvCxnSpPr>
        <p:spPr>
          <a:xfrm flipV="1">
            <a:off x="6991350" y="2324208"/>
            <a:ext cx="1173163" cy="193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0" idx="3"/>
            <a:endCxn id="83" idx="1"/>
          </p:cNvCxnSpPr>
          <p:nvPr/>
        </p:nvCxnSpPr>
        <p:spPr>
          <a:xfrm>
            <a:off x="6991350" y="2922588"/>
            <a:ext cx="1173163" cy="635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1" idx="3"/>
            <a:endCxn id="84" idx="1"/>
          </p:cNvCxnSpPr>
          <p:nvPr/>
        </p:nvCxnSpPr>
        <p:spPr>
          <a:xfrm flipV="1">
            <a:off x="7010400" y="3605213"/>
            <a:ext cx="1154113" cy="1905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1" idx="3"/>
            <a:endCxn id="85" idx="1"/>
          </p:cNvCxnSpPr>
          <p:nvPr/>
        </p:nvCxnSpPr>
        <p:spPr>
          <a:xfrm>
            <a:off x="7010400" y="3624263"/>
            <a:ext cx="1154113" cy="4857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1" idx="3"/>
            <a:endCxn id="86" idx="1"/>
          </p:cNvCxnSpPr>
          <p:nvPr/>
        </p:nvCxnSpPr>
        <p:spPr>
          <a:xfrm>
            <a:off x="7010400" y="3624263"/>
            <a:ext cx="1154113" cy="98901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1" idx="3"/>
            <a:endCxn id="87" idx="1"/>
          </p:cNvCxnSpPr>
          <p:nvPr/>
        </p:nvCxnSpPr>
        <p:spPr>
          <a:xfrm>
            <a:off x="7010400" y="3624263"/>
            <a:ext cx="1154113" cy="149225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88" idx="1"/>
          </p:cNvCxnSpPr>
          <p:nvPr/>
        </p:nvCxnSpPr>
        <p:spPr>
          <a:xfrm>
            <a:off x="6991350" y="5648325"/>
            <a:ext cx="1173163" cy="158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82" idx="3"/>
            <a:endCxn id="89" idx="1"/>
          </p:cNvCxnSpPr>
          <p:nvPr/>
        </p:nvCxnSpPr>
        <p:spPr>
          <a:xfrm>
            <a:off x="6991350" y="5653088"/>
            <a:ext cx="1173163" cy="4603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47"/>
          <p:cNvSpPr txBox="1">
            <a:spLocks noChangeArrowheads="1"/>
          </p:cNvSpPr>
          <p:nvPr/>
        </p:nvSpPr>
        <p:spPr bwMode="auto">
          <a:xfrm>
            <a:off x="9336088" y="1371600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1byte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07" name="TextBox 52"/>
          <p:cNvSpPr txBox="1">
            <a:spLocks noChangeArrowheads="1"/>
          </p:cNvSpPr>
          <p:nvPr/>
        </p:nvSpPr>
        <p:spPr bwMode="auto">
          <a:xfrm>
            <a:off x="9351963" y="2111375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2byte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08" name="TextBox 53"/>
          <p:cNvSpPr txBox="1">
            <a:spLocks noChangeArrowheads="1"/>
          </p:cNvSpPr>
          <p:nvPr/>
        </p:nvSpPr>
        <p:spPr bwMode="auto">
          <a:xfrm>
            <a:off x="9336088" y="3417888"/>
            <a:ext cx="77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1byte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09" name="TextBox 54"/>
          <p:cNvSpPr txBox="1">
            <a:spLocks noChangeArrowheads="1"/>
          </p:cNvSpPr>
          <p:nvPr/>
        </p:nvSpPr>
        <p:spPr bwMode="auto">
          <a:xfrm>
            <a:off x="9320213" y="3911600"/>
            <a:ext cx="77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2byte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10" name="TextBox 55"/>
          <p:cNvSpPr txBox="1">
            <a:spLocks noChangeArrowheads="1"/>
          </p:cNvSpPr>
          <p:nvPr/>
        </p:nvSpPr>
        <p:spPr bwMode="auto">
          <a:xfrm>
            <a:off x="9324975" y="4443413"/>
            <a:ext cx="776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4byte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11" name="TextBox 56"/>
          <p:cNvSpPr txBox="1">
            <a:spLocks noChangeArrowheads="1"/>
          </p:cNvSpPr>
          <p:nvPr/>
        </p:nvSpPr>
        <p:spPr bwMode="auto">
          <a:xfrm>
            <a:off x="9329738" y="4948238"/>
            <a:ext cx="776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8byte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12" name="TextBox 57"/>
          <p:cNvSpPr txBox="1">
            <a:spLocks noChangeArrowheads="1"/>
          </p:cNvSpPr>
          <p:nvPr/>
        </p:nvSpPr>
        <p:spPr bwMode="auto">
          <a:xfrm>
            <a:off x="9336088" y="5467350"/>
            <a:ext cx="765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4byte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13" name="TextBox 58"/>
          <p:cNvSpPr txBox="1">
            <a:spLocks noChangeArrowheads="1"/>
          </p:cNvSpPr>
          <p:nvPr/>
        </p:nvSpPr>
        <p:spPr bwMode="auto">
          <a:xfrm>
            <a:off x="9340850" y="5929313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+mn-ea"/>
                <a:ea typeface="+mn-ea"/>
              </a:rPr>
              <a:t>8byte</a:t>
            </a:r>
            <a:endParaRPr lang="ko-KR" altLang="en-US" sz="1800" smtClean="0">
              <a:latin typeface="+mn-ea"/>
              <a:ea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074025" y="1196975"/>
            <a:ext cx="1312863" cy="5256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302625" y="801688"/>
            <a:ext cx="876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표현식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021388" y="2603500"/>
            <a:ext cx="4162425" cy="62388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36088" y="2706688"/>
            <a:ext cx="8778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 err="1">
                <a:latin typeface="+mn-ea"/>
                <a:ea typeface="+mn-ea"/>
              </a:rPr>
              <a:t>참조형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6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데이터 저장 단위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8038" y="2580911"/>
            <a:ext cx="10860087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컴퓨터가 나타내는 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데이터의 저장 최소 단위</a:t>
            </a:r>
            <a:r>
              <a:rPr lang="ko-KR" altLang="en-US" dirty="0">
                <a:latin typeface="+mn-ea"/>
                <a:ea typeface="+mn-ea"/>
              </a:rPr>
              <a:t>로서 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진수 값 하나</a:t>
            </a:r>
            <a:r>
              <a:rPr lang="ko-KR" altLang="en-US" dirty="0">
                <a:latin typeface="+mn-ea"/>
                <a:ea typeface="+mn-ea"/>
              </a:rPr>
              <a:t>를 저장할 수 있는 메모리공간을 의미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125" y="2139586"/>
            <a:ext cx="18732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비트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(bit)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125538"/>
            <a:ext cx="10931525" cy="6508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저장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공간이 제한적이기 때문에 저장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크기에 대한 기준과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CPU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데이터를 처리할 때 일정한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기준 필요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038" y="3885835"/>
            <a:ext cx="10860087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데이터 처리</a:t>
            </a:r>
            <a:r>
              <a:rPr lang="ko-KR" altLang="en-US" dirty="0">
                <a:latin typeface="+mn-ea"/>
                <a:ea typeface="+mn-ea"/>
              </a:rPr>
              <a:t> 또는 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문자의 최소 단위</a:t>
            </a:r>
            <a:r>
              <a:rPr lang="ko-KR" altLang="en-US" dirty="0">
                <a:latin typeface="+mn-ea"/>
                <a:ea typeface="+mn-ea"/>
              </a:rPr>
              <a:t>로서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개의 비트가 모여 하나의 바이트가 구성됨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125" y="3444510"/>
            <a:ext cx="24304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바이트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(byte)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9224" name="그룹 5"/>
          <p:cNvGrpSpPr>
            <a:grpSpLocks/>
          </p:cNvGrpSpPr>
          <p:nvPr/>
        </p:nvGrpSpPr>
        <p:grpSpPr bwMode="auto">
          <a:xfrm>
            <a:off x="3792538" y="4731972"/>
            <a:ext cx="4295775" cy="1524000"/>
            <a:chOff x="3791744" y="4861637"/>
            <a:chExt cx="4295775" cy="1524000"/>
          </a:xfrm>
        </p:grpSpPr>
        <p:pic>
          <p:nvPicPr>
            <p:cNvPr id="9225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744" y="4861637"/>
              <a:ext cx="4295775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863181" y="4956887"/>
              <a:ext cx="468313" cy="482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5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변수 저장 가능 범위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57454"/>
              </p:ext>
            </p:extLst>
          </p:nvPr>
        </p:nvGraphicFramePr>
        <p:xfrm>
          <a:off x="1919288" y="1341438"/>
          <a:ext cx="8064502" cy="3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22"/>
                <a:gridCol w="4807650"/>
                <a:gridCol w="1202215"/>
                <a:gridCol w="1202215"/>
              </a:tblGrid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범   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(bit)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값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true, 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0~65,535(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유니코드문자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 ~ 127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-32,768 ~ 32,767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-2,147,483,648 ~ 2,147,483,647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-9,223,372,036,854,775,808 ~ 9,223,372,036,854,775,807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±1.4E-45 ~ 3.4E38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±4.9E-324 ~ 1.8E308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0.0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또는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0.0d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19288" y="4926572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컴퓨터는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인지하기 때문에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(n = </a:t>
            </a:r>
            <a:r>
              <a:rPr lang="ko-KR" altLang="en-US" dirty="0" smtClean="0"/>
              <a:t>비트 크기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범위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변수의 명명 규칙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1405" y="1078865"/>
            <a:ext cx="7550465" cy="54168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대소문자가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구분되며 길이 제한이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defRPr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예약어를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사용하면 안 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ex) true, final, String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등</a:t>
            </a:r>
            <a:endParaRPr lang="en-US" altLang="ko-KR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defRPr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숫자로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시작하면 안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ex) age1</a:t>
            </a:r>
            <a:r>
              <a:rPr lang="ko-KR" altLang="en-US" dirty="0">
                <a:latin typeface="+mn-ea"/>
              </a:rPr>
              <a:t>은 가능하지만 </a:t>
            </a:r>
            <a:r>
              <a:rPr lang="en-US" altLang="ko-KR" dirty="0">
                <a:latin typeface="+mn-ea"/>
              </a:rPr>
              <a:t>1age</a:t>
            </a:r>
            <a:r>
              <a:rPr lang="ko-KR" altLang="en-US" dirty="0">
                <a:latin typeface="+mn-ea"/>
              </a:rPr>
              <a:t>는 </a:t>
            </a:r>
            <a:r>
              <a:rPr lang="ko-KR" altLang="en-US" dirty="0" smtClean="0">
                <a:latin typeface="+mn-ea"/>
              </a:rPr>
              <a:t>불가능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특수문자는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‘_’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‘$’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만을 허용한다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- ‘$’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내부 클래스에서 사용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    - ‘_’ </a:t>
            </a:r>
            <a:r>
              <a:rPr lang="ko-KR" altLang="en-US" dirty="0" smtClean="0">
                <a:latin typeface="+mn-ea"/>
              </a:rPr>
              <a:t>사용 시 컴파일 에러는 없지만 관례상 사용하지 않는 것이 좋음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    ex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sh@rp</a:t>
            </a:r>
            <a:r>
              <a:rPr lang="ko-KR" altLang="en-US" dirty="0">
                <a:latin typeface="+mn-ea"/>
              </a:rPr>
              <a:t>는 불가능하지만 </a:t>
            </a:r>
            <a:r>
              <a:rPr lang="en-US" altLang="ko-KR" dirty="0">
                <a:latin typeface="+mn-ea"/>
              </a:rPr>
              <a:t>$harp</a:t>
            </a:r>
            <a:r>
              <a:rPr lang="ko-KR" altLang="en-US" dirty="0">
                <a:latin typeface="+mn-ea"/>
              </a:rPr>
              <a:t>는 가능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단어 이름은 단어의 첫 글자를 대문자로 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 시작 글자는 소문자로 하는 것이 관례이다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     ex) </a:t>
            </a:r>
            <a:r>
              <a:rPr lang="en-US" altLang="ko-KR" dirty="0" err="1">
                <a:latin typeface="+mn-ea"/>
              </a:rPr>
              <a:t>ageOfVampire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userName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2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주요 </a:t>
            </a:r>
            <a:r>
              <a:rPr kumimoji="0"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예약어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pic>
        <p:nvPicPr>
          <p:cNvPr id="1638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341438"/>
            <a:ext cx="7127875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1440</Words>
  <Application>Microsoft Office PowerPoint</Application>
  <PresentationFormat>와이드스크린</PresentationFormat>
  <Paragraphs>419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Lato Black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53</cp:revision>
  <cp:lastPrinted>2021-05-07T00:23:26Z</cp:lastPrinted>
  <dcterms:created xsi:type="dcterms:W3CDTF">2018-04-10T03:44:26Z</dcterms:created>
  <dcterms:modified xsi:type="dcterms:W3CDTF">2021-05-07T06:13:05Z</dcterms:modified>
</cp:coreProperties>
</file>