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85" r:id="rId3"/>
    <p:sldId id="288" r:id="rId4"/>
    <p:sldId id="289" r:id="rId5"/>
    <p:sldId id="290" r:id="rId6"/>
    <p:sldId id="286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74140" autoAdjust="0"/>
  </p:normalViewPr>
  <p:slideViewPr>
    <p:cSldViewPr snapToGrid="0">
      <p:cViewPr varScale="1">
        <p:scale>
          <a:sx n="66" d="100"/>
          <a:sy n="66" d="100"/>
        </p:scale>
        <p:origin x="126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쉬프트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&gt;&gt;&gt;  : C</a:t>
            </a:r>
            <a:r>
              <a:rPr lang="ko-KR" altLang="en-US" dirty="0" smtClean="0"/>
              <a:t>에는 없고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에서 생긴 연산자</a:t>
            </a:r>
            <a:endParaRPr lang="en-US" altLang="ko-KR" dirty="0" smtClean="0"/>
          </a:p>
          <a:p>
            <a:r>
              <a:rPr lang="en-US" altLang="ko-KR" dirty="0" smtClean="0"/>
              <a:t>	&gt;&gt;</a:t>
            </a:r>
            <a:r>
              <a:rPr lang="ko-KR" altLang="en-US" dirty="0" smtClean="0"/>
              <a:t>연산과 원리는 같으나 원본 데이터에 상관 없이 앞쪽의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채움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무조건 양수</a:t>
            </a:r>
            <a:endParaRPr lang="en-US" altLang="ko-KR" dirty="0" smtClean="0"/>
          </a:p>
          <a:p>
            <a:r>
              <a:rPr lang="en-US" altLang="ko-KR" dirty="0" smtClean="0"/>
              <a:t>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1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연산자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(Operator)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삼항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7"/>
            <a:ext cx="10931525" cy="182867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조건식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2;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조건식의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결과 값에 따라 연산을 처리하는 방식으로 결과 값이 참일 경우 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거짓일 경우 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수행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삼항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연산자 안에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삼항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연산자를 중첩하여 쓰는 것도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25538" y="3707280"/>
            <a:ext cx="6696099" cy="123048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result1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 :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result2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 :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 ?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-- :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538" y="3133549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삼항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연산자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42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연산자 종류와 우선 순위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64659"/>
              </p:ext>
            </p:extLst>
          </p:nvPr>
        </p:nvGraphicFramePr>
        <p:xfrm>
          <a:off x="1167795" y="1066884"/>
          <a:ext cx="9861278" cy="550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015"/>
                <a:gridCol w="1712027"/>
                <a:gridCol w="1657243"/>
                <a:gridCol w="4095170"/>
                <a:gridCol w="999823"/>
              </a:tblGrid>
              <a:tr h="18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종류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구분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세부 구분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연산자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우선순위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최우선 연산자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직접 접근 연산자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(  )     .    </a:t>
                      </a:r>
                      <a:r>
                        <a:rPr lang="en-US" altLang="ko-KR" sz="1300" baseline="0" dirty="0" smtClean="0"/>
                        <a:t> {  }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단항</a:t>
                      </a:r>
                      <a:r>
                        <a:rPr lang="ko-KR" altLang="en-US" sz="1300" dirty="0" smtClean="0"/>
                        <a:t> 연산자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+     -     !     (</a:t>
                      </a:r>
                      <a:r>
                        <a:rPr lang="ko-KR" altLang="en-US" sz="1300" dirty="0" err="1" smtClean="0"/>
                        <a:t>자료형</a:t>
                      </a:r>
                      <a:r>
                        <a:rPr lang="en-US" altLang="ko-KR" sz="1300" dirty="0" smtClean="0"/>
                        <a:t>)    ++     --     ~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이항 연산자</a:t>
                      </a:r>
                      <a:endParaRPr lang="ko-KR" altLang="en-US" sz="13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산술 연산자</a:t>
                      </a:r>
                      <a:endParaRPr lang="ko-KR" altLang="en-US" sz="13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*     /     %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+     -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쉬프트</a:t>
                      </a:r>
                      <a:r>
                        <a:rPr lang="ko-KR" altLang="en-US" sz="1300" dirty="0" smtClean="0"/>
                        <a:t> 연산자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&gt;&gt;     &lt;&lt;     &gt;&gt;&gt;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비교 연산자</a:t>
                      </a:r>
                      <a:endParaRPr lang="ko-KR" altLang="en-US" sz="13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&gt;     &lt;     &gt;=     &lt;=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==     !=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논리 연산자</a:t>
                      </a:r>
                      <a:endParaRPr lang="ko-KR" altLang="en-US" sz="13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비트 논리 연산자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&amp;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^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|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일반 논리 연산자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&amp;&amp;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||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삼항</a:t>
                      </a:r>
                      <a:r>
                        <a:rPr lang="ko-KR" altLang="en-US" sz="1300" dirty="0" smtClean="0"/>
                        <a:t> 연산자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err="1" smtClean="0"/>
                        <a:t>조건식</a:t>
                      </a:r>
                      <a:r>
                        <a:rPr lang="en-US" altLang="ko-KR" sz="1300" dirty="0" smtClean="0"/>
                        <a:t>)</a:t>
                      </a:r>
                      <a:r>
                        <a:rPr lang="en-US" altLang="ko-KR" sz="1300" baseline="0" dirty="0" smtClean="0"/>
                        <a:t> ? </a:t>
                      </a:r>
                      <a:r>
                        <a:rPr lang="ko-KR" altLang="en-US" sz="1300" baseline="0" dirty="0" smtClean="0"/>
                        <a:t>참일 때 사용 값 </a:t>
                      </a:r>
                      <a:r>
                        <a:rPr lang="en-US" altLang="ko-KR" sz="1300" baseline="0" dirty="0" smtClean="0"/>
                        <a:t>: </a:t>
                      </a:r>
                      <a:r>
                        <a:rPr lang="ko-KR" altLang="en-US" sz="1300" baseline="0" dirty="0" smtClean="0"/>
                        <a:t>거짓일 때 사용 값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13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대입 연산자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순수 대입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=</a:t>
                      </a:r>
                      <a:endParaRPr lang="ko-KR" altLang="en-US" sz="13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복합 대입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산술 대입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+=     -=</a:t>
                      </a:r>
                      <a:r>
                        <a:rPr lang="en-US" altLang="ko-KR" sz="1300" baseline="0" dirty="0" smtClean="0"/>
                        <a:t>     *=     /=     %=</a:t>
                      </a:r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쉬프트</a:t>
                      </a:r>
                      <a:r>
                        <a:rPr lang="ko-KR" altLang="en-US" sz="1300" dirty="0" smtClean="0"/>
                        <a:t> 대입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&lt;&lt;=     &gt;&gt;=     &gt;&gt;&gt;=</a:t>
                      </a:r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180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비트 논리 대입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&amp;=     ^=     |=</a:t>
                      </a:r>
                      <a:endParaRPr lang="ko-KR" altLang="en-US" sz="13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18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나열 연산자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15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단항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74750" y="1557339"/>
            <a:ext cx="9961563" cy="18716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피연산자의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값에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더하거나 빼는 연산자로 위치에 따라 결과 값이 다르게 나타남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전위 연산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먼저 연산 후 다른 연산 실행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후위 연산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다른 연산 우선 실행 후 연산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1009650"/>
            <a:ext cx="34708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증감 연산자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++, --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9838" y="3710326"/>
            <a:ext cx="9398843" cy="1747942"/>
            <a:chOff x="1456110" y="3710326"/>
            <a:chExt cx="9398843" cy="1747942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456110" y="4284057"/>
              <a:ext cx="4185041" cy="1174211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sz="1600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10;</a:t>
              </a:r>
            </a:p>
            <a:p>
              <a:r>
                <a:rPr lang="en-US" altLang="ko-KR" sz="1600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++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16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ko-KR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", "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56110" y="3710326"/>
              <a:ext cx="301236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전위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연산자 예시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669912" y="4284057"/>
              <a:ext cx="4185041" cy="1174211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sz="1600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10;</a:t>
              </a:r>
            </a:p>
            <a:p>
              <a:r>
                <a:rPr lang="en-US" altLang="ko-KR" sz="1600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++;</a:t>
              </a:r>
              <a:endPara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altLang="ko-KR" sz="1600" b="1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altLang="ko-KR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ko-KR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", "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69912" y="3710326"/>
              <a:ext cx="301236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후위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연산자 예시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8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단항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4750" y="1557339"/>
            <a:ext cx="9961563" cy="100298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논리 값을 부정하여 반대 값으로 변경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제어문을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활용할 때 많이 쓰임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25538" y="3454064"/>
            <a:ext cx="4585945" cy="132895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bool1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bool2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!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bool1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bool2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5538" y="2880333"/>
            <a:ext cx="37369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 부정 연산자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1009650"/>
            <a:ext cx="34099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논리 부정 연산자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!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3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산술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99838" y="2219149"/>
            <a:ext cx="9398843" cy="2367839"/>
            <a:chOff x="1456110" y="2219149"/>
            <a:chExt cx="9398843" cy="2367839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456110" y="2792880"/>
              <a:ext cx="4185041" cy="1174211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sz="1600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10,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20,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*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/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%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56110" y="2219149"/>
              <a:ext cx="337784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*  /  %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연산자 예시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69912" y="2792880"/>
              <a:ext cx="4185041" cy="1174211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sz="1600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10,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20,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69912" y="2219149"/>
              <a:ext cx="296267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 -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연산자 예시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56110" y="4079157"/>
              <a:ext cx="5171677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dirty="0">
                  <a:latin typeface="+mn-ea"/>
                  <a:ea typeface="+mn-ea"/>
                </a:rPr>
                <a:t>* </a:t>
              </a:r>
              <a:r>
                <a:rPr lang="en-US" altLang="ko-KR" dirty="0" smtClean="0">
                  <a:latin typeface="+mn-ea"/>
                  <a:ea typeface="+mn-ea"/>
                </a:rPr>
                <a:t>‘</a:t>
              </a:r>
              <a:r>
                <a:rPr lang="en-US" altLang="ko-KR" dirty="0" smtClean="0">
                  <a:latin typeface="+mn-ea"/>
                </a:rPr>
                <a:t>/’ </a:t>
              </a:r>
              <a:r>
                <a:rPr lang="ko-KR" altLang="en-US" dirty="0" smtClean="0">
                  <a:latin typeface="+mn-ea"/>
                </a:rPr>
                <a:t>연산 시 </a:t>
              </a:r>
              <a:r>
                <a:rPr lang="ko-KR" altLang="en-US" dirty="0" smtClean="0">
                  <a:solidFill>
                    <a:srgbClr val="C00000"/>
                  </a:solidFill>
                  <a:latin typeface="+mn-ea"/>
                </a:rPr>
                <a:t>형 변환에 유의</a:t>
              </a:r>
              <a:r>
                <a:rPr lang="ko-KR" altLang="en-US" dirty="0" smtClean="0">
                  <a:latin typeface="+mn-ea"/>
                </a:rPr>
                <a:t>해야 함</a:t>
              </a:r>
              <a:endParaRPr lang="ko-KR" altLang="en-US" dirty="0">
                <a:solidFill>
                  <a:srgbClr val="AD0000"/>
                </a:solidFill>
                <a:latin typeface="+mn-ea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633413" y="1125538"/>
            <a:ext cx="10931525" cy="6477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수학과 동일한 연산 방법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우선순위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%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는 나누기의 나머지 값을 구하는 연산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392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3413" y="1125537"/>
            <a:ext cx="10931525" cy="216630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데이터가 같은지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다른지 비교할 때 쓰이며 항상 논리 값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(true, false)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결과 값임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모든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기본형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참조형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사용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 == b : a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같으면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true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 != b : a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다르면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true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99838" y="4129309"/>
            <a:ext cx="4185041" cy="117421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 : 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--; 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399838" y="3555578"/>
            <a:ext cx="28392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연산자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13640" y="4129309"/>
            <a:ext cx="4185041" cy="117421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 : </a:t>
            </a:r>
            <a:r>
              <a:rPr lang="en-US" altLang="ko-KR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--; 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613640" y="3555578"/>
            <a:ext cx="27174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!=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연산자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6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비교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413" y="1125538"/>
            <a:ext cx="10931525" cy="99868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피연산자의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값의 크기 비교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기본형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boolean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참조형을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제외하고 나머지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모두 사용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25538" y="3017963"/>
            <a:ext cx="4585945" cy="241216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 :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5538" y="2444232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비교 연산자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07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논리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3413" y="1125537"/>
            <a:ext cx="10931525" cy="201155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논리 값 두 개를 비교하는 연산자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&amp;&amp;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피연산자가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모두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true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일 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true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(AND)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||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두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피연산자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중 하나만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true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여도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true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(OR)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60008"/>
              </p:ext>
            </p:extLst>
          </p:nvPr>
        </p:nvGraphicFramePr>
        <p:xfrm>
          <a:off x="2032000" y="3575408"/>
          <a:ext cx="8128000" cy="268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 &amp;&amp; b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 || b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r>
                        <a:rPr lang="ko-KR" altLang="en-US" sz="1400" dirty="0" smtClean="0"/>
                        <a:t>값 추정 </a:t>
                      </a:r>
                      <a:r>
                        <a:rPr lang="ko-KR" altLang="en-US" sz="1400" dirty="0" smtClean="0">
                          <a:solidFill>
                            <a:srgbClr val="0070C0"/>
                          </a:solidFill>
                        </a:rPr>
                        <a:t>가능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</a:p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추정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불가능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</a:p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추정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</a:p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추정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불가능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</a:p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추정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불가능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</a:p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추정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</a:p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추정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불가능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</a:p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추정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복합 대입 연산자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33413" y="1125537"/>
            <a:ext cx="10931525" cy="10549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다른 연산자와 대입 연산자가 결합한 것으로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자기 자신과 연산 후 연산 결과를 자기 자신에게 누적 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00527"/>
              </p:ext>
            </p:extLst>
          </p:nvPr>
        </p:nvGraphicFramePr>
        <p:xfrm>
          <a:off x="2602523" y="2590669"/>
          <a:ext cx="7008837" cy="2923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279"/>
                <a:gridCol w="2336279"/>
                <a:gridCol w="2336279"/>
              </a:tblGrid>
              <a:tr h="584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0" dirty="0" smtClean="0"/>
                        <a:t> += 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 = a + 10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84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 -= 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 = a – 10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84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 *= 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 = a * 10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84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 /= 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 = a / 10</a:t>
                      </a:r>
                      <a:endParaRPr lang="ko-KR" altLang="en-US" sz="2400" dirty="0"/>
                    </a:p>
                  </a:txBody>
                  <a:tcPr anchor="ctr"/>
                </a:tc>
              </a:tr>
              <a:tr h="584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 %= 10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 = a % 10</a:t>
                      </a:r>
                      <a:endParaRPr lang="ko-KR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등호 3"/>
          <p:cNvSpPr/>
          <p:nvPr/>
        </p:nvSpPr>
        <p:spPr>
          <a:xfrm>
            <a:off x="4758422" y="2644724"/>
            <a:ext cx="2686929" cy="460717"/>
          </a:xfrm>
          <a:prstGeom prst="mathEqual">
            <a:avLst>
              <a:gd name="adj1" fmla="val 11306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등호 8"/>
          <p:cNvSpPr/>
          <p:nvPr/>
        </p:nvSpPr>
        <p:spPr>
          <a:xfrm>
            <a:off x="4758422" y="5000609"/>
            <a:ext cx="2686929" cy="460717"/>
          </a:xfrm>
          <a:prstGeom prst="mathEqual">
            <a:avLst>
              <a:gd name="adj1" fmla="val 11306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등호 9"/>
          <p:cNvSpPr/>
          <p:nvPr/>
        </p:nvSpPr>
        <p:spPr>
          <a:xfrm>
            <a:off x="4758422" y="3822666"/>
            <a:ext cx="2686929" cy="460717"/>
          </a:xfrm>
          <a:prstGeom prst="mathEqual">
            <a:avLst>
              <a:gd name="adj1" fmla="val 11306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등호 10"/>
          <p:cNvSpPr/>
          <p:nvPr/>
        </p:nvSpPr>
        <p:spPr>
          <a:xfrm>
            <a:off x="4758422" y="4411637"/>
            <a:ext cx="2686929" cy="460717"/>
          </a:xfrm>
          <a:prstGeom prst="mathEqual">
            <a:avLst>
              <a:gd name="adj1" fmla="val 11306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등호 11"/>
          <p:cNvSpPr/>
          <p:nvPr/>
        </p:nvSpPr>
        <p:spPr>
          <a:xfrm>
            <a:off x="4758422" y="3233695"/>
            <a:ext cx="2686929" cy="460717"/>
          </a:xfrm>
          <a:prstGeom prst="mathEqual">
            <a:avLst>
              <a:gd name="adj1" fmla="val 11306"/>
              <a:gd name="adj2" fmla="val 117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2027" y="5589581"/>
            <a:ext cx="8785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+mn-ea"/>
                <a:ea typeface="+mn-ea"/>
              </a:rPr>
              <a:t>* </a:t>
            </a:r>
            <a:r>
              <a:rPr lang="ko-KR" altLang="en-US" dirty="0" smtClean="0">
                <a:latin typeface="+mn-ea"/>
                <a:ea typeface="+mn-ea"/>
              </a:rPr>
              <a:t>증감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연산과 비슷해 보이지만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증감연산자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(++, --)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는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씩 증가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대입 연산자는 원하는 값을 증가시키고 그 변수에 저장</a:t>
            </a:r>
            <a:r>
              <a:rPr lang="ko-KR" altLang="en-US" dirty="0" smtClean="0">
                <a:latin typeface="+mn-ea"/>
                <a:ea typeface="+mn-ea"/>
              </a:rPr>
              <a:t> 가능 </a:t>
            </a:r>
            <a:endParaRPr lang="ko-KR" altLang="en-US" dirty="0">
              <a:solidFill>
                <a:srgbClr val="AD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7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744</Words>
  <Application>Microsoft Office PowerPoint</Application>
  <PresentationFormat>와이드스크린</PresentationFormat>
  <Paragraphs>178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Lato Black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65</cp:revision>
  <dcterms:created xsi:type="dcterms:W3CDTF">2018-04-10T03:44:26Z</dcterms:created>
  <dcterms:modified xsi:type="dcterms:W3CDTF">2018-12-10T07:03:30Z</dcterms:modified>
</cp:coreProperties>
</file>