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58" r:id="rId4"/>
    <p:sldId id="293" r:id="rId5"/>
    <p:sldId id="260" r:id="rId6"/>
    <p:sldId id="294" r:id="rId7"/>
    <p:sldId id="2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698B-A56B-4FB5-8CD2-B44146A3EED7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150D-102B-44D9-AD4A-63E16EFB2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1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wdUpDiag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"/>
          <p:cNvGrpSpPr>
            <a:grpSpLocks/>
          </p:cNvGrpSpPr>
          <p:nvPr userDrawn="1"/>
        </p:nvGrpSpPr>
        <p:grpSpPr bwMode="auto"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8" name="직사각형 7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6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이벤트와</a:t>
              </a:r>
              <a:endParaRPr lang="en-US" altLang="ko-KR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6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내부클래스</a:t>
              </a:r>
              <a:endParaRPr lang="en-US" altLang="ko-KR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7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4680" y="-3976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flipV="1">
            <a:off x="11853996" y="-4061"/>
            <a:ext cx="112331" cy="96837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11741665" y="-4061"/>
            <a:ext cx="112331" cy="968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6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8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6" name="직사각형 5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배열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(Array)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609599" y="1185068"/>
            <a:ext cx="10931525" cy="123582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같은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dirty="0" smtClean="0">
                <a:solidFill>
                  <a:schemeClr val="tx1"/>
                </a:solidFill>
              </a:rPr>
              <a:t> 변수를 하나의 묶음으로 다루는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배열은 저장된 값마다 인덱스 번호가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부터 시작하여 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26064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▶ 배열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48091"/>
              </p:ext>
            </p:extLst>
          </p:nvPr>
        </p:nvGraphicFramePr>
        <p:xfrm>
          <a:off x="3037840" y="3400094"/>
          <a:ext cx="1281084" cy="599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084"/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00429"/>
              </p:ext>
            </p:extLst>
          </p:nvPr>
        </p:nvGraphicFramePr>
        <p:xfrm>
          <a:off x="3037840" y="4997060"/>
          <a:ext cx="6405420" cy="599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084"/>
                <a:gridCol w="1281084"/>
                <a:gridCol w="1281084"/>
                <a:gridCol w="1281084"/>
                <a:gridCol w="1281084"/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55422" y="2926174"/>
            <a:ext cx="6458495" cy="3023106"/>
            <a:chOff x="1849582" y="2431147"/>
            <a:chExt cx="6458495" cy="3023106"/>
          </a:xfrm>
        </p:grpSpPr>
        <p:sp>
          <p:nvSpPr>
            <p:cNvPr id="7" name="TextBox 6"/>
            <p:cNvSpPr txBox="1"/>
            <p:nvPr/>
          </p:nvSpPr>
          <p:spPr>
            <a:xfrm>
              <a:off x="1849582" y="243114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mtClean="0"/>
                <a:t>변수</a:t>
              </a:r>
              <a:endParaRPr lang="ko-KR" altLang="en-US" sz="2000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49582" y="4048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배열</a:t>
              </a:r>
              <a:endParaRPr lang="ko-KR" alt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32000" y="5084921"/>
              <a:ext cx="627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en-US" altLang="ko-KR" dirty="0" err="1" smtClean="0"/>
                <a:t>arr</a:t>
              </a:r>
              <a:r>
                <a:rPr lang="en-US" altLang="ko-KR" dirty="0" smtClean="0"/>
                <a:t>[0]	        </a:t>
              </a:r>
              <a:r>
                <a:rPr lang="en-US" altLang="ko-KR" dirty="0" err="1" smtClean="0"/>
                <a:t>arr</a:t>
              </a:r>
              <a:r>
                <a:rPr lang="en-US" altLang="ko-KR" dirty="0" smtClean="0"/>
                <a:t>[1]	  </a:t>
              </a:r>
              <a:r>
                <a:rPr lang="en-US" altLang="ko-KR" dirty="0" err="1" smtClean="0"/>
                <a:t>arr</a:t>
              </a:r>
              <a:r>
                <a:rPr lang="en-US" altLang="ko-KR" dirty="0" smtClean="0"/>
                <a:t>[2]	      </a:t>
              </a:r>
              <a:r>
                <a:rPr lang="en-US" altLang="ko-KR" dirty="0" err="1" smtClean="0"/>
                <a:t>arr</a:t>
              </a:r>
              <a:r>
                <a:rPr lang="en-US" altLang="ko-KR" dirty="0" smtClean="0"/>
                <a:t>[3]</a:t>
              </a:r>
              <a:r>
                <a:rPr lang="en-US" altLang="ko-KR" dirty="0"/>
                <a:t>	</a:t>
              </a:r>
              <a:r>
                <a:rPr lang="en-US" altLang="ko-KR" dirty="0" err="1" smtClean="0"/>
                <a:t>arr</a:t>
              </a:r>
              <a:r>
                <a:rPr lang="en-US" altLang="ko-KR" dirty="0" smtClean="0"/>
                <a:t>[4]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37839" y="398715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74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선언과 할당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081438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 선언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348632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배열 할당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50353" y="1762124"/>
            <a:ext cx="3095719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ea typeface="+mn-ea"/>
              </a:rPr>
              <a:t>자료형</a:t>
            </a:r>
            <a:r>
              <a:rPr lang="en-US" altLang="ko-KR" sz="2400" b="1" dirty="0" smtClean="0">
                <a:latin typeface="+mn-ea"/>
                <a:ea typeface="+mn-ea"/>
              </a:rPr>
              <a:t>[ ]</a:t>
            </a:r>
            <a:r>
              <a:rPr lang="ko-KR" altLang="en-US" sz="2400" b="1" dirty="0" smtClean="0">
                <a:latin typeface="+mn-ea"/>
                <a:ea typeface="+mn-ea"/>
              </a:rPr>
              <a:t>    </a:t>
            </a:r>
            <a:r>
              <a:rPr lang="ko-KR" altLang="en-US" sz="2400" b="1" dirty="0" err="1" smtClean="0">
                <a:latin typeface="+mn-ea"/>
                <a:ea typeface="+mn-ea"/>
              </a:rPr>
              <a:t>배열명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en-US" altLang="ko-KR" sz="2400" b="1" dirty="0">
                <a:latin typeface="+mn-ea"/>
                <a:ea typeface="+mn-ea"/>
              </a:rPr>
              <a:t>; 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;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50353" y="4109084"/>
            <a:ext cx="1027588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</a:rPr>
              <a:t>자료형</a:t>
            </a:r>
            <a:r>
              <a:rPr lang="en-US" altLang="ko-KR" sz="2400" b="1" dirty="0" smtClean="0">
                <a:latin typeface="+mn-ea"/>
              </a:rPr>
              <a:t>[ ]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배열명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= </a:t>
            </a:r>
            <a:r>
              <a:rPr lang="en-US" altLang="ko-KR" sz="2400" b="1" dirty="0" smtClean="0">
                <a:solidFill>
                  <a:srgbClr val="C00000"/>
                </a:solidFill>
                <a:latin typeface="+mn-ea"/>
              </a:rPr>
              <a:t>new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err="1" smtClean="0">
                <a:latin typeface="+mn-ea"/>
              </a:rPr>
              <a:t>자료형</a:t>
            </a:r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배열크기</a:t>
            </a:r>
            <a:r>
              <a:rPr lang="en-US" altLang="ko-KR" sz="2400" b="1" dirty="0" smtClean="0">
                <a:latin typeface="+mn-ea"/>
              </a:rPr>
              <a:t>]; 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1400" dirty="0" smtClean="0">
              <a:latin typeface="+mn-ea"/>
              <a:ea typeface="+mn-ea"/>
            </a:endParaRPr>
          </a:p>
          <a:p>
            <a:pPr lvl="0">
              <a:defRPr/>
            </a:pP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 ] = 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자료형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배열크기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]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;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50353" y="5446965"/>
            <a:ext cx="10275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ex)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6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배열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저장구조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3413" y="1125538"/>
            <a:ext cx="10931525" cy="102330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배열은 참조 변수로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영역에 할당되며 배열 공간의 주소를 저장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배열 공간의 주소를 이용해 인덱스를 참조하는 방식으로 값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27898" y="2954973"/>
            <a:ext cx="7715249" cy="2872422"/>
            <a:chOff x="841058" y="2452053"/>
            <a:chExt cx="7715249" cy="2872422"/>
          </a:xfrm>
        </p:grpSpPr>
        <p:grpSp>
          <p:nvGrpSpPr>
            <p:cNvPr id="13" name="그룹 11"/>
            <p:cNvGrpSpPr>
              <a:grpSpLocks/>
            </p:cNvGrpSpPr>
            <p:nvPr/>
          </p:nvGrpSpPr>
          <p:grpSpPr bwMode="auto">
            <a:xfrm rot="5400000">
              <a:off x="3698557" y="466725"/>
              <a:ext cx="2071687" cy="7643813"/>
              <a:chOff x="5143484" y="1142748"/>
              <a:chExt cx="2643233" cy="4572273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143484" y="1142748"/>
                <a:ext cx="2643233" cy="45722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5143484" y="1825503"/>
                <a:ext cx="2643233" cy="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43484" y="4459664"/>
                <a:ext cx="2643233" cy="1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7"/>
              <p:cNvSpPr txBox="1">
                <a:spLocks noChangeArrowheads="1"/>
              </p:cNvSpPr>
              <p:nvPr/>
            </p:nvSpPr>
            <p:spPr bwMode="auto">
              <a:xfrm rot="16200000">
                <a:off x="5202064" y="3824256"/>
                <a:ext cx="568797" cy="589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2400" b="1" dirty="0" smtClean="0">
                    <a:latin typeface="+mj-ea"/>
                    <a:ea typeface="+mj-ea"/>
                  </a:rPr>
                  <a:t>Heap</a:t>
                </a:r>
                <a:endParaRPr lang="ko-KR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18" name="TextBox 8"/>
              <p:cNvSpPr txBox="1">
                <a:spLocks noChangeArrowheads="1"/>
              </p:cNvSpPr>
              <p:nvPr/>
            </p:nvSpPr>
            <p:spPr bwMode="auto">
              <a:xfrm rot="16200000">
                <a:off x="5242547" y="5086263"/>
                <a:ext cx="573246" cy="589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2400" b="1">
                    <a:latin typeface="+mj-ea"/>
                    <a:ea typeface="+mj-ea"/>
                  </a:rPr>
                  <a:t>Stack</a:t>
                </a:r>
                <a:endParaRPr lang="ko-KR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 rot="16200000">
                <a:off x="5232957" y="1186384"/>
                <a:ext cx="592424" cy="589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2400" b="1">
                    <a:latin typeface="+mj-ea"/>
                    <a:ea typeface="+mj-ea"/>
                  </a:rPr>
                  <a:t>Static</a:t>
                </a:r>
                <a:endParaRPr lang="ko-KR" altLang="en-US" sz="2400" b="1">
                  <a:latin typeface="+mj-ea"/>
                  <a:ea typeface="+mj-ea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126808" y="4181475"/>
              <a:ext cx="1214437" cy="6429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0x1234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1055370" y="3824288"/>
              <a:ext cx="714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j-ea"/>
                  <a:ea typeface="+mj-ea"/>
                </a:rPr>
                <a:t>arr</a:t>
              </a:r>
              <a:endParaRPr lang="ko-KR" altLang="en-US" sz="1800">
                <a:latin typeface="+mj-ea"/>
                <a:ea typeface="+mj-ea"/>
              </a:endParaRPr>
            </a:p>
          </p:txBody>
        </p:sp>
        <p:grpSp>
          <p:nvGrpSpPr>
            <p:cNvPr id="22" name="그룹 22"/>
            <p:cNvGrpSpPr>
              <a:grpSpLocks/>
            </p:cNvGrpSpPr>
            <p:nvPr/>
          </p:nvGrpSpPr>
          <p:grpSpPr bwMode="auto">
            <a:xfrm>
              <a:off x="4127183" y="4181475"/>
              <a:ext cx="2928937" cy="642938"/>
              <a:chOff x="2714625" y="1714500"/>
              <a:chExt cx="2928938" cy="642938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714625" y="1714500"/>
                <a:ext cx="2928938" cy="642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j-ea"/>
                  <a:ea typeface="+mj-ea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rot="5400000">
                <a:off x="3822700" y="2035175"/>
                <a:ext cx="642938" cy="1587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5400000">
                <a:off x="3106737" y="2035175"/>
                <a:ext cx="642938" cy="1588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5400000">
                <a:off x="4537076" y="2035175"/>
                <a:ext cx="642938" cy="1587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4127183" y="4783138"/>
              <a:ext cx="8572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j-ea"/>
                  <a:ea typeface="+mj-ea"/>
                </a:rPr>
                <a:t>arr[0]</a:t>
              </a:r>
              <a:endParaRPr lang="ko-KR" altLang="en-US" sz="1800">
                <a:latin typeface="+mj-ea"/>
                <a:ea typeface="+mj-ea"/>
              </a:endParaRPr>
            </a:p>
          </p:txBody>
        </p:sp>
        <p:sp>
          <p:nvSpPr>
            <p:cNvPr id="31" name="TextBox 1"/>
            <p:cNvSpPr txBox="1">
              <a:spLocks noChangeArrowheads="1"/>
            </p:cNvSpPr>
            <p:nvPr/>
          </p:nvSpPr>
          <p:spPr bwMode="auto">
            <a:xfrm flipH="1">
              <a:off x="841058" y="2452053"/>
              <a:ext cx="3998912" cy="669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500" b="1" dirty="0">
                  <a:latin typeface="+mj-ea"/>
                  <a:ea typeface="+mj-ea"/>
                  <a:cs typeface="Tahoma" panose="020B0604030504040204" pitchFamily="34" charset="0"/>
                </a:rPr>
                <a:t> </a:t>
              </a:r>
              <a:r>
                <a:rPr lang="en-US" altLang="ko-KR" sz="2500" b="1" dirty="0" err="1">
                  <a:latin typeface="+mj-ea"/>
                  <a:ea typeface="+mj-ea"/>
                  <a:cs typeface="Tahoma" panose="020B0604030504040204" pitchFamily="34" charset="0"/>
                </a:rPr>
                <a:t>int</a:t>
              </a:r>
              <a:r>
                <a:rPr lang="en-US" altLang="ko-KR" sz="2500" b="1" dirty="0">
                  <a:latin typeface="+mj-ea"/>
                  <a:ea typeface="+mj-ea"/>
                  <a:cs typeface="Tahoma" panose="020B0604030504040204" pitchFamily="34" charset="0"/>
                </a:rPr>
                <a:t>[] </a:t>
              </a:r>
              <a:r>
                <a:rPr lang="en-US" altLang="ko-KR" sz="2500" b="1" dirty="0" err="1">
                  <a:latin typeface="+mj-ea"/>
                  <a:ea typeface="+mj-ea"/>
                  <a:cs typeface="Tahoma" panose="020B0604030504040204" pitchFamily="34" charset="0"/>
                </a:rPr>
                <a:t>arr</a:t>
              </a:r>
              <a:r>
                <a:rPr lang="en-US" altLang="ko-KR" sz="2500" b="1" dirty="0">
                  <a:latin typeface="+mj-ea"/>
                  <a:ea typeface="+mj-ea"/>
                  <a:cs typeface="Tahoma" panose="020B0604030504040204" pitchFamily="34" charset="0"/>
                </a:rPr>
                <a:t> = new </a:t>
              </a:r>
              <a:r>
                <a:rPr lang="en-US" altLang="ko-KR" sz="2500" b="1" dirty="0" err="1">
                  <a:latin typeface="+mj-ea"/>
                  <a:ea typeface="+mj-ea"/>
                  <a:cs typeface="Tahoma" panose="020B0604030504040204" pitchFamily="34" charset="0"/>
                </a:rPr>
                <a:t>int</a:t>
              </a:r>
              <a:r>
                <a:rPr lang="en-US" altLang="ko-KR" sz="2500" b="1" dirty="0">
                  <a:latin typeface="+mj-ea"/>
                  <a:ea typeface="+mj-ea"/>
                  <a:cs typeface="Tahoma" panose="020B0604030504040204" pitchFamily="34" charset="0"/>
                </a:rPr>
                <a:t>[4]; </a:t>
              </a:r>
            </a:p>
          </p:txBody>
        </p:sp>
        <p:sp>
          <p:nvSpPr>
            <p:cNvPr id="32" name="TextBox 26"/>
            <p:cNvSpPr txBox="1">
              <a:spLocks noChangeArrowheads="1"/>
            </p:cNvSpPr>
            <p:nvPr/>
          </p:nvSpPr>
          <p:spPr bwMode="auto">
            <a:xfrm>
              <a:off x="4055745" y="3824288"/>
              <a:ext cx="1143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j-ea"/>
                  <a:ea typeface="+mj-ea"/>
                </a:rPr>
                <a:t>0x1234</a:t>
              </a:r>
              <a:endParaRPr lang="ko-KR" altLang="en-US" sz="1800">
                <a:latin typeface="+mj-ea"/>
                <a:ea typeface="+mj-ea"/>
              </a:endParaRPr>
            </a:p>
          </p:txBody>
        </p:sp>
        <p:cxnSp>
          <p:nvCxnSpPr>
            <p:cNvPr id="33" name="Shape 31"/>
            <p:cNvCxnSpPr/>
            <p:nvPr/>
          </p:nvCxnSpPr>
          <p:spPr>
            <a:xfrm flipH="1" flipV="1">
              <a:off x="2341245" y="4502150"/>
              <a:ext cx="1785938" cy="0"/>
            </a:xfrm>
            <a:prstGeom prst="bentConnector3">
              <a:avLst>
                <a:gd name="adj1" fmla="val 50000"/>
              </a:avLst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4898708" y="4783138"/>
              <a:ext cx="8572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j-ea"/>
                  <a:ea typeface="+mj-ea"/>
                </a:rPr>
                <a:t>arr[1]</a:t>
              </a:r>
              <a:endParaRPr lang="ko-KR" altLang="en-US" sz="1800">
                <a:latin typeface="+mj-ea"/>
                <a:ea typeface="+mj-ea"/>
              </a:endParaRP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5684520" y="4783138"/>
              <a:ext cx="8572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j-ea"/>
                  <a:ea typeface="+mj-ea"/>
                </a:rPr>
                <a:t>arr[2]</a:t>
              </a:r>
              <a:endParaRPr lang="ko-KR" altLang="en-US" sz="1800">
                <a:latin typeface="+mj-ea"/>
                <a:ea typeface="+mj-ea"/>
              </a:endParaRPr>
            </a:p>
          </p:txBody>
        </p:sp>
        <p:sp>
          <p:nvSpPr>
            <p:cNvPr id="39" name="TextBox 35"/>
            <p:cNvSpPr txBox="1">
              <a:spLocks noChangeArrowheads="1"/>
            </p:cNvSpPr>
            <p:nvPr/>
          </p:nvSpPr>
          <p:spPr bwMode="auto">
            <a:xfrm>
              <a:off x="6413183" y="4783138"/>
              <a:ext cx="8572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+mj-ea"/>
                  <a:ea typeface="+mj-ea"/>
                </a:rPr>
                <a:t>arr[3]</a:t>
              </a:r>
              <a:endParaRPr lang="ko-KR" altLang="en-US" sz="180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5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배열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초기화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25538" y="1096678"/>
            <a:ext cx="3935693" cy="1419825"/>
            <a:chOff x="1125538" y="1096678"/>
            <a:chExt cx="3935693" cy="1419825"/>
          </a:xfrm>
        </p:grpSpPr>
        <p:sp>
          <p:nvSpPr>
            <p:cNvPr id="29" name="TextBox 28"/>
            <p:cNvSpPr txBox="1"/>
            <p:nvPr/>
          </p:nvSpPr>
          <p:spPr>
            <a:xfrm>
              <a:off x="1125538" y="1096678"/>
              <a:ext cx="393569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인덱스를 이용한 초기화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1550353" y="1593173"/>
              <a:ext cx="227488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ex)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[0] = 1;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dirty="0" err="1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[1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2;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25538" y="2699454"/>
            <a:ext cx="10502582" cy="1884078"/>
            <a:chOff x="1125538" y="2663363"/>
            <a:chExt cx="10502582" cy="1884078"/>
          </a:xfrm>
        </p:grpSpPr>
        <p:sp>
          <p:nvSpPr>
            <p:cNvPr id="32" name="TextBox 31"/>
            <p:cNvSpPr txBox="1"/>
            <p:nvPr/>
          </p:nvSpPr>
          <p:spPr bwMode="auto">
            <a:xfrm>
              <a:off x="7356793" y="2939915"/>
              <a:ext cx="4271327" cy="1338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dirty="0" smtClean="0">
                  <a:latin typeface="+mn-ea"/>
                </a:rPr>
                <a:t>* index</a:t>
              </a:r>
              <a:r>
                <a:rPr lang="ko-KR" altLang="en-US" dirty="0" smtClean="0">
                  <a:latin typeface="+mn-ea"/>
                </a:rPr>
                <a:t>가 순차적으로 증가함에 따라 </a:t>
              </a:r>
              <a:endParaRPr lang="en-US" altLang="ko-KR" dirty="0" smtClean="0"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rgbClr val="C00000"/>
                  </a:solidFill>
                  <a:latin typeface="+mn-ea"/>
                </a:rPr>
                <a:t>  초기화할 </a:t>
              </a:r>
              <a:r>
                <a:rPr lang="ko-KR" altLang="en-US" dirty="0" err="1" smtClean="0">
                  <a:solidFill>
                    <a:srgbClr val="C00000"/>
                  </a:solidFill>
                  <a:latin typeface="+mn-ea"/>
                </a:rPr>
                <a:t>리터럴</a:t>
              </a:r>
              <a:r>
                <a:rPr lang="ko-KR" altLang="en-US" dirty="0" smtClean="0">
                  <a:solidFill>
                    <a:srgbClr val="C00000"/>
                  </a:solidFill>
                  <a:latin typeface="+mn-ea"/>
                </a:rPr>
                <a:t> 값이 규칙적</a:t>
              </a:r>
              <a:r>
                <a:rPr lang="ko-KR" altLang="en-US" dirty="0" smtClean="0">
                  <a:latin typeface="+mn-ea"/>
                </a:rPr>
                <a:t>이라면</a:t>
              </a:r>
              <a:endParaRPr lang="en-US" altLang="ko-KR" dirty="0" smtClean="0"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dirty="0" smtClean="0">
                  <a:latin typeface="맑은 고딕" panose="020B0503020000020004" pitchFamily="50" charset="-127"/>
                </a:rPr>
                <a:t>  </a:t>
              </a:r>
              <a:r>
                <a:rPr lang="ko-KR" altLang="en-US" dirty="0" err="1" smtClean="0">
                  <a:solidFill>
                    <a:srgbClr val="C00000"/>
                  </a:solidFill>
                  <a:latin typeface="맑은 고딕" panose="020B0503020000020004" pitchFamily="50" charset="-127"/>
                </a:rPr>
                <a:t>반복문을</a:t>
              </a:r>
              <a:r>
                <a:rPr lang="ko-KR" altLang="en-US" dirty="0" smtClean="0">
                  <a:solidFill>
                    <a:srgbClr val="C00000"/>
                  </a:solidFill>
                  <a:latin typeface="맑은 고딕" panose="020B0503020000020004" pitchFamily="50" charset="-127"/>
                </a:rPr>
                <a:t> 통해 배열 초기화</a:t>
              </a:r>
              <a:r>
                <a:rPr lang="ko-KR" altLang="en-US" dirty="0" smtClean="0">
                  <a:latin typeface="맑은 고딕" panose="020B0503020000020004" pitchFamily="50" charset="-127"/>
                </a:rPr>
                <a:t> 가능</a:t>
              </a:r>
              <a:endParaRPr lang="en-US" altLang="ko-KR" dirty="0" smtClean="0">
                <a:latin typeface="맑은 고딕" panose="020B0503020000020004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125538" y="2663363"/>
              <a:ext cx="5961062" cy="1884078"/>
              <a:chOff x="1125538" y="2663363"/>
              <a:chExt cx="5961062" cy="188407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125538" y="2663363"/>
                <a:ext cx="374814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 </a:t>
                </a:r>
                <a:r>
                  <a:rPr lang="en-US" altLang="ko-KR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for</a:t>
                </a:r>
                <a:r>
                  <a:rPr lang="ko-KR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문을 </a:t>
                </a:r>
                <a:r>
                  <a:rPr lang="ko-KR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이용한 초기화</a:t>
                </a:r>
                <a:endPara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1550353" y="3208613"/>
                <a:ext cx="5536247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ex) </a:t>
                </a:r>
                <a:r>
                  <a:rPr lang="nn-NO" altLang="ko-KR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nn-NO" altLang="ko-KR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nn-NO" altLang="ko-KR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0; </a:t>
                </a:r>
                <a:r>
                  <a:rPr lang="nn-NO" altLang="ko-KR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&lt; </a:t>
                </a:r>
                <a:r>
                  <a:rPr lang="nn-NO" altLang="ko-KR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arr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nn-NO" altLang="ko-KR" dirty="0">
                    <a:solidFill>
                      <a:srgbClr val="0000C0"/>
                    </a:solidFill>
                    <a:latin typeface="Consolas" panose="020B0609020204030204" pitchFamily="49" charset="0"/>
                  </a:rPr>
                  <a:t>length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nn-NO" altLang="ko-KR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nn-NO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++) 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ko-KR" dirty="0" err="1" smtClean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arr</a:t>
                </a:r>
                <a:r>
                  <a:rPr lang="en-US" altLang="ko-KR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altLang="ko-KR" dirty="0" err="1" smtClean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 = </a:t>
                </a:r>
                <a:r>
                  <a:rPr lang="en-US" altLang="ko-KR" dirty="0" err="1" smtClean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</a:t>
                </a:r>
                <a:endParaRPr lang="ko-KR" altLang="en-US" dirty="0"/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1125538" y="4766483"/>
            <a:ext cx="6890702" cy="1884078"/>
            <a:chOff x="1125538" y="4690283"/>
            <a:chExt cx="6890702" cy="1884078"/>
          </a:xfrm>
        </p:grpSpPr>
        <p:sp>
          <p:nvSpPr>
            <p:cNvPr id="37" name="TextBox 36"/>
            <p:cNvSpPr txBox="1"/>
            <p:nvPr/>
          </p:nvSpPr>
          <p:spPr>
            <a:xfrm>
              <a:off x="1125538" y="4690283"/>
              <a:ext cx="36279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선언과 동시에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초기화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550353" y="5235533"/>
              <a:ext cx="6465887" cy="1338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ex) </a:t>
              </a:r>
              <a:r>
                <a:rPr lang="en-US" altLang="ko-KR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{1, 2, 3, 4, 5};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ko-KR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altLang="ko-KR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ko-KR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{1, 2, 3, 4, 5};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String </a:t>
              </a:r>
              <a:r>
                <a:rPr lang="en-US" altLang="ko-KR" dirty="0">
                  <a:solidFill>
                    <a:srgbClr val="6A3E3E"/>
                  </a:solidFill>
                  <a:latin typeface="Consolas" panose="020B0609020204030204" pitchFamily="49" charset="0"/>
                </a:rPr>
                <a:t>fruit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= {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>
                  <a:solidFill>
                    <a:srgbClr val="2A00FF"/>
                  </a:solidFill>
                  <a:latin typeface="Consolas" panose="020B0609020204030204" pitchFamily="49" charset="0"/>
                </a:rPr>
                <a:t>사과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>
                  <a:solidFill>
                    <a:srgbClr val="2A00FF"/>
                  </a:solidFill>
                  <a:latin typeface="Consolas" panose="020B0609020204030204" pitchFamily="49" charset="0"/>
                </a:rPr>
                <a:t>포도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>
                  <a:solidFill>
                    <a:srgbClr val="2A00FF"/>
                  </a:solidFill>
                  <a:latin typeface="Consolas" panose="020B0609020204030204" pitchFamily="49" charset="0"/>
                </a:rPr>
                <a:t>참외</a:t>
              </a:r>
              <a:r>
                <a:rPr lang="en-US" altLang="ko-KR" dirty="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7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배열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복사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74750" y="1557338"/>
            <a:ext cx="9961563" cy="4968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객체의 주소 값만 가져와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참조형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변수에 저장하고 하나의 객체를 두 변수가 참조하는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얕은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1120" y="2450515"/>
            <a:ext cx="3383280" cy="87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grpSp>
        <p:nvGrpSpPr>
          <p:cNvPr id="28" name="그룹 11"/>
          <p:cNvGrpSpPr>
            <a:grpSpLocks/>
          </p:cNvGrpSpPr>
          <p:nvPr/>
        </p:nvGrpSpPr>
        <p:grpSpPr bwMode="auto">
          <a:xfrm rot="5400000">
            <a:off x="5732239" y="1303976"/>
            <a:ext cx="4016375" cy="6282683"/>
            <a:chOff x="5143484" y="1956931"/>
            <a:chExt cx="2643233" cy="3758091"/>
          </a:xfrm>
        </p:grpSpPr>
        <p:sp>
          <p:nvSpPr>
            <p:cNvPr id="29" name="직사각형 28"/>
            <p:cNvSpPr/>
            <p:nvPr/>
          </p:nvSpPr>
          <p:spPr>
            <a:xfrm>
              <a:off x="5143484" y="1956931"/>
              <a:ext cx="2643233" cy="3758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143484" y="2436275"/>
              <a:ext cx="2643233" cy="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143484" y="4669332"/>
              <a:ext cx="2643233" cy="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7"/>
            <p:cNvSpPr txBox="1">
              <a:spLocks noChangeArrowheads="1"/>
            </p:cNvSpPr>
            <p:nvPr/>
          </p:nvSpPr>
          <p:spPr bwMode="auto">
            <a:xfrm rot="16200000">
              <a:off x="5046494" y="4316306"/>
              <a:ext cx="453734" cy="2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 smtClean="0">
                  <a:latin typeface="+mj-ea"/>
                  <a:ea typeface="+mj-ea"/>
                </a:rPr>
                <a:t>Heap</a:t>
              </a:r>
              <a:endParaRPr lang="ko-KR" altLang="en-US" sz="1800" b="1" dirty="0">
                <a:latin typeface="+mj-ea"/>
                <a:ea typeface="+mj-ea"/>
              </a:endParaRPr>
            </a:p>
          </p:txBody>
        </p:sp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 rot="16200000">
              <a:off x="5045534" y="5350408"/>
              <a:ext cx="455652" cy="2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>
                  <a:latin typeface="+mj-ea"/>
                  <a:ea typeface="+mj-ea"/>
                </a:rPr>
                <a:t>Stack</a:t>
              </a:r>
              <a:endParaRPr lang="ko-KR" altLang="en-US" sz="1800" b="1" dirty="0">
                <a:latin typeface="+mj-ea"/>
                <a:ea typeface="+mj-ea"/>
              </a:endParaRPr>
            </a:p>
          </p:txBody>
        </p:sp>
        <p:sp>
          <p:nvSpPr>
            <p:cNvPr id="35" name="TextBox 9"/>
            <p:cNvSpPr txBox="1">
              <a:spLocks noChangeArrowheads="1"/>
            </p:cNvSpPr>
            <p:nvPr/>
          </p:nvSpPr>
          <p:spPr bwMode="auto">
            <a:xfrm rot="16200000">
              <a:off x="5038344" y="2070416"/>
              <a:ext cx="470034" cy="2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>
                  <a:latin typeface="+mj-ea"/>
                  <a:ea typeface="+mj-ea"/>
                </a:rPr>
                <a:t>Static</a:t>
              </a:r>
              <a:endParaRPr lang="ko-KR" altLang="en-US" sz="1800" b="1" dirty="0">
                <a:latin typeface="+mj-ea"/>
                <a:ea typeface="+mj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813400" y="3365818"/>
            <a:ext cx="1214437" cy="642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0x1234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12"/>
          <p:cNvSpPr txBox="1">
            <a:spLocks noChangeArrowheads="1"/>
          </p:cNvSpPr>
          <p:nvPr/>
        </p:nvSpPr>
        <p:spPr bwMode="auto">
          <a:xfrm>
            <a:off x="4741962" y="300863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smtClean="0">
                <a:latin typeface="+mj-ea"/>
                <a:ea typeface="+mj-ea"/>
              </a:rPr>
              <a:t>arr1</a:t>
            </a:r>
            <a:endParaRPr lang="ko-KR" altLang="en-US" sz="1800" dirty="0">
              <a:latin typeface="+mj-ea"/>
              <a:ea typeface="+mj-ea"/>
            </a:endParaRPr>
          </a:p>
        </p:txBody>
      </p:sp>
      <p:grpSp>
        <p:nvGrpSpPr>
          <p:cNvPr id="38" name="그룹 22"/>
          <p:cNvGrpSpPr>
            <a:grpSpLocks/>
          </p:cNvGrpSpPr>
          <p:nvPr/>
        </p:nvGrpSpPr>
        <p:grpSpPr bwMode="auto">
          <a:xfrm>
            <a:off x="6899375" y="3365818"/>
            <a:ext cx="2928937" cy="642937"/>
            <a:chOff x="2714625" y="1714500"/>
            <a:chExt cx="2928938" cy="642938"/>
          </a:xfrm>
        </p:grpSpPr>
        <p:sp>
          <p:nvSpPr>
            <p:cNvPr id="39" name="직사각형 38"/>
            <p:cNvSpPr/>
            <p:nvPr/>
          </p:nvSpPr>
          <p:spPr>
            <a:xfrm>
              <a:off x="2714625" y="1714500"/>
              <a:ext cx="2928938" cy="6429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rot="5400000">
              <a:off x="3822700" y="2035175"/>
              <a:ext cx="642938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3106737" y="2035175"/>
              <a:ext cx="642938" cy="158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4537075" y="2035175"/>
              <a:ext cx="642938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18"/>
          <p:cNvSpPr txBox="1">
            <a:spLocks noChangeArrowheads="1"/>
          </p:cNvSpPr>
          <p:nvPr/>
        </p:nvSpPr>
        <p:spPr bwMode="auto">
          <a:xfrm>
            <a:off x="6838415" y="396748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arr[0]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44" name="TextBox 26"/>
          <p:cNvSpPr txBox="1">
            <a:spLocks noChangeArrowheads="1"/>
          </p:cNvSpPr>
          <p:nvPr/>
        </p:nvSpPr>
        <p:spPr bwMode="auto">
          <a:xfrm>
            <a:off x="7742337" y="300863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0x1234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7609940" y="396748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arr[1]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8395752" y="396748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arr[2]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9124415" y="3967480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arr[3]</a:t>
            </a:r>
            <a:endParaRPr lang="ko-KR" altLang="en-US" sz="1800"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22925" y="4946968"/>
            <a:ext cx="1214437" cy="642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0x1234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TextBox 12"/>
          <p:cNvSpPr txBox="1">
            <a:spLocks noChangeArrowheads="1"/>
          </p:cNvSpPr>
          <p:nvPr/>
        </p:nvSpPr>
        <p:spPr bwMode="auto">
          <a:xfrm>
            <a:off x="4751487" y="457231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j-ea"/>
                <a:ea typeface="+mj-ea"/>
              </a:rPr>
              <a:t>arr2</a:t>
            </a:r>
            <a:endParaRPr lang="ko-KR" altLang="en-US" sz="1800">
              <a:latin typeface="+mj-ea"/>
              <a:ea typeface="+mj-ea"/>
            </a:endParaRPr>
          </a:p>
        </p:txBody>
      </p:sp>
      <p:cxnSp>
        <p:nvCxnSpPr>
          <p:cNvPr id="51" name="Shape 31"/>
          <p:cNvCxnSpPr/>
          <p:nvPr/>
        </p:nvCxnSpPr>
        <p:spPr>
          <a:xfrm flipV="1">
            <a:off x="6049779" y="3861118"/>
            <a:ext cx="821304" cy="1406525"/>
          </a:xfrm>
          <a:prstGeom prst="bentConnector3">
            <a:avLst>
              <a:gd name="adj1" fmla="val 5359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6" idx="3"/>
            <a:endCxn id="39" idx="1"/>
          </p:cNvCxnSpPr>
          <p:nvPr/>
        </p:nvCxnSpPr>
        <p:spPr>
          <a:xfrm>
            <a:off x="6027837" y="3687287"/>
            <a:ext cx="87153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배열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복사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74750" y="1557338"/>
            <a:ext cx="9961563" cy="4968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새로운 배열 객체를 생성하여 기존 배열의 데이터를 복사하는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깊은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복사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1" name="그룹 11"/>
          <p:cNvGrpSpPr>
            <a:grpSpLocks/>
          </p:cNvGrpSpPr>
          <p:nvPr/>
        </p:nvGrpSpPr>
        <p:grpSpPr bwMode="auto">
          <a:xfrm rot="5400000">
            <a:off x="6844759" y="1303976"/>
            <a:ext cx="4016375" cy="6282683"/>
            <a:chOff x="5143484" y="1956931"/>
            <a:chExt cx="2643233" cy="3758091"/>
          </a:xfrm>
        </p:grpSpPr>
        <p:sp>
          <p:nvSpPr>
            <p:cNvPr id="22" name="직사각형 21"/>
            <p:cNvSpPr/>
            <p:nvPr/>
          </p:nvSpPr>
          <p:spPr>
            <a:xfrm>
              <a:off x="5143484" y="1956931"/>
              <a:ext cx="2643233" cy="3758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143484" y="2436275"/>
              <a:ext cx="2643233" cy="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143484" y="4669332"/>
              <a:ext cx="2643233" cy="18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7"/>
            <p:cNvSpPr txBox="1">
              <a:spLocks noChangeArrowheads="1"/>
            </p:cNvSpPr>
            <p:nvPr/>
          </p:nvSpPr>
          <p:spPr bwMode="auto">
            <a:xfrm rot="16200000">
              <a:off x="5046494" y="4316306"/>
              <a:ext cx="453734" cy="2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 smtClean="0">
                  <a:latin typeface="+mj-ea"/>
                  <a:ea typeface="+mj-ea"/>
                </a:rPr>
                <a:t>Heap</a:t>
              </a:r>
              <a:endParaRPr lang="ko-KR" altLang="en-US" sz="1800" b="1" dirty="0">
                <a:latin typeface="+mj-ea"/>
                <a:ea typeface="+mj-ea"/>
              </a:endParaRPr>
            </a:p>
          </p:txBody>
        </p: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 rot="16200000">
              <a:off x="5045534" y="5350408"/>
              <a:ext cx="455652" cy="2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>
                  <a:latin typeface="+mj-ea"/>
                  <a:ea typeface="+mj-ea"/>
                </a:rPr>
                <a:t>Stack</a:t>
              </a:r>
              <a:endParaRPr lang="ko-KR" altLang="en-US" sz="1800" b="1" dirty="0">
                <a:latin typeface="+mj-ea"/>
                <a:ea typeface="+mj-ea"/>
              </a:endParaRPr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 rot="16200000">
              <a:off x="5038344" y="2070416"/>
              <a:ext cx="470034" cy="2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b="1" dirty="0">
                  <a:latin typeface="+mj-ea"/>
                  <a:ea typeface="+mj-ea"/>
                </a:rPr>
                <a:t>Static</a:t>
              </a:r>
              <a:endParaRPr lang="ko-KR" altLang="en-US" sz="1800" b="1" dirty="0">
                <a:latin typeface="+mj-ea"/>
                <a:ea typeface="+mj-ea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887970" y="3358846"/>
            <a:ext cx="1214437" cy="642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0x1234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5816532" y="3001658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22"/>
          <p:cNvGrpSpPr>
            <a:grpSpLocks/>
          </p:cNvGrpSpPr>
          <p:nvPr/>
        </p:nvGrpSpPr>
        <p:grpSpPr bwMode="auto">
          <a:xfrm>
            <a:off x="7882505" y="3358846"/>
            <a:ext cx="2928937" cy="642937"/>
            <a:chOff x="2714625" y="1714500"/>
            <a:chExt cx="2928938" cy="642938"/>
          </a:xfrm>
        </p:grpSpPr>
        <p:sp>
          <p:nvSpPr>
            <p:cNvPr id="47" name="직사각형 46"/>
            <p:cNvSpPr/>
            <p:nvPr/>
          </p:nvSpPr>
          <p:spPr>
            <a:xfrm>
              <a:off x="2714625" y="1714500"/>
              <a:ext cx="2928938" cy="6429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rot="5400000">
              <a:off x="3822700" y="2035175"/>
              <a:ext cx="642938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3106737" y="2035175"/>
              <a:ext cx="642938" cy="158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4537075" y="2035175"/>
              <a:ext cx="642938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8"/>
          <p:cNvSpPr txBox="1">
            <a:spLocks noChangeArrowheads="1"/>
          </p:cNvSpPr>
          <p:nvPr/>
        </p:nvSpPr>
        <p:spPr bwMode="auto">
          <a:xfrm>
            <a:off x="7882505" y="3960508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26"/>
          <p:cNvSpPr txBox="1">
            <a:spLocks noChangeArrowheads="1"/>
          </p:cNvSpPr>
          <p:nvPr/>
        </p:nvSpPr>
        <p:spPr bwMode="auto">
          <a:xfrm>
            <a:off x="7811067" y="3001658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0x1234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33"/>
          <p:cNvSpPr txBox="1">
            <a:spLocks noChangeArrowheads="1"/>
          </p:cNvSpPr>
          <p:nvPr/>
        </p:nvSpPr>
        <p:spPr bwMode="auto">
          <a:xfrm>
            <a:off x="8654030" y="3960508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34"/>
          <p:cNvSpPr txBox="1">
            <a:spLocks noChangeArrowheads="1"/>
          </p:cNvSpPr>
          <p:nvPr/>
        </p:nvSpPr>
        <p:spPr bwMode="auto">
          <a:xfrm>
            <a:off x="9439842" y="3960508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35"/>
          <p:cNvSpPr txBox="1">
            <a:spLocks noChangeArrowheads="1"/>
          </p:cNvSpPr>
          <p:nvPr/>
        </p:nvSpPr>
        <p:spPr bwMode="auto">
          <a:xfrm>
            <a:off x="10168505" y="3960508"/>
            <a:ext cx="85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97495" y="4932059"/>
            <a:ext cx="1214437" cy="6429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0x5678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12"/>
          <p:cNvSpPr txBox="1">
            <a:spLocks noChangeArrowheads="1"/>
          </p:cNvSpPr>
          <p:nvPr/>
        </p:nvSpPr>
        <p:spPr bwMode="auto">
          <a:xfrm>
            <a:off x="5826057" y="4565346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22"/>
          <p:cNvGrpSpPr>
            <a:grpSpLocks/>
          </p:cNvGrpSpPr>
          <p:nvPr/>
        </p:nvGrpSpPr>
        <p:grpSpPr bwMode="auto">
          <a:xfrm>
            <a:off x="7876155" y="4932059"/>
            <a:ext cx="2928937" cy="642937"/>
            <a:chOff x="2714625" y="1714500"/>
            <a:chExt cx="2928938" cy="642938"/>
          </a:xfrm>
        </p:grpSpPr>
        <p:sp>
          <p:nvSpPr>
            <p:cNvPr id="61" name="직사각형 60"/>
            <p:cNvSpPr/>
            <p:nvPr/>
          </p:nvSpPr>
          <p:spPr>
            <a:xfrm>
              <a:off x="2714625" y="1714500"/>
              <a:ext cx="2928938" cy="6429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 rot="5400000">
              <a:off x="3822700" y="2035175"/>
              <a:ext cx="642938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5400000">
              <a:off x="3106737" y="2035175"/>
              <a:ext cx="642938" cy="1588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4537075" y="2035175"/>
              <a:ext cx="642938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18"/>
          <p:cNvSpPr txBox="1">
            <a:spLocks noChangeArrowheads="1"/>
          </p:cNvSpPr>
          <p:nvPr/>
        </p:nvSpPr>
        <p:spPr bwMode="auto">
          <a:xfrm>
            <a:off x="7879085" y="5525783"/>
            <a:ext cx="7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arr2[0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7804717" y="4566933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0x5678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33"/>
          <p:cNvSpPr txBox="1">
            <a:spLocks noChangeArrowheads="1"/>
          </p:cNvSpPr>
          <p:nvPr/>
        </p:nvSpPr>
        <p:spPr bwMode="auto">
          <a:xfrm>
            <a:off x="8616174" y="5525783"/>
            <a:ext cx="7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arr2[1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34"/>
          <p:cNvSpPr txBox="1">
            <a:spLocks noChangeArrowheads="1"/>
          </p:cNvSpPr>
          <p:nvPr/>
        </p:nvSpPr>
        <p:spPr bwMode="auto">
          <a:xfrm>
            <a:off x="9353263" y="5525783"/>
            <a:ext cx="7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arr2[2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35"/>
          <p:cNvSpPr txBox="1">
            <a:spLocks noChangeArrowheads="1"/>
          </p:cNvSpPr>
          <p:nvPr/>
        </p:nvSpPr>
        <p:spPr bwMode="auto">
          <a:xfrm>
            <a:off x="10090351" y="5509908"/>
            <a:ext cx="7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arr2[3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>
            <a:stCxn id="44" idx="3"/>
            <a:endCxn id="47" idx="1"/>
          </p:cNvCxnSpPr>
          <p:nvPr/>
        </p:nvCxnSpPr>
        <p:spPr>
          <a:xfrm>
            <a:off x="7102407" y="3680315"/>
            <a:ext cx="78009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57" idx="3"/>
            <a:endCxn id="61" idx="1"/>
          </p:cNvCxnSpPr>
          <p:nvPr/>
        </p:nvCxnSpPr>
        <p:spPr>
          <a:xfrm>
            <a:off x="7111932" y="5253528"/>
            <a:ext cx="764223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91198" y="2401493"/>
            <a:ext cx="4467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arr2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354</Words>
  <Application>Microsoft Office PowerPoint</Application>
  <PresentationFormat>와이드스크린</PresentationFormat>
  <Paragraphs>98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Lato Black</vt:lpstr>
      <vt:lpstr>맑은 고딕</vt:lpstr>
      <vt:lpstr>Arial</vt:lpstr>
      <vt:lpstr>Consolas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25</cp:revision>
  <cp:lastPrinted>2020-10-06T02:31:33Z</cp:lastPrinted>
  <dcterms:created xsi:type="dcterms:W3CDTF">2018-04-09T00:14:13Z</dcterms:created>
  <dcterms:modified xsi:type="dcterms:W3CDTF">2020-10-08T12:00:11Z</dcterms:modified>
</cp:coreProperties>
</file>