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3" r:id="rId2"/>
    <p:sldId id="288" r:id="rId3"/>
    <p:sldId id="293" r:id="rId4"/>
    <p:sldId id="294" r:id="rId5"/>
    <p:sldId id="29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3D3D"/>
    <a:srgbClr val="997D7D"/>
    <a:srgbClr val="730057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99" autoAdjust="0"/>
    <p:restoredTop sz="91059" autoAdjust="0"/>
  </p:normalViewPr>
  <p:slideViewPr>
    <p:cSldViewPr snapToGrid="0">
      <p:cViewPr varScale="1">
        <p:scale>
          <a:sx n="69" d="100"/>
          <a:sy n="69" d="100"/>
        </p:scale>
        <p:origin x="10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자바 기초 기술향상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너무 쉬울 수도 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개념 정리 및 용어 정리를 하자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6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아파트나 바둑판 같은</a:t>
            </a:r>
            <a:r>
              <a:rPr lang="en-US" altLang="ko-KR" dirty="0" smtClean="0"/>
              <a:t>..</a:t>
            </a:r>
            <a:r>
              <a:rPr lang="ko-KR" altLang="en-US" dirty="0" err="1" smtClean="0"/>
              <a:t>ㅎ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64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생성과 동시에 자동으로 그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자료형의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기본 값으로 초기화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99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5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r>
                <a:rPr lang="ko-KR" altLang="en-US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차원 배열</a:t>
              </a:r>
              <a:endParaRPr lang="en-US" altLang="ko-K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2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차원 배열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33413" y="1125538"/>
            <a:ext cx="10931525" cy="109950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자료형이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같은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차원 배열의 묶음으로 배열 안에 다른 배열 존재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차원 배열은 할당된 공간마다 인덱스 번호 두 개 부여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앞 번호는 행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뒷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번호는 열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([0][0]) )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538" y="2625090"/>
            <a:ext cx="270458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인덱스 값 이해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146933" y="3368040"/>
            <a:ext cx="7938771" cy="2163762"/>
            <a:chOff x="2131693" y="3429000"/>
            <a:chExt cx="7938771" cy="2163762"/>
          </a:xfrm>
        </p:grpSpPr>
        <p:sp>
          <p:nvSpPr>
            <p:cNvPr id="13" name="TextBox 5"/>
            <p:cNvSpPr txBox="1">
              <a:spLocks noChangeArrowheads="1"/>
            </p:cNvSpPr>
            <p:nvPr/>
          </p:nvSpPr>
          <p:spPr bwMode="auto">
            <a:xfrm>
              <a:off x="4470716" y="4021137"/>
              <a:ext cx="5715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2000" b="1" dirty="0" smtClean="0">
                  <a:latin typeface="+mj-ea"/>
                  <a:ea typeface="+mj-ea"/>
                </a:rPr>
                <a:t>m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  <p:sp>
          <p:nvSpPr>
            <p:cNvPr id="14" name="TextBox 6"/>
            <p:cNvSpPr txBox="1">
              <a:spLocks noChangeArrowheads="1"/>
            </p:cNvSpPr>
            <p:nvPr/>
          </p:nvSpPr>
          <p:spPr bwMode="auto">
            <a:xfrm>
              <a:off x="5197791" y="3429000"/>
              <a:ext cx="5000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2000" b="1" dirty="0" smtClean="0">
                  <a:latin typeface="+mj-ea"/>
                  <a:ea typeface="+mj-ea"/>
                </a:rPr>
                <a:t>n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  <p:sp>
          <p:nvSpPr>
            <p:cNvPr id="10" name="TextBox 1"/>
            <p:cNvSpPr txBox="1">
              <a:spLocks noChangeArrowheads="1"/>
            </p:cNvSpPr>
            <p:nvPr/>
          </p:nvSpPr>
          <p:spPr bwMode="auto">
            <a:xfrm flipH="1">
              <a:off x="2131693" y="3911600"/>
              <a:ext cx="1525587" cy="595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57200" indent="-4572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500" b="1" dirty="0" err="1" smtClean="0">
                  <a:latin typeface="+mj-ea"/>
                  <a:ea typeface="+mj-ea"/>
                  <a:cs typeface="Tahoma" panose="020B0604030504040204" pitchFamily="34" charset="0"/>
                </a:rPr>
                <a:t>arr</a:t>
              </a:r>
              <a:r>
                <a:rPr lang="en-US" altLang="ko-KR" sz="2500" b="1" dirty="0" smtClean="0">
                  <a:latin typeface="+mj-ea"/>
                  <a:ea typeface="+mj-ea"/>
                  <a:cs typeface="Tahoma" panose="020B0604030504040204" pitchFamily="34" charset="0"/>
                </a:rPr>
                <a:t>[m][n]</a:t>
              </a:r>
              <a:endParaRPr lang="en-US" altLang="ko-KR" sz="2500" b="1" dirty="0">
                <a:latin typeface="+mj-ea"/>
                <a:ea typeface="+mj-ea"/>
                <a:cs typeface="Tahoma" panose="020B0604030504040204" pitchFamily="34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113653" y="3768725"/>
              <a:ext cx="2357438" cy="142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  <a:latin typeface="+mj-ea"/>
                  <a:ea typeface="+mj-ea"/>
                </a:rPr>
                <a:t>열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899341" y="3949700"/>
              <a:ext cx="142875" cy="16430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  <a:latin typeface="+mj-ea"/>
                  <a:ea typeface="+mj-ea"/>
                </a:rPr>
                <a:t>행</a:t>
              </a:r>
            </a:p>
          </p:txBody>
        </p:sp>
        <p:sp>
          <p:nvSpPr>
            <p:cNvPr id="21" name="TextBox 12"/>
            <p:cNvSpPr txBox="1">
              <a:spLocks noChangeArrowheads="1"/>
            </p:cNvSpPr>
            <p:nvPr/>
          </p:nvSpPr>
          <p:spPr bwMode="auto">
            <a:xfrm>
              <a:off x="7784464" y="3911600"/>
              <a:ext cx="2286000" cy="147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800" dirty="0">
                  <a:latin typeface="+mj-ea"/>
                  <a:ea typeface="+mj-ea"/>
                </a:rPr>
                <a:t> - </a:t>
              </a:r>
              <a:r>
                <a:rPr lang="en-US" altLang="ko-KR" sz="1800" dirty="0" smtClean="0">
                  <a:latin typeface="+mj-ea"/>
                  <a:ea typeface="+mj-ea"/>
                </a:rPr>
                <a:t>m</a:t>
              </a:r>
              <a:r>
                <a:rPr lang="ko-KR" altLang="en-US" sz="1800" dirty="0" smtClean="0">
                  <a:latin typeface="+mj-ea"/>
                  <a:ea typeface="+mj-ea"/>
                </a:rPr>
                <a:t>값이 </a:t>
              </a:r>
              <a:r>
                <a:rPr lang="ko-KR" altLang="en-US" sz="1800" dirty="0">
                  <a:latin typeface="+mj-ea"/>
                  <a:ea typeface="+mj-ea"/>
                </a:rPr>
                <a:t>올라가면    </a:t>
              </a:r>
              <a:endParaRPr lang="en-US" altLang="ko-KR" sz="1800" dirty="0">
                <a:latin typeface="+mj-ea"/>
                <a:ea typeface="+mj-ea"/>
              </a:endParaRPr>
            </a:p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800" dirty="0">
                  <a:latin typeface="+mj-ea"/>
                  <a:ea typeface="+mj-ea"/>
                </a:rPr>
                <a:t>   </a:t>
              </a:r>
              <a:r>
                <a:rPr lang="ko-KR" altLang="en-US" sz="1800" dirty="0">
                  <a:latin typeface="+mj-ea"/>
                  <a:ea typeface="+mj-ea"/>
                </a:rPr>
                <a:t>행이 아래로 가고  </a:t>
              </a:r>
              <a:endParaRPr lang="en-US" altLang="ko-KR" sz="1800" dirty="0">
                <a:latin typeface="+mj-ea"/>
                <a:ea typeface="+mj-ea"/>
              </a:endParaRPr>
            </a:p>
            <a:p>
              <a:pPr latinLnBrk="0">
                <a:spcBef>
                  <a:spcPct val="0"/>
                </a:spcBef>
                <a:buFontTx/>
                <a:buNone/>
              </a:pPr>
              <a:endParaRPr lang="en-US" altLang="ko-KR" sz="1800" dirty="0">
                <a:latin typeface="+mj-ea"/>
                <a:ea typeface="+mj-ea"/>
              </a:endParaRPr>
            </a:p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800" dirty="0">
                  <a:latin typeface="+mj-ea"/>
                  <a:ea typeface="+mj-ea"/>
                </a:rPr>
                <a:t> </a:t>
              </a:r>
              <a:r>
                <a:rPr lang="en-US" altLang="ko-KR" sz="1800">
                  <a:latin typeface="+mj-ea"/>
                  <a:ea typeface="+mj-ea"/>
                </a:rPr>
                <a:t>- </a:t>
              </a:r>
              <a:r>
                <a:rPr lang="en-US" altLang="ko-KR" sz="1800" smtClean="0">
                  <a:latin typeface="+mj-ea"/>
                  <a:ea typeface="+mj-ea"/>
                </a:rPr>
                <a:t>n</a:t>
              </a:r>
              <a:r>
                <a:rPr lang="ko-KR" altLang="en-US" sz="1800" smtClean="0">
                  <a:latin typeface="+mj-ea"/>
                  <a:ea typeface="+mj-ea"/>
                </a:rPr>
                <a:t>값이 </a:t>
              </a:r>
              <a:r>
                <a:rPr lang="ko-KR" altLang="en-US" sz="1800" dirty="0">
                  <a:latin typeface="+mj-ea"/>
                  <a:ea typeface="+mj-ea"/>
                </a:rPr>
                <a:t>올라가면</a:t>
              </a:r>
              <a:endParaRPr lang="en-US" altLang="ko-KR" sz="1800" dirty="0">
                <a:latin typeface="+mj-ea"/>
                <a:ea typeface="+mj-ea"/>
              </a:endParaRPr>
            </a:p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800" dirty="0">
                  <a:latin typeface="+mj-ea"/>
                  <a:ea typeface="+mj-ea"/>
                </a:rPr>
                <a:t>    </a:t>
              </a:r>
              <a:r>
                <a:rPr lang="ko-KR" altLang="en-US" sz="1800" dirty="0">
                  <a:latin typeface="+mj-ea"/>
                  <a:ea typeface="+mj-ea"/>
                </a:rPr>
                <a:t>열이 옆으로 이동</a:t>
              </a:r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5128893" y="3888740"/>
          <a:ext cx="2357439" cy="16430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813"/>
                <a:gridCol w="785813"/>
                <a:gridCol w="785813"/>
              </a:tblGrid>
              <a:tr h="547687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39" marR="91439"/>
                </a:tc>
              </a:tr>
              <a:tr h="547687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39" marR="91439"/>
                </a:tc>
              </a:tr>
              <a:tr h="547687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39" marR="91439"/>
                </a:tc>
              </a:tr>
            </a:tbl>
          </a:graphicData>
        </a:graphic>
      </p:graphicFrame>
      <p:cxnSp>
        <p:nvCxnSpPr>
          <p:cNvPr id="20" name="직선 연결선 19"/>
          <p:cNvCxnSpPr/>
          <p:nvPr/>
        </p:nvCxnSpPr>
        <p:spPr>
          <a:xfrm>
            <a:off x="5066421" y="4160202"/>
            <a:ext cx="2517720" cy="0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066421" y="4710271"/>
            <a:ext cx="2517720" cy="0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066421" y="5251717"/>
            <a:ext cx="2517720" cy="0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31226" y="3841675"/>
            <a:ext cx="0" cy="1761266"/>
          </a:xfrm>
          <a:prstGeom prst="line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289685" y="3841675"/>
            <a:ext cx="0" cy="1761266"/>
          </a:xfrm>
          <a:prstGeom prst="line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087544" y="3841675"/>
            <a:ext cx="0" cy="1761266"/>
          </a:xfrm>
          <a:prstGeom prst="line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설명선 1 26"/>
          <p:cNvSpPr/>
          <p:nvPr/>
        </p:nvSpPr>
        <p:spPr>
          <a:xfrm>
            <a:off x="2106610" y="4688902"/>
            <a:ext cx="571500" cy="500063"/>
          </a:xfrm>
          <a:prstGeom prst="borderCallout1">
            <a:avLst>
              <a:gd name="adj1" fmla="val 39490"/>
              <a:gd name="adj2" fmla="val 102778"/>
              <a:gd name="adj3" fmla="val -62313"/>
              <a:gd name="adj4" fmla="val 12611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행</a:t>
            </a:r>
          </a:p>
        </p:txBody>
      </p:sp>
      <p:sp>
        <p:nvSpPr>
          <p:cNvPr id="28" name="설명선 1 27"/>
          <p:cNvSpPr/>
          <p:nvPr/>
        </p:nvSpPr>
        <p:spPr>
          <a:xfrm>
            <a:off x="3535360" y="4688902"/>
            <a:ext cx="571500" cy="500063"/>
          </a:xfrm>
          <a:prstGeom prst="borderCallout1">
            <a:avLst>
              <a:gd name="adj1" fmla="val 57268"/>
              <a:gd name="adj2" fmla="val -3888"/>
              <a:gd name="adj3" fmla="val -57234"/>
              <a:gd name="adj4" fmla="val -3833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열</a:t>
            </a:r>
          </a:p>
        </p:txBody>
      </p:sp>
    </p:spTree>
    <p:extLst>
      <p:ext uri="{BB962C8B-B14F-4D97-AF65-F5344CB8AC3E}">
        <p14:creationId xmlns:p14="http://schemas.microsoft.com/office/powerpoint/2010/main" val="5428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차원 배열 선언과 할당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25538" y="1081438"/>
            <a:ext cx="19800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배열 선언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25538" y="3486323"/>
            <a:ext cx="19800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배열 할당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1550353" y="1688384"/>
            <a:ext cx="3425938" cy="15081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 err="1" smtClean="0">
                <a:latin typeface="+mn-ea"/>
              </a:rPr>
              <a:t>자료형</a:t>
            </a:r>
            <a:r>
              <a:rPr lang="en-US" altLang="ko-KR" sz="2400" b="1" dirty="0" smtClean="0">
                <a:latin typeface="+mn-ea"/>
              </a:rPr>
              <a:t>[ </a:t>
            </a:r>
            <a:r>
              <a:rPr lang="en-US" altLang="ko-KR" sz="2400" b="1" dirty="0" smtClean="0">
                <a:latin typeface="+mn-ea"/>
              </a:rPr>
              <a:t>][ ]</a:t>
            </a:r>
            <a:r>
              <a:rPr lang="ko-KR" altLang="en-US" sz="2400" b="1" dirty="0" smtClean="0">
                <a:latin typeface="+mn-ea"/>
              </a:rPr>
              <a:t> </a:t>
            </a:r>
            <a:r>
              <a:rPr lang="ko-KR" altLang="en-US" sz="2400" b="1" dirty="0" err="1" smtClean="0">
                <a:latin typeface="+mn-ea"/>
              </a:rPr>
              <a:t>배열명</a:t>
            </a:r>
            <a:r>
              <a:rPr lang="ko-KR" altLang="en-US" sz="2400" b="1" dirty="0" smtClean="0">
                <a:latin typeface="+mn-ea"/>
              </a:rPr>
              <a:t> </a:t>
            </a:r>
            <a:r>
              <a:rPr lang="en-US" altLang="ko-KR" sz="2400" b="1" dirty="0">
                <a:latin typeface="+mn-ea"/>
              </a:rPr>
              <a:t>; </a:t>
            </a:r>
            <a:endParaRPr lang="en-US" altLang="ko-KR" sz="1400" b="1" dirty="0" smtClean="0">
              <a:latin typeface="+mn-ea"/>
            </a:endParaRPr>
          </a:p>
          <a:p>
            <a:pPr>
              <a:defRPr/>
            </a:pPr>
            <a:endParaRPr lang="en-US" altLang="ko-KR" sz="1000" b="1" dirty="0" smtClean="0">
              <a:latin typeface="+mn-ea"/>
            </a:endParaRPr>
          </a:p>
          <a:p>
            <a:pPr lvl="0">
              <a:defRPr/>
            </a:pPr>
            <a:r>
              <a:rPr lang="ko-KR" altLang="en-US" sz="24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자료형</a:t>
            </a:r>
            <a:r>
              <a:rPr lang="ko-KR" altLang="en-US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  </a:t>
            </a:r>
            <a:r>
              <a:rPr lang="ko-KR" altLang="en-US" sz="24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배열명</a:t>
            </a:r>
            <a:r>
              <a:rPr lang="en-US" altLang="ko-KR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[ ][ ]</a:t>
            </a:r>
            <a:r>
              <a:rPr lang="ko-KR" altLang="en-US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;</a:t>
            </a:r>
          </a:p>
          <a:p>
            <a:pPr lvl="0">
              <a:defRPr/>
            </a:pPr>
            <a:endParaRPr lang="en-US" altLang="ko-KR" sz="1000" b="1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자료형</a:t>
            </a:r>
            <a:r>
              <a:rPr lang="en-US" altLang="ko-KR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[ ]    </a:t>
            </a:r>
            <a:r>
              <a:rPr lang="ko-KR" altLang="en-US" sz="24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배열명</a:t>
            </a:r>
            <a:r>
              <a:rPr lang="en-US" altLang="ko-KR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[ ]; </a:t>
            </a:r>
            <a:endParaRPr lang="en-US" altLang="ko-KR" sz="1400" b="1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1550353" y="4109084"/>
            <a:ext cx="1027588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 err="1" smtClean="0">
                <a:latin typeface="+mn-ea"/>
              </a:rPr>
              <a:t>자료형</a:t>
            </a:r>
            <a:r>
              <a:rPr lang="en-US" altLang="ko-KR" sz="2400" b="1" dirty="0" smtClean="0">
                <a:latin typeface="+mn-ea"/>
              </a:rPr>
              <a:t>[ ][ ]</a:t>
            </a:r>
            <a:r>
              <a:rPr lang="ko-KR" altLang="en-US" sz="2400" b="1" dirty="0" smtClean="0">
                <a:latin typeface="+mn-ea"/>
              </a:rPr>
              <a:t> </a:t>
            </a:r>
            <a:r>
              <a:rPr lang="ko-KR" altLang="en-US" sz="2400" b="1" dirty="0" err="1" smtClean="0">
                <a:latin typeface="+mn-ea"/>
              </a:rPr>
              <a:t>배열명</a:t>
            </a:r>
            <a:r>
              <a:rPr lang="ko-KR" altLang="en-US" sz="2400" b="1" dirty="0" smtClean="0">
                <a:latin typeface="+mn-ea"/>
              </a:rPr>
              <a:t> </a:t>
            </a:r>
            <a:r>
              <a:rPr lang="en-US" altLang="ko-KR" sz="2400" b="1" dirty="0" smtClean="0">
                <a:latin typeface="+mn-ea"/>
              </a:rPr>
              <a:t>= </a:t>
            </a:r>
            <a:r>
              <a:rPr lang="en-US" altLang="ko-KR" sz="2400" b="1" dirty="0" smtClean="0">
                <a:solidFill>
                  <a:srgbClr val="C00000"/>
                </a:solidFill>
                <a:latin typeface="+mn-ea"/>
              </a:rPr>
              <a:t>new</a:t>
            </a:r>
            <a:r>
              <a:rPr lang="ko-KR" altLang="en-US" sz="2400" b="1" dirty="0" smtClean="0">
                <a:latin typeface="+mn-ea"/>
              </a:rPr>
              <a:t> </a:t>
            </a:r>
            <a:r>
              <a:rPr lang="ko-KR" altLang="en-US" sz="2400" b="1" dirty="0" err="1" smtClean="0">
                <a:latin typeface="+mn-ea"/>
              </a:rPr>
              <a:t>자료형</a:t>
            </a:r>
            <a:r>
              <a:rPr lang="en-US" altLang="ko-KR" sz="2400" b="1" dirty="0" smtClean="0">
                <a:latin typeface="+mn-ea"/>
              </a:rPr>
              <a:t>[</a:t>
            </a:r>
            <a:r>
              <a:rPr lang="ko-KR" altLang="en-US" sz="2400" b="1" dirty="0" err="1" smtClean="0">
                <a:latin typeface="+mn-ea"/>
              </a:rPr>
              <a:t>행크기</a:t>
            </a:r>
            <a:r>
              <a:rPr lang="en-US" altLang="ko-KR" sz="2400" b="1" dirty="0" smtClean="0">
                <a:latin typeface="+mn-ea"/>
              </a:rPr>
              <a:t>][</a:t>
            </a:r>
            <a:r>
              <a:rPr lang="ko-KR" altLang="en-US" sz="2400" b="1" dirty="0" err="1" smtClean="0">
                <a:latin typeface="+mn-ea"/>
              </a:rPr>
              <a:t>열크기</a:t>
            </a:r>
            <a:r>
              <a:rPr lang="en-US" altLang="ko-KR" sz="2400" b="1" dirty="0" smtClean="0">
                <a:latin typeface="+mn-ea"/>
              </a:rPr>
              <a:t>]; </a:t>
            </a:r>
            <a:endParaRPr lang="en-US" altLang="ko-KR" sz="1400" b="1" dirty="0">
              <a:latin typeface="+mn-ea"/>
            </a:endParaRPr>
          </a:p>
          <a:p>
            <a:pPr>
              <a:defRPr/>
            </a:pPr>
            <a:endParaRPr lang="en-US" altLang="ko-KR" sz="1400" b="1" dirty="0" smtClean="0">
              <a:latin typeface="+mn-ea"/>
            </a:endParaRPr>
          </a:p>
          <a:p>
            <a:pPr lvl="0">
              <a:defRPr/>
            </a:pPr>
            <a:r>
              <a:rPr lang="ko-KR" altLang="en-US" sz="24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자료형</a:t>
            </a:r>
            <a:r>
              <a:rPr lang="ko-KR" altLang="en-US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4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배열명</a:t>
            </a:r>
            <a:r>
              <a:rPr lang="en-US" altLang="ko-KR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[ ][ ] = </a:t>
            </a:r>
            <a:r>
              <a:rPr lang="en-US" altLang="ko-KR" sz="2400" b="1" dirty="0" smtClean="0">
                <a:solidFill>
                  <a:srgbClr val="C00000"/>
                </a:solidFill>
                <a:latin typeface="맑은 고딕" panose="020B0503020000020004" pitchFamily="50" charset="-127"/>
              </a:rPr>
              <a:t>new</a:t>
            </a:r>
            <a:r>
              <a:rPr lang="ko-KR" altLang="en-US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4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자료형</a:t>
            </a:r>
            <a:r>
              <a:rPr lang="en-US" altLang="ko-KR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sz="24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행크기</a:t>
            </a:r>
            <a:r>
              <a:rPr lang="en-US" altLang="ko-KR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][</a:t>
            </a:r>
            <a:r>
              <a:rPr lang="ko-KR" altLang="en-US" sz="24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열크기</a:t>
            </a:r>
            <a:r>
              <a:rPr lang="en-US" altLang="ko-KR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]</a:t>
            </a:r>
            <a:r>
              <a:rPr lang="ko-KR" altLang="en-US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;</a:t>
            </a:r>
          </a:p>
          <a:p>
            <a:pPr lvl="0">
              <a:defRPr/>
            </a:pPr>
            <a:endParaRPr lang="en-US" altLang="ko-KR" sz="1400" b="1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자료형</a:t>
            </a:r>
            <a:r>
              <a:rPr lang="en-US" altLang="ko-KR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[ ]</a:t>
            </a:r>
            <a:r>
              <a:rPr lang="ko-KR" altLang="en-US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4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배열명</a:t>
            </a:r>
            <a:r>
              <a:rPr lang="en-US" altLang="ko-KR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[ </a:t>
            </a: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] = </a:t>
            </a:r>
            <a:r>
              <a:rPr lang="en-US" altLang="ko-KR" sz="2400" b="1" dirty="0">
                <a:solidFill>
                  <a:srgbClr val="C00000"/>
                </a:solidFill>
                <a:latin typeface="맑은 고딕" panose="020B0503020000020004" pitchFamily="50" charset="-127"/>
              </a:rPr>
              <a:t>new</a:t>
            </a:r>
            <a:r>
              <a:rPr lang="ko-KR" altLang="en-US" sz="24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자료형</a:t>
            </a: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sz="2400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행크기</a:t>
            </a: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][</a:t>
            </a:r>
            <a:r>
              <a:rPr lang="ko-KR" altLang="en-US" sz="2400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열크기</a:t>
            </a: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]</a:t>
            </a:r>
            <a:r>
              <a:rPr lang="ko-KR" altLang="en-US" sz="24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; </a:t>
            </a:r>
            <a:r>
              <a:rPr lang="en-US" altLang="ko-KR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endParaRPr lang="en-US" altLang="ko-KR" sz="1400" b="1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1550353" y="5820053"/>
            <a:ext cx="102758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ex)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[3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][4];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[3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][4];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6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차원 배열 구조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1" name="직사각형 50"/>
          <p:cNvSpPr/>
          <p:nvPr/>
        </p:nvSpPr>
        <p:spPr bwMode="auto">
          <a:xfrm rot="5400000">
            <a:off x="4336563" y="-288121"/>
            <a:ext cx="3500438" cy="8810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52" name="직선 연결선 51"/>
          <p:cNvCxnSpPr/>
          <p:nvPr/>
        </p:nvCxnSpPr>
        <p:spPr bwMode="auto">
          <a:xfrm flipH="1">
            <a:off x="8911738" y="2366917"/>
            <a:ext cx="19050" cy="3500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 bwMode="auto">
          <a:xfrm rot="5400000">
            <a:off x="1685949" y="4115548"/>
            <a:ext cx="3500438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4161149" y="2382157"/>
            <a:ext cx="9509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+mj-ea"/>
                <a:ea typeface="+mj-ea"/>
              </a:rPr>
              <a:t>Heap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9006065" y="2382157"/>
            <a:ext cx="8540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2000" b="1" dirty="0">
                <a:latin typeface="+mj-ea"/>
                <a:ea typeface="+mj-ea"/>
              </a:rPr>
              <a:t>Static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1860041" y="2382157"/>
            <a:ext cx="9583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2400" b="1" dirty="0">
                <a:latin typeface="+mj-ea"/>
                <a:ea typeface="+mj-ea"/>
              </a:rPr>
              <a:t>Stack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787223" y="3868230"/>
            <a:ext cx="1171389" cy="64293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0x123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0" name="TextBox 12"/>
          <p:cNvSpPr txBox="1">
            <a:spLocks noChangeArrowheads="1"/>
          </p:cNvSpPr>
          <p:nvPr/>
        </p:nvSpPr>
        <p:spPr bwMode="auto">
          <a:xfrm>
            <a:off x="1787223" y="3426905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dirty="0" err="1">
                <a:latin typeface="+mj-ea"/>
                <a:ea typeface="+mj-ea"/>
              </a:rPr>
              <a:t>arr</a:t>
            </a:r>
            <a:endParaRPr lang="ko-KR" altLang="en-US" sz="1800" dirty="0">
              <a:latin typeface="+mj-ea"/>
              <a:ea typeface="+mj-ea"/>
            </a:endParaRPr>
          </a:p>
        </p:txBody>
      </p:sp>
      <p:grpSp>
        <p:nvGrpSpPr>
          <p:cNvPr id="61" name="그룹 43"/>
          <p:cNvGrpSpPr>
            <a:grpSpLocks/>
          </p:cNvGrpSpPr>
          <p:nvPr/>
        </p:nvGrpSpPr>
        <p:grpSpPr bwMode="auto">
          <a:xfrm rot="5400000">
            <a:off x="4044463" y="3867105"/>
            <a:ext cx="1500187" cy="642937"/>
            <a:chOff x="3500440" y="1571612"/>
            <a:chExt cx="1500188" cy="642939"/>
          </a:xfrm>
        </p:grpSpPr>
        <p:sp>
          <p:nvSpPr>
            <p:cNvPr id="81" name="직사각형 80"/>
            <p:cNvSpPr/>
            <p:nvPr/>
          </p:nvSpPr>
          <p:spPr>
            <a:xfrm>
              <a:off x="3500440" y="1571612"/>
              <a:ext cx="1500188" cy="64293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82" name="직선 연결선 81"/>
            <p:cNvCxnSpPr/>
            <p:nvPr/>
          </p:nvCxnSpPr>
          <p:spPr>
            <a:xfrm rot="5400000">
              <a:off x="3894139" y="1892288"/>
              <a:ext cx="642939" cy="1587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hape 34"/>
          <p:cNvCxnSpPr>
            <a:endCxn id="87" idx="1"/>
          </p:cNvCxnSpPr>
          <p:nvPr/>
        </p:nvCxnSpPr>
        <p:spPr>
          <a:xfrm flipV="1">
            <a:off x="5116025" y="3630567"/>
            <a:ext cx="638175" cy="2730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hape 37"/>
          <p:cNvCxnSpPr/>
          <p:nvPr/>
        </p:nvCxnSpPr>
        <p:spPr>
          <a:xfrm>
            <a:off x="5116025" y="4556080"/>
            <a:ext cx="641350" cy="2889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hape 45"/>
          <p:cNvCxnSpPr>
            <a:stCxn id="59" idx="3"/>
            <a:endCxn id="81" idx="2"/>
          </p:cNvCxnSpPr>
          <p:nvPr/>
        </p:nvCxnSpPr>
        <p:spPr>
          <a:xfrm flipV="1">
            <a:off x="2958612" y="4188574"/>
            <a:ext cx="1514476" cy="11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52"/>
          <p:cNvSpPr txBox="1">
            <a:spLocks noChangeArrowheads="1"/>
          </p:cNvSpPr>
          <p:nvPr/>
        </p:nvSpPr>
        <p:spPr bwMode="auto">
          <a:xfrm>
            <a:off x="5655775" y="2951117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+mj-ea"/>
                <a:ea typeface="+mj-ea"/>
              </a:rPr>
              <a:t>0x678</a:t>
            </a:r>
            <a:endParaRPr lang="ko-KR" altLang="en-US" sz="1800">
              <a:latin typeface="+mj-ea"/>
              <a:ea typeface="+mj-ea"/>
            </a:endParaRPr>
          </a:p>
        </p:txBody>
      </p:sp>
      <p:sp>
        <p:nvSpPr>
          <p:cNvPr id="66" name="TextBox 53"/>
          <p:cNvSpPr txBox="1">
            <a:spLocks noChangeArrowheads="1"/>
          </p:cNvSpPr>
          <p:nvPr/>
        </p:nvSpPr>
        <p:spPr bwMode="auto">
          <a:xfrm>
            <a:off x="5757375" y="4186192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+mj-ea"/>
                <a:ea typeface="+mj-ea"/>
              </a:rPr>
              <a:t>0x098</a:t>
            </a:r>
            <a:endParaRPr lang="ko-KR" altLang="en-US" sz="1800">
              <a:latin typeface="+mj-ea"/>
              <a:ea typeface="+mj-ea"/>
            </a:endParaRPr>
          </a:p>
        </p:txBody>
      </p:sp>
      <p:sp>
        <p:nvSpPr>
          <p:cNvPr id="67" name="TextBox 54"/>
          <p:cNvSpPr txBox="1">
            <a:spLocks noChangeArrowheads="1"/>
          </p:cNvSpPr>
          <p:nvPr/>
        </p:nvSpPr>
        <p:spPr bwMode="auto">
          <a:xfrm>
            <a:off x="4388950" y="4378280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dirty="0">
                <a:latin typeface="+mj-ea"/>
                <a:ea typeface="+mj-ea"/>
              </a:rPr>
              <a:t>0x098</a:t>
            </a:r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68" name="TextBox 55"/>
          <p:cNvSpPr txBox="1">
            <a:spLocks noChangeArrowheads="1"/>
          </p:cNvSpPr>
          <p:nvPr/>
        </p:nvSpPr>
        <p:spPr bwMode="auto">
          <a:xfrm>
            <a:off x="4388950" y="3652792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dirty="0">
                <a:latin typeface="+mj-ea"/>
                <a:ea typeface="+mj-ea"/>
              </a:rPr>
              <a:t>0x678</a:t>
            </a:r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69" name="TextBox 56"/>
          <p:cNvSpPr txBox="1">
            <a:spLocks noChangeArrowheads="1"/>
          </p:cNvSpPr>
          <p:nvPr/>
        </p:nvSpPr>
        <p:spPr bwMode="auto">
          <a:xfrm>
            <a:off x="4401650" y="3081292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+mj-ea"/>
                <a:ea typeface="+mj-ea"/>
              </a:rPr>
              <a:t>0x123</a:t>
            </a:r>
            <a:endParaRPr lang="ko-KR" altLang="en-US" sz="1800">
              <a:latin typeface="+mj-ea"/>
              <a:ea typeface="+mj-ea"/>
            </a:endParaRPr>
          </a:p>
        </p:txBody>
      </p:sp>
      <p:sp>
        <p:nvSpPr>
          <p:cNvPr id="70" name="TextBox 18"/>
          <p:cNvSpPr txBox="1">
            <a:spLocks noChangeArrowheads="1"/>
          </p:cNvSpPr>
          <p:nvPr/>
        </p:nvSpPr>
        <p:spPr bwMode="auto">
          <a:xfrm>
            <a:off x="5597038" y="3929017"/>
            <a:ext cx="1000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 dirty="0" err="1">
                <a:latin typeface="+mj-ea"/>
                <a:ea typeface="+mj-ea"/>
              </a:rPr>
              <a:t>arr</a:t>
            </a:r>
            <a:r>
              <a:rPr lang="en-US" altLang="ko-KR" sz="1400" dirty="0">
                <a:latin typeface="+mj-ea"/>
                <a:ea typeface="+mj-ea"/>
              </a:rPr>
              <a:t>[0][0]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71" name="TextBox 18"/>
          <p:cNvSpPr txBox="1">
            <a:spLocks noChangeArrowheads="1"/>
          </p:cNvSpPr>
          <p:nvPr/>
        </p:nvSpPr>
        <p:spPr bwMode="auto">
          <a:xfrm>
            <a:off x="6397138" y="3929017"/>
            <a:ext cx="1000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>
                <a:latin typeface="+mj-ea"/>
                <a:ea typeface="+mj-ea"/>
              </a:rPr>
              <a:t>arr[0][1]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72" name="TextBox 18"/>
          <p:cNvSpPr txBox="1">
            <a:spLocks noChangeArrowheads="1"/>
          </p:cNvSpPr>
          <p:nvPr/>
        </p:nvSpPr>
        <p:spPr bwMode="auto">
          <a:xfrm>
            <a:off x="7170250" y="3917905"/>
            <a:ext cx="1000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>
                <a:latin typeface="+mj-ea"/>
                <a:ea typeface="+mj-ea"/>
              </a:rPr>
              <a:t>arr[0][2]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73" name="TextBox 18"/>
          <p:cNvSpPr txBox="1">
            <a:spLocks noChangeArrowheads="1"/>
          </p:cNvSpPr>
          <p:nvPr/>
        </p:nvSpPr>
        <p:spPr bwMode="auto">
          <a:xfrm>
            <a:off x="7897325" y="3905205"/>
            <a:ext cx="1000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>
                <a:latin typeface="+mj-ea"/>
                <a:ea typeface="+mj-ea"/>
              </a:rPr>
              <a:t>arr[0][3]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74" name="TextBox 18"/>
          <p:cNvSpPr txBox="1">
            <a:spLocks noChangeArrowheads="1"/>
          </p:cNvSpPr>
          <p:nvPr/>
        </p:nvSpPr>
        <p:spPr bwMode="auto">
          <a:xfrm>
            <a:off x="5584338" y="5130755"/>
            <a:ext cx="1000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>
                <a:latin typeface="+mj-ea"/>
                <a:ea typeface="+mj-ea"/>
              </a:rPr>
              <a:t>arr[1][0]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75" name="TextBox 18"/>
          <p:cNvSpPr txBox="1">
            <a:spLocks noChangeArrowheads="1"/>
          </p:cNvSpPr>
          <p:nvPr/>
        </p:nvSpPr>
        <p:spPr bwMode="auto">
          <a:xfrm>
            <a:off x="6384438" y="5130755"/>
            <a:ext cx="1000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>
                <a:latin typeface="+mj-ea"/>
                <a:ea typeface="+mj-ea"/>
              </a:rPr>
              <a:t>arr[1][1]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76" name="TextBox 18"/>
          <p:cNvSpPr txBox="1">
            <a:spLocks noChangeArrowheads="1"/>
          </p:cNvSpPr>
          <p:nvPr/>
        </p:nvSpPr>
        <p:spPr bwMode="auto">
          <a:xfrm>
            <a:off x="7157550" y="5119642"/>
            <a:ext cx="1000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>
                <a:latin typeface="+mj-ea"/>
                <a:ea typeface="+mj-ea"/>
              </a:rPr>
              <a:t>arr[1][2]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77" name="TextBox 18"/>
          <p:cNvSpPr txBox="1">
            <a:spLocks noChangeArrowheads="1"/>
          </p:cNvSpPr>
          <p:nvPr/>
        </p:nvSpPr>
        <p:spPr bwMode="auto">
          <a:xfrm>
            <a:off x="7930663" y="5106942"/>
            <a:ext cx="1000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>
                <a:latin typeface="+mj-ea"/>
                <a:ea typeface="+mj-ea"/>
              </a:rPr>
              <a:t>arr[1][3]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78" name="TextBox 1"/>
          <p:cNvSpPr txBox="1">
            <a:spLocks noChangeArrowheads="1"/>
          </p:cNvSpPr>
          <p:nvPr/>
        </p:nvSpPr>
        <p:spPr bwMode="auto">
          <a:xfrm flipH="1">
            <a:off x="2193438" y="1574755"/>
            <a:ext cx="4685824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2500" b="1" dirty="0">
                <a:latin typeface="+mj-ea"/>
                <a:ea typeface="+mj-ea"/>
                <a:cs typeface="Tahoma" panose="020B0604030504040204" pitchFamily="34" charset="0"/>
              </a:rPr>
              <a:t> </a:t>
            </a:r>
            <a:r>
              <a:rPr lang="en-US" altLang="ko-KR" sz="2500" b="1" dirty="0" err="1">
                <a:latin typeface="+mj-ea"/>
                <a:ea typeface="+mj-ea"/>
                <a:cs typeface="Tahoma" panose="020B0604030504040204" pitchFamily="34" charset="0"/>
              </a:rPr>
              <a:t>int</a:t>
            </a:r>
            <a:r>
              <a:rPr lang="en-US" altLang="ko-KR" sz="2500" b="1" dirty="0">
                <a:latin typeface="+mj-ea"/>
                <a:ea typeface="+mj-ea"/>
                <a:cs typeface="Tahoma" panose="020B0604030504040204" pitchFamily="34" charset="0"/>
              </a:rPr>
              <a:t> [][] </a:t>
            </a:r>
            <a:r>
              <a:rPr lang="en-US" altLang="ko-KR" sz="2500" b="1" dirty="0" err="1">
                <a:latin typeface="+mj-ea"/>
                <a:ea typeface="+mj-ea"/>
                <a:cs typeface="Tahoma" panose="020B0604030504040204" pitchFamily="34" charset="0"/>
              </a:rPr>
              <a:t>arr</a:t>
            </a:r>
            <a:r>
              <a:rPr lang="en-US" altLang="ko-KR" sz="2500" b="1" dirty="0">
                <a:latin typeface="+mj-ea"/>
                <a:ea typeface="+mj-ea"/>
                <a:cs typeface="Tahoma" panose="020B0604030504040204" pitchFamily="34" charset="0"/>
              </a:rPr>
              <a:t>=new </a:t>
            </a:r>
            <a:r>
              <a:rPr lang="en-US" altLang="ko-KR" sz="2500" b="1" dirty="0" err="1">
                <a:latin typeface="+mj-ea"/>
                <a:ea typeface="+mj-ea"/>
                <a:cs typeface="Tahoma" panose="020B0604030504040204" pitchFamily="34" charset="0"/>
              </a:rPr>
              <a:t>int</a:t>
            </a:r>
            <a:r>
              <a:rPr lang="en-US" altLang="ko-KR" sz="2500" b="1" dirty="0">
                <a:latin typeface="+mj-ea"/>
                <a:ea typeface="+mj-ea"/>
                <a:cs typeface="Tahoma" panose="020B0604030504040204" pitchFamily="34" charset="0"/>
              </a:rPr>
              <a:t>[2][4</a:t>
            </a:r>
            <a:r>
              <a:rPr lang="en-US" altLang="ko-KR" sz="2500" b="1" dirty="0" smtClean="0">
                <a:latin typeface="+mj-ea"/>
                <a:ea typeface="+mj-ea"/>
                <a:cs typeface="Tahoma" panose="020B0604030504040204" pitchFamily="34" charset="0"/>
              </a:rPr>
              <a:t>];</a:t>
            </a:r>
            <a:endParaRPr lang="en-US" altLang="ko-KR" sz="2500" b="1" dirty="0">
              <a:latin typeface="+mj-ea"/>
              <a:ea typeface="+mj-ea"/>
              <a:cs typeface="Tahoma" panose="020B0604030504040204" pitchFamily="34" charset="0"/>
            </a:endParaRPr>
          </a:p>
        </p:txBody>
      </p:sp>
      <p:sp>
        <p:nvSpPr>
          <p:cNvPr id="79" name="TextBox 18"/>
          <p:cNvSpPr txBox="1">
            <a:spLocks noChangeArrowheads="1"/>
          </p:cNvSpPr>
          <p:nvPr/>
        </p:nvSpPr>
        <p:spPr bwMode="auto">
          <a:xfrm>
            <a:off x="3912510" y="3676072"/>
            <a:ext cx="5649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 dirty="0" err="1">
                <a:latin typeface="+mj-ea"/>
                <a:ea typeface="+mj-ea"/>
              </a:rPr>
              <a:t>arr</a:t>
            </a:r>
            <a:r>
              <a:rPr lang="en-US" altLang="ko-KR" sz="1400" dirty="0">
                <a:latin typeface="+mj-ea"/>
                <a:ea typeface="+mj-ea"/>
              </a:rPr>
              <a:t>[0</a:t>
            </a:r>
            <a:r>
              <a:rPr lang="en-US" altLang="ko-KR" sz="1400" dirty="0" smtClean="0">
                <a:latin typeface="+mj-ea"/>
                <a:ea typeface="+mj-ea"/>
              </a:rPr>
              <a:t>]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80" name="TextBox 18"/>
          <p:cNvSpPr txBox="1">
            <a:spLocks noChangeArrowheads="1"/>
          </p:cNvSpPr>
          <p:nvPr/>
        </p:nvSpPr>
        <p:spPr bwMode="auto">
          <a:xfrm>
            <a:off x="3912510" y="4419920"/>
            <a:ext cx="5649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 dirty="0" err="1" smtClean="0">
                <a:latin typeface="+mj-ea"/>
                <a:ea typeface="+mj-ea"/>
              </a:rPr>
              <a:t>arr</a:t>
            </a:r>
            <a:r>
              <a:rPr lang="en-US" altLang="ko-KR" sz="1400" dirty="0" smtClean="0">
                <a:latin typeface="+mj-ea"/>
                <a:ea typeface="+mj-ea"/>
              </a:rPr>
              <a:t>[1]</a:t>
            </a:r>
            <a:endParaRPr lang="ko-KR" altLang="en-US" sz="1400" dirty="0">
              <a:latin typeface="+mj-ea"/>
              <a:ea typeface="+mj-ea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939114"/>
              </p:ext>
            </p:extLst>
          </p:nvPr>
        </p:nvGraphicFramePr>
        <p:xfrm>
          <a:off x="5754200" y="3266564"/>
          <a:ext cx="2880000" cy="69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696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030255"/>
              </p:ext>
            </p:extLst>
          </p:nvPr>
        </p:nvGraphicFramePr>
        <p:xfrm>
          <a:off x="5754200" y="4485760"/>
          <a:ext cx="2880000" cy="69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696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5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2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차원 배열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초기화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25538" y="1096678"/>
            <a:ext cx="3935693" cy="1419825"/>
            <a:chOff x="1125538" y="1096678"/>
            <a:chExt cx="3935693" cy="1419825"/>
          </a:xfrm>
        </p:grpSpPr>
        <p:sp>
          <p:nvSpPr>
            <p:cNvPr id="25" name="TextBox 24"/>
            <p:cNvSpPr txBox="1"/>
            <p:nvPr/>
          </p:nvSpPr>
          <p:spPr>
            <a:xfrm>
              <a:off x="1125538" y="1096678"/>
              <a:ext cx="393569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  <a:defRPr/>
              </a:pP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</a:t>
              </a:r>
              <a:r>
                <a:rPr lang="ko-KR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인덱스를 이용한 초기화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1550353" y="1593173"/>
              <a:ext cx="279304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ex) </a:t>
              </a:r>
              <a:r>
                <a:rPr lang="en-US" altLang="ko-KR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[0</a:t>
              </a:r>
              <a:r>
                <a:rPr lang="en-US" altLang="ko-KR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][0] </a:t>
              </a:r>
              <a:r>
                <a:rPr lang="en-US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1;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solidFill>
                    <a:srgbClr val="6A3E3E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dirty="0" err="1" smtClean="0">
                  <a:solidFill>
                    <a:srgbClr val="6A3E3E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ko-KR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[1][1] </a:t>
              </a:r>
              <a:r>
                <a:rPr lang="en-US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2;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125538" y="2699454"/>
            <a:ext cx="7591742" cy="2022578"/>
            <a:chOff x="1125538" y="2663363"/>
            <a:chExt cx="7591742" cy="2022578"/>
          </a:xfrm>
        </p:grpSpPr>
        <p:sp>
          <p:nvSpPr>
            <p:cNvPr id="27" name="TextBox 26"/>
            <p:cNvSpPr txBox="1"/>
            <p:nvPr/>
          </p:nvSpPr>
          <p:spPr>
            <a:xfrm>
              <a:off x="1125538" y="2663363"/>
              <a:ext cx="374814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  <a:defRPr/>
              </a:pP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</a:t>
              </a:r>
              <a:r>
                <a:rPr lang="en-US" altLang="ko-K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for</a:t>
              </a:r>
              <a:r>
                <a:rPr lang="ko-KR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문을 </a:t>
              </a:r>
              <a:r>
                <a:rPr lang="ko-KR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이용한 초기화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 bwMode="auto">
            <a:xfrm>
              <a:off x="1550353" y="3208613"/>
              <a:ext cx="7166927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ex) </a:t>
              </a:r>
              <a:r>
                <a:rPr lang="nn-NO" altLang="ko-KR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for</a:t>
              </a:r>
              <a:r>
                <a:rPr lang="nn-NO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nn-NO" altLang="ko-KR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nn-NO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ko-KR" dirty="0">
                  <a:solidFill>
                    <a:srgbClr val="6A3E3E"/>
                  </a:solidFill>
                  <a:latin typeface="Consolas" panose="020B0609020204030204" pitchFamily="49" charset="0"/>
                </a:rPr>
                <a:t>i</a:t>
              </a:r>
              <a:r>
                <a:rPr lang="nn-NO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0; </a:t>
              </a:r>
              <a:r>
                <a:rPr lang="nn-NO" altLang="ko-KR" dirty="0">
                  <a:solidFill>
                    <a:srgbClr val="6A3E3E"/>
                  </a:solidFill>
                  <a:latin typeface="Consolas" panose="020B0609020204030204" pitchFamily="49" charset="0"/>
                </a:rPr>
                <a:t>i</a:t>
              </a:r>
              <a:r>
                <a:rPr lang="nn-NO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 arr.length; </a:t>
              </a:r>
              <a:r>
                <a:rPr lang="nn-NO" altLang="ko-KR" dirty="0">
                  <a:solidFill>
                    <a:srgbClr val="6A3E3E"/>
                  </a:solidFill>
                  <a:latin typeface="Consolas" panose="020B0609020204030204" pitchFamily="49" charset="0"/>
                </a:rPr>
                <a:t>i</a:t>
              </a:r>
              <a:r>
                <a:rPr lang="nn-NO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++) {</a:t>
              </a:r>
            </a:p>
            <a:p>
              <a:r>
                <a:rPr lang="en-US" altLang="ko-KR" b="1" dirty="0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	for</a:t>
              </a:r>
              <a:r>
                <a:rPr lang="en-US" altLang="ko-KR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b="1" dirty="0" err="1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rgbClr val="6A3E3E"/>
                  </a:solidFill>
                  <a:latin typeface="Consolas" panose="020B0609020204030204" pitchFamily="49" charset="0"/>
                </a:rPr>
                <a:t>j</a:t>
              </a:r>
              <a:r>
                <a:rPr lang="en-US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0; </a:t>
              </a:r>
              <a:r>
                <a:rPr lang="en-US" altLang="ko-KR" dirty="0">
                  <a:solidFill>
                    <a:srgbClr val="6A3E3E"/>
                  </a:solidFill>
                  <a:latin typeface="Consolas" panose="020B0609020204030204" pitchFamily="49" charset="0"/>
                </a:rPr>
                <a:t>j</a:t>
              </a:r>
              <a:r>
                <a:rPr lang="en-US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 </a:t>
              </a:r>
              <a:r>
                <a:rPr lang="en-US" altLang="ko-KR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].length; </a:t>
              </a:r>
              <a:r>
                <a:rPr lang="en-US" altLang="ko-KR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j</a:t>
              </a:r>
              <a:r>
                <a:rPr lang="en-US" altLang="ko-KR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++</a:t>
              </a:r>
              <a:r>
                <a:rPr lang="en-US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ko-KR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ko-KR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ko-KR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dirty="0" err="1" smtClean="0">
                  <a:solidFill>
                    <a:srgbClr val="6A3E3E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][</a:t>
              </a:r>
              <a:r>
                <a:rPr lang="en-US" altLang="ko-KR" dirty="0">
                  <a:solidFill>
                    <a:srgbClr val="6A3E3E"/>
                  </a:solidFill>
                  <a:latin typeface="Consolas" panose="020B0609020204030204" pitchFamily="49" charset="0"/>
                </a:rPr>
                <a:t>j</a:t>
              </a:r>
              <a:r>
                <a:rPr lang="en-US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] = </a:t>
              </a:r>
              <a:r>
                <a:rPr lang="en-US" altLang="ko-KR" dirty="0">
                  <a:solidFill>
                    <a:srgbClr val="6A3E3E"/>
                  </a:solidFill>
                  <a:latin typeface="Consolas" panose="020B0609020204030204" pitchFamily="49" charset="0"/>
                </a:rPr>
                <a:t>j</a:t>
              </a:r>
              <a:r>
                <a:rPr lang="en-US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}</a:t>
              </a:r>
              <a:endParaRPr lang="en-US" altLang="ko-KR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}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25538" y="4766483"/>
            <a:ext cx="10594022" cy="1884078"/>
            <a:chOff x="1125538" y="4690283"/>
            <a:chExt cx="10594022" cy="1884078"/>
          </a:xfrm>
        </p:grpSpPr>
        <p:sp>
          <p:nvSpPr>
            <p:cNvPr id="41" name="TextBox 40"/>
            <p:cNvSpPr txBox="1"/>
            <p:nvPr/>
          </p:nvSpPr>
          <p:spPr>
            <a:xfrm>
              <a:off x="1125538" y="4690283"/>
              <a:ext cx="362791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  <a:defRPr/>
              </a:pP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</a:t>
              </a:r>
              <a:r>
                <a:rPr lang="ko-KR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선언과 동시에</a:t>
              </a:r>
              <a:r>
                <a:rPr lang="ko-KR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초기화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2" name="TextBox 41"/>
            <p:cNvSpPr txBox="1"/>
            <p:nvPr/>
          </p:nvSpPr>
          <p:spPr bwMode="auto">
            <a:xfrm>
              <a:off x="1550353" y="5235533"/>
              <a:ext cx="10169207" cy="13388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ex) </a:t>
              </a:r>
              <a:r>
                <a:rPr lang="en-US" altLang="ko-KR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[][] </a:t>
              </a:r>
              <a:r>
                <a:rPr lang="en-US" altLang="ko-KR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{{1, 2, 3, 4}, {5, 6, 7, 8}};</a:t>
              </a:r>
              <a:endParaRPr lang="en-US" altLang="ko-KR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   </a:t>
              </a:r>
              <a:r>
                <a:rPr lang="en-US" altLang="ko-KR" b="1" dirty="0" err="1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[][] </a:t>
              </a:r>
              <a:r>
                <a:rPr lang="en-US" altLang="ko-KR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new</a:t>
              </a:r>
              <a:r>
                <a:rPr lang="en-US" altLang="ko-KR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b="1" dirty="0" err="1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[][] </a:t>
              </a:r>
              <a:r>
                <a:rPr lang="en-US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{{1, 2, 3, 4}, {5, 6, 7, 8}};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String </a:t>
              </a:r>
              <a:r>
                <a:rPr lang="en-US" altLang="ko-KR" dirty="0">
                  <a:solidFill>
                    <a:srgbClr val="6A3E3E"/>
                  </a:solidFill>
                  <a:latin typeface="Consolas" panose="020B0609020204030204" pitchFamily="49" charset="0"/>
                </a:rPr>
                <a:t>fruit</a:t>
              </a:r>
              <a:r>
                <a:rPr lang="en-US" altLang="ko-KR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[][] </a:t>
              </a:r>
              <a:r>
                <a:rPr lang="en-US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r>
                <a:rPr lang="en-US" altLang="ko-KR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{{</a:t>
              </a:r>
              <a:r>
                <a:rPr lang="en-US" altLang="ko-KR" dirty="0" smtClean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ko-KR" altLang="en-US" dirty="0">
                  <a:solidFill>
                    <a:srgbClr val="2A00FF"/>
                  </a:solidFill>
                  <a:latin typeface="Consolas" panose="020B0609020204030204" pitchFamily="49" charset="0"/>
                </a:rPr>
                <a:t>사과</a:t>
              </a:r>
              <a:r>
                <a:rPr lang="en-US" altLang="ko-KR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ko-KR" dirty="0" smtClean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ko-KR" altLang="en-US" dirty="0" smtClean="0">
                  <a:solidFill>
                    <a:srgbClr val="2A00FF"/>
                  </a:solidFill>
                  <a:latin typeface="Consolas" panose="020B0609020204030204" pitchFamily="49" charset="0"/>
                </a:rPr>
                <a:t>딸기</a:t>
              </a:r>
              <a:r>
                <a:rPr lang="en-US" altLang="ko-KR" dirty="0" smtClean="0">
                  <a:solidFill>
                    <a:srgbClr val="2A00FF"/>
                  </a:solidFill>
                  <a:latin typeface="Consolas" panose="020B0609020204030204" pitchFamily="49" charset="0"/>
                </a:rPr>
                <a:t>", "</a:t>
              </a:r>
              <a:r>
                <a:rPr lang="ko-KR" altLang="en-US" dirty="0" smtClean="0">
                  <a:solidFill>
                    <a:srgbClr val="2A00FF"/>
                  </a:solidFill>
                  <a:latin typeface="Consolas" panose="020B0609020204030204" pitchFamily="49" charset="0"/>
                </a:rPr>
                <a:t>석류</a:t>
              </a:r>
              <a:r>
                <a:rPr lang="en-US" altLang="ko-KR" dirty="0" smtClean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}, {</a:t>
              </a:r>
              <a:r>
                <a:rPr lang="en-US" altLang="ko-KR" dirty="0" smtClean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ko-KR" altLang="en-US" dirty="0" smtClean="0">
                  <a:solidFill>
                    <a:srgbClr val="2A00FF"/>
                  </a:solidFill>
                  <a:latin typeface="Consolas" panose="020B0609020204030204" pitchFamily="49" charset="0"/>
                </a:rPr>
                <a:t>바나나</a:t>
              </a:r>
              <a:r>
                <a:rPr lang="en-US" altLang="ko-KR" dirty="0" smtClean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ko-KR" dirty="0" smtClean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ko-KR" altLang="en-US" dirty="0" smtClean="0">
                  <a:solidFill>
                    <a:srgbClr val="2A00FF"/>
                  </a:solidFill>
                  <a:latin typeface="Consolas" panose="020B0609020204030204" pitchFamily="49" charset="0"/>
                </a:rPr>
                <a:t>참외</a:t>
              </a:r>
              <a:r>
                <a:rPr lang="en-US" altLang="ko-KR" dirty="0" smtClean="0">
                  <a:solidFill>
                    <a:srgbClr val="2A00FF"/>
                  </a:solidFill>
                  <a:latin typeface="Consolas" panose="020B0609020204030204" pitchFamily="49" charset="0"/>
                </a:rPr>
                <a:t>", "</a:t>
              </a:r>
              <a:r>
                <a:rPr lang="ko-KR" altLang="en-US" dirty="0" smtClean="0">
                  <a:solidFill>
                    <a:srgbClr val="2A00FF"/>
                  </a:solidFill>
                  <a:latin typeface="Consolas" panose="020B0609020204030204" pitchFamily="49" charset="0"/>
                </a:rPr>
                <a:t>레몬</a:t>
              </a:r>
              <a:r>
                <a:rPr lang="en-US" altLang="ko-KR" dirty="0" smtClean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}};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914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2264</TotalTime>
  <Words>392</Words>
  <Application>Microsoft Office PowerPoint</Application>
  <PresentationFormat>와이드스크린</PresentationFormat>
  <Paragraphs>83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Lato Black</vt:lpstr>
      <vt:lpstr>맑은 고딕</vt:lpstr>
      <vt:lpstr>Arial</vt:lpstr>
      <vt:lpstr>Consolas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72</cp:revision>
  <cp:lastPrinted>2020-10-08T03:03:34Z</cp:lastPrinted>
  <dcterms:created xsi:type="dcterms:W3CDTF">2018-04-10T03:44:26Z</dcterms:created>
  <dcterms:modified xsi:type="dcterms:W3CDTF">2020-10-08T06:43:20Z</dcterms:modified>
</cp:coreProperties>
</file>