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4" r:id="rId2"/>
    <p:sldId id="260" r:id="rId3"/>
    <p:sldId id="259" r:id="rId4"/>
    <p:sldId id="261" r:id="rId5"/>
    <p:sldId id="262" r:id="rId6"/>
    <p:sldId id="316" r:id="rId7"/>
    <p:sldId id="317" r:id="rId8"/>
    <p:sldId id="295" r:id="rId9"/>
    <p:sldId id="296" r:id="rId10"/>
    <p:sldId id="297" r:id="rId11"/>
    <p:sldId id="286" r:id="rId12"/>
    <p:sldId id="298" r:id="rId13"/>
    <p:sldId id="299" r:id="rId14"/>
    <p:sldId id="300" r:id="rId15"/>
    <p:sldId id="288" r:id="rId16"/>
    <p:sldId id="322" r:id="rId17"/>
    <p:sldId id="321" r:id="rId18"/>
    <p:sldId id="267" r:id="rId19"/>
    <p:sldId id="323" r:id="rId20"/>
    <p:sldId id="26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81"/>
    <a:srgbClr val="FEC9B8"/>
    <a:srgbClr val="C7DDF1"/>
    <a:srgbClr val="D5FFE8"/>
    <a:srgbClr val="FFFFD9"/>
    <a:srgbClr val="D5FFFF"/>
    <a:srgbClr val="F3E2F6"/>
    <a:srgbClr val="BCF6C3"/>
    <a:srgbClr val="FFF5D5"/>
    <a:srgbClr val="FFC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5023" autoAdjust="0"/>
  </p:normalViewPr>
  <p:slideViewPr>
    <p:cSldViewPr snapToGrid="0">
      <p:cViewPr varScale="1">
        <p:scale>
          <a:sx n="65" d="100"/>
          <a:sy n="65" d="100"/>
        </p:scale>
        <p:origin x="1068" y="5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934AF-F940-41B4-986E-23191A0D5A4A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FDCBD-0874-4D01-A546-061E95883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440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 </a:t>
            </a:r>
            <a:r>
              <a:rPr lang="en-US" altLang="ko-KR" dirty="0"/>
              <a:t>: </a:t>
            </a:r>
            <a:r>
              <a:rPr lang="ko-KR" altLang="en-US" dirty="0"/>
              <a:t>컴퓨터</a:t>
            </a:r>
            <a:r>
              <a:rPr lang="en-US" altLang="ko-KR" dirty="0"/>
              <a:t>,TV,</a:t>
            </a:r>
            <a:r>
              <a:rPr lang="ko-KR" altLang="en-US" dirty="0"/>
              <a:t>행사일정 프로그램  </a:t>
            </a:r>
            <a:r>
              <a:rPr lang="ko-KR" altLang="en-US" dirty="0" err="1"/>
              <a:t>어떠한것들을</a:t>
            </a:r>
            <a:r>
              <a:rPr lang="ko-KR" altLang="en-US" dirty="0"/>
              <a:t> 순차적으로 </a:t>
            </a:r>
            <a:r>
              <a:rPr lang="ko-KR" altLang="en-US" dirty="0" err="1"/>
              <a:t>나열한것</a:t>
            </a:r>
            <a:r>
              <a:rPr lang="ko-KR" altLang="en-US" dirty="0"/>
              <a:t>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FDCBD-0874-4D01-A546-061E958836C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81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FDCBD-0874-4D01-A546-061E958836C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66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FDCBD-0874-4D01-A546-061E958836C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350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FDCBD-0874-4D01-A546-061E958836C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98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FDCBD-0874-4D01-A546-061E958836C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28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FDCBD-0874-4D01-A546-061E958836C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34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FDCBD-0874-4D01-A546-061E958836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78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FDCBD-0874-4D01-A546-061E958836C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49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5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ount.co.kr/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5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프로그램언어 활용</a:t>
              </a:r>
              <a:endParaRPr lang="en-US" altLang="ko-K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6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웹통신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구조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28304" y="1674142"/>
            <a:ext cx="9946086" cy="4044950"/>
            <a:chOff x="735112" y="1463830"/>
            <a:chExt cx="9946086" cy="4044950"/>
          </a:xfrm>
        </p:grpSpPr>
        <p:sp>
          <p:nvSpPr>
            <p:cNvPr id="62" name="모서리가 둥근 직사각형 61">
              <a:extLst/>
            </p:cNvPr>
            <p:cNvSpPr/>
            <p:nvPr/>
          </p:nvSpPr>
          <p:spPr>
            <a:xfrm>
              <a:off x="735112" y="1463830"/>
              <a:ext cx="4872038" cy="3049587"/>
            </a:xfrm>
            <a:prstGeom prst="roundRect">
              <a:avLst/>
            </a:prstGeom>
            <a:solidFill>
              <a:srgbClr val="E1F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>
              <a:extLst/>
            </p:cNvPr>
            <p:cNvSpPr/>
            <p:nvPr/>
          </p:nvSpPr>
          <p:spPr>
            <a:xfrm>
              <a:off x="6321887" y="1463830"/>
              <a:ext cx="4359311" cy="3049587"/>
            </a:xfrm>
            <a:prstGeom prst="roundRect">
              <a:avLst/>
            </a:prstGeom>
            <a:solidFill>
              <a:srgbClr val="FFF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8" name="그림 4" descr="web-database-29311.jpg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7020" y="2132167"/>
              <a:ext cx="1143000" cy="114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2" descr="D:\학원강의준비\java교재\강의자료이미지\기초강의 이미지\서버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270" y="2298855"/>
              <a:ext cx="785812" cy="9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2" descr="D:\학원강의준비\java교재\강의자료이미지\기초강의 이미지\서버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9125" y="2298855"/>
              <a:ext cx="785813" cy="9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1"/>
            <p:cNvSpPr txBox="1">
              <a:spLocks noChangeArrowheads="1"/>
            </p:cNvSpPr>
            <p:nvPr/>
          </p:nvSpPr>
          <p:spPr bwMode="auto">
            <a:xfrm flipH="1">
              <a:off x="1387065" y="3351512"/>
              <a:ext cx="10715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cs typeface="Tahoma" panose="020B0604030504040204" pitchFamily="34" charset="0"/>
                </a:rPr>
                <a:t>Client</a:t>
              </a:r>
              <a:endParaRPr lang="ko-KR" alt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TextBox 1"/>
            <p:cNvSpPr txBox="1">
              <a:spLocks noChangeArrowheads="1"/>
            </p:cNvSpPr>
            <p:nvPr/>
          </p:nvSpPr>
          <p:spPr bwMode="auto">
            <a:xfrm flipH="1">
              <a:off x="4448233" y="3261718"/>
              <a:ext cx="107156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cs typeface="Tahoma" panose="020B0604030504040204" pitchFamily="34" charset="0"/>
                </a:rPr>
                <a:t>Web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cs typeface="Tahoma" panose="020B0604030504040204" pitchFamily="34" charset="0"/>
                </a:rPr>
                <a:t>server</a:t>
              </a:r>
              <a:endParaRPr lang="ko-KR" alt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TextBox 1"/>
            <p:cNvSpPr txBox="1">
              <a:spLocks noChangeArrowheads="1"/>
            </p:cNvSpPr>
            <p:nvPr/>
          </p:nvSpPr>
          <p:spPr bwMode="auto">
            <a:xfrm flipH="1">
              <a:off x="6696395" y="3420051"/>
              <a:ext cx="10715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cs typeface="Tahoma" panose="020B0604030504040204" pitchFamily="34" charset="0"/>
                </a:rPr>
                <a:t>WAS</a:t>
              </a:r>
            </a:p>
          </p:txBody>
        </p:sp>
        <p:sp>
          <p:nvSpPr>
            <p:cNvPr id="44" name="TextBox 1"/>
            <p:cNvSpPr txBox="1">
              <a:spLocks noChangeArrowheads="1"/>
            </p:cNvSpPr>
            <p:nvPr/>
          </p:nvSpPr>
          <p:spPr bwMode="auto">
            <a:xfrm flipH="1">
              <a:off x="9282624" y="3243417"/>
              <a:ext cx="107156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cs typeface="Tahoma" panose="020B0604030504040204" pitchFamily="34" charset="0"/>
                </a:rPr>
                <a:t>DB Server</a:t>
              </a:r>
              <a:endParaRPr lang="ko-KR" alt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45" name="Picture 3" descr="D:\학원강의준비\java교재\강의자료이미지\기초강의 이미지\ie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6863" y="2671917"/>
              <a:ext cx="5715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Picture 4" descr="D:\학원강의준비\java교재\강의자료이미지\기초강의 이미지\크롭.jp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6863" y="3275167"/>
              <a:ext cx="5715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5" descr="D:\학원강의준비\java교재\강의자료이미지\기초강의 이미지\firefox.jpg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6863" y="2154392"/>
              <a:ext cx="539750" cy="539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1"/>
            <p:cNvSpPr txBox="1">
              <a:spLocks noChangeArrowheads="1"/>
            </p:cNvSpPr>
            <p:nvPr/>
          </p:nvSpPr>
          <p:spPr bwMode="auto">
            <a:xfrm flipH="1">
              <a:off x="2589675" y="3827617"/>
              <a:ext cx="128587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cs typeface="Tahoma" panose="020B0604030504040204" pitchFamily="34" charset="0"/>
                </a:rPr>
                <a:t>Web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cs typeface="Tahoma" panose="020B0604030504040204" pitchFamily="34" charset="0"/>
                </a:rPr>
                <a:t>browser</a:t>
              </a:r>
              <a:endParaRPr lang="ko-KR" alt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TextBox 1"/>
            <p:cNvSpPr txBox="1">
              <a:spLocks noChangeArrowheads="1"/>
            </p:cNvSpPr>
            <p:nvPr/>
          </p:nvSpPr>
          <p:spPr bwMode="auto">
            <a:xfrm flipH="1">
              <a:off x="1028466" y="1633940"/>
              <a:ext cx="40005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2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cs typeface="Tahoma" panose="020B0604030504040204" pitchFamily="34" charset="0"/>
                </a:rPr>
                <a:t>프론트엔드</a:t>
              </a:r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cs typeface="Tahoma" panose="020B0604030504040204" pitchFamily="34" charset="0"/>
                </a:rPr>
                <a:t>(Front End)</a:t>
              </a:r>
              <a:endPara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TextBox 1"/>
            <p:cNvSpPr txBox="1">
              <a:spLocks noChangeArrowheads="1"/>
            </p:cNvSpPr>
            <p:nvPr/>
          </p:nvSpPr>
          <p:spPr bwMode="auto">
            <a:xfrm flipH="1">
              <a:off x="6728145" y="1596745"/>
              <a:ext cx="31432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2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cs typeface="Tahoma" panose="020B0604030504040204" pitchFamily="34" charset="0"/>
                </a:rPr>
                <a:t>백엔드</a:t>
              </a:r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cs typeface="Tahoma" panose="020B0604030504040204" pitchFamily="34" charset="0"/>
                </a:rPr>
                <a:t>(Back End)</a:t>
              </a:r>
              <a:endPara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왼쪽/오른쪽 화살표 50">
              <a:extLst/>
            </p:cNvPr>
            <p:cNvSpPr/>
            <p:nvPr/>
          </p:nvSpPr>
          <p:spPr>
            <a:xfrm>
              <a:off x="5609696" y="2606830"/>
              <a:ext cx="714375" cy="357187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왼쪽/오른쪽 화살표 51">
              <a:extLst/>
            </p:cNvPr>
            <p:cNvSpPr/>
            <p:nvPr/>
          </p:nvSpPr>
          <p:spPr>
            <a:xfrm>
              <a:off x="7975920" y="2606830"/>
              <a:ext cx="895350" cy="357187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왼쪽/오른쪽 화살표 52">
              <a:extLst/>
            </p:cNvPr>
            <p:cNvSpPr/>
            <p:nvPr/>
          </p:nvSpPr>
          <p:spPr>
            <a:xfrm>
              <a:off x="3615200" y="2606830"/>
              <a:ext cx="857250" cy="357187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설명선 2 53">
              <a:extLst/>
            </p:cNvPr>
            <p:cNvSpPr/>
            <p:nvPr/>
          </p:nvSpPr>
          <p:spPr>
            <a:xfrm>
              <a:off x="4504664" y="5080155"/>
              <a:ext cx="1439862" cy="428625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57449"/>
                <a:gd name="adj6" fmla="val -32128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 </a:t>
              </a:r>
              <a:r>
                <a:rPr lang="ko-KR" altLang="en-US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퍼블리셔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설명선 2 54">
              <a:extLst/>
            </p:cNvPr>
            <p:cNvSpPr/>
            <p:nvPr/>
          </p:nvSpPr>
          <p:spPr>
            <a:xfrm>
              <a:off x="8666440" y="5008717"/>
              <a:ext cx="1214437" cy="428625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64697"/>
                <a:gd name="adj6" fmla="val -17049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웹개발자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설명선 2 55">
              <a:extLst/>
            </p:cNvPr>
            <p:cNvSpPr/>
            <p:nvPr/>
          </p:nvSpPr>
          <p:spPr>
            <a:xfrm>
              <a:off x="2472200" y="5080155"/>
              <a:ext cx="1357313" cy="428625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23440"/>
                <a:gd name="adj6" fmla="val -39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웹디자이너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>
              <a:extLst/>
            </p:cNvPr>
            <p:cNvSpPr/>
            <p:nvPr/>
          </p:nvSpPr>
          <p:spPr>
            <a:xfrm>
              <a:off x="7701279" y="3079902"/>
              <a:ext cx="1472270" cy="85725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Web</a:t>
              </a:r>
            </a:p>
            <a:p>
              <a:pPr algn="ctr">
                <a:defRPr/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Application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31"/>
            <p:cNvSpPr txBox="1">
              <a:spLocks noChangeArrowheads="1"/>
            </p:cNvSpPr>
            <p:nvPr/>
          </p:nvSpPr>
          <p:spPr bwMode="auto">
            <a:xfrm>
              <a:off x="4530063" y="4231448"/>
              <a:ext cx="149420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600" b="1" dirty="0"/>
                <a:t>HTML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600" b="1" dirty="0"/>
                <a:t>CSS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600" b="1" dirty="0"/>
                <a:t>JAVASCRIPT</a:t>
              </a:r>
              <a:endParaRPr lang="ko-KR" altLang="en-US" sz="1600" b="1" dirty="0"/>
            </a:p>
          </p:txBody>
        </p:sp>
        <p:sp>
          <p:nvSpPr>
            <p:cNvPr id="60" name="TextBox 32"/>
            <p:cNvSpPr txBox="1">
              <a:spLocks noChangeArrowheads="1"/>
            </p:cNvSpPr>
            <p:nvPr/>
          </p:nvSpPr>
          <p:spPr bwMode="auto">
            <a:xfrm>
              <a:off x="8961155" y="4171378"/>
              <a:ext cx="64293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600" b="1"/>
                <a:t>JSP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600" b="1"/>
                <a:t>ASP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600" b="1"/>
                <a:t>PHP</a:t>
              </a:r>
              <a:endParaRPr lang="ko-KR" altLang="en-US" sz="1600" b="1"/>
            </a:p>
          </p:txBody>
        </p:sp>
        <p:sp>
          <p:nvSpPr>
            <p:cNvPr id="61" name="TextBox 33"/>
            <p:cNvSpPr txBox="1">
              <a:spLocks noChangeArrowheads="1"/>
            </p:cNvSpPr>
            <p:nvPr/>
          </p:nvSpPr>
          <p:spPr bwMode="auto">
            <a:xfrm>
              <a:off x="2329717" y="4477670"/>
              <a:ext cx="179451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600" b="1"/>
                <a:t>이미지 작성</a:t>
              </a:r>
              <a:endParaRPr lang="en-US" altLang="ko-KR" sz="1600" b="1"/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600" b="1"/>
                <a:t>웹페이지 디자인</a:t>
              </a:r>
              <a:endParaRPr lang="en-US" altLang="ko-KR" sz="1600" b="1"/>
            </a:p>
          </p:txBody>
        </p:sp>
        <p:pic>
          <p:nvPicPr>
            <p:cNvPr id="63" name="그림 3" descr="computer.jpg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263" y="1983209"/>
              <a:ext cx="1428750" cy="142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935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5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데이터베이스 </a:t>
              </a:r>
              <a:r>
                <a:rPr lang="en-US" altLang="ko-KR" sz="5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(DB)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33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데이터베이스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62079" y="4227975"/>
            <a:ext cx="6481763" cy="1714500"/>
            <a:chOff x="2887480" y="4541243"/>
            <a:chExt cx="6481763" cy="1714500"/>
          </a:xfrm>
        </p:grpSpPr>
        <p:pic>
          <p:nvPicPr>
            <p:cNvPr id="9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9555" y="4782543"/>
              <a:ext cx="819150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직선 화살표 연결선 9">
              <a:extLst/>
            </p:cNvPr>
            <p:cNvCxnSpPr/>
            <p:nvPr/>
          </p:nvCxnSpPr>
          <p:spPr>
            <a:xfrm>
              <a:off x="3871730" y="5179418"/>
              <a:ext cx="2217738" cy="3175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그룹 32"/>
            <p:cNvGrpSpPr>
              <a:grpSpLocks/>
            </p:cNvGrpSpPr>
            <p:nvPr/>
          </p:nvGrpSpPr>
          <p:grpSpPr bwMode="auto">
            <a:xfrm>
              <a:off x="6162493" y="4541243"/>
              <a:ext cx="3206750" cy="1714500"/>
              <a:chOff x="3491880" y="4522787"/>
              <a:chExt cx="3206454" cy="1714525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2" name="직사각형 11">
                <a:extLst/>
              </p:cNvPr>
              <p:cNvSpPr/>
              <p:nvPr/>
            </p:nvSpPr>
            <p:spPr>
              <a:xfrm>
                <a:off x="3491880" y="4522787"/>
                <a:ext cx="3206454" cy="1714525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27"/>
              <p:cNvSpPr txBox="1">
                <a:spLocks noChangeArrowheads="1"/>
              </p:cNvSpPr>
              <p:nvPr/>
            </p:nvSpPr>
            <p:spPr bwMode="auto">
              <a:xfrm>
                <a:off x="3529976" y="5139898"/>
                <a:ext cx="864832" cy="3693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FontTx/>
                  <a:buNone/>
                </a:pPr>
                <a:r>
                  <a:rPr lang="en-US" altLang="ko-KR" sz="1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DBMS</a:t>
                </a:r>
                <a:endParaRPr lang="ko-KR" altLang="en-US" sz="1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모서리가 둥근 직사각형 13">
                <a:extLst/>
              </p:cNvPr>
              <p:cNvSpPr/>
              <p:nvPr/>
            </p:nvSpPr>
            <p:spPr>
              <a:xfrm>
                <a:off x="5055423" y="4721228"/>
                <a:ext cx="1460365" cy="140019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pic>
            <p:nvPicPr>
              <p:cNvPr id="15" name="그림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2055" y="4768056"/>
                <a:ext cx="922338" cy="1065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7932555" y="5796956"/>
              <a:ext cx="1200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800" b="1"/>
                <a:t>DataBase</a:t>
              </a:r>
            </a:p>
          </p:txBody>
        </p:sp>
        <p:sp>
          <p:nvSpPr>
            <p:cNvPr id="18" name="TextBox 30"/>
            <p:cNvSpPr txBox="1">
              <a:spLocks noChangeArrowheads="1"/>
            </p:cNvSpPr>
            <p:nvPr/>
          </p:nvSpPr>
          <p:spPr bwMode="auto">
            <a:xfrm>
              <a:off x="3679643" y="4553943"/>
              <a:ext cx="25209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400" b="1"/>
                <a:t>요청</a:t>
              </a:r>
              <a:endParaRPr lang="en-US" altLang="ko-KR" sz="1400" b="1"/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400"/>
                <a:t>(</a:t>
              </a:r>
              <a:r>
                <a:rPr lang="ko-KR" altLang="en-US" sz="1400"/>
                <a:t>조회</a:t>
              </a:r>
              <a:r>
                <a:rPr lang="en-US" altLang="ko-KR" sz="1400"/>
                <a:t>, </a:t>
              </a:r>
              <a:r>
                <a:rPr lang="ko-KR" altLang="en-US" sz="1400"/>
                <a:t>입력</a:t>
              </a:r>
              <a:r>
                <a:rPr lang="en-US" altLang="ko-KR" sz="1400"/>
                <a:t>, </a:t>
              </a:r>
              <a:r>
                <a:rPr lang="ko-KR" altLang="en-US" sz="1400"/>
                <a:t>수정</a:t>
              </a:r>
              <a:r>
                <a:rPr lang="en-US" altLang="ko-KR" sz="1400"/>
                <a:t> </a:t>
              </a:r>
              <a:r>
                <a:rPr lang="ko-KR" altLang="en-US" sz="1400"/>
                <a:t>삭제</a:t>
              </a:r>
              <a:r>
                <a:rPr lang="en-US" altLang="ko-KR" sz="1400"/>
                <a:t>)</a:t>
              </a:r>
              <a:endParaRPr lang="ko-KR" altLang="en-US" sz="1400"/>
            </a:p>
          </p:txBody>
        </p:sp>
        <p:sp>
          <p:nvSpPr>
            <p:cNvPr id="20" name="TextBox 33"/>
            <p:cNvSpPr txBox="1">
              <a:spLocks noChangeArrowheads="1"/>
            </p:cNvSpPr>
            <p:nvPr/>
          </p:nvSpPr>
          <p:spPr bwMode="auto">
            <a:xfrm>
              <a:off x="2887480" y="5501681"/>
              <a:ext cx="9159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800" b="1"/>
                <a:t>Client</a:t>
              </a:r>
              <a:endParaRPr lang="ko-KR" altLang="en-US" sz="1800" b="1"/>
            </a:p>
          </p:txBody>
        </p:sp>
        <p:cxnSp>
          <p:nvCxnSpPr>
            <p:cNvPr id="21" name="직선 화살표 연결선 20">
              <a:extLst/>
            </p:cNvPr>
            <p:cNvCxnSpPr/>
            <p:nvPr/>
          </p:nvCxnSpPr>
          <p:spPr>
            <a:xfrm>
              <a:off x="7068955" y="5334993"/>
              <a:ext cx="841375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/>
            </p:cNvPr>
            <p:cNvCxnSpPr/>
            <p:nvPr/>
          </p:nvCxnSpPr>
          <p:spPr>
            <a:xfrm>
              <a:off x="3871730" y="5492156"/>
              <a:ext cx="2217738" cy="3175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39"/>
            <p:cNvSpPr txBox="1">
              <a:spLocks noChangeArrowheads="1"/>
            </p:cNvSpPr>
            <p:nvPr/>
          </p:nvSpPr>
          <p:spPr bwMode="auto">
            <a:xfrm>
              <a:off x="3679643" y="5585818"/>
              <a:ext cx="25209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400" b="1"/>
                <a:t>응답</a:t>
              </a:r>
              <a:endParaRPr lang="en-US" altLang="ko-KR" sz="1400" b="1"/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400"/>
                <a:t>(</a:t>
              </a:r>
              <a:r>
                <a:rPr lang="ko-KR" altLang="en-US" sz="1400"/>
                <a:t>처리 결과</a:t>
              </a:r>
              <a:r>
                <a:rPr lang="en-US" altLang="ko-KR" sz="1400"/>
                <a:t>)</a:t>
              </a:r>
              <a:endParaRPr lang="ko-KR" altLang="en-US" sz="1400"/>
            </a:p>
          </p:txBody>
        </p:sp>
        <p:sp>
          <p:nvSpPr>
            <p:cNvPr id="25" name="TextBox 36"/>
            <p:cNvSpPr txBox="1">
              <a:spLocks noChangeArrowheads="1"/>
            </p:cNvSpPr>
            <p:nvPr/>
          </p:nvSpPr>
          <p:spPr bwMode="auto">
            <a:xfrm>
              <a:off x="7156268" y="4987331"/>
              <a:ext cx="7000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400" b="1"/>
                <a:t>관리</a:t>
              </a: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1110098" y="1557338"/>
            <a:ext cx="9961563" cy="6264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필요한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정보를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여러 프로그램에서 사용할 수 있도록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데이터를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저장하는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것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25538" y="1009650"/>
            <a:ext cx="248657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데이터베이스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06305" y="3021244"/>
            <a:ext cx="9961563" cy="89058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정보에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대한 사용자의 다양한 요구를 적절히 처리하고 응답해줌으로써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이를 사용할 수 있게 하는 시스템으로 데이터베이스를 관리하는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소프트웨어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21745" y="2473556"/>
            <a:ext cx="63093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DBMS(Database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Management System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298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데이터베이스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4265" y="908039"/>
            <a:ext cx="35491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DBMS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의 종류</a:t>
            </a:r>
          </a:p>
        </p:txBody>
      </p:sp>
      <p:graphicFrame>
        <p:nvGraphicFramePr>
          <p:cNvPr id="23" name="표 22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96003"/>
              </p:ext>
            </p:extLst>
          </p:nvPr>
        </p:nvGraphicFramePr>
        <p:xfrm>
          <a:off x="1144265" y="1542391"/>
          <a:ext cx="9885685" cy="4307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9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33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335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335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335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335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1424" marR="91424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Server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4" marR="91424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Oracle</a:t>
                      </a:r>
                      <a:endParaRPr lang="ko-KR" altLang="en-US" sz="18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4" marR="91424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4" marR="91424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MariaDB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4" marR="91424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SQLite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4" marR="91424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3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제조사</a:t>
                      </a:r>
                    </a:p>
                  </a:txBody>
                  <a:tcPr marL="91424" marR="91424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4" marR="91424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Oracle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4" marR="91424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Oracle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4" marR="91424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MariaDB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재단</a:t>
                      </a:r>
                    </a:p>
                  </a:txBody>
                  <a:tcPr marL="91424" marR="91424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리처드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힙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4" marR="91424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3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운영체제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</a:t>
                      </a:r>
                    </a:p>
                  </a:txBody>
                  <a:tcPr marL="91424" marR="91424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</a:t>
                      </a:r>
                    </a:p>
                  </a:txBody>
                  <a:tcPr marL="91424" marR="91424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유닉스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리눅스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4" marR="91424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유닉스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리눅스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4" marR="91424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유닉스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리눅스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4" marR="91424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4" marR="91424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3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용도</a:t>
                      </a:r>
                    </a:p>
                  </a:txBody>
                  <a:tcPr marL="91424" marR="91424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윈도우기반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기업용</a:t>
                      </a:r>
                    </a:p>
                  </a:txBody>
                  <a:tcPr marL="91424" marR="91424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대용량 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</a:p>
                  </a:txBody>
                  <a:tcPr marL="91424" marR="91424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소용량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</a:p>
                  </a:txBody>
                  <a:tcPr marL="91424" marR="91424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소용량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</a:p>
                  </a:txBody>
                  <a:tcPr marL="91424" marR="91424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전용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</a:p>
                  </a:txBody>
                  <a:tcPr marL="91424" marR="91424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3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데이터베이스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25538" y="2473200"/>
            <a:ext cx="182614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SQL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종류</a:t>
            </a:r>
          </a:p>
        </p:txBody>
      </p:sp>
      <p:graphicFrame>
        <p:nvGraphicFramePr>
          <p:cNvPr id="23" name="표 22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939880"/>
              </p:ext>
            </p:extLst>
          </p:nvPr>
        </p:nvGraphicFramePr>
        <p:xfrm>
          <a:off x="1125538" y="3041946"/>
          <a:ext cx="10028236" cy="2952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45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022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414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8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1444" marR="91444" marT="45727" marB="45727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1444" marR="91444" marT="45727" marB="45727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marL="91444" marR="91444" marT="45727" marB="45727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1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DDL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(Data</a:t>
                      </a:r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Definition Language)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</a:t>
                      </a:r>
                      <a:r>
                        <a:rPr lang="ko-KR" altLang="en-US" sz="1600" b="1" i="0" u="non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정의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하는 언어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CREATE,</a:t>
                      </a:r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ALTER, DROP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1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DML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(Data</a:t>
                      </a:r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Manipulation Language)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</a:t>
                      </a:r>
                      <a:r>
                        <a:rPr lang="ko-KR" altLang="en-US" sz="1600" b="1" i="0" u="none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조작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하는 언어 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INSERT,</a:t>
                      </a:r>
                      <a:r>
                        <a:rPr lang="ko-KR" altLang="en-US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SELECT,</a:t>
                      </a:r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UPDATE, DELETE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1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DCL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(Data Control Language)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</a:t>
                      </a:r>
                      <a:r>
                        <a:rPr lang="ko-KR" altLang="en-US" sz="1600" b="1" i="0" u="none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하는 언어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GRANT,</a:t>
                      </a:r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REVOKE, COMMIT, ROLLBACK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1110098" y="1557338"/>
            <a:ext cx="9961563" cy="6264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DBMS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에서 데이터를 조작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생성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제어하는데 사용하는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표준언어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5538" y="1009650"/>
            <a:ext cx="55009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SQL(Structured Query Language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30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5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우리는 </a:t>
              </a:r>
              <a:r>
                <a:rPr lang="ko-KR" altLang="en-US" sz="5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할 수 있다</a:t>
              </a:r>
              <a:r>
                <a:rPr lang="en-US" altLang="ko-KR" sz="5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163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우리는 할 수 있다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049137" y="1333680"/>
            <a:ext cx="6096215" cy="4948491"/>
            <a:chOff x="3012561" y="1309296"/>
            <a:chExt cx="6096215" cy="4948491"/>
          </a:xfrm>
        </p:grpSpPr>
        <p:sp>
          <p:nvSpPr>
            <p:cNvPr id="3" name="자유형 2"/>
            <p:cNvSpPr/>
            <p:nvPr/>
          </p:nvSpPr>
          <p:spPr>
            <a:xfrm>
              <a:off x="5527490" y="1309296"/>
              <a:ext cx="2328639" cy="2676596"/>
            </a:xfrm>
            <a:custGeom>
              <a:avLst/>
              <a:gdLst>
                <a:gd name="connsiteX0" fmla="*/ 0 w 2676595"/>
                <a:gd name="connsiteY0" fmla="*/ 1164319 h 2328638"/>
                <a:gd name="connsiteX1" fmla="*/ 582160 w 2676595"/>
                <a:gd name="connsiteY1" fmla="*/ 1 h 2328638"/>
                <a:gd name="connsiteX2" fmla="*/ 2094436 w 2676595"/>
                <a:gd name="connsiteY2" fmla="*/ 1 h 2328638"/>
                <a:gd name="connsiteX3" fmla="*/ 2676595 w 2676595"/>
                <a:gd name="connsiteY3" fmla="*/ 1164319 h 2328638"/>
                <a:gd name="connsiteX4" fmla="*/ 2094436 w 2676595"/>
                <a:gd name="connsiteY4" fmla="*/ 2328637 h 2328638"/>
                <a:gd name="connsiteX5" fmla="*/ 582160 w 2676595"/>
                <a:gd name="connsiteY5" fmla="*/ 2328637 h 2328638"/>
                <a:gd name="connsiteX6" fmla="*/ 0 w 2676595"/>
                <a:gd name="connsiteY6" fmla="*/ 1164319 h 23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6595" h="2328638">
                  <a:moveTo>
                    <a:pt x="1338298" y="0"/>
                  </a:moveTo>
                  <a:lnTo>
                    <a:pt x="2676593" y="506480"/>
                  </a:lnTo>
                  <a:lnTo>
                    <a:pt x="2676593" y="1822159"/>
                  </a:lnTo>
                  <a:lnTo>
                    <a:pt x="1338298" y="2328638"/>
                  </a:lnTo>
                  <a:lnTo>
                    <a:pt x="2" y="1822159"/>
                  </a:lnTo>
                  <a:lnTo>
                    <a:pt x="2" y="506480"/>
                  </a:lnTo>
                  <a:lnTo>
                    <a:pt x="1338298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6219" tIns="470444" rIns="416220" bIns="470443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400" kern="1200" dirty="0" smtClean="0"/>
                <a:t>책을 읽고 </a:t>
              </a:r>
              <a:r>
                <a:rPr lang="en-US" altLang="ko-KR" sz="1400" kern="1200" dirty="0" smtClean="0"/>
                <a:t/>
              </a:r>
              <a:br>
                <a:rPr lang="en-US" altLang="ko-KR" sz="1400" kern="1200" dirty="0" smtClean="0"/>
              </a:br>
              <a:r>
                <a:rPr lang="ko-KR" altLang="en-US" sz="1400" kern="1200" dirty="0" smtClean="0"/>
                <a:t>인터넷만 검색할 수 있으면 누구나 할 수 있다</a:t>
              </a:r>
              <a:r>
                <a:rPr lang="en-US" altLang="ko-KR" sz="1400" kern="1200" dirty="0" smtClean="0"/>
                <a:t>!</a:t>
              </a:r>
              <a:endParaRPr lang="ko-KR" altLang="en-US" sz="1400" kern="1200" dirty="0"/>
            </a:p>
          </p:txBody>
        </p:sp>
        <p:sp>
          <p:nvSpPr>
            <p:cNvPr id="9" name="자유형 8"/>
            <p:cNvSpPr/>
            <p:nvPr/>
          </p:nvSpPr>
          <p:spPr>
            <a:xfrm>
              <a:off x="3012561" y="1309296"/>
              <a:ext cx="2328639" cy="2676596"/>
            </a:xfrm>
            <a:custGeom>
              <a:avLst/>
              <a:gdLst>
                <a:gd name="connsiteX0" fmla="*/ 0 w 2676595"/>
                <a:gd name="connsiteY0" fmla="*/ 1164319 h 2328638"/>
                <a:gd name="connsiteX1" fmla="*/ 582160 w 2676595"/>
                <a:gd name="connsiteY1" fmla="*/ 1 h 2328638"/>
                <a:gd name="connsiteX2" fmla="*/ 2094436 w 2676595"/>
                <a:gd name="connsiteY2" fmla="*/ 1 h 2328638"/>
                <a:gd name="connsiteX3" fmla="*/ 2676595 w 2676595"/>
                <a:gd name="connsiteY3" fmla="*/ 1164319 h 2328638"/>
                <a:gd name="connsiteX4" fmla="*/ 2094436 w 2676595"/>
                <a:gd name="connsiteY4" fmla="*/ 2328637 h 2328638"/>
                <a:gd name="connsiteX5" fmla="*/ 582160 w 2676595"/>
                <a:gd name="connsiteY5" fmla="*/ 2328637 h 2328638"/>
                <a:gd name="connsiteX6" fmla="*/ 0 w 2676595"/>
                <a:gd name="connsiteY6" fmla="*/ 1164319 h 23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6595" h="2328638">
                  <a:moveTo>
                    <a:pt x="1338298" y="0"/>
                  </a:moveTo>
                  <a:lnTo>
                    <a:pt x="2676593" y="506480"/>
                  </a:lnTo>
                  <a:lnTo>
                    <a:pt x="2676593" y="1822159"/>
                  </a:lnTo>
                  <a:lnTo>
                    <a:pt x="1338298" y="2328638"/>
                  </a:lnTo>
                  <a:lnTo>
                    <a:pt x="2" y="1822159"/>
                  </a:lnTo>
                  <a:lnTo>
                    <a:pt x="2" y="506480"/>
                  </a:lnTo>
                  <a:lnTo>
                    <a:pt x="1338298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485121"/>
                <a:satOff val="-27976"/>
                <a:lumOff val="2876"/>
                <a:alphaOff val="0"/>
              </a:schemeClr>
            </a:fillRef>
            <a:effectRef idx="0">
              <a:schemeClr val="accent2">
                <a:hueOff val="-485121"/>
                <a:satOff val="-27976"/>
                <a:lumOff val="287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2879" tIns="417104" rIns="362880" bIns="417103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400" kern="1200" dirty="0" smtClean="0"/>
                <a:t>모두 처음엔 간단한 기초부터 시작했다</a:t>
              </a:r>
              <a:r>
                <a:rPr lang="en-US" altLang="ko-KR" sz="1400" kern="1200" dirty="0" smtClean="0"/>
                <a:t>.</a:t>
              </a:r>
            </a:p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kern="1200" dirty="0" smtClean="0"/>
                <a:t>(</a:t>
              </a:r>
              <a:r>
                <a:rPr lang="ko-KR" altLang="en-US" sz="1400" kern="1200" dirty="0" smtClean="0"/>
                <a:t>동그라미</a:t>
              </a:r>
              <a:r>
                <a:rPr lang="en-US" altLang="ko-KR" sz="1400" kern="1200" dirty="0" smtClean="0"/>
                <a:t>/</a:t>
              </a:r>
              <a:r>
                <a:rPr lang="ko-KR" altLang="en-US" sz="1400" kern="1200" dirty="0" smtClean="0"/>
                <a:t>사각형 그리기</a:t>
              </a:r>
              <a:r>
                <a:rPr lang="en-US" altLang="ko-KR" sz="1400" kern="1200" dirty="0" smtClean="0"/>
                <a:t>, </a:t>
              </a:r>
              <a:r>
                <a:rPr lang="ko-KR" altLang="en-US" sz="1400" kern="1200" dirty="0" smtClean="0"/>
                <a:t>오목게임</a:t>
              </a:r>
              <a:r>
                <a:rPr lang="en-US" altLang="ko-KR" sz="1400" kern="1200" dirty="0" smtClean="0"/>
                <a:t>, Hello World)</a:t>
              </a:r>
              <a:endParaRPr lang="ko-KR" altLang="en-US" sz="1400" kern="1200" dirty="0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4265207" y="3581191"/>
              <a:ext cx="2328639" cy="2676596"/>
            </a:xfrm>
            <a:custGeom>
              <a:avLst/>
              <a:gdLst>
                <a:gd name="connsiteX0" fmla="*/ 0 w 2676595"/>
                <a:gd name="connsiteY0" fmla="*/ 1164319 h 2328638"/>
                <a:gd name="connsiteX1" fmla="*/ 582160 w 2676595"/>
                <a:gd name="connsiteY1" fmla="*/ 1 h 2328638"/>
                <a:gd name="connsiteX2" fmla="*/ 2094436 w 2676595"/>
                <a:gd name="connsiteY2" fmla="*/ 1 h 2328638"/>
                <a:gd name="connsiteX3" fmla="*/ 2676595 w 2676595"/>
                <a:gd name="connsiteY3" fmla="*/ 1164319 h 2328638"/>
                <a:gd name="connsiteX4" fmla="*/ 2094436 w 2676595"/>
                <a:gd name="connsiteY4" fmla="*/ 2328637 h 2328638"/>
                <a:gd name="connsiteX5" fmla="*/ 582160 w 2676595"/>
                <a:gd name="connsiteY5" fmla="*/ 2328637 h 2328638"/>
                <a:gd name="connsiteX6" fmla="*/ 0 w 2676595"/>
                <a:gd name="connsiteY6" fmla="*/ 1164319 h 23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6595" h="2328638">
                  <a:moveTo>
                    <a:pt x="1338298" y="0"/>
                  </a:moveTo>
                  <a:lnTo>
                    <a:pt x="2676593" y="506480"/>
                  </a:lnTo>
                  <a:lnTo>
                    <a:pt x="2676593" y="1822159"/>
                  </a:lnTo>
                  <a:lnTo>
                    <a:pt x="1338298" y="2328638"/>
                  </a:lnTo>
                  <a:lnTo>
                    <a:pt x="2" y="1822159"/>
                  </a:lnTo>
                  <a:lnTo>
                    <a:pt x="2" y="506480"/>
                  </a:lnTo>
                  <a:lnTo>
                    <a:pt x="1338298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970242"/>
                <a:satOff val="-55952"/>
                <a:lumOff val="5752"/>
                <a:alphaOff val="0"/>
              </a:schemeClr>
            </a:fillRef>
            <a:effectRef idx="0">
              <a:schemeClr val="accent2">
                <a:hueOff val="-970242"/>
                <a:satOff val="-55952"/>
                <a:lumOff val="575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6219" tIns="470444" rIns="416220" bIns="470443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400" kern="1200" dirty="0" smtClean="0"/>
                <a:t>프로그래밍은 </a:t>
              </a:r>
              <a:r>
                <a:rPr lang="en-US" altLang="ko-KR" sz="1400" kern="1200" dirty="0" smtClean="0"/>
                <a:t/>
              </a:r>
              <a:br>
                <a:rPr lang="en-US" altLang="ko-KR" sz="1400" kern="1200" dirty="0" smtClean="0"/>
              </a:br>
              <a:r>
                <a:rPr lang="ko-KR" altLang="en-US" sz="1400" kern="1200" dirty="0" smtClean="0"/>
                <a:t>천재들만 할 수 있는 것이 아니다</a:t>
              </a:r>
              <a:r>
                <a:rPr lang="en-US" altLang="ko-KR" sz="1400" kern="1200" dirty="0" smtClean="0"/>
                <a:t>.</a:t>
              </a:r>
            </a:p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400" kern="1200" dirty="0" smtClean="0"/>
                <a:t>의지가 필요할 뿐</a:t>
              </a:r>
              <a:r>
                <a:rPr lang="en-US" altLang="ko-KR" sz="1400" kern="1200" dirty="0" smtClean="0"/>
                <a:t>…</a:t>
              </a:r>
              <a:endParaRPr lang="ko-KR" altLang="en-US" sz="1400" kern="1200" dirty="0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6780137" y="3581191"/>
              <a:ext cx="2328639" cy="2676596"/>
            </a:xfrm>
            <a:custGeom>
              <a:avLst/>
              <a:gdLst>
                <a:gd name="connsiteX0" fmla="*/ 0 w 2676595"/>
                <a:gd name="connsiteY0" fmla="*/ 1164319 h 2328638"/>
                <a:gd name="connsiteX1" fmla="*/ 582160 w 2676595"/>
                <a:gd name="connsiteY1" fmla="*/ 1 h 2328638"/>
                <a:gd name="connsiteX2" fmla="*/ 2094436 w 2676595"/>
                <a:gd name="connsiteY2" fmla="*/ 1 h 2328638"/>
                <a:gd name="connsiteX3" fmla="*/ 2676595 w 2676595"/>
                <a:gd name="connsiteY3" fmla="*/ 1164319 h 2328638"/>
                <a:gd name="connsiteX4" fmla="*/ 2094436 w 2676595"/>
                <a:gd name="connsiteY4" fmla="*/ 2328637 h 2328638"/>
                <a:gd name="connsiteX5" fmla="*/ 582160 w 2676595"/>
                <a:gd name="connsiteY5" fmla="*/ 2328637 h 2328638"/>
                <a:gd name="connsiteX6" fmla="*/ 0 w 2676595"/>
                <a:gd name="connsiteY6" fmla="*/ 1164319 h 23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6595" h="2328638">
                  <a:moveTo>
                    <a:pt x="1338298" y="0"/>
                  </a:moveTo>
                  <a:lnTo>
                    <a:pt x="2676593" y="506480"/>
                  </a:lnTo>
                  <a:lnTo>
                    <a:pt x="2676593" y="1822159"/>
                  </a:lnTo>
                  <a:lnTo>
                    <a:pt x="1338298" y="2328638"/>
                  </a:lnTo>
                  <a:lnTo>
                    <a:pt x="2" y="1822159"/>
                  </a:lnTo>
                  <a:lnTo>
                    <a:pt x="2" y="506480"/>
                  </a:lnTo>
                  <a:lnTo>
                    <a:pt x="1338298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0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2879" tIns="417104" rIns="362880" bIns="417103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400" kern="1200" dirty="0" smtClean="0"/>
                <a:t>더하기와 빼기</a:t>
              </a:r>
              <a:r>
                <a:rPr lang="en-US" altLang="ko-KR" sz="1400" kern="1200" dirty="0" smtClean="0"/>
                <a:t>, </a:t>
              </a:r>
              <a:br>
                <a:rPr lang="en-US" altLang="ko-KR" sz="1400" kern="1200" dirty="0" smtClean="0"/>
              </a:br>
              <a:r>
                <a:rPr lang="ko-KR" altLang="en-US" sz="1400" kern="1200" dirty="0" smtClean="0"/>
                <a:t>구구단만이 있을 </a:t>
              </a:r>
              <a:r>
                <a:rPr lang="en-US" altLang="ko-KR" sz="1400" kern="1200" dirty="0" smtClean="0"/>
                <a:t/>
              </a:r>
              <a:br>
                <a:rPr lang="en-US" altLang="ko-KR" sz="1400" kern="1200" dirty="0" smtClean="0"/>
              </a:br>
              <a:r>
                <a:rPr lang="ko-KR" altLang="en-US" sz="1400" kern="1200" dirty="0" smtClean="0"/>
                <a:t>뿐이다</a:t>
              </a:r>
              <a:r>
                <a:rPr lang="en-US" altLang="ko-KR" sz="1400" kern="1200" dirty="0" smtClean="0"/>
                <a:t>.</a:t>
              </a:r>
              <a:endParaRPr lang="ko-KR" altLang="en-US" sz="1400" kern="1200" dirty="0"/>
            </a:p>
          </p:txBody>
        </p:sp>
        <p:sp>
          <p:nvSpPr>
            <p:cNvPr id="5" name="육각형 4"/>
            <p:cNvSpPr/>
            <p:nvPr/>
          </p:nvSpPr>
          <p:spPr>
            <a:xfrm rot="5400000">
              <a:off x="2996228" y="1620427"/>
              <a:ext cx="2361304" cy="2054335"/>
            </a:xfrm>
            <a:prstGeom prst="hexagon">
              <a:avLst>
                <a:gd name="adj" fmla="val 25000"/>
                <a:gd name="vf" fmla="val 115470"/>
              </a:avLst>
            </a:pr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485121"/>
                <a:satOff val="-27976"/>
                <a:lumOff val="2876"/>
                <a:alphaOff val="0"/>
              </a:schemeClr>
            </a:fillRef>
            <a:effectRef idx="0">
              <a:schemeClr val="accent2">
                <a:hueOff val="-485121"/>
                <a:satOff val="-27976"/>
                <a:lumOff val="287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육각형 13"/>
            <p:cNvSpPr/>
            <p:nvPr/>
          </p:nvSpPr>
          <p:spPr>
            <a:xfrm rot="5400000">
              <a:off x="5511157" y="1620427"/>
              <a:ext cx="2361304" cy="2054335"/>
            </a:xfrm>
            <a:prstGeom prst="hexagon">
              <a:avLst>
                <a:gd name="adj" fmla="val 25000"/>
                <a:gd name="vf" fmla="val 115470"/>
              </a:avLst>
            </a:pr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485121"/>
                <a:satOff val="-27976"/>
                <a:lumOff val="2876"/>
                <a:alphaOff val="0"/>
              </a:schemeClr>
            </a:fillRef>
            <a:effectRef idx="0">
              <a:schemeClr val="accent2">
                <a:hueOff val="-485121"/>
                <a:satOff val="-27976"/>
                <a:lumOff val="287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육각형 14"/>
            <p:cNvSpPr/>
            <p:nvPr/>
          </p:nvSpPr>
          <p:spPr>
            <a:xfrm rot="5400000">
              <a:off x="4248874" y="3892322"/>
              <a:ext cx="2361304" cy="2054335"/>
            </a:xfrm>
            <a:prstGeom prst="hexagon">
              <a:avLst>
                <a:gd name="adj" fmla="val 25000"/>
                <a:gd name="vf" fmla="val 115470"/>
              </a:avLst>
            </a:pr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485121"/>
                <a:satOff val="-27976"/>
                <a:lumOff val="2876"/>
                <a:alphaOff val="0"/>
              </a:schemeClr>
            </a:fillRef>
            <a:effectRef idx="0">
              <a:schemeClr val="accent2">
                <a:hueOff val="-485121"/>
                <a:satOff val="-27976"/>
                <a:lumOff val="287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육각형 15"/>
            <p:cNvSpPr/>
            <p:nvPr/>
          </p:nvSpPr>
          <p:spPr>
            <a:xfrm rot="5400000">
              <a:off x="6763804" y="3892322"/>
              <a:ext cx="2361304" cy="2054335"/>
            </a:xfrm>
            <a:prstGeom prst="hexagon">
              <a:avLst>
                <a:gd name="adj" fmla="val 25000"/>
                <a:gd name="vf" fmla="val 115470"/>
              </a:avLst>
            </a:pr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485121"/>
                <a:satOff val="-27976"/>
                <a:lumOff val="2876"/>
                <a:alphaOff val="0"/>
              </a:schemeClr>
            </a:fillRef>
            <a:effectRef idx="0">
              <a:schemeClr val="accent2">
                <a:hueOff val="-485121"/>
                <a:satOff val="-27976"/>
                <a:lumOff val="2876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8076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2">
            <a:extLst/>
          </p:cNvPr>
          <p:cNvSpPr/>
          <p:nvPr/>
        </p:nvSpPr>
        <p:spPr bwMode="auto">
          <a:xfrm>
            <a:off x="1127487" y="1631090"/>
            <a:ext cx="9962759" cy="7015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SI(System Integration) :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정보시스템 개발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4265" y="1053695"/>
            <a:ext cx="610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주요 취업직무</a:t>
            </a:r>
          </a:p>
        </p:txBody>
      </p:sp>
      <p:sp>
        <p:nvSpPr>
          <p:cNvPr id="8" name="사각형: 둥근 모서리 12">
            <a:extLst/>
          </p:cNvPr>
          <p:cNvSpPr/>
          <p:nvPr/>
        </p:nvSpPr>
        <p:spPr bwMode="auto">
          <a:xfrm>
            <a:off x="1127487" y="2593386"/>
            <a:ext cx="9962759" cy="7013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솔루션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(Solution) :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유지보수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업그레이드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추가개발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사각형: 둥근 모서리 12">
            <a:extLst/>
          </p:cNvPr>
          <p:cNvSpPr/>
          <p:nvPr/>
        </p:nvSpPr>
        <p:spPr bwMode="auto">
          <a:xfrm>
            <a:off x="1127487" y="4505806"/>
            <a:ext cx="9962759" cy="7013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ERP(Enterprise Requirement </a:t>
            </a:r>
            <a:r>
              <a:rPr lang="en-US" altLang="ko-KR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Planning) : </a:t>
            </a: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전사적 자원 관리 시스템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각형: 둥근 모서리 12">
            <a:extLst/>
          </p:cNvPr>
          <p:cNvSpPr/>
          <p:nvPr/>
        </p:nvSpPr>
        <p:spPr bwMode="auto">
          <a:xfrm>
            <a:off x="1127487" y="3549596"/>
            <a:ext cx="9962759" cy="7013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SM(System Management):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유지보수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C9CE199-87DF-469C-8E60-148EB3247574}"/>
              </a:ext>
            </a:extLst>
          </p:cNvPr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앞으로 가야할 길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14500" y="5277350"/>
            <a:ext cx="285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hlinkClick r:id="rId2"/>
              </a:rPr>
              <a:t>https</a:t>
            </a:r>
            <a:r>
              <a:rPr lang="en-US" altLang="ko-KR">
                <a:hlinkClick r:id="rId2"/>
              </a:rPr>
              <a:t>://www.ecount.co.kr</a:t>
            </a:r>
            <a:r>
              <a:rPr lang="en-US" altLang="ko-KR" smtClean="0">
                <a:hlinkClick r:id="rId2"/>
              </a:rPr>
              <a:t>/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1432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앞으로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가야할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길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11" name="그림 11" descr="경력개발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47" y="1038453"/>
            <a:ext cx="10509105" cy="542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97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7651016" y="2265770"/>
            <a:ext cx="2747246" cy="29133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수료생 면담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-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희망직종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파악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진로설정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협력 업체발굴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-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채용업체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발굴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협력업체    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채용확인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면접자료 제공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이력서 첨삭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취업할 수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있다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!!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676454" y="1209379"/>
            <a:ext cx="1440000" cy="50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이력서작성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6452" y="1903946"/>
            <a:ext cx="1440000" cy="50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실전대비 면접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76451" y="2598513"/>
            <a:ext cx="1440000" cy="50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입사지원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76450" y="3293080"/>
            <a:ext cx="1440000" cy="50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>
                <a:solidFill>
                  <a:schemeClr val="tx1"/>
                </a:solidFill>
                <a:latin typeface="+mn-ea"/>
              </a:rPr>
              <a:t>서류심사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676450" y="3987647"/>
            <a:ext cx="1440000" cy="50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면    접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52172" y="4682214"/>
            <a:ext cx="1440000" cy="50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취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업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이등변 삼각형 1"/>
          <p:cNvSpPr/>
          <p:nvPr/>
        </p:nvSpPr>
        <p:spPr>
          <a:xfrm rot="5400000">
            <a:off x="4715305" y="2268119"/>
            <a:ext cx="1561763" cy="3879482"/>
          </a:xfrm>
          <a:prstGeom prst="triangle">
            <a:avLst>
              <a:gd name="adj" fmla="val 27202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06150" y="3730428"/>
            <a:ext cx="154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개월간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469028" y="1205476"/>
            <a:ext cx="2929234" cy="496887"/>
          </a:xfrm>
          <a:prstGeom prst="roundRect">
            <a:avLst/>
          </a:prstGeom>
          <a:solidFill>
            <a:srgbClr val="FEC9B8"/>
          </a:solidFill>
          <a:ln w="19050">
            <a:solidFill>
              <a:srgbClr val="FEC9B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반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담임제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652172" y="5492226"/>
            <a:ext cx="8746090" cy="661357"/>
          </a:xfrm>
          <a:prstGeom prst="roundRect">
            <a:avLst/>
          </a:prstGeom>
          <a:solidFill>
            <a:srgbClr val="C7DDF1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18</a:t>
            </a:r>
            <a:r>
              <a:rPr lang="ko-KR" altLang="en-US" sz="2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년 상반기 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수료생 취업률 약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80% 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달성</a:t>
            </a:r>
            <a:endParaRPr lang="en-US" altLang="ko-KR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435928" y="1870410"/>
            <a:ext cx="1588711" cy="5143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취업담임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30709" y="3927243"/>
            <a:ext cx="1910648" cy="64127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502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프로그래밍언어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7966" y="5024438"/>
            <a:ext cx="4976601" cy="130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저급언어</a:t>
            </a:r>
            <a:endParaRPr lang="en-US" altLang="ko-KR" b="1" dirty="0"/>
          </a:p>
          <a:p>
            <a:endParaRPr lang="en-US" altLang="ko-KR" sz="300" b="1" dirty="0"/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sz="1600" dirty="0"/>
              <a:t>컴퓨터가 이해하기 쉬운 </a:t>
            </a:r>
            <a:r>
              <a:rPr lang="ko-KR" altLang="en-US" sz="1600" dirty="0" smtClean="0"/>
              <a:t>언어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sz="1600" dirty="0"/>
              <a:t>컴퓨터 중심의 언어</a:t>
            </a:r>
            <a:endParaRPr lang="en-US" altLang="ko-KR" sz="1600" dirty="0"/>
          </a:p>
          <a:p>
            <a:pPr>
              <a:lnSpc>
                <a:spcPct val="125000"/>
              </a:lnSpc>
            </a:pPr>
            <a:r>
              <a:rPr lang="en-US" altLang="ko-KR" sz="1400" dirty="0"/>
              <a:t>    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en-US" altLang="ko-KR" sz="1400" dirty="0"/>
              <a:t> </a:t>
            </a:r>
            <a:r>
              <a:rPr lang="ko-KR" altLang="en-US" sz="1400" dirty="0"/>
              <a:t>어셈블리어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08958" y="5012441"/>
            <a:ext cx="488598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고급언어</a:t>
            </a:r>
            <a:endParaRPr lang="en-US" altLang="ko-KR" b="1" dirty="0"/>
          </a:p>
          <a:p>
            <a:endParaRPr lang="en-US" altLang="ko-KR" sz="300" b="1" dirty="0"/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sz="1600" dirty="0"/>
              <a:t>사람이 이해하기 쉬운 언어</a:t>
            </a:r>
            <a:endParaRPr lang="en-US" altLang="ko-KR" sz="1600" dirty="0"/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sz="1600" dirty="0"/>
              <a:t>사람중심의 언어</a:t>
            </a:r>
            <a:endParaRPr lang="en-US" altLang="ko-KR" sz="1600" dirty="0"/>
          </a:p>
          <a:p>
            <a:pPr>
              <a:lnSpc>
                <a:spcPct val="125000"/>
              </a:lnSpc>
            </a:pPr>
            <a:r>
              <a:rPr lang="en-US" altLang="ko-KR" sz="1600" dirty="0"/>
              <a:t>    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en-US" altLang="ko-KR" sz="1600" dirty="0"/>
              <a:t> C/C</a:t>
            </a:r>
            <a:r>
              <a:rPr lang="en-US" altLang="ko-KR" sz="1600" dirty="0" smtClean="0"/>
              <a:t>++, java</a:t>
            </a:r>
            <a:r>
              <a:rPr lang="en-US" altLang="ko-KR" sz="1600" dirty="0"/>
              <a:t>, C# </a:t>
            </a:r>
            <a:r>
              <a:rPr lang="ko-KR" altLang="en-US" sz="1600" dirty="0"/>
              <a:t>등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10098" y="1557338"/>
            <a:ext cx="9961563" cy="89058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컴퓨터의 프로그램을 작성하는 과정을 뜻하며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일반적으로는 프로그램의 작성 방법의 결정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코딩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(coding),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에러 수정 등의 작업 모두를 가리키지만 코딩만을 가리킬 때도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있음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5538" y="1009650"/>
            <a:ext cx="217880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프로그래밍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10098" y="3243263"/>
            <a:ext cx="9961563" cy="84266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컴퓨터에서 작업을 수행하는 프로그램을 작성하기 위한 언어체계 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즉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사람이 컴퓨터와 소통하게 하는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요소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5538" y="2695575"/>
            <a:ext cx="30123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프로그래밍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언어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10098" y="4910136"/>
            <a:ext cx="9961563" cy="1566863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5538" y="4362450"/>
            <a:ext cx="373692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프로그래밍 언어 종류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773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Tip!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공부는 이렇게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!!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09596" y="1215301"/>
            <a:ext cx="10931525" cy="474467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이동시간 이용하여 이론 공부하기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596" y="1891590"/>
            <a:ext cx="10931525" cy="474467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스스로 해결하려 노력하기 및 끈기 있게 반복 학습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9596" y="2567879"/>
            <a:ext cx="10931525" cy="47446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수업 실습한 내용 반드시 실습해보기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9984" y="3244168"/>
            <a:ext cx="10931525" cy="47446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수업시간에 모르는 내용 적극적으로 질문하기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9983" y="3920457"/>
            <a:ext cx="10931525" cy="47446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스터디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그룹에 적극참여 하여 함께 공부하기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9982" y="4596746"/>
            <a:ext cx="10931525" cy="47446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학습내용은 반드시 자기표현으로 문서화하기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27884" y="5282179"/>
            <a:ext cx="10931525" cy="952109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본인의 노력 없이 수업을 듣기만 한다고 원하는 걸 다 얻을 수 없습니다</a:t>
            </a:r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31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프로그래밍언어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10098" y="1557338"/>
            <a:ext cx="9961563" cy="89058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현실 세계는 존재하는 사물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이론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개념 등은 독립적인 객체로 이루어져 있고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이것들이 서로 상호작용을 하며 사건들이 발생한다는 개념을 프로그램이 언어에 도입한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것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5538" y="1009650"/>
            <a:ext cx="451598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객체지향 프로그래밍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(OOP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10098" y="3397781"/>
            <a:ext cx="9961563" cy="1903453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코드의 높은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재사용성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용이한 코드 관리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신뢰성이 높은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프로그래밍 가능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대형 프로젝트에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적합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5538" y="2850094"/>
            <a:ext cx="424346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객체지향언어의 주요 특징</a:t>
            </a:r>
          </a:p>
        </p:txBody>
      </p:sp>
    </p:spTree>
    <p:extLst>
      <p:ext uri="{BB962C8B-B14F-4D97-AF65-F5344CB8AC3E}">
        <p14:creationId xmlns:p14="http://schemas.microsoft.com/office/powerpoint/2010/main" val="161040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프로그래밍언어 순위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59" y="1564102"/>
            <a:ext cx="5081301" cy="41423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159" y="1640302"/>
            <a:ext cx="4048129" cy="4142379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6677159" y="1010800"/>
            <a:ext cx="230223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pypl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사이트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5538" y="1009650"/>
            <a:ext cx="24897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Tiobe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사이트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76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프로그래밍언어 종류와 특징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70492"/>
              </p:ext>
            </p:extLst>
          </p:nvPr>
        </p:nvGraphicFramePr>
        <p:xfrm>
          <a:off x="1231899" y="1653116"/>
          <a:ext cx="9807575" cy="3382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03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771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ko-KR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/>
                        <a:t>시스템 프로그래밍 언어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절차지향 언어</a:t>
                      </a:r>
                      <a:endParaRPr lang="en-US" altLang="ko-KR" sz="1600" baseline="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/>
                        <a:t>활용 </a:t>
                      </a:r>
                      <a:r>
                        <a:rPr lang="en-US" altLang="ko-KR" sz="1600" baseline="0" dirty="0"/>
                        <a:t>: </a:t>
                      </a:r>
                      <a:r>
                        <a:rPr lang="ko-KR" altLang="en-US" sz="1600" baseline="0" dirty="0"/>
                        <a:t>운영체제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상용소프트웨어</a:t>
                      </a:r>
                      <a:r>
                        <a:rPr lang="en-US" altLang="ko-KR" sz="1600" baseline="0" dirty="0"/>
                        <a:t>(DBMS</a:t>
                      </a:r>
                      <a:r>
                        <a:rPr lang="ko-KR" altLang="en-US" sz="1600" baseline="0" dirty="0"/>
                        <a:t>등</a:t>
                      </a:r>
                      <a:r>
                        <a:rPr lang="en-US" altLang="ko-KR" sz="1600" baseline="0" dirty="0"/>
                        <a:t>), </a:t>
                      </a:r>
                      <a:r>
                        <a:rPr lang="ko-KR" altLang="en-US" sz="1600" baseline="0" dirty="0"/>
                        <a:t>컴파일러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 err="1" smtClean="0"/>
                        <a:t>임베디드</a:t>
                      </a:r>
                      <a:endParaRPr lang="en-US" altLang="ko-KR" sz="1600" baseline="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300" baseline="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/>
                        <a:t>* C++ : C</a:t>
                      </a:r>
                      <a:r>
                        <a:rPr lang="ko-KR" altLang="en-US" sz="1600" baseline="0" dirty="0" smtClean="0"/>
                        <a:t>의 </a:t>
                      </a:r>
                      <a:r>
                        <a:rPr lang="ko-KR" altLang="en-US" sz="1600" baseline="0" dirty="0" err="1" smtClean="0"/>
                        <a:t>확장판</a:t>
                      </a:r>
                      <a:r>
                        <a:rPr lang="ko-KR" altLang="en-US" sz="1600" baseline="0" dirty="0" smtClean="0"/>
                        <a:t> 개념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객체지향 언어</a:t>
                      </a:r>
                      <a:endParaRPr lang="en-US" altLang="ko-KR" sz="16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JAVA</a:t>
                      </a:r>
                      <a:endParaRPr lang="ko-KR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rgbClr val="C00000"/>
                          </a:solidFill>
                        </a:rPr>
                        <a:t>객체지향언어</a:t>
                      </a:r>
                      <a:r>
                        <a:rPr lang="ko-KR" altLang="en-US" sz="1600" dirty="0"/>
                        <a:t>로 다양한 기능이 있어 보다 개발환경이 </a:t>
                      </a:r>
                      <a:r>
                        <a:rPr lang="ko-KR" altLang="en-US" sz="1600" dirty="0" smtClean="0"/>
                        <a:t>편리하고</a:t>
                      </a:r>
                      <a:endParaRPr lang="en-US" altLang="ko-KR" sz="16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운영 체제에 상관없이 사용가능</a:t>
                      </a:r>
                      <a:endParaRPr lang="en-US" altLang="ko-KR" sz="16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활용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어플리케이션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웹 어플리케이션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모바일</a:t>
                      </a:r>
                      <a:r>
                        <a:rPr lang="ko-KR" altLang="en-US" sz="1600" dirty="0"/>
                        <a:t> 어플리케이션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C#</a:t>
                      </a:r>
                      <a:endParaRPr lang="ko-KR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/>
                        <a:t>C</a:t>
                      </a:r>
                      <a:r>
                        <a:rPr lang="en-US" altLang="ko-KR" sz="1600" baseline="0"/>
                        <a:t>++</a:t>
                      </a:r>
                      <a:r>
                        <a:rPr lang="ko-KR" altLang="en-US" sz="1600" baseline="0"/>
                        <a:t>과 </a:t>
                      </a:r>
                      <a:r>
                        <a:rPr lang="en-US" altLang="ko-KR" sz="1600" baseline="0"/>
                        <a:t>VB, JAVA</a:t>
                      </a:r>
                      <a:r>
                        <a:rPr lang="ko-KR" altLang="en-US" sz="1600" baseline="0"/>
                        <a:t>의 특징을 모아 제작</a:t>
                      </a:r>
                      <a:r>
                        <a:rPr lang="en-US" altLang="ko-KR" sz="1600" baseline="0"/>
                        <a:t>, JAVA</a:t>
                      </a:r>
                      <a:r>
                        <a:rPr lang="ko-KR" altLang="en-US" sz="1600" baseline="0"/>
                        <a:t>를 대응하기 위한 </a:t>
                      </a:r>
                      <a:r>
                        <a:rPr lang="en-US" altLang="ko-KR" sz="1600" baseline="0"/>
                        <a:t>MS</a:t>
                      </a:r>
                      <a:r>
                        <a:rPr lang="ko-KR" altLang="en-US" sz="1600" baseline="0"/>
                        <a:t>사 언어</a:t>
                      </a:r>
                      <a:endParaRPr lang="en-US" altLang="ko-KR" sz="1600" baseline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aseline="0"/>
                        <a:t>활용 </a:t>
                      </a:r>
                      <a:r>
                        <a:rPr lang="en-US" altLang="ko-KR" sz="1600" baseline="0"/>
                        <a:t>: </a:t>
                      </a:r>
                      <a:r>
                        <a:rPr lang="ko-KR" altLang="en-US" sz="1600" baseline="0"/>
                        <a:t> </a:t>
                      </a:r>
                      <a:r>
                        <a:rPr lang="en-US" altLang="ko-KR" sz="1600" baseline="0"/>
                        <a:t>JAVA</a:t>
                      </a:r>
                      <a:r>
                        <a:rPr lang="ko-KR" altLang="en-US" sz="1600" baseline="0"/>
                        <a:t>활용 분야 및 윈도우 활용 분야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25538" y="1009650"/>
            <a:ext cx="29033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프로그래밍 언어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8631" y="4961785"/>
            <a:ext cx="3513013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*  </a:t>
            </a:r>
            <a:r>
              <a:rPr lang="ko-KR" altLang="en-US" sz="1400" dirty="0"/>
              <a:t>그 외의 언어로 </a:t>
            </a:r>
            <a:r>
              <a:rPr lang="en-US" altLang="ko-KR" sz="1400" dirty="0"/>
              <a:t>Python, Delphi </a:t>
            </a:r>
            <a:r>
              <a:rPr lang="ko-KR" altLang="en-US" sz="1400" dirty="0" smtClean="0"/>
              <a:t>등 존재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79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프로그래밍언어 종류와 특징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002492"/>
              </p:ext>
            </p:extLst>
          </p:nvPr>
        </p:nvGraphicFramePr>
        <p:xfrm>
          <a:off x="1231899" y="1653116"/>
          <a:ext cx="9807575" cy="28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03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771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Servlet </a:t>
                      </a:r>
                      <a:r>
                        <a:rPr lang="en-US" altLang="ko-KR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/ JSP</a:t>
                      </a:r>
                      <a:endParaRPr lang="ko-KR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운영 체제에 상관없이 사용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컴파일 된 파일은 바로 실행하여 실행 속도가 빠름</a:t>
                      </a:r>
                      <a:endParaRPr lang="en-US" altLang="ko-KR" sz="16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/>
                        <a:t>재사용성이</a:t>
                      </a:r>
                      <a:r>
                        <a:rPr lang="ko-KR" altLang="en-US" sz="1600" dirty="0"/>
                        <a:t> 좋음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ASP</a:t>
                      </a:r>
                      <a:endParaRPr lang="ko-KR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IIS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웹 서버에서만 실행 가능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문법이 가장 간단한 언어</a:t>
                      </a:r>
                      <a:r>
                        <a:rPr lang="en-US" altLang="ko-KR" sz="1600" baseline="0" dirty="0"/>
                        <a:t>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/>
                        <a:t>웹 페이지를 빠르게 작성 가능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PHP</a:t>
                      </a:r>
                      <a:endParaRPr lang="ko-KR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ASP</a:t>
                      </a:r>
                      <a:r>
                        <a:rPr lang="ko-KR" altLang="en-US" sz="1600" dirty="0"/>
                        <a:t>보다 </a:t>
                      </a:r>
                      <a:r>
                        <a:rPr lang="ko-KR" altLang="en-US" sz="1600" dirty="0" err="1"/>
                        <a:t>확장성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범용성이</a:t>
                      </a:r>
                      <a:r>
                        <a:rPr lang="ko-KR" altLang="en-US" sz="1600" dirty="0"/>
                        <a:t> 뛰어나고 </a:t>
                      </a:r>
                      <a:r>
                        <a:rPr lang="en-US" altLang="ko-KR" sz="1600" dirty="0"/>
                        <a:t>JSP</a:t>
                      </a:r>
                      <a:r>
                        <a:rPr lang="ko-KR" altLang="en-US" sz="1600" dirty="0"/>
                        <a:t>보다 배우기 쉬움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25538" y="1009650"/>
            <a:ext cx="426591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웹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서버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프로그래밍 언어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858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프로그래밍언어 종류와 특징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196172"/>
              </p:ext>
            </p:extLst>
          </p:nvPr>
        </p:nvGraphicFramePr>
        <p:xfrm>
          <a:off x="1231899" y="1653116"/>
          <a:ext cx="9807575" cy="37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03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771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HTML</a:t>
                      </a:r>
                      <a:endParaRPr lang="ko-KR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/>
                        <a:t>웹 페이지 화면을 구현하는 언어로 기본적인 문자 형식으로 작성하는 언어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CSS</a:t>
                      </a:r>
                      <a:endParaRPr lang="ko-KR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문자 형식으로 작성된 </a:t>
                      </a:r>
                      <a:r>
                        <a:rPr lang="en-US" altLang="ko-KR" sz="1600" dirty="0"/>
                        <a:t>HTML </a:t>
                      </a:r>
                      <a:r>
                        <a:rPr lang="ko-KR" altLang="en-US" sz="1600" dirty="0"/>
                        <a:t>페이지에 색상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이미지 같은 것으로 꾸미는 언어 </a:t>
                      </a:r>
                      <a:r>
                        <a:rPr lang="en-US" altLang="ko-KR" sz="1600" b="1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rgbClr val="C00000"/>
                          </a:solidFill>
                        </a:rPr>
                        <a:t>정적</a:t>
                      </a:r>
                      <a:r>
                        <a:rPr lang="en-US" altLang="ko-KR" sz="1600" b="1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JavaScript</a:t>
                      </a:r>
                      <a:endParaRPr lang="ko-KR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HTML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페이지를 사용자와 움직임에 따라 변하는 페이지를 구성하게 하는 언어 </a:t>
                      </a:r>
                      <a:r>
                        <a:rPr lang="en-US" altLang="ko-KR" sz="1600" b="1" baseline="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1600" b="1" baseline="0" dirty="0">
                          <a:solidFill>
                            <a:srgbClr val="C00000"/>
                          </a:solidFill>
                        </a:rPr>
                        <a:t>동적</a:t>
                      </a:r>
                      <a:r>
                        <a:rPr lang="en-US" altLang="ko-KR" sz="1600" b="1" baseline="0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JQuery</a:t>
                      </a:r>
                      <a:endParaRPr lang="ko-KR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JavaScript </a:t>
                      </a:r>
                      <a:r>
                        <a:rPr lang="ko-KR" altLang="en-US" sz="1600" dirty="0" smtClean="0"/>
                        <a:t>라이브러리 </a:t>
                      </a:r>
                      <a:r>
                        <a:rPr lang="ko-KR" altLang="en-US" sz="1600" dirty="0"/>
                        <a:t>언어로 </a:t>
                      </a:r>
                      <a:r>
                        <a:rPr lang="en-US" altLang="ko-KR" sz="1600" dirty="0"/>
                        <a:t>JavaScript</a:t>
                      </a:r>
                      <a:r>
                        <a:rPr lang="ko-KR" altLang="en-US" sz="1600" dirty="0"/>
                        <a:t>를 </a:t>
                      </a:r>
                      <a:r>
                        <a:rPr lang="ko-KR" altLang="en-US" sz="1600" dirty="0" smtClean="0"/>
                        <a:t>더 </a:t>
                      </a:r>
                      <a:r>
                        <a:rPr lang="ko-KR" altLang="en-US" sz="1600" dirty="0"/>
                        <a:t>쉽고 안전하게 사용할 수 있게 하는 언어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25538" y="1009650"/>
            <a:ext cx="270458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화면 구현 언어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91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5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웹통신 </a:t>
              </a:r>
              <a:r>
                <a:rPr lang="ko-KR" altLang="en-US" sz="5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구조</a:t>
              </a:r>
              <a:endParaRPr lang="en-US" altLang="ko-K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023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웹통신 기본용어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10098" y="1557338"/>
            <a:ext cx="9961563" cy="89058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네트워크를 통해 다른 컴퓨터가 요청하는 정보나 서비스를 제공해주는 컴퓨터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예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웹서버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파일서버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메일서버 등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5538" y="1009650"/>
            <a:ext cx="157312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Server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10098" y="3313840"/>
            <a:ext cx="9961563" cy="6264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네트워크를 통해 서버가 제공하는 서비스나 정보를 이용하는 컴퓨터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5538" y="2766152"/>
            <a:ext cx="148309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Client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10098" y="5006334"/>
            <a:ext cx="9961563" cy="89058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웹 통신을 통해 소스코드로 되어있는 웹 페이지를 해석하여 출력해주는 하나의 어플리케이션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예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크롬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, IE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오페라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</a:rPr>
              <a:t>파이어폭스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사파리 등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5538" y="4458646"/>
            <a:ext cx="261744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Web-Browser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636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2">
              <a:lumMod val="50000"/>
            </a:schemeClr>
          </a:solidFill>
        </a:ln>
      </a:spPr>
      <a:bodyPr anchor="ctr"/>
      <a:lstStyle>
        <a:defPPr marL="285750" indent="-285750">
          <a:lnSpc>
            <a:spcPct val="150000"/>
          </a:lnSpc>
          <a:buFont typeface="Arial" panose="020B0604020202020204" pitchFamily="34" charset="0"/>
          <a:buChar char="•"/>
          <a:defRPr sz="14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3487</TotalTime>
  <Words>830</Words>
  <Application>Microsoft Office PowerPoint</Application>
  <PresentationFormat>와이드스크린</PresentationFormat>
  <Paragraphs>223</Paragraphs>
  <Slides>20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Lato Black</vt:lpstr>
      <vt:lpstr>맑은 고딕</vt:lpstr>
      <vt:lpstr>Arial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105</cp:revision>
  <dcterms:created xsi:type="dcterms:W3CDTF">2018-04-10T03:44:26Z</dcterms:created>
  <dcterms:modified xsi:type="dcterms:W3CDTF">2020-09-22T04:41:58Z</dcterms:modified>
</cp:coreProperties>
</file>