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0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5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1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9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9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8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11FE3-5696-4EC6-B6F5-EB641917CAA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09ED-EB97-4D2A-975F-589E970C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0921" y="3075057"/>
            <a:ext cx="441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atin typeface="+mn-ea"/>
              </a:rPr>
              <a:t>컴퓨터 언어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0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디지털 컴퓨터 로열티 무료 사진, 그림, 이미지 그리고 스톡포토그래피. Image 29722834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668" y="881743"/>
            <a:ext cx="4286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0268" y="266558"/>
            <a:ext cx="927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Computer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1886" y="968829"/>
            <a:ext cx="697774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컴퓨터는 디지털기기이다</a:t>
            </a:r>
            <a:r>
              <a:rPr lang="en-US" altLang="ko-KR" sz="1600" b="1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디지털 기기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디지털 신호로 동작하는 기기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디지털 신호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데이터를 두 개의 값</a:t>
            </a:r>
            <a:r>
              <a:rPr lang="en-US" altLang="ko-KR" sz="1400" dirty="0" smtClean="0"/>
              <a:t>(on/off)</a:t>
            </a:r>
            <a:r>
              <a:rPr lang="ko-KR" altLang="en-US" sz="1400" dirty="0" smtClean="0"/>
              <a:t>으로 표현하기 위한 신호</a:t>
            </a:r>
            <a:endParaRPr lang="en-US" altLang="ko-KR" sz="1400" dirty="0"/>
          </a:p>
          <a:p>
            <a:r>
              <a:rPr lang="en-US" altLang="ko-KR" sz="1400" dirty="0" smtClean="0"/>
              <a:t>	ex) on/off ,  true/false,  0/1 …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두 개의 값 만으로 복잡한 데이터 연산이 가능할까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/>
              <a:t>	https://www.youtube.com/watch?v=0ycgLH-tsSk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385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그룹 135"/>
          <p:cNvGrpSpPr/>
          <p:nvPr/>
        </p:nvGrpSpPr>
        <p:grpSpPr>
          <a:xfrm>
            <a:off x="473356" y="2617246"/>
            <a:ext cx="11258090" cy="273752"/>
            <a:chOff x="196249" y="2078313"/>
            <a:chExt cx="11258090" cy="273752"/>
          </a:xfrm>
        </p:grpSpPr>
        <p:grpSp>
          <p:nvGrpSpPr>
            <p:cNvPr id="34" name="그룹 33"/>
            <p:cNvGrpSpPr/>
            <p:nvPr/>
          </p:nvGrpSpPr>
          <p:grpSpPr>
            <a:xfrm flipV="1">
              <a:off x="196249" y="2079661"/>
              <a:ext cx="1791798" cy="272404"/>
              <a:chOff x="210394" y="672991"/>
              <a:chExt cx="2226654" cy="338514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10394" y="679731"/>
                <a:ext cx="331774" cy="33177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589370" y="678383"/>
                <a:ext cx="331774" cy="331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968346" y="677035"/>
                <a:ext cx="331774" cy="33177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347322" y="675687"/>
                <a:ext cx="331774" cy="331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726298" y="674339"/>
                <a:ext cx="331774" cy="33177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2105274" y="672991"/>
                <a:ext cx="331774" cy="331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/>
            <p:cNvSpPr/>
            <p:nvPr/>
          </p:nvSpPr>
          <p:spPr>
            <a:xfrm flipV="1">
              <a:off x="2562158" y="2079661"/>
              <a:ext cx="266980" cy="2669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 flipV="1">
              <a:off x="4086976" y="2085085"/>
              <a:ext cx="266980" cy="2669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 flipV="1">
              <a:off x="4928067" y="2079661"/>
              <a:ext cx="266980" cy="2669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 flipV="1">
              <a:off x="6446374" y="2085085"/>
              <a:ext cx="266980" cy="2669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 flipV="1">
              <a:off x="7287466" y="2079661"/>
              <a:ext cx="266980" cy="2669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flipV="1">
              <a:off x="8812284" y="2085085"/>
              <a:ext cx="266980" cy="2669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9662541" y="2078313"/>
              <a:ext cx="1791798" cy="272404"/>
              <a:chOff x="210394" y="672991"/>
              <a:chExt cx="2226654" cy="33851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10394" y="679731"/>
                <a:ext cx="331774" cy="33177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89370" y="678383"/>
                <a:ext cx="331774" cy="331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968346" y="677035"/>
                <a:ext cx="331774" cy="33177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347322" y="675687"/>
                <a:ext cx="331774" cy="331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726298" y="674339"/>
                <a:ext cx="331774" cy="33177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105274" y="672991"/>
                <a:ext cx="331774" cy="3317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5" name="그룹 134"/>
          <p:cNvGrpSpPr/>
          <p:nvPr/>
        </p:nvGrpSpPr>
        <p:grpSpPr>
          <a:xfrm>
            <a:off x="416712" y="1716289"/>
            <a:ext cx="11047754" cy="381472"/>
            <a:chOff x="139605" y="987230"/>
            <a:chExt cx="11047754" cy="381472"/>
          </a:xfrm>
        </p:grpSpPr>
        <p:grpSp>
          <p:nvGrpSpPr>
            <p:cNvPr id="54" name="그룹 53"/>
            <p:cNvGrpSpPr/>
            <p:nvPr/>
          </p:nvGrpSpPr>
          <p:grpSpPr>
            <a:xfrm>
              <a:off x="139605" y="987230"/>
              <a:ext cx="1598172" cy="369332"/>
              <a:chOff x="139605" y="1513210"/>
              <a:chExt cx="1598172" cy="36933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39605" y="1513210"/>
                <a:ext cx="37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따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53249" y="1513210"/>
                <a:ext cx="37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따</a:t>
                </a:r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358801" y="1513210"/>
                <a:ext cx="37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따</a:t>
                </a:r>
                <a:endParaRPr lang="ko-KR" alt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506515" y="999370"/>
              <a:ext cx="163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따</a:t>
              </a:r>
              <a:r>
                <a:rPr lang="en-US" altLang="ko-KR" dirty="0" smtClean="0"/>
                <a:t>-------------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0895" y="998022"/>
              <a:ext cx="163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따</a:t>
              </a:r>
              <a:r>
                <a:rPr lang="en-US" altLang="ko-KR" dirty="0" smtClean="0"/>
                <a:t>-------------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34315" y="988582"/>
              <a:ext cx="163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따</a:t>
              </a:r>
              <a:r>
                <a:rPr lang="en-US" altLang="ko-KR" dirty="0" smtClean="0"/>
                <a:t>-------------</a:t>
              </a:r>
              <a:endParaRPr lang="ko-KR" altLang="en-US" dirty="0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9589187" y="998022"/>
              <a:ext cx="1598172" cy="369332"/>
              <a:chOff x="139605" y="1513210"/>
              <a:chExt cx="1598172" cy="36933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39605" y="1513210"/>
                <a:ext cx="37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따</a:t>
                </a:r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53249" y="1513210"/>
                <a:ext cx="37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따</a:t>
                </a:r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58801" y="1513210"/>
                <a:ext cx="37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따</a:t>
                </a:r>
                <a:endParaRPr lang="ko-KR" altLang="en-US" dirty="0"/>
              </a:p>
            </p:txBody>
          </p:sp>
        </p:grpSp>
      </p:grpSp>
      <p:grpSp>
        <p:nvGrpSpPr>
          <p:cNvPr id="137" name="그룹 136"/>
          <p:cNvGrpSpPr/>
          <p:nvPr/>
        </p:nvGrpSpPr>
        <p:grpSpPr>
          <a:xfrm>
            <a:off x="457172" y="3086803"/>
            <a:ext cx="11318116" cy="923330"/>
            <a:chOff x="180065" y="2571924"/>
            <a:chExt cx="11318116" cy="923330"/>
          </a:xfrm>
        </p:grpSpPr>
        <p:sp>
          <p:nvSpPr>
            <p:cNvPr id="59" name="TextBox 58"/>
            <p:cNvSpPr txBox="1"/>
            <p:nvPr/>
          </p:nvSpPr>
          <p:spPr>
            <a:xfrm>
              <a:off x="180065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8121" y="2571924"/>
              <a:ext cx="32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off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5617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83673" y="2571924"/>
              <a:ext cx="32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off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91169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89225" y="2571924"/>
              <a:ext cx="32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off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65397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63453" y="2571924"/>
              <a:ext cx="32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off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70949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69005" y="2571924"/>
              <a:ext cx="32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off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876501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174557" y="2571924"/>
              <a:ext cx="32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off</a:t>
              </a:r>
              <a:endParaRPr lang="ko-KR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69480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67536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75032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73088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80584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78640" y="2571924"/>
              <a:ext cx="32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off</a:t>
              </a:r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34403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32459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39955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838011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45507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43563" y="2571924"/>
              <a:ext cx="32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off</a:t>
              </a: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82998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81054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88550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86606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494102" y="2571924"/>
              <a:ext cx="32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on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92158" y="2571924"/>
              <a:ext cx="3236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off</a:t>
              </a:r>
              <a:endParaRPr lang="ko-KR" altLang="en-US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455824" y="4173571"/>
            <a:ext cx="11318116" cy="369332"/>
            <a:chOff x="178717" y="3816744"/>
            <a:chExt cx="11318116" cy="369332"/>
          </a:xfrm>
        </p:grpSpPr>
        <p:sp>
          <p:nvSpPr>
            <p:cNvPr id="104" name="TextBox 103"/>
            <p:cNvSpPr txBox="1"/>
            <p:nvPr/>
          </p:nvSpPr>
          <p:spPr>
            <a:xfrm>
              <a:off x="178717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76773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84269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82325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89821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7877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664049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962105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269601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567657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875153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173209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568132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866188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73684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71740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79236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77292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933055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31111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538607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836663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44159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42215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281650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79706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87202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85258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92754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790810" y="3816744"/>
              <a:ext cx="323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60268" y="16187"/>
            <a:ext cx="9272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SOS</a:t>
            </a:r>
            <a:endParaRPr lang="ko-KR" altLang="en-US" sz="8000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886795" y="5114594"/>
            <a:ext cx="10418411" cy="857250"/>
            <a:chOff x="287351" y="4871834"/>
            <a:chExt cx="10418411" cy="857250"/>
          </a:xfrm>
        </p:grpSpPr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51" y="4871834"/>
              <a:ext cx="5524500" cy="857250"/>
            </a:xfrm>
            <a:prstGeom prst="rect">
              <a:avLst/>
            </a:prstGeom>
          </p:spPr>
        </p:pic>
        <p:sp>
          <p:nvSpPr>
            <p:cNvPr id="142" name="오른쪽 화살표 141"/>
            <p:cNvSpPr/>
            <p:nvPr/>
          </p:nvSpPr>
          <p:spPr>
            <a:xfrm>
              <a:off x="6028568" y="5021131"/>
              <a:ext cx="399177" cy="4591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608701" y="5037315"/>
              <a:ext cx="4097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101010111110111110111110101010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12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940159" y="5247785"/>
            <a:ext cx="1540576" cy="822423"/>
            <a:chOff x="911937" y="9577457"/>
            <a:chExt cx="4260136" cy="22742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37" y="9577457"/>
              <a:ext cx="2274238" cy="227423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7866" y="10320930"/>
              <a:ext cx="1924207" cy="141173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-5502" r="5912" b="5502"/>
          <a:stretch/>
        </p:blipFill>
        <p:spPr>
          <a:xfrm>
            <a:off x="2985588" y="2873911"/>
            <a:ext cx="833478" cy="7303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b="14935"/>
          <a:stretch/>
        </p:blipFill>
        <p:spPr>
          <a:xfrm>
            <a:off x="2985588" y="2034344"/>
            <a:ext cx="988517" cy="614485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2985588" y="1160777"/>
            <a:ext cx="1268975" cy="695657"/>
            <a:chOff x="163114" y="2825991"/>
            <a:chExt cx="2255956" cy="123672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8" r="27298"/>
            <a:stretch/>
          </p:blipFill>
          <p:spPr>
            <a:xfrm>
              <a:off x="163114" y="2825991"/>
              <a:ext cx="942978" cy="1236723"/>
            </a:xfrm>
            <a:prstGeom prst="rect">
              <a:avLst/>
            </a:prstGeom>
          </p:spPr>
        </p:pic>
        <p:pic>
          <p:nvPicPr>
            <p:cNvPr id="1032" name="Picture 8" descr="관련 이미지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691" y="2995217"/>
              <a:ext cx="1084379" cy="1041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직선 연결선 12"/>
          <p:cNvCxnSpPr/>
          <p:nvPr/>
        </p:nvCxnSpPr>
        <p:spPr>
          <a:xfrm>
            <a:off x="-9440" y="3656465"/>
            <a:ext cx="1220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51918" y="4585391"/>
            <a:ext cx="20858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001000 00001 00000 0000000000001010</a:t>
            </a:r>
            <a:endParaRPr lang="ko-KR" altLang="en-US" sz="13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8533" y="4432811"/>
            <a:ext cx="57985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b="1" dirty="0"/>
              <a:t>기계어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851918" y="3887342"/>
            <a:ext cx="1622560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5" b="1" dirty="0" err="1"/>
              <a:t>addi</a:t>
            </a:r>
            <a:r>
              <a:rPr lang="en-US" altLang="ko-KR" sz="1575" b="1" dirty="0"/>
              <a:t> $0, $1, 10</a:t>
            </a:r>
            <a:endParaRPr lang="ko-KR" altLang="en-US" sz="1575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778734" y="3666258"/>
            <a:ext cx="84965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b="1" dirty="0"/>
              <a:t>어셈블리어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64246" y="2976765"/>
            <a:ext cx="3141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어셈블리어와 </a:t>
            </a:r>
            <a:r>
              <a:rPr lang="en-US" altLang="ko-KR" sz="1100" dirty="0" smtClean="0">
                <a:latin typeface="+mn-ea"/>
              </a:rPr>
              <a:t>1:1</a:t>
            </a:r>
            <a:r>
              <a:rPr lang="ko-KR" altLang="en-US" sz="1100" dirty="0" smtClean="0">
                <a:latin typeface="+mn-ea"/>
              </a:rPr>
              <a:t>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매칭</a:t>
            </a:r>
            <a:r>
              <a:rPr lang="ko-KR" altLang="en-US" sz="1100" dirty="0" smtClean="0">
                <a:latin typeface="+mn-ea"/>
              </a:rPr>
              <a:t> 되는 언어이다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절차지향 </a:t>
            </a:r>
            <a:r>
              <a:rPr lang="ko-KR" altLang="en-US" sz="1100" dirty="0" err="1" smtClean="0">
                <a:latin typeface="+mn-ea"/>
              </a:rPr>
              <a:t>프래그래밍</a:t>
            </a:r>
            <a:r>
              <a:rPr lang="ko-KR" altLang="en-US" sz="1100" dirty="0" smtClean="0">
                <a:latin typeface="+mn-ea"/>
              </a:rPr>
              <a:t> 언어이다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메모리를 개발자가 직접 관리한다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72338" y="2049061"/>
            <a:ext cx="4849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++ </a:t>
            </a:r>
            <a:r>
              <a:rPr lang="ko-KR" altLang="en-US" sz="1100" dirty="0" smtClean="0">
                <a:latin typeface="+mn-ea"/>
              </a:rPr>
              <a:t>은 하나 증가의 의미이다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C</a:t>
            </a:r>
            <a:r>
              <a:rPr lang="ko-KR" altLang="en-US" sz="1100" dirty="0" smtClean="0">
                <a:latin typeface="+mn-ea"/>
              </a:rPr>
              <a:t>언어에 </a:t>
            </a:r>
            <a:r>
              <a:rPr lang="en-US" altLang="ko-KR" sz="1100" dirty="0">
                <a:latin typeface="+mn-ea"/>
              </a:rPr>
              <a:t>Class</a:t>
            </a:r>
            <a:r>
              <a:rPr lang="ko-KR" altLang="en-US" sz="1100" dirty="0" smtClean="0">
                <a:latin typeface="+mn-ea"/>
              </a:rPr>
              <a:t>개념을 도입하여 객체지향프로그래밍이 가능해졌다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증가연산자</a:t>
            </a:r>
            <a:r>
              <a:rPr lang="en-US" altLang="ko-KR" sz="1100" dirty="0">
                <a:latin typeface="+mn-ea"/>
              </a:rPr>
              <a:t>(++) </a:t>
            </a:r>
            <a:r>
              <a:rPr lang="ko-KR" altLang="en-US" sz="1100" dirty="0" smtClean="0">
                <a:latin typeface="+mn-ea"/>
              </a:rPr>
              <a:t>가 추가되었다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메모리를 개발자가 직접 관리한다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72339" y="1535263"/>
            <a:ext cx="1863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자바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웹 개발에 </a:t>
            </a:r>
            <a:r>
              <a:rPr lang="ko-KR" altLang="en-US" sz="1100" dirty="0">
                <a:latin typeface="+mn-ea"/>
              </a:rPr>
              <a:t>주로 사용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46772" y="921428"/>
            <a:ext cx="108161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b="1" dirty="0" err="1"/>
              <a:t>가상머신</a:t>
            </a:r>
            <a:r>
              <a:rPr lang="ko-KR" altLang="en-US" sz="1013" b="1" dirty="0"/>
              <a:t> </a:t>
            </a:r>
            <a:r>
              <a:rPr lang="ko-KR" altLang="en-US" sz="1013" b="1" dirty="0" smtClean="0"/>
              <a:t>언어</a:t>
            </a:r>
            <a:endParaRPr lang="ko-KR" altLang="en-US" sz="1013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0995" y="1984468"/>
            <a:ext cx="91739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b="1" dirty="0"/>
              <a:t>컴파일 </a:t>
            </a:r>
            <a:r>
              <a:rPr lang="ko-KR" altLang="en-US" sz="1013" b="1" dirty="0" smtClean="0"/>
              <a:t>언어</a:t>
            </a:r>
            <a:endParaRPr lang="ko-KR" altLang="en-US" sz="1013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205437" y="1535263"/>
            <a:ext cx="3876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C</a:t>
            </a:r>
            <a:r>
              <a:rPr lang="en-US" altLang="ko-KR" sz="1100" b="1" dirty="0" smtClean="0">
                <a:latin typeface="+mn-ea"/>
              </a:rPr>
              <a:t>#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>
                <a:latin typeface="+mn-ea"/>
              </a:rPr>
              <a:t>MS</a:t>
            </a:r>
            <a:r>
              <a:rPr lang="ko-KR" altLang="en-US" sz="1100" dirty="0">
                <a:latin typeface="+mn-ea"/>
              </a:rPr>
              <a:t>에서 자바의 한계를 극복 하고 기능을 추가한 언어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로열티가 </a:t>
            </a:r>
            <a:r>
              <a:rPr lang="ko-KR" altLang="en-US" sz="1100" dirty="0">
                <a:latin typeface="+mn-ea"/>
              </a:rPr>
              <a:t>높아 점유율이 자바보다 낮음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53615" y="4598809"/>
            <a:ext cx="2436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LOW LEVEL </a:t>
            </a:r>
            <a:r>
              <a:rPr lang="ko-KR" altLang="en-US" sz="2000" b="1" dirty="0" smtClean="0">
                <a:latin typeface="+mn-ea"/>
              </a:rPr>
              <a:t>언어</a:t>
            </a:r>
            <a:endParaRPr lang="ko-KR" altLang="en-US" sz="2000" b="1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0" y="19761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-9440" y="4423857"/>
            <a:ext cx="1220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634410" y="-1753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56154" y="965608"/>
            <a:ext cx="4161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메모리관리를 가상메모리가 해준다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6153" y="1148509"/>
            <a:ext cx="4161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객체지향 프로그래밍 언어이다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28390" y="2854051"/>
            <a:ext cx="9563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4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195</Words>
  <Application>Microsoft Office PowerPoint</Application>
  <PresentationFormat>사용자 지정</PresentationFormat>
  <Paragraphs>101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15</cp:revision>
  <dcterms:created xsi:type="dcterms:W3CDTF">2019-11-14T04:08:46Z</dcterms:created>
  <dcterms:modified xsi:type="dcterms:W3CDTF">2021-05-05T23:02:30Z</dcterms:modified>
</cp:coreProperties>
</file>