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85" r:id="rId3"/>
    <p:sldId id="306" r:id="rId4"/>
    <p:sldId id="288" r:id="rId5"/>
    <p:sldId id="307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E6B9B8"/>
    <a:srgbClr val="FCFCFC"/>
    <a:srgbClr val="FFCCFF"/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9" autoAdjust="0"/>
    <p:restoredTop sz="96408" autoAdjust="0"/>
  </p:normalViewPr>
  <p:slideViewPr>
    <p:cSldViewPr snapToGrid="0">
      <p:cViewPr varScale="1">
        <p:scale>
          <a:sx n="71" d="100"/>
          <a:sy n="71" d="100"/>
        </p:scale>
        <p:origin x="96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0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Oracle Database</a:t>
              </a: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개요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Data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와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Database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8256" y="1589722"/>
            <a:ext cx="9961563" cy="58443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관찰 결과로 나타난 정량적 혹은 정성적인 실제 값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5538" y="4390073"/>
            <a:ext cx="9964281" cy="2057400"/>
            <a:chOff x="1125538" y="4161473"/>
            <a:chExt cx="9964281" cy="2057400"/>
          </a:xfrm>
        </p:grpSpPr>
        <p:sp>
          <p:nvSpPr>
            <p:cNvPr id="26" name="TextBox 25"/>
            <p:cNvSpPr txBox="1"/>
            <p:nvPr/>
          </p:nvSpPr>
          <p:spPr>
            <a:xfrm>
              <a:off x="1125538" y="4161473"/>
              <a:ext cx="198926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Database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128256" y="4713922"/>
              <a:ext cx="9961563" cy="1504951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한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조직에 필요한 정보를 여러 응용 시스템에서 공용할 수 있도록 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논리적으로 연관된 데이터를 모으고 중복되는 데이터를 최소화하여 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구조적으로 통합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저장해놓은 것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25538" y="2438408"/>
            <a:ext cx="9964281" cy="1702652"/>
            <a:chOff x="1125538" y="2347913"/>
            <a:chExt cx="9964281" cy="1702652"/>
          </a:xfrm>
        </p:grpSpPr>
        <p:sp>
          <p:nvSpPr>
            <p:cNvPr id="19" name="TextBox 18"/>
            <p:cNvSpPr txBox="1"/>
            <p:nvPr/>
          </p:nvSpPr>
          <p:spPr>
            <a:xfrm>
              <a:off x="1125538" y="2347913"/>
              <a:ext cx="12554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정보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128256" y="2900363"/>
              <a:ext cx="9961563" cy="601134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데이터를 기반으로 의미를 부여한 것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3887" y="3527345"/>
              <a:ext cx="4390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* </a:t>
              </a:r>
              <a:r>
                <a:rPr lang="ko-KR" altLang="en-US" sz="1400" dirty="0" smtClean="0"/>
                <a:t>에베레스트의 높이 </a:t>
              </a:r>
              <a:r>
                <a:rPr lang="en-US" altLang="ko-KR" sz="1400" dirty="0" smtClean="0"/>
                <a:t>: 8848m  </a:t>
              </a:r>
              <a:r>
                <a:rPr lang="en-US" altLang="ko-KR" sz="1400" dirty="0" smtClean="0">
                  <a:sym typeface="Wingdings" panose="05000000000000000000" pitchFamily="2" charset="2"/>
                </a:rPr>
                <a:t> Data</a:t>
              </a:r>
            </a:p>
            <a:p>
              <a:r>
                <a:rPr lang="en-US" altLang="ko-KR" sz="1400" dirty="0" smtClean="0"/>
                <a:t>  </a:t>
              </a:r>
              <a:r>
                <a:rPr lang="ko-KR" altLang="en-US" sz="1400" dirty="0" smtClean="0"/>
                <a:t>에베레스트는 세계에서 가장 높은 산이다</a:t>
              </a:r>
              <a:r>
                <a:rPr lang="en-US" altLang="ko-KR" sz="1400" dirty="0" smtClean="0"/>
                <a:t>. </a:t>
              </a:r>
              <a:r>
                <a:rPr lang="en-US" altLang="ko-KR" sz="1400" dirty="0" smtClean="0">
                  <a:sym typeface="Wingdings" panose="05000000000000000000" pitchFamily="2" charset="2"/>
                </a:rPr>
                <a:t> </a:t>
              </a:r>
              <a:r>
                <a:rPr lang="ko-KR" altLang="en-US" sz="1400" dirty="0" smtClean="0">
                  <a:sym typeface="Wingdings" panose="05000000000000000000" pitchFamily="2" charset="2"/>
                </a:rPr>
                <a:t>정보</a:t>
              </a:r>
              <a:endParaRPr lang="ko-KR" altLang="en-US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25538" y="1009650"/>
            <a:ext cx="12121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Database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1009650"/>
            <a:ext cx="114646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1544002"/>
            <a:ext cx="9961563" cy="20376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운영 데이터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(Operational Data)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조직의 목적을 위해 사용되는 데이터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공용 데이터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(Shared Data)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공동으로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사용되는 데이터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통합 데이터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(Integrated Data)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중복 최소화로 중복으로 인한 데이터 불일치 현상 제거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 데이터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(Stored Data)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컴퓨터 저장장치에 저장된 데이터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3749048"/>
            <a:ext cx="114646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28256" y="4301498"/>
            <a:ext cx="9961563" cy="203834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실시간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접근성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(real time accessibility)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 요청 시 실시간으로 결과 서비스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계속적인 변화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continuos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change)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 값은 시간에 따라 항상 바뀜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동시 공유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(concurrent sharing)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서로 다른 업무 또는 여러 사용자에게 동시 공유됨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내용에 따른 참조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(reference by content) :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데이터의 물리적 위치가 아닌 데이터 값에 따라 참조</a:t>
            </a:r>
            <a:endParaRPr lang="en-US" altLang="ko-KR" spc="-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6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DBMS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데이터베이스에서 데이터 추출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조작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정의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제어 등을 할 수 있게 해주는 데이터베이스 전용 관리 프로그램</a:t>
            </a:r>
            <a:endParaRPr lang="en-US" altLang="ko-KR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893570"/>
            <a:ext cx="114646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13113"/>
              </p:ext>
            </p:extLst>
          </p:nvPr>
        </p:nvGraphicFramePr>
        <p:xfrm>
          <a:off x="1095058" y="2454950"/>
          <a:ext cx="10014902" cy="331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18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7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(Retrieval)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조회하는 데이터 혹은 응용 프로그램의 데이터 추출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조작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(Manipulation)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조작하는 소프트웨어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 프로그램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요청하는 데이터 삽입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작업 지원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정의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(Definition)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데이터의 구조를 정의하고 데이터 구조에 대한 삭제 및 변경 기능 수행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(Control)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사용자를 생성하고 모니터링하며 접근 제어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백업과 회복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동시성 제어 등의 기능 지원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DBMS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사용 이점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1405" y="1017905"/>
            <a:ext cx="8403262" cy="5613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독립화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   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데이터와 응용 프로그램을 분리시킴으로써 상호 영향 정도를 줄일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중복 최소화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무결성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보장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  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중복되는 데이터를 최소화 시키면 데이터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무결성이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손상될 가능성이 줄어듦</a:t>
            </a:r>
            <a:endParaRPr lang="en-US" altLang="ko-KR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중복되는 데이터를 최소화 시키면 필요한 저장공간의 낭비를 줄일 수 있음</a:t>
            </a:r>
            <a:endParaRPr lang="en-US" altLang="ko-KR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보안 향상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응용프로그램은 </a:t>
            </a:r>
            <a:r>
              <a:rPr lang="en-US" altLang="ko-KR" dirty="0" smtClean="0">
                <a:latin typeface="+mn-ea"/>
              </a:rPr>
              <a:t>DBMS</a:t>
            </a:r>
            <a:r>
              <a:rPr lang="ko-KR" altLang="en-US" dirty="0" smtClean="0">
                <a:latin typeface="+mn-ea"/>
              </a:rPr>
              <a:t>를 통해 </a:t>
            </a:r>
            <a:r>
              <a:rPr lang="en-US" altLang="ko-KR" dirty="0" smtClean="0">
                <a:latin typeface="+mn-ea"/>
              </a:rPr>
              <a:t>DBMS</a:t>
            </a:r>
            <a:r>
              <a:rPr lang="ko-KR" altLang="en-US" dirty="0" smtClean="0">
                <a:latin typeface="+mn-ea"/>
              </a:rPr>
              <a:t>가 허용하는 데이터에만 접근 가능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권한에 맞게 데이터 접근을 제한하거나 데이터를 암호화시켜 저장 가능</a:t>
            </a:r>
            <a:endParaRPr lang="en-US" altLang="ko-KR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 편의성 향상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다양한 방법으로 데이터 백업 가능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장애 발생 시 데이터 복구 가능</a:t>
            </a:r>
            <a:endParaRPr lang="en-US" altLang="ko-K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8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128256" y="1409532"/>
            <a:ext cx="9961563" cy="9401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모든 데이터를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차원 테이블 형태로 표현하고 테이블 사이의 비즈니스적 관계를 도출하는 구조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데이터의 중복을 최소화 할 수 있으며 업무 변화에 대한 적응력 우수</a:t>
            </a:r>
            <a:endParaRPr lang="en-US" altLang="ko-KR" spc="-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39469"/>
              </p:ext>
            </p:extLst>
          </p:nvPr>
        </p:nvGraphicFramePr>
        <p:xfrm>
          <a:off x="884555" y="3413274"/>
          <a:ext cx="2664000" cy="73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D_CODE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D_NAME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전자사업부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28501"/>
              </p:ext>
            </p:extLst>
          </p:nvPr>
        </p:nvGraphicFramePr>
        <p:xfrm>
          <a:off x="3971009" y="3413274"/>
          <a:ext cx="2736000" cy="73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T_CODE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Director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36949"/>
              </p:ext>
            </p:extLst>
          </p:nvPr>
        </p:nvGraphicFramePr>
        <p:xfrm>
          <a:off x="7129463" y="3413274"/>
          <a:ext cx="4176000" cy="73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9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T_CODE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D_CODE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AGE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marT="45804" marB="45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884555" y="3050689"/>
            <a:ext cx="238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테이블 명 </a:t>
            </a:r>
            <a:r>
              <a:rPr lang="en-US" altLang="ko-KR" dirty="0">
                <a:latin typeface="+mn-ea"/>
                <a:ea typeface="+mn-ea"/>
              </a:rPr>
              <a:t>: DIVISION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971009" y="3050689"/>
            <a:ext cx="1943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테이블 명 </a:t>
            </a:r>
            <a:r>
              <a:rPr lang="en-US" altLang="ko-KR" dirty="0">
                <a:latin typeface="+mn-ea"/>
                <a:ea typeface="+mn-ea"/>
              </a:rPr>
              <a:t>: TITLE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TextBox 22"/>
          <p:cNvSpPr txBox="1">
            <a:spLocks noChangeArrowheads="1"/>
          </p:cNvSpPr>
          <p:nvPr/>
        </p:nvSpPr>
        <p:spPr bwMode="auto">
          <a:xfrm>
            <a:off x="7129463" y="3050689"/>
            <a:ext cx="2510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테이블 명 </a:t>
            </a:r>
            <a:r>
              <a:rPr lang="en-US" altLang="ko-KR" dirty="0">
                <a:latin typeface="+mn-ea"/>
                <a:ea typeface="+mn-ea"/>
              </a:rPr>
              <a:t>: EMPLOYEE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578467" y="4183213"/>
            <a:ext cx="0" cy="287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462955" y="4183213"/>
            <a:ext cx="0" cy="5032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9689322" y="4183212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8708247" y="4183213"/>
            <a:ext cx="0" cy="5032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4462955" y="4686450"/>
            <a:ext cx="42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578466" y="4470550"/>
            <a:ext cx="81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관계형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데이터베이스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(RDBMS)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3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주요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용어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24000" y="1375935"/>
            <a:ext cx="8899922" cy="3398380"/>
            <a:chOff x="-2600" y="1339076"/>
            <a:chExt cx="8899922" cy="3398380"/>
          </a:xfrm>
        </p:grpSpPr>
        <p:pic>
          <p:nvPicPr>
            <p:cNvPr id="6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89"/>
            <a:stretch/>
          </p:blipFill>
          <p:spPr bwMode="auto">
            <a:xfrm>
              <a:off x="375225" y="1631811"/>
              <a:ext cx="6398423" cy="3098622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70304" y="1631810"/>
              <a:ext cx="444583" cy="309862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0863" y="1613217"/>
              <a:ext cx="622876" cy="311721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pic>
          <p:nvPicPr>
            <p:cNvPr id="5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7" y="3583795"/>
              <a:ext cx="1890335" cy="1153661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960561" y="1631255"/>
              <a:ext cx="664821" cy="30991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2257" y="3241396"/>
              <a:ext cx="6481391" cy="13479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19450" y="1934886"/>
              <a:ext cx="300037" cy="11588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cxnSp>
          <p:nvCxnSpPr>
            <p:cNvPr id="14" name="구부러진 연결선 13"/>
            <p:cNvCxnSpPr>
              <a:stCxn id="9" idx="0"/>
              <a:endCxn id="10" idx="0"/>
            </p:cNvCxnSpPr>
            <p:nvPr/>
          </p:nvCxnSpPr>
          <p:spPr>
            <a:xfrm rot="16200000" flipH="1">
              <a:off x="5338182" y="1586045"/>
              <a:ext cx="1956212" cy="2046632"/>
            </a:xfrm>
            <a:prstGeom prst="curvedConnector3">
              <a:avLst>
                <a:gd name="adj1" fmla="val -1168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999426" y="3587467"/>
              <a:ext cx="680356" cy="11499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90028" y="2515036"/>
              <a:ext cx="789612" cy="1519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-2600" y="3150770"/>
              <a:ext cx="3651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3219738" y="1339076"/>
              <a:ext cx="3651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 bwMode="auto">
            <a:xfrm>
              <a:off x="432295" y="1339076"/>
              <a:ext cx="363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5110408" y="1339076"/>
              <a:ext cx="3651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④</a:t>
              </a:r>
            </a:p>
          </p:txBody>
        </p:sp>
        <p:sp>
          <p:nvSpPr>
            <p:cNvPr id="20" name="TextBox 20"/>
            <p:cNvSpPr txBox="1">
              <a:spLocks noChangeArrowheads="1"/>
            </p:cNvSpPr>
            <p:nvPr/>
          </p:nvSpPr>
          <p:spPr bwMode="auto">
            <a:xfrm>
              <a:off x="6436605" y="1838841"/>
              <a:ext cx="363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⑤</a:t>
              </a:r>
            </a:p>
          </p:txBody>
        </p: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1213602" y="2437029"/>
              <a:ext cx="363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⑥</a:t>
              </a: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295924" y="5491030"/>
          <a:ext cx="812799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239060"/>
                <a:gridCol w="3179606"/>
              </a:tblGrid>
              <a:tr h="370840">
                <a:tc>
                  <a:txBody>
                    <a:bodyPr/>
                    <a:lstStyle/>
                    <a:p>
                      <a:pPr latinLnBrk="0">
                        <a:spcBef>
                          <a:spcPct val="0"/>
                        </a:spcBef>
                        <a:buNone/>
                      </a:pPr>
                      <a:r>
                        <a:rPr lang="ko-KR" altLang="en-US" sz="1800" dirty="0" smtClean="0"/>
                        <a:t>① 행</a:t>
                      </a:r>
                      <a:r>
                        <a:rPr lang="en-US" altLang="ko-KR" sz="1800" dirty="0" smtClean="0"/>
                        <a:t>(Row), </a:t>
                      </a:r>
                      <a:r>
                        <a:rPr lang="ko-KR" altLang="en-US" sz="1800" dirty="0" err="1" smtClean="0"/>
                        <a:t>튜플</a:t>
                      </a:r>
                      <a:r>
                        <a:rPr kumimoji="0" lang="en-US" altLang="ko-KR" sz="1800" dirty="0" smtClean="0"/>
                        <a:t>	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dirty="0" smtClean="0"/>
                        <a:t>② </a:t>
                      </a:r>
                      <a:r>
                        <a:rPr kumimoji="0" lang="ko-KR" altLang="en-US" sz="1800" dirty="0" err="1" smtClean="0"/>
                        <a:t>컬럼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③ </a:t>
                      </a:r>
                      <a:r>
                        <a:rPr lang="ko-KR" altLang="en-US" sz="1800" dirty="0" err="1" smtClean="0"/>
                        <a:t>기본키</a:t>
                      </a:r>
                      <a:r>
                        <a:rPr lang="en-US" altLang="ko-KR" sz="1800" dirty="0" smtClean="0"/>
                        <a:t>(Primary Key)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④ </a:t>
                      </a:r>
                      <a:r>
                        <a:rPr lang="ko-KR" altLang="en-US" sz="1800" dirty="0" err="1" smtClean="0"/>
                        <a:t>외래키</a:t>
                      </a:r>
                      <a:r>
                        <a:rPr lang="en-US" altLang="ko-KR" sz="1800" dirty="0" smtClean="0"/>
                        <a:t>(Foreign Key)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⑤ </a:t>
                      </a:r>
                      <a:r>
                        <a:rPr lang="en-US" altLang="ko-KR" sz="1800" dirty="0" smtClean="0"/>
                        <a:t>Null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⑥ </a:t>
                      </a:r>
                      <a:r>
                        <a:rPr lang="ko-KR" altLang="en-US" sz="1800" dirty="0" err="1" smtClean="0"/>
                        <a:t>컬럼값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속성값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SQL(Structured Query Language)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99065" y="993599"/>
            <a:ext cx="8198644" cy="172833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관계형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데이터베이스에서 데이터를 조회하거나 조작하기 위해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사용하는 표준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검색 언어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원하는 데이터를 찾는 방법이나 절차를 기술하는 것이 아닌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조건을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기술하여 작성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879250" y="3125460"/>
          <a:ext cx="8459973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883"/>
                <a:gridCol w="2124817"/>
                <a:gridCol w="30842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용도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명령어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DQL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(Data</a:t>
                      </a:r>
                      <a:r>
                        <a:rPr lang="en-US" altLang="ko-KR" baseline="0" dirty="0" smtClean="0"/>
                        <a:t> Query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검색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DML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(Data</a:t>
                      </a:r>
                      <a:r>
                        <a:rPr lang="en-US" altLang="ko-KR" baseline="0" dirty="0" smtClean="0"/>
                        <a:t> Manipulation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조작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INSERT, UPDATE,</a:t>
                      </a:r>
                      <a:r>
                        <a:rPr lang="en-US" altLang="ko-KR" baseline="0" dirty="0" smtClean="0"/>
                        <a:t> 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DDL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(Data Definition Language)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정의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CREATE, DROP, ALTER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(Transaction</a:t>
                      </a:r>
                      <a:r>
                        <a:rPr lang="en-US" altLang="ko-KR" baseline="0" dirty="0" smtClean="0"/>
                        <a:t> Control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트랜젝션</a:t>
                      </a:r>
                      <a:r>
                        <a:rPr lang="ko-KR" altLang="en-US" dirty="0" smtClean="0"/>
                        <a:t> 제어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COMMIT,</a:t>
                      </a:r>
                      <a:r>
                        <a:rPr lang="en-US" altLang="ko-KR" baseline="0" dirty="0" smtClean="0"/>
                        <a:t> ROLLBACK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542</Words>
  <Application>Microsoft Office PowerPoint</Application>
  <PresentationFormat>와이드스크린</PresentationFormat>
  <Paragraphs>116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125</cp:revision>
  <dcterms:created xsi:type="dcterms:W3CDTF">2018-04-10T03:44:26Z</dcterms:created>
  <dcterms:modified xsi:type="dcterms:W3CDTF">2020-11-11T03:27:37Z</dcterms:modified>
</cp:coreProperties>
</file>