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84" r:id="rId2"/>
    <p:sldId id="456" r:id="rId3"/>
    <p:sldId id="457" r:id="rId4"/>
    <p:sldId id="442" r:id="rId5"/>
    <p:sldId id="458" r:id="rId6"/>
    <p:sldId id="459" r:id="rId7"/>
    <p:sldId id="460" r:id="rId8"/>
    <p:sldId id="461" r:id="rId9"/>
    <p:sldId id="462" r:id="rId10"/>
    <p:sldId id="444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45" r:id="rId22"/>
    <p:sldId id="47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77535" autoAdjust="0"/>
  </p:normalViewPr>
  <p:slideViewPr>
    <p:cSldViewPr snapToGrid="0">
      <p:cViewPr varScale="1">
        <p:scale>
          <a:sx n="55" d="100"/>
          <a:sy n="55" d="100"/>
        </p:scale>
        <p:origin x="21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0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0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5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2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29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여러 연산자를 사용하는 경우 우선 순위를 고려하여 사용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9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처음 위의 코드를 보면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원래 </a:t>
            </a:r>
            <a:r>
              <a:rPr lang="en-US" altLang="ko-KR" smtClean="0"/>
              <a:t>IN</a:t>
            </a:r>
            <a:r>
              <a:rPr lang="ko-KR" altLang="en-US" smtClean="0"/>
              <a:t>을 썼을 때 우선순위에 상관 없이 진짜 문제에 원하는 답이 나오는데</a:t>
            </a:r>
            <a:endParaRPr lang="en-US" altLang="ko-KR" smtClean="0"/>
          </a:p>
          <a:p>
            <a:r>
              <a:rPr lang="ko-KR" altLang="en-US" smtClean="0"/>
              <a:t>여기선 </a:t>
            </a:r>
            <a:r>
              <a:rPr lang="en-US" altLang="ko-KR" smtClean="0"/>
              <a:t>OR</a:t>
            </a:r>
            <a:r>
              <a:rPr lang="ko-KR" altLang="en-US" smtClean="0"/>
              <a:t>와 </a:t>
            </a:r>
            <a:r>
              <a:rPr lang="en-US" altLang="ko-KR" smtClean="0"/>
              <a:t>AND</a:t>
            </a:r>
            <a:r>
              <a:rPr lang="ko-KR" altLang="en-US" smtClean="0"/>
              <a:t>의 우선 순위를 보여주기 위해서 저렇게 한 것 같음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2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DML</a:t>
              </a:r>
              <a:br>
                <a:rPr lang="en-US" altLang="ko-KR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altLang="ko-KR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(SELECT)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281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WHERE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2242" cy="458372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검색할 컬럼의 조건을 설정하여 행 결정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‘D9’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직원의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DEPT_CODE = ‘D9’;</a:t>
            </a: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4000000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많은 직원 이름과 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SALARY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SALARY &gt; 4000000;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 </a:t>
            </a:r>
            <a:endParaRPr lang="en-US" altLang="ko-KR" sz="16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92" y="3128599"/>
            <a:ext cx="2034787" cy="89228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92" y="5029527"/>
            <a:ext cx="1924629" cy="73334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281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WHERE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79637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3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여러 개 조건 작성 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AND/OR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사용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‘D6’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이고 급여를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많이 받는 직원의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‘D6’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AND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2000000;</a:t>
            </a:r>
          </a:p>
          <a:p>
            <a:pPr>
              <a:lnSpc>
                <a:spcPct val="13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‘D6’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이거나 급여를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많이 받는 직원의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‘D6’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OR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2000000;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67" y="2902201"/>
            <a:ext cx="2630210" cy="79792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35" y="4843876"/>
            <a:ext cx="2394851" cy="96150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653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연결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99469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‘||’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를 사용하여 여러 컬럼을 하나의 컬럼인 것처럼 연결하거나 컬럼과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리터럴을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연결함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2289882"/>
            <a:ext cx="43524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컬럼과 컬럼을 연결한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53684" y="2837809"/>
            <a:ext cx="7482242" cy="80560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SALARY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684" y="4324251"/>
            <a:ext cx="43524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컬럼과 컬럼을 연결한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3" y="4872177"/>
            <a:ext cx="7482242" cy="12521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‘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의 월급은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SALARY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‘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원 입니다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.’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/>
          <a:stretch/>
        </p:blipFill>
        <p:spPr bwMode="auto">
          <a:xfrm>
            <a:off x="5658213" y="2577969"/>
            <a:ext cx="1894570" cy="167982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/>
          <a:stretch/>
        </p:blipFill>
        <p:spPr bwMode="auto">
          <a:xfrm>
            <a:off x="5169249" y="4648895"/>
            <a:ext cx="2872499" cy="177813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논리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53749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여러 개의 제한 조건 결과를 하나의 논리 결과로 만들어줌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34958"/>
              </p:ext>
            </p:extLst>
          </p:nvPr>
        </p:nvGraphicFramePr>
        <p:xfrm>
          <a:off x="913012" y="2151542"/>
          <a:ext cx="7416800" cy="155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17"/>
                <a:gridCol w="5400583"/>
              </a:tblGrid>
              <a:tr h="388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여러 조건이 동시에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일 경우에만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값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여러 조건들 중에 어느 하나의 조건만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값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조건에 대한 반대 값으로 반환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(NULL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제외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03734"/>
              </p:ext>
            </p:extLst>
          </p:nvPr>
        </p:nvGraphicFramePr>
        <p:xfrm>
          <a:off x="1651432" y="4514197"/>
          <a:ext cx="2430066" cy="155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22"/>
                <a:gridCol w="810022"/>
                <a:gridCol w="810022"/>
              </a:tblGrid>
              <a:tr h="38893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849637" y="4066067"/>
            <a:ext cx="177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[AND </a:t>
            </a:r>
            <a:r>
              <a:rPr lang="ko-KR" altLang="en-US" sz="1600" dirty="0">
                <a:latin typeface="+mn-ea"/>
                <a:ea typeface="+mn-ea"/>
              </a:rPr>
              <a:t>연산 결과</a:t>
            </a:r>
            <a:r>
              <a:rPr lang="en-US" altLang="ko-KR" sz="1600" dirty="0">
                <a:latin typeface="+mn-ea"/>
                <a:ea typeface="+mn-ea"/>
              </a:rPr>
              <a:t>]</a:t>
            </a:r>
            <a:endParaRPr lang="ko-KR" altLang="en-US" sz="1600" dirty="0">
              <a:latin typeface="+mn-ea"/>
              <a:ea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93136"/>
              </p:ext>
            </p:extLst>
          </p:nvPr>
        </p:nvGraphicFramePr>
        <p:xfrm>
          <a:off x="5205753" y="4527260"/>
          <a:ext cx="2431257" cy="155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19"/>
                <a:gridCol w="810419"/>
                <a:gridCol w="810419"/>
              </a:tblGrid>
              <a:tr h="38893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618362" y="4066067"/>
            <a:ext cx="15584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[OR </a:t>
            </a:r>
            <a:r>
              <a:rPr lang="ko-KR" altLang="en-US" sz="1600">
                <a:latin typeface="+mn-ea"/>
                <a:ea typeface="+mn-ea"/>
              </a:rPr>
              <a:t>연산 결과</a:t>
            </a:r>
            <a:r>
              <a:rPr lang="en-US" altLang="ko-KR" sz="1600">
                <a:latin typeface="+mn-ea"/>
                <a:ea typeface="+mn-ea"/>
              </a:rPr>
              <a:t>]</a:t>
            </a:r>
            <a:endParaRPr lang="ko-KR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4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131366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표현식 사이의 관계를 비교하기 위해 사용하고 비교 결과는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논리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(TRUE/FALSE/NULL)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중 하나가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단 비교하는 두 컬럼 값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표현식은 서로 동일한 데이터 타입이어야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80300"/>
              </p:ext>
            </p:extLst>
          </p:nvPr>
        </p:nvGraphicFramePr>
        <p:xfrm>
          <a:off x="867144" y="2696380"/>
          <a:ext cx="7416800" cy="321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72"/>
                <a:gridCol w="4896528"/>
              </a:tblGrid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같다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&gt; , &lt;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크다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작다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&gt;= , =&lt;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크거나 같다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작거나 같다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&lt;&gt; , != , ^=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같지 않다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BETWEEN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특정 범위에 포함되는지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/ NOT LIKE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문자 패턴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NULL / IS NOT NULL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여부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IN /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NOT 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비교 값 목록에 포함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미포함 되는지 여부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593545" y="5950341"/>
            <a:ext cx="1963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+mn-ea"/>
                <a:ea typeface="+mn-ea"/>
                <a:cs typeface="Microsoft Himalaya" panose="01010100010101010101" pitchFamily="2" charset="0"/>
              </a:rPr>
              <a:t>[</a:t>
            </a:r>
            <a:r>
              <a:rPr lang="ko-KR" altLang="en-US" sz="1600" dirty="0">
                <a:latin typeface="+mn-ea"/>
                <a:ea typeface="+mn-ea"/>
                <a:cs typeface="Microsoft Himalaya" panose="01010100010101010101" pitchFamily="2" charset="0"/>
              </a:rPr>
              <a:t>주요 비교 연산자</a:t>
            </a:r>
            <a:r>
              <a:rPr lang="en-US" altLang="ko-KR" sz="1600" dirty="0">
                <a:latin typeface="+mn-ea"/>
                <a:ea typeface="+mn-ea"/>
                <a:cs typeface="Microsoft Himalaya" panose="01010100010101010101" pitchFamily="2" charset="0"/>
              </a:rPr>
              <a:t>]</a:t>
            </a:r>
            <a:endParaRPr lang="ko-KR" altLang="en-US" sz="1600" dirty="0">
              <a:latin typeface="+mn-ea"/>
              <a:ea typeface="+mn-ea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8754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BETWEEN AND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79637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비교하려는 값이 지정한 범위에 포함되면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TRUE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를 리턴하는 연산자로 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상한 값과 하한 값의 경계도 포함됨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급여를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3500000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많이 받고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6000000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적게 받는 직원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이름과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SALARY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&gt;= 3500000 AND SALARY &lt;= 6000000;</a:t>
            </a:r>
          </a:p>
          <a:p>
            <a:pPr>
              <a:defRPr/>
            </a:pP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또는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SALARY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BETWEEN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3500000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AND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6000000;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9" t="3971"/>
          <a:stretch/>
        </p:blipFill>
        <p:spPr bwMode="auto">
          <a:xfrm>
            <a:off x="6212250" y="4635796"/>
            <a:ext cx="1839244" cy="14141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70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LIKE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79637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비교하려는 값이 지정한 특정 패턴을 만족하면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TRUE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를 리턴하는 연산자로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‘%’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‘_’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를 와일드카드로 사용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</a:t>
            </a: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씨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성을 가진 직원 이름과 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SALARY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LIKE ‘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전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%’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핸드폰의 앞 네 자리 중 첫 번호가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7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직원 이름과 전화번호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PHONE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PHONE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LIKE ‘_ _ _7%’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5353"/>
          <a:stretch/>
        </p:blipFill>
        <p:spPr bwMode="auto">
          <a:xfrm>
            <a:off x="5562599" y="5263115"/>
            <a:ext cx="2103475" cy="90636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7" t="6614"/>
          <a:stretch/>
        </p:blipFill>
        <p:spPr bwMode="auto">
          <a:xfrm>
            <a:off x="5562599" y="3561907"/>
            <a:ext cx="2103475" cy="7342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70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LIKE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366932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와일드 카드 문자와 패턴의 특수문자가 동일한 경우 어떤 것을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패턴으로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결정하는지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구분하지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못하기 때문에 데이터로 처리할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와일드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카드 문자 패턴 기호 앞에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임의의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특수문자를 사용하고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ESCAPE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OPTION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으로 등록하여 처리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EMAIL ID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‘_’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앞이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자리인 직원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이메일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EMAIL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EMAIL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LIKE ‘_ _ _#_%’ ESCAPE ‘#’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735"/>
          <a:stretch/>
        </p:blipFill>
        <p:spPr bwMode="auto">
          <a:xfrm>
            <a:off x="5724922" y="4136065"/>
            <a:ext cx="2228231" cy="258516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163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NOT LIKE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365868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‘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씨 성이 아닌 직원 사번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이메일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EMAIL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NOT LIKE ‘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이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%’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또는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EMAIL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NOT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LIKE ‘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이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%’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1125" r="1995" b="-1"/>
          <a:stretch/>
        </p:blipFill>
        <p:spPr bwMode="auto">
          <a:xfrm>
            <a:off x="5399569" y="2296632"/>
            <a:ext cx="2383463" cy="35268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41435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 NULL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 NOT NULL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93459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여부를 비교하는 연산자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관리자도 없고 부서 배치도 받지 않은 직원 조회 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MANAGER_ID, DEPT_CODE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MANAGER_ID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IS NULL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AND DEPT_CODE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IS NULL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 배치를 받지 않았지만 보너스를 지급받는 직원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BONUS, DEPT_CODE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IS NULL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AND BONUS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IS NOT NULL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" t="5396" r="1306"/>
          <a:stretch/>
        </p:blipFill>
        <p:spPr bwMode="auto">
          <a:xfrm>
            <a:off x="5787301" y="3388789"/>
            <a:ext cx="2389136" cy="49008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-2468"/>
          <a:stretch/>
        </p:blipFill>
        <p:spPr bwMode="auto">
          <a:xfrm>
            <a:off x="5699710" y="5248789"/>
            <a:ext cx="2476727" cy="40312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270653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데이터를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조회한 결과를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Result Set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이라고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하는데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구문에 의해 반환된 행들의 집합을 의미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Result Set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개 이상의 행이 포함될 수 있고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Result Set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은 특정한 기준에 의해 정렬 가능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한 테이블의 특정 컬럼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특정 행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특정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행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또는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여러 테이블의 특정 행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 조회 가능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53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981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93459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비교하려는 값 목록에 일치하는 값이 있으면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TRUE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를 반환하는 연산자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D6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부서와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D8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부서원들의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DEPT_CODE, SALARY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IN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(‘D6’, ‘D8’);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또는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DEPT_CODE, SALARY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‘D6’ OR DEPT_CODE = ‘D8’;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0"/>
          <a:stretch/>
        </p:blipFill>
        <p:spPr bwMode="auto">
          <a:xfrm>
            <a:off x="5265242" y="3785190"/>
            <a:ext cx="2855317" cy="150764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8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연산자 우선순위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874"/>
              </p:ext>
            </p:extLst>
          </p:nvPr>
        </p:nvGraphicFramePr>
        <p:xfrm>
          <a:off x="578979" y="1221415"/>
          <a:ext cx="8033393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689"/>
                <a:gridCol w="6673704"/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산술 연산자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연산자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 연산자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NULL / IS NOT NULL , LIKE , IN / NOT IN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BETWEEN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AND / NOT BETWEEN AND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논리 연산자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NOT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논리 연산자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AND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논리연산자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OR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9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연산자 우선순위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55773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‘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J2’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또는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‘J7’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직급 코드 중 급여를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많이 받는 직원의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직급코드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SALARY, JOB_CODE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JOB_CODE =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‘J7’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OR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JOB_CODE = ‘J2’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          AND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2000000;</a:t>
            </a:r>
          </a:p>
          <a:p>
            <a:pPr lvl="0"/>
            <a:r>
              <a:rPr lang="en-US" altLang="ko-KR" sz="1400" smtClean="0">
                <a:solidFill>
                  <a:prstClr val="black"/>
                </a:solidFill>
                <a:latin typeface="+mn-ea"/>
              </a:rPr>
              <a:t>  * 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연산자 우선 순위에 의해서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AND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가 먼저 실행됨</a:t>
            </a:r>
            <a:endParaRPr lang="en-US" altLang="ko-KR" sz="1400">
              <a:solidFill>
                <a:prstClr val="black"/>
              </a:solidFill>
              <a:latin typeface="+mn-ea"/>
            </a:endParaRPr>
          </a:p>
          <a:p>
            <a:pPr lvl="0"/>
            <a:r>
              <a:rPr lang="en-US" altLang="ko-KR" sz="140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</a:rPr>
              <a:t> J2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직급의 급여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2000000 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이상 받는 직원이거나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J7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직급인 직원이라는 의미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prstClr val="black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EMP_NAME, SALARY, JOB_CODE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prstClr val="black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EMPLOYEE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prstClr val="black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JOB_CODE =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‘J7’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OR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JOB_CODE = ‘J2’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 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   AND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SALARY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 2000000;</a:t>
            </a:r>
          </a:p>
          <a:p>
            <a:pPr lvl="0"/>
            <a:r>
              <a:rPr lang="en-US" altLang="ko-KR" sz="1400" smtClean="0">
                <a:solidFill>
                  <a:prstClr val="black"/>
                </a:solidFill>
                <a:latin typeface="+mn-ea"/>
              </a:rPr>
              <a:t>  * 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우선순위를 고려하여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OR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가 먼저 처리 되도록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( )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를 이용해 우선 순위 변경</a:t>
            </a:r>
            <a:endParaRPr lang="en-US" altLang="ko-KR" sz="1400">
              <a:solidFill>
                <a:prstClr val="black"/>
              </a:solidFill>
              <a:latin typeface="+mn-ea"/>
            </a:endParaRPr>
          </a:p>
          <a:p>
            <a:pPr lvl="0"/>
            <a:r>
              <a:rPr lang="en-US" altLang="ko-KR" sz="14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J7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직급이거나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J2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직급인 직원들 중 급여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2000000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이상 받는 직원이라는 의미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449" r="25863" b="4422"/>
          <a:stretch/>
        </p:blipFill>
        <p:spPr bwMode="auto">
          <a:xfrm>
            <a:off x="5657577" y="2190307"/>
            <a:ext cx="2372257" cy="1330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5241" r="4165" b="15451"/>
          <a:stretch/>
        </p:blipFill>
        <p:spPr bwMode="auto">
          <a:xfrm>
            <a:off x="5573978" y="4540102"/>
            <a:ext cx="2539457" cy="76554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5632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작성법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141521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 명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[,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컬럼명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…]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테이블 명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조건식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769" y="3265394"/>
            <a:ext cx="823815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+mn-ea"/>
                <a:cs typeface="Tahoma" panose="020B0604030504040204" pitchFamily="34" charset="0"/>
              </a:rPr>
              <a:t>* SELECT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smtClean="0">
                <a:latin typeface="+mn-ea"/>
                <a:cs typeface="Tahoma" panose="020B0604030504040204" pitchFamily="34" charset="0"/>
              </a:rPr>
              <a:t>  조회하고자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하는 컬럼명</a:t>
            </a:r>
            <a:r>
              <a:rPr lang="en-US" altLang="ko-KR" sz="1400"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기술</a:t>
            </a:r>
            <a:endParaRPr lang="en-US" altLang="ko-KR" sz="140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cs typeface="Tahoma" panose="020B0604030504040204" pitchFamily="34" charset="0"/>
              </a:rPr>
              <a:t>  </a:t>
            </a:r>
            <a:r>
              <a:rPr lang="ko-KR" altLang="en-US" sz="1400" smtClean="0">
                <a:latin typeface="+mn-ea"/>
                <a:cs typeface="Tahoma" panose="020B0604030504040204" pitchFamily="34" charset="0"/>
              </a:rPr>
              <a:t>여러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컬럼을 조회하는 경우 컬럼은 쉼표로 </a:t>
            </a:r>
            <a:r>
              <a:rPr lang="ko-KR" altLang="en-US" sz="1400" smtClean="0">
                <a:latin typeface="+mn-ea"/>
                <a:cs typeface="Tahoma" panose="020B0604030504040204" pitchFamily="34" charset="0"/>
              </a:rPr>
              <a:t>구분하고</a:t>
            </a:r>
            <a:r>
              <a:rPr lang="en-US" altLang="ko-KR" sz="1400" smtClean="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1400" smtClean="0">
                <a:latin typeface="+mn-ea"/>
                <a:cs typeface="Tahoma" panose="020B0604030504040204" pitchFamily="34" charset="0"/>
              </a:rPr>
              <a:t>마지막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컬럼 다음은 쉼표를 사용하지 않음</a:t>
            </a:r>
            <a:endParaRPr lang="en-US" altLang="ko-KR" sz="140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cs typeface="Tahoma" panose="020B0604030504040204" pitchFamily="34" charset="0"/>
              </a:rPr>
              <a:t>  </a:t>
            </a:r>
            <a:r>
              <a:rPr lang="ko-KR" altLang="en-US" sz="1400" smtClean="0">
                <a:latin typeface="+mn-ea"/>
                <a:cs typeface="Tahoma" panose="020B0604030504040204" pitchFamily="34" charset="0"/>
              </a:rPr>
              <a:t>모든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컬럼 조회 시 컬럼 명 대신 </a:t>
            </a:r>
            <a:r>
              <a:rPr lang="en-US" altLang="ko-KR" sz="1400">
                <a:latin typeface="+mn-ea"/>
                <a:cs typeface="Tahoma" panose="020B0604030504040204" pitchFamily="34" charset="0"/>
              </a:rPr>
              <a:t>‘*’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기호 사용 가능하며 조회 결과는 기술한 컬럼 명 순으로 표시</a:t>
            </a:r>
            <a:r>
              <a:rPr lang="en-US" altLang="ko-KR" sz="1400"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됨</a:t>
            </a:r>
            <a:endParaRPr lang="en-US" altLang="ko-KR" sz="140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40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+mn-ea"/>
                <a:cs typeface="Tahoma" panose="020B0604030504040204" pitchFamily="34" charset="0"/>
              </a:rPr>
              <a:t>* </a:t>
            </a:r>
            <a:r>
              <a:rPr lang="en-US" altLang="ko-KR" sz="1600" b="1">
                <a:latin typeface="+mn-ea"/>
                <a:cs typeface="Tahoma" panose="020B0604030504040204" pitchFamily="34" charset="0"/>
              </a:rPr>
              <a:t>FROM    </a:t>
            </a:r>
            <a:endParaRPr lang="en-US" altLang="ko-KR" sz="1600" b="1" smtClean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cs typeface="Tahoma" panose="020B0604030504040204" pitchFamily="34" charset="0"/>
              </a:rPr>
              <a:t> </a:t>
            </a:r>
            <a:r>
              <a:rPr lang="en-US" altLang="ko-KR" sz="1400" smtClean="0"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1400" smtClean="0">
                <a:latin typeface="+mn-ea"/>
                <a:cs typeface="Tahoma" panose="020B0604030504040204" pitchFamily="34" charset="0"/>
              </a:rPr>
              <a:t>조회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대상 컬럼이 포함된 테이블 명 기술</a:t>
            </a:r>
            <a:endParaRPr lang="en-US" altLang="ko-KR" sz="140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40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+mn-ea"/>
                <a:cs typeface="Tahoma" panose="020B0604030504040204" pitchFamily="34" charset="0"/>
              </a:rPr>
              <a:t>* WHERE  </a:t>
            </a:r>
            <a:endParaRPr lang="en-US" altLang="ko-KR" sz="1600" b="1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smtClean="0">
                <a:latin typeface="+mn-ea"/>
                <a:cs typeface="Tahoma" panose="020B0604030504040204" pitchFamily="34" charset="0"/>
              </a:rPr>
              <a:t>  행을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선택하는 조건 기술</a:t>
            </a:r>
            <a:endParaRPr lang="en-US" altLang="ko-KR" sz="140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cs typeface="Tahoma" panose="020B0604030504040204" pitchFamily="34" charset="0"/>
              </a:rPr>
              <a:t>  </a:t>
            </a:r>
            <a:r>
              <a:rPr lang="ko-KR" altLang="en-US" sz="1400" smtClean="0">
                <a:latin typeface="+mn-ea"/>
                <a:cs typeface="Tahoma" panose="020B0604030504040204" pitchFamily="34" charset="0"/>
              </a:rPr>
              <a:t>여러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개의 제한 조건을 포함할 수 있으며</a:t>
            </a:r>
            <a:r>
              <a:rPr lang="en-US" altLang="ko-KR" sz="140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각각의 제한 조건은 논리 연산자로 연결</a:t>
            </a:r>
            <a:endParaRPr lang="en-US" altLang="ko-KR" sz="140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cs typeface="Tahoma" panose="020B0604030504040204" pitchFamily="34" charset="0"/>
              </a:rPr>
              <a:t>  </a:t>
            </a:r>
            <a:r>
              <a:rPr lang="ko-KR" altLang="en-US" sz="1400" smtClean="0">
                <a:latin typeface="+mn-ea"/>
                <a:cs typeface="Tahoma" panose="020B0604030504040204" pitchFamily="34" charset="0"/>
              </a:rPr>
              <a:t>제한 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조건을 만족시키는 행들만 </a:t>
            </a:r>
            <a:r>
              <a:rPr lang="en-US" altLang="ko-KR" sz="1400">
                <a:latin typeface="+mn-ea"/>
                <a:cs typeface="Tahoma" panose="020B0604030504040204" pitchFamily="34" charset="0"/>
              </a:rPr>
              <a:t>Result Set</a:t>
            </a:r>
            <a:r>
              <a:rPr lang="ko-KR" altLang="en-US" sz="1400">
                <a:latin typeface="+mn-ea"/>
                <a:cs typeface="Tahoma" panose="020B0604030504040204" pitchFamily="34" charset="0"/>
              </a:rPr>
              <a:t>에 포함</a:t>
            </a:r>
            <a:endParaRPr lang="en-US" altLang="ko-KR" sz="1400" dirty="0">
              <a:latin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180862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직원 전부의 사번과 이름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월급을 조회하는 구문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SALARY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6" y="1319233"/>
            <a:ext cx="2358511" cy="508886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7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217012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직원 전부의 모든 정보를 조회하는 구문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EMP_NO, EMAIL, PHONE, DEPT_CODE,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JOB_CODE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SAL_LEVEL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, SALARY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BONUS, MANAGER_ID, HIRE_DATE,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ENT_DATE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ENT_YN</a:t>
            </a: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endParaRPr lang="en-US" altLang="ko-KR" sz="30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또는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30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*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7" y="3797024"/>
            <a:ext cx="7383463" cy="29067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1213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컬럼 값 산술 연산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16423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컬럼 값에 대해 산술 연산한 결과 조회 가능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 </a:t>
            </a: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SALARY * 12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(SALARY + (SALARY*BONUS)) * 12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84" y="3469145"/>
            <a:ext cx="3877310" cy="287535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컬럼 별칭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240404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‘AS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별칭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별칭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”,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‘AS “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별칭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“’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을 기술하여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컬럼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별칭을 지을 수 있음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 </a:t>
            </a: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AS 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이름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, SALARY*12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“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연봉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원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)”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(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+ (SALARY*BONUS))*12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AS “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총 소득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원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)“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684" y="4030940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숫자 혹은 특수문자가 포함되는 경우에 </a:t>
            </a:r>
            <a:r>
              <a:rPr lang="en-US" altLang="ko-KR" sz="1400" dirty="0" smtClean="0">
                <a:latin typeface="+mn-ea"/>
              </a:rPr>
              <a:t>“ “ </a:t>
            </a:r>
            <a:r>
              <a:rPr lang="ko-KR" altLang="en-US" sz="1400" dirty="0" smtClean="0">
                <a:latin typeface="+mn-ea"/>
              </a:rPr>
              <a:t>사용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AS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생략 가능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공백으로 구분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724" y="3577119"/>
            <a:ext cx="2207696" cy="299541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788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5632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리터럴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20212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임의로 지정한 문자열을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절에 사용하면 테이블에 존재하는 데이터처럼 활용 가능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 </a:t>
            </a: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, SALARY,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원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’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AS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단위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3635671"/>
            <a:ext cx="402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문자나 날짜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리터럴은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‘ ‘ </a:t>
            </a:r>
            <a:r>
              <a:rPr lang="ko-KR" altLang="en-US" sz="1400" dirty="0" smtClean="0">
                <a:latin typeface="+mn-ea"/>
              </a:rPr>
              <a:t>기호 사용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err="1" smtClean="0">
                <a:latin typeface="+mn-ea"/>
              </a:rPr>
              <a:t>리터럴은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Result Set</a:t>
            </a:r>
            <a:r>
              <a:rPr lang="ko-KR" altLang="en-US" sz="1400" dirty="0" smtClean="0">
                <a:latin typeface="+mn-ea"/>
              </a:rPr>
              <a:t>의 모든 행에 반복 표시 됨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66" y="3294231"/>
            <a:ext cx="1960767" cy="279836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377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DISTINCT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20212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컬럼에 포함된 데이터 중 중복 값을 제외하고 한 번씩만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표시하고자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할 때 사용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 </a:t>
            </a: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DISTINCT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JOB_CODE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3648169"/>
            <a:ext cx="2627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SELECT</a:t>
            </a:r>
            <a:r>
              <a:rPr lang="ko-KR" altLang="en-US" sz="1400">
                <a:latin typeface="+mn-ea"/>
              </a:rPr>
              <a:t>절에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회만 기술 가능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70" y="2219169"/>
            <a:ext cx="812647" cy="440491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00" y="3066554"/>
            <a:ext cx="965124" cy="177878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6007395" y="3955945"/>
            <a:ext cx="871870" cy="318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3407</TotalTime>
  <Words>1445</Words>
  <Application>Microsoft Office PowerPoint</Application>
  <PresentationFormat>화면 슬라이드 쇼(4:3)</PresentationFormat>
  <Paragraphs>293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Lato Black</vt:lpstr>
      <vt:lpstr>맑은 고딕</vt:lpstr>
      <vt:lpstr>Arial</vt:lpstr>
      <vt:lpstr>Calibri</vt:lpstr>
      <vt:lpstr>Calibri Light</vt:lpstr>
      <vt:lpstr>Microsoft Himalaya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139</cp:revision>
  <dcterms:created xsi:type="dcterms:W3CDTF">2018-04-10T03:44:26Z</dcterms:created>
  <dcterms:modified xsi:type="dcterms:W3CDTF">2020-11-11T03:27:49Z</dcterms:modified>
</cp:coreProperties>
</file>