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84" r:id="rId2"/>
    <p:sldId id="368" r:id="rId3"/>
    <p:sldId id="514" r:id="rId4"/>
    <p:sldId id="453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76613" autoAdjust="0"/>
  </p:normalViewPr>
  <p:slideViewPr>
    <p:cSldViewPr snapToGrid="0">
      <p:cViewPr varScale="1">
        <p:scale>
          <a:sx n="89" d="100"/>
          <a:sy n="89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8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8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SELECT JOB_CODE, AVG(SALARY)</a:t>
            </a:r>
          </a:p>
          <a:p>
            <a:r>
              <a:rPr lang="en-US" altLang="ko-KR" smtClean="0"/>
              <a:t>FROM EMPLOYEE</a:t>
            </a:r>
          </a:p>
          <a:p>
            <a:r>
              <a:rPr lang="en-US" altLang="ko-KR" smtClean="0"/>
              <a:t>GROUP BY ROLLUP(JOB_CODE)</a:t>
            </a:r>
          </a:p>
          <a:p>
            <a:r>
              <a:rPr lang="en-US" altLang="ko-KR" smtClean="0"/>
              <a:t>ORDER BY 1;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mtClean="0"/>
              <a:t>--</a:t>
            </a:r>
            <a:r>
              <a:rPr lang="ko-KR" altLang="en-US" b="1" smtClean="0"/>
              <a:t>전체 </a:t>
            </a:r>
            <a:r>
              <a:rPr lang="en-US" altLang="ko-KR" b="1" smtClean="0"/>
              <a:t>SALARY</a:t>
            </a:r>
            <a:r>
              <a:rPr lang="ko-KR" altLang="en-US" b="1" smtClean="0"/>
              <a:t>의 평균이 나옴</a:t>
            </a:r>
            <a:endParaRPr lang="en-US" altLang="ko-KR" b="1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smtClean="0"/>
              <a:t>근데 그것도 그럴 것이 </a:t>
            </a:r>
            <a:r>
              <a:rPr lang="en-US" altLang="ko-KR" b="0" smtClean="0"/>
              <a:t>…!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smtClean="0"/>
              <a:t>위에 있는 예시를 생각해보면 결국 모든 </a:t>
            </a:r>
            <a:r>
              <a:rPr lang="en-US" altLang="ko-KR" b="0" smtClean="0"/>
              <a:t>JOB_CODE</a:t>
            </a:r>
            <a:r>
              <a:rPr lang="ko-KR" altLang="en-US" b="0" smtClean="0"/>
              <a:t>의 </a:t>
            </a:r>
            <a:r>
              <a:rPr lang="en-US" altLang="ko-KR" b="0" smtClean="0"/>
              <a:t>SALARY</a:t>
            </a:r>
            <a:r>
              <a:rPr lang="ko-KR" altLang="en-US" b="0" smtClean="0"/>
              <a:t>들의 총합이다</a:t>
            </a:r>
            <a:endParaRPr lang="en-US" altLang="ko-KR" b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smtClean="0"/>
              <a:t>즉 이것도 마찬가지로 모든 </a:t>
            </a:r>
            <a:r>
              <a:rPr lang="en-US" altLang="ko-KR" b="0" smtClean="0"/>
              <a:t>JOB_CODE</a:t>
            </a:r>
            <a:r>
              <a:rPr lang="ko-KR" altLang="en-US" b="0" smtClean="0"/>
              <a:t>의 </a:t>
            </a:r>
            <a:r>
              <a:rPr lang="en-US" altLang="ko-KR" b="0" smtClean="0"/>
              <a:t>SALARY</a:t>
            </a:r>
            <a:r>
              <a:rPr lang="ko-KR" altLang="en-US" b="0" smtClean="0"/>
              <a:t>들의 평균이 될 것</a:t>
            </a:r>
            <a:r>
              <a:rPr lang="en-US" altLang="ko-KR" b="0" smtClean="0"/>
              <a:t>…</a:t>
            </a:r>
            <a:r>
              <a:rPr lang="ko-KR" altLang="en-US" b="0" smtClean="0"/>
              <a:t>ㅎ</a:t>
            </a:r>
            <a:endParaRPr lang="en-US" altLang="ko-KR" b="0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3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9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3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9050" y="6786564"/>
            <a:ext cx="9180910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874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020491" y="1916906"/>
            <a:ext cx="5089922" cy="3090863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GROUP BY</a:t>
              </a:r>
            </a:p>
            <a:p>
              <a:pPr algn="ctr">
                <a:defRPr/>
              </a:pPr>
              <a:r>
                <a:rPr lang="en-US" altLang="ko-KR"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HAVING</a:t>
              </a:r>
              <a:endParaRPr lang="en-US" altLang="ko-K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9"/>
            <a:ext cx="8217114" cy="32664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ROLLUP(DEPT_CODE, JOB_CODE)</a:t>
            </a:r>
          </a:p>
          <a:p>
            <a:pPr>
              <a:lnSpc>
                <a:spcPct val="150000"/>
              </a:lnSpc>
              <a:defRPr/>
            </a:pPr>
            <a:endParaRPr lang="en-US" altLang="ko-KR" sz="3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UNION</a:t>
            </a:r>
          </a:p>
          <a:p>
            <a:pPr>
              <a:lnSpc>
                <a:spcPct val="150000"/>
              </a:lnSpc>
              <a:defRPr/>
            </a:pPr>
            <a:endParaRPr lang="en-US" altLang="ko-KR" sz="3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‘’,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ROLLUP(JOB_CODE)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182" y="4628407"/>
            <a:ext cx="8217114" cy="18799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CUBE(DEPT_CODE,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9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779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GROUPING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182651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ROLLUP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CUBE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 의한 집계 산출물이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전달받은 컬럼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집합의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산출물이면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아니면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" r="3802" b="-1"/>
          <a:stretch/>
        </p:blipFill>
        <p:spPr bwMode="auto">
          <a:xfrm>
            <a:off x="5367529" y="1223540"/>
            <a:ext cx="3356923" cy="52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30024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GROUPING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1"/>
            <a:ext cx="7488000" cy="492471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25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SUM(SALARY),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CASE WHEN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= 0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			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GROUPING(JOB_CODE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 = 1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		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       THEN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부서별 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‘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WHEN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= 1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			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GROUPING(JOB_CODE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= 0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       THEN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직급별 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WHEN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= 1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AND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			   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GROUPING(JOB_CODE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= 1 	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	       THEN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총 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ELSE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그룹별 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END AS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구분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CUBE(DEPT_CODE, JOB_CODE)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8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9"/>
            <a:ext cx="8198644" cy="5124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결과물을 하나의 쿼리로 만드는 연산자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6095" y="2060537"/>
            <a:ext cx="2592388" cy="1655763"/>
            <a:chOff x="2783681" y="2232660"/>
            <a:chExt cx="2592388" cy="1655763"/>
          </a:xfrm>
        </p:grpSpPr>
        <p:sp>
          <p:nvSpPr>
            <p:cNvPr id="8" name="타원 7"/>
            <p:cNvSpPr/>
            <p:nvPr/>
          </p:nvSpPr>
          <p:spPr>
            <a:xfrm>
              <a:off x="2783681" y="2232660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720306" y="2232660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720306" y="2377123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88345" y="2060537"/>
            <a:ext cx="2592388" cy="1655763"/>
            <a:chOff x="6815931" y="2232660"/>
            <a:chExt cx="2592388" cy="1655763"/>
          </a:xfrm>
        </p:grpSpPr>
        <p:sp>
          <p:nvSpPr>
            <p:cNvPr id="14" name="타원 13"/>
            <p:cNvSpPr/>
            <p:nvPr/>
          </p:nvSpPr>
          <p:spPr>
            <a:xfrm>
              <a:off x="6815931" y="2232660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752556" y="2232660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7752556" y="2377123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openDmnd">
              <a:fgClr>
                <a:srgbClr val="653D3D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56095" y="4221125"/>
            <a:ext cx="2592388" cy="1655762"/>
            <a:chOff x="2783681" y="4393248"/>
            <a:chExt cx="2592388" cy="1655762"/>
          </a:xfrm>
        </p:grpSpPr>
        <p:sp>
          <p:nvSpPr>
            <p:cNvPr id="18" name="타원 17"/>
            <p:cNvSpPr/>
            <p:nvPr/>
          </p:nvSpPr>
          <p:spPr>
            <a:xfrm>
              <a:off x="2783681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720306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3720306" y="4537710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openDmnd">
              <a:fgClr>
                <a:srgbClr val="653D3D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88345" y="4221125"/>
            <a:ext cx="2592388" cy="1655762"/>
            <a:chOff x="6815931" y="4393248"/>
            <a:chExt cx="2592388" cy="1655762"/>
          </a:xfrm>
        </p:grpSpPr>
        <p:sp>
          <p:nvSpPr>
            <p:cNvPr id="22" name="타원 21"/>
            <p:cNvSpPr/>
            <p:nvPr/>
          </p:nvSpPr>
          <p:spPr>
            <a:xfrm>
              <a:off x="6815931" y="4393248"/>
              <a:ext cx="1655763" cy="1655762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752556" y="4393248"/>
              <a:ext cx="1655763" cy="1655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752556" y="4537710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3"/>
          <p:cNvSpPr txBox="1">
            <a:spLocks noChangeArrowheads="1"/>
          </p:cNvSpPr>
          <p:nvPr/>
        </p:nvSpPr>
        <p:spPr bwMode="auto">
          <a:xfrm flipH="1">
            <a:off x="2056196" y="3706775"/>
            <a:ext cx="99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UNION</a:t>
            </a: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 flipH="1">
            <a:off x="5856670" y="3706775"/>
            <a:ext cx="1503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UNION ALL</a:t>
            </a: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 flipH="1">
            <a:off x="1799814" y="5884825"/>
            <a:ext cx="1504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INTERSECT</a:t>
            </a: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 flipH="1">
            <a:off x="6080508" y="5876887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MINUS</a:t>
            </a:r>
          </a:p>
        </p:txBody>
      </p:sp>
    </p:spTree>
    <p:extLst>
      <p:ext uri="{BB962C8B-B14F-4D97-AF65-F5344CB8AC3E}">
        <p14:creationId xmlns:p14="http://schemas.microsoft.com/office/powerpoint/2010/main" val="19142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6898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UNION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31331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2861241"/>
            <a:ext cx="7488000" cy="33781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UNION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5248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쿼리 결과를 합치는 연산자로 중복된 영역은 제외하여 합침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1837" r="1950"/>
          <a:stretch/>
        </p:blipFill>
        <p:spPr bwMode="auto">
          <a:xfrm>
            <a:off x="5924880" y="3442491"/>
            <a:ext cx="2819203" cy="221569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2445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INTERSECT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31331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2861241"/>
            <a:ext cx="7488000" cy="33781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INTERSECT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5248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결과에서 공통된 부분만 결과로 추출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교집합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3846" r="1867"/>
          <a:stretch/>
        </p:blipFill>
        <p:spPr bwMode="auto">
          <a:xfrm>
            <a:off x="4744122" y="4240089"/>
            <a:ext cx="3474720" cy="62049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2329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UNION ALL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31331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2861241"/>
            <a:ext cx="7488000" cy="33781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UNION ALL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5248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쿼리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결과를 합치는 연산자로 중복된 영역 모두 포함하여 합침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858435" y="3247330"/>
            <a:ext cx="3145715" cy="2606014"/>
            <a:chOff x="7741920" y="2709292"/>
            <a:chExt cx="3974148" cy="3506045"/>
          </a:xfrm>
        </p:grpSpPr>
        <p:pic>
          <p:nvPicPr>
            <p:cNvPr id="10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0" t="1625" b="-1"/>
            <a:stretch/>
          </p:blipFill>
          <p:spPr bwMode="auto">
            <a:xfrm>
              <a:off x="7741920" y="2709292"/>
              <a:ext cx="3974148" cy="35060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758236" y="5445214"/>
              <a:ext cx="3887786" cy="4318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73916" y="3602499"/>
              <a:ext cx="3887788" cy="6477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677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MINUS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31331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2861241"/>
            <a:ext cx="7488000" cy="33781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MINUS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70661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선행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결과에서 다음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결과와 겹치는 부분을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제외한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나머지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부분 추출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차집합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3815" r="1807" b="7975"/>
          <a:stretch/>
        </p:blipFill>
        <p:spPr bwMode="auto">
          <a:xfrm>
            <a:off x="4579739" y="4034143"/>
            <a:ext cx="3466651" cy="10323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GROUPING SETS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88899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그룹 별로 처리된 여러 개의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문을 하나로 합친 결과를 원할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때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집합 연산자 사용과 동일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775" y="206659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684" y="2614519"/>
            <a:ext cx="7488000" cy="19467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MANAGER_ID, FLOOR(AVG(SALARY))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GROUPING SETS((DEPT_CODE, JOB, MANAGER_ID),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			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DEPT_CODE, MANAGER_ID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), </a:t>
            </a:r>
            <a:endParaRPr lang="en-US" altLang="ko-KR" sz="1600" b="1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		 (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JOB_CODE, MANAGER_ID))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" t="7275" r="1267"/>
          <a:stretch/>
        </p:blipFill>
        <p:spPr bwMode="auto">
          <a:xfrm>
            <a:off x="698441" y="4248124"/>
            <a:ext cx="3055172" cy="21682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-2311" b="-1"/>
          <a:stretch/>
        </p:blipFill>
        <p:spPr bwMode="auto">
          <a:xfrm>
            <a:off x="3948056" y="5990863"/>
            <a:ext cx="3162806" cy="42553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ORDER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123923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한 컬럼에 대해 정렬을 할 때 작성하는 구문으로 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구문의 가장 마지막에 작성하며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실행 순서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역시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가장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마지막에 수행됨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775" y="2545062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표현식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684" y="3092988"/>
            <a:ext cx="7488000" cy="18724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명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[,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, …]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조건식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컬럼명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별칭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컬럼 순번 정렬방식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[NULLS FIRST | LAST];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684" y="5086893"/>
            <a:ext cx="1636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</a:rPr>
              <a:t>* </a:t>
            </a:r>
            <a:r>
              <a:rPr lang="ko-KR" altLang="en-US" sz="1400" smtClean="0">
                <a:latin typeface="+mn-ea"/>
              </a:rPr>
              <a:t>정렬 </a:t>
            </a:r>
            <a:r>
              <a:rPr lang="ko-KR" altLang="en-US" sz="1400" dirty="0" smtClean="0">
                <a:latin typeface="+mn-ea"/>
              </a:rPr>
              <a:t>방식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- </a:t>
            </a:r>
            <a:r>
              <a:rPr lang="en-US" altLang="ko-KR" sz="1400" smtClean="0">
                <a:latin typeface="+mn-ea"/>
              </a:rPr>
              <a:t>ASC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오름차순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smtClean="0">
                <a:latin typeface="+mn-ea"/>
              </a:rPr>
              <a:t>- </a:t>
            </a:r>
            <a:r>
              <a:rPr lang="en-US" altLang="ko-KR" sz="1400" smtClean="0">
                <a:latin typeface="+mn-ea"/>
              </a:rPr>
              <a:t>DESC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내림차순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4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8"/>
            <a:ext cx="8198644" cy="184529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그룹 함수는 단 한 개의 결과 값만 산출하기 때문에 그룹이 여러 개일 경우 오류 발생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여러 개의 결과 값을 산출하기 위해 그룹 함수가 적용될 그룹의 기준을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ORDER BY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절에 기술하여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17"/>
          <p:cNvSpPr/>
          <p:nvPr/>
        </p:nvSpPr>
        <p:spPr>
          <a:xfrm>
            <a:off x="475065" y="3353919"/>
            <a:ext cx="3168650" cy="863600"/>
          </a:xfrm>
          <a:prstGeom prst="roundRect">
            <a:avLst>
              <a:gd name="adj" fmla="val 58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DEPT_CODE,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SUM(SALARY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EMPLOYEE;</a:t>
            </a:r>
          </a:p>
        </p:txBody>
      </p:sp>
      <p:sp>
        <p:nvSpPr>
          <p:cNvPr id="9" name="사각형: 둥근 모서리 17"/>
          <p:cNvSpPr/>
          <p:nvPr/>
        </p:nvSpPr>
        <p:spPr>
          <a:xfrm>
            <a:off x="475065" y="5191597"/>
            <a:ext cx="3168650" cy="1295400"/>
          </a:xfrm>
          <a:prstGeom prst="roundRect">
            <a:avLst>
              <a:gd name="adj" fmla="val 58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DEPT_CODE,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SUM(SALARY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GROUP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BY DEPT_CODE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928059" y="2992116"/>
            <a:ext cx="4752975" cy="1587207"/>
            <a:chOff x="3995738" y="2708275"/>
            <a:chExt cx="4752975" cy="1587207"/>
          </a:xfrm>
        </p:grpSpPr>
        <p:sp>
          <p:nvSpPr>
            <p:cNvPr id="30" name="오른쪽 화살표 29"/>
            <p:cNvSpPr/>
            <p:nvPr/>
          </p:nvSpPr>
          <p:spPr>
            <a:xfrm>
              <a:off x="3995738" y="3277247"/>
              <a:ext cx="431800" cy="44926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+mn-ea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643438" y="2708275"/>
              <a:ext cx="4105275" cy="1587207"/>
              <a:chOff x="4643438" y="2708275"/>
              <a:chExt cx="4105275" cy="158720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643438" y="2708275"/>
                <a:ext cx="4105275" cy="1587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+mn-ea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823619" y="2809728"/>
                <a:ext cx="3744912" cy="1384300"/>
                <a:chOff x="4830763" y="2809728"/>
                <a:chExt cx="3744912" cy="1384300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4947625" y="3154216"/>
                  <a:ext cx="935037" cy="28892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D1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4947625" y="3514578"/>
                  <a:ext cx="935037" cy="28892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D2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4947625" y="3874941"/>
                  <a:ext cx="935037" cy="28733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D3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7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4838383" y="2816078"/>
                  <a:ext cx="11905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DEPT_CODE</a:t>
                  </a:r>
                  <a:endParaRPr lang="ko-KR" altLang="en-US" sz="14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573837" y="3154216"/>
                  <a:ext cx="1911350" cy="28892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SUM(SALARY)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42" name="직사각형 31"/>
                <p:cNvSpPr>
                  <a:spLocks noChangeArrowheads="1"/>
                </p:cNvSpPr>
                <p:nvPr/>
              </p:nvSpPr>
              <p:spPr bwMode="auto">
                <a:xfrm>
                  <a:off x="6887157" y="2809728"/>
                  <a:ext cx="134113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SUM_SALARY</a:t>
                  </a:r>
                  <a:endParaRPr lang="ko-KR" altLang="en-US" sz="14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4830763" y="3125641"/>
                  <a:ext cx="3744912" cy="325437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4830763" y="3494735"/>
                  <a:ext cx="3744912" cy="32385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4830763" y="3862241"/>
                  <a:ext cx="3744912" cy="32385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46" name="곱셈 기호 45"/>
                <p:cNvSpPr/>
                <p:nvPr/>
              </p:nvSpPr>
              <p:spPr>
                <a:xfrm>
                  <a:off x="7354094" y="3474891"/>
                  <a:ext cx="350837" cy="349250"/>
                </a:xfrm>
                <a:prstGeom prst="mathMultiply">
                  <a:avLst>
                    <a:gd name="adj1" fmla="val 8703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47" name="곱셈 기호 46"/>
                <p:cNvSpPr/>
                <p:nvPr/>
              </p:nvSpPr>
              <p:spPr>
                <a:xfrm>
                  <a:off x="7354887" y="3843191"/>
                  <a:ext cx="349250" cy="350837"/>
                </a:xfrm>
                <a:prstGeom prst="mathMultiply">
                  <a:avLst>
                    <a:gd name="adj1" fmla="val 8703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3928059" y="5046341"/>
            <a:ext cx="4752975" cy="1585913"/>
            <a:chOff x="3995738" y="4762500"/>
            <a:chExt cx="4752975" cy="1585913"/>
          </a:xfrm>
        </p:grpSpPr>
        <p:sp>
          <p:nvSpPr>
            <p:cNvPr id="15" name="오른쪽 화살표 14"/>
            <p:cNvSpPr/>
            <p:nvPr/>
          </p:nvSpPr>
          <p:spPr>
            <a:xfrm>
              <a:off x="3995738" y="5330825"/>
              <a:ext cx="431800" cy="44926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643438" y="4762500"/>
              <a:ext cx="4105275" cy="1585913"/>
              <a:chOff x="4643438" y="4762500"/>
              <a:chExt cx="4105275" cy="1585913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643438" y="4762500"/>
                <a:ext cx="4105275" cy="15859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00">
                  <a:latin typeface="+mn-ea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823619" y="4869656"/>
                <a:ext cx="3744912" cy="1371600"/>
                <a:chOff x="4830763" y="4762500"/>
                <a:chExt cx="3744912" cy="1371600"/>
              </a:xfrm>
            </p:grpSpPr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4947625" y="5105400"/>
                  <a:ext cx="935037" cy="28892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D1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4947625" y="5457825"/>
                  <a:ext cx="935037" cy="28892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D2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4947625" y="5826125"/>
                  <a:ext cx="935037" cy="28733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D3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" name="직사각형 39"/>
                <p:cNvSpPr>
                  <a:spLocks noChangeArrowheads="1"/>
                </p:cNvSpPr>
                <p:nvPr/>
              </p:nvSpPr>
              <p:spPr bwMode="auto">
                <a:xfrm>
                  <a:off x="4838383" y="4767263"/>
                  <a:ext cx="11905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DEPT_CODE</a:t>
                  </a:r>
                  <a:endParaRPr lang="ko-KR" altLang="en-US" sz="14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6573837" y="5105400"/>
                  <a:ext cx="1911350" cy="28892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SUM(SALARY)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4" name="직사각형 41"/>
                <p:cNvSpPr>
                  <a:spLocks noChangeArrowheads="1"/>
                </p:cNvSpPr>
                <p:nvPr/>
              </p:nvSpPr>
              <p:spPr bwMode="auto">
                <a:xfrm>
                  <a:off x="6887157" y="4762500"/>
                  <a:ext cx="1341136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latinLnBrk="0">
                    <a:spcBef>
                      <a:spcPct val="0"/>
                    </a:spcBef>
                    <a:buFontTx/>
                    <a:buNone/>
                  </a:pPr>
                  <a:r>
                    <a:rPr lang="en-US" altLang="ko-KR" sz="1400" b="1">
                      <a:latin typeface="+mn-ea"/>
                      <a:ea typeface="+mn-ea"/>
                    </a:rPr>
                    <a:t>SUM_SALARY</a:t>
                  </a:r>
                  <a:endParaRPr lang="ko-KR" altLang="en-US" sz="14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573837" y="5459413"/>
                  <a:ext cx="1911350" cy="28892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SUM(SALARY)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573837" y="5821363"/>
                  <a:ext cx="1911350" cy="28892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chemeClr val="tx1"/>
                      </a:solidFill>
                      <a:latin typeface="+mn-ea"/>
                    </a:rPr>
                    <a:t>SUM(SALARY)</a:t>
                  </a:r>
                  <a:endParaRPr lang="ko-KR" altLang="en-US" sz="16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4830763" y="5073650"/>
                  <a:ext cx="3744912" cy="32385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4830763" y="5441156"/>
                  <a:ext cx="3744912" cy="323850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4830763" y="5808663"/>
                  <a:ext cx="3744912" cy="325437"/>
                </a:xfrm>
                <a:prstGeom prst="roundRect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600">
                    <a:latin typeface="+mn-ea"/>
                  </a:endParaRPr>
                </a:p>
              </p:txBody>
            </p:sp>
          </p:grpSp>
        </p:grpSp>
      </p:grpSp>
      <p:sp>
        <p:nvSpPr>
          <p:cNvPr id="14" name="직사각형 29"/>
          <p:cNvSpPr>
            <a:spLocks noChangeArrowheads="1"/>
          </p:cNvSpPr>
          <p:nvPr/>
        </p:nvSpPr>
        <p:spPr bwMode="auto">
          <a:xfrm>
            <a:off x="490305" y="4225921"/>
            <a:ext cx="10406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>
                <a:solidFill>
                  <a:srgbClr val="C00000"/>
                </a:solidFill>
                <a:latin typeface="+mn-ea"/>
                <a:ea typeface="+mn-ea"/>
              </a:rPr>
              <a:t>** </a:t>
            </a:r>
            <a:r>
              <a:rPr lang="ko-KR" altLang="en-US" sz="1200" dirty="0">
                <a:solidFill>
                  <a:srgbClr val="C00000"/>
                </a:solidFill>
                <a:latin typeface="+mn-ea"/>
                <a:ea typeface="+mn-ea"/>
              </a:rPr>
              <a:t>에러 발생</a:t>
            </a:r>
          </a:p>
        </p:txBody>
      </p:sp>
    </p:spTree>
    <p:extLst>
      <p:ext uri="{BB962C8B-B14F-4D97-AF65-F5344CB8AC3E}">
        <p14:creationId xmlns:p14="http://schemas.microsoft.com/office/powerpoint/2010/main" val="36340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531736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EMPLOYEE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부서코드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그룹 별 급여의 합계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그룹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별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급여의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평균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정수처리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인원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수를 조회하고 부서 코드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순으로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5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부서코드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 SUM(SALARY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FLOOR(AVG(SALARY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 COUNT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(*)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GROUP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 ASC;</a:t>
            </a:r>
          </a:p>
          <a:p>
            <a:pPr>
              <a:lnSpc>
                <a:spcPct val="110000"/>
              </a:lnSpc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부서코드와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보너스 받는 사원 수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조회하고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부서코드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순으로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5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부서코드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endParaRPr lang="en-US" altLang="ko-KR" sz="160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            COUNT(BONUS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BONUS IS NOT NULL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GROUP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 ASC;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2659" r="1645"/>
          <a:stretch/>
        </p:blipFill>
        <p:spPr bwMode="auto">
          <a:xfrm>
            <a:off x="5003518" y="2469632"/>
            <a:ext cx="2728737" cy="154551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2502" r="2922"/>
          <a:stretch/>
        </p:blipFill>
        <p:spPr bwMode="auto">
          <a:xfrm>
            <a:off x="5174685" y="4979461"/>
            <a:ext cx="2386401" cy="15523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3684" y="1540632"/>
            <a:ext cx="7488000" cy="314832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EMPLOYEE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테이블에서 성별과 성별 별 급여 평균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정수처리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급여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합계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인원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조회하고 인원수로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내림차순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5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DECODE(SUBSTR(EMP_NO, 8, 1), 1, 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', 2, 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FLOOR(AVG(SALARY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SUM(SALARY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합계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COUNT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(*)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GROUP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DECODE(SUBSTR(EMP_NO, 8, 1), 1, 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', 2, '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')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4 DESC;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 t="4531" r="1304"/>
          <a:stretch/>
        </p:blipFill>
        <p:spPr bwMode="auto">
          <a:xfrm>
            <a:off x="4382031" y="4912969"/>
            <a:ext cx="3422267" cy="95249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HAVING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9"/>
            <a:ext cx="8198644" cy="94152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그룹 함수로 값을 구해올 그룹에 대해 조건을 설정할 때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HAVING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절에 기술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(WHERE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절은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에 대한 조건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775" y="206659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684" y="2614518"/>
            <a:ext cx="7488000" cy="397766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 marL="285750" indent="-285750">
              <a:buFontTx/>
              <a:buChar char="-"/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코드와 급여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3000000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이상인 직원의 그룹별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평균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5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DEPT_CODE, FLOOR(AVG(SALARY))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평균</a:t>
            </a:r>
            <a:endParaRPr lang="en-US" altLang="ko-KR" sz="1600" b="1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WHERE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SALARY &gt;= 3000000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GROUP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부서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코드와 급여 평균이 </a:t>
            </a:r>
            <a:r>
              <a:rPr lang="en-US" altLang="ko-KR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3000000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이상인 </a:t>
            </a:r>
            <a:r>
              <a:rPr lang="ko-KR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그룹 </a:t>
            </a:r>
            <a:r>
              <a:rPr lang="ko-KR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</a:t>
            </a:r>
            <a:endParaRPr lang="en-US" altLang="ko-K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50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SELECT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DEPT_CODE, FLOOR(AVG(SALARY))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평균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FROM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GROUP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defRPr/>
            </a:pP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    HAVING</a:t>
            </a:r>
            <a:r>
              <a:rPr lang="en-US" altLang="ko-KR" sz="16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FLOOR(AVG(SALARY)) &gt;= 3000000</a:t>
            </a:r>
          </a:p>
          <a:p>
            <a:pPr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    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5065" y="993599"/>
            <a:ext cx="8198644" cy="51247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그룹 별 산출한 결과 값의 집계를 계산하는 함수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775" y="206659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684" y="2614519"/>
            <a:ext cx="7488000" cy="36141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JOB_CODE, SUM(SALARY)</a:t>
            </a:r>
            <a:endParaRPr lang="en-US" altLang="ko-KR" sz="1600" b="1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ROLLUP(JOB_CODE)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JOB_CODE, SUM(SALARY)</a:t>
            </a:r>
            <a:endParaRPr lang="en-US" altLang="ko-KR" sz="1600" b="1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CUBE(JOB_CODE)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 t="1388" r="5924"/>
          <a:stretch/>
        </p:blipFill>
        <p:spPr bwMode="auto">
          <a:xfrm>
            <a:off x="4941929" y="3388840"/>
            <a:ext cx="2545394" cy="229811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7987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ROLLUP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58225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3130184"/>
            <a:ext cx="7488000" cy="17430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 smtClean="0">
                <a:solidFill>
                  <a:srgbClr val="C00000"/>
                </a:solidFill>
                <a:latin typeface="+mn-ea"/>
              </a:rPr>
              <a:t>ROLLUP(DEPT_CODE,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smtClean="0">
                <a:solidFill>
                  <a:schemeClr val="tx1"/>
                </a:solidFill>
                <a:latin typeface="+mn-ea"/>
              </a:rPr>
              <a:t>ORDER </a:t>
            </a:r>
            <a:r>
              <a:rPr lang="en-US" altLang="ko-KR" sz="1600" b="1">
                <a:solidFill>
                  <a:schemeClr val="tx1"/>
                </a:solidFill>
                <a:latin typeface="+mn-ea"/>
              </a:rPr>
              <a:t>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3"/>
            <a:ext cx="7488000" cy="8109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전달받은 그룹 중 가장 먼저 지정한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그룹별로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추가적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집계 결과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1015" r="1761"/>
          <a:stretch/>
        </p:blipFill>
        <p:spPr bwMode="auto">
          <a:xfrm>
            <a:off x="5395619" y="2689412"/>
            <a:ext cx="2666268" cy="388249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▶ ROLLUP</a:t>
            </a:r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과 </a:t>
            </a: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775" y="992708"/>
            <a:ext cx="1422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CUBE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9685" y="2582259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46594" y="3130184"/>
            <a:ext cx="7488000" cy="17430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sz="1600" b="1">
                <a:solidFill>
                  <a:srgbClr val="C00000"/>
                </a:solidFill>
                <a:latin typeface="+mn-ea"/>
              </a:rPr>
              <a:t>CUBE(DEPT_CODE,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1;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594" y="1540632"/>
            <a:ext cx="7488000" cy="5248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인자로 지정된 그룹들로 가능한 모든 조합 별로 집계한 결과 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" t="921" r="2273"/>
          <a:stretch/>
        </p:blipFill>
        <p:spPr bwMode="auto">
          <a:xfrm>
            <a:off x="5886225" y="2437877"/>
            <a:ext cx="2214283" cy="42786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3250</TotalTime>
  <Words>854</Words>
  <Application>Microsoft Office PowerPoint</Application>
  <PresentationFormat>화면 슬라이드 쇼(4:3)</PresentationFormat>
  <Paragraphs>240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Lato Black</vt:lpstr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Windows 사용자</cp:lastModifiedBy>
  <cp:revision>145</cp:revision>
  <dcterms:created xsi:type="dcterms:W3CDTF">2018-04-10T03:44:26Z</dcterms:created>
  <dcterms:modified xsi:type="dcterms:W3CDTF">2019-03-28T06:04:26Z</dcterms:modified>
</cp:coreProperties>
</file>