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284" r:id="rId2"/>
    <p:sldId id="368" r:id="rId3"/>
    <p:sldId id="451" r:id="rId4"/>
    <p:sldId id="453" r:id="rId5"/>
    <p:sldId id="474" r:id="rId6"/>
    <p:sldId id="475" r:id="rId7"/>
    <p:sldId id="476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77535" autoAdjust="0"/>
  </p:normalViewPr>
  <p:slideViewPr>
    <p:cSldViewPr snapToGrid="0">
      <p:cViewPr>
        <p:scale>
          <a:sx n="73" d="100"/>
          <a:sy n="73" d="100"/>
        </p:scale>
        <p:origin x="-220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5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 </a:t>
            </a:r>
            <a:r>
              <a:rPr lang="en-US" altLang="ko-KR" smtClean="0">
                <a:sym typeface="Wingdings" panose="05000000000000000000" pitchFamily="2" charset="2"/>
              </a:rPr>
              <a:t> \</a:t>
            </a:r>
            <a:endParaRPr lang="en-US" altLang="ko-KR" baseline="0" smtClean="0"/>
          </a:p>
          <a:p>
            <a:r>
              <a:rPr lang="en-US" altLang="ko-KR" baseline="0" smtClean="0"/>
              <a:t>L </a:t>
            </a:r>
            <a:r>
              <a:rPr lang="en-US" altLang="ko-KR" baseline="0" smtClean="0">
                <a:sym typeface="Wingdings" panose="05000000000000000000" pitchFamily="2" charset="2"/>
              </a:rPr>
              <a:t> \</a:t>
            </a:r>
          </a:p>
          <a:p>
            <a:r>
              <a:rPr lang="en-US" altLang="ko-KR" baseline="0" smtClean="0">
                <a:sym typeface="Wingdings" panose="05000000000000000000" pitchFamily="2" charset="2"/>
              </a:rPr>
              <a:t>	LOCAL </a:t>
            </a:r>
            <a:r>
              <a:rPr lang="ko-KR" altLang="en-US" baseline="0" smtClean="0">
                <a:sym typeface="Wingdings" panose="05000000000000000000" pitchFamily="2" charset="2"/>
              </a:rPr>
              <a:t>통화로 표시</a:t>
            </a:r>
            <a:r>
              <a:rPr lang="en-US" altLang="ko-KR" baseline="0" smtClean="0">
                <a:sym typeface="Wingdings" panose="05000000000000000000" pitchFamily="2" charset="2"/>
              </a:rPr>
              <a:t>(</a:t>
            </a:r>
            <a:r>
              <a:rPr lang="ko-KR" altLang="en-US" baseline="0" smtClean="0">
                <a:sym typeface="Wingdings" panose="05000000000000000000" pitchFamily="2" charset="2"/>
              </a:rPr>
              <a:t>여긴 한국이니까 </a:t>
            </a:r>
            <a:r>
              <a:rPr lang="en-US" altLang="ko-KR" baseline="0" smtClean="0">
                <a:sym typeface="Wingdings" panose="05000000000000000000" pitchFamily="2" charset="2"/>
              </a:rPr>
              <a:t>\)</a:t>
            </a:r>
          </a:p>
          <a:p>
            <a:r>
              <a:rPr lang="en-US" altLang="ko-KR" baseline="0" smtClean="0">
                <a:sym typeface="Wingdings" panose="05000000000000000000" pitchFamily="2" charset="2"/>
              </a:rPr>
              <a:t>S  +</a:t>
            </a:r>
          </a:p>
          <a:p>
            <a:r>
              <a:rPr lang="en-US" altLang="ko-KR" baseline="0" smtClean="0">
                <a:sym typeface="Wingdings" panose="05000000000000000000" pitchFamily="2" charset="2"/>
              </a:rPr>
              <a:t>	</a:t>
            </a:r>
            <a:r>
              <a:rPr lang="ko-KR" altLang="en-US" baseline="0" smtClean="0">
                <a:sym typeface="Wingdings" panose="05000000000000000000" pitchFamily="2" charset="2"/>
              </a:rPr>
              <a:t>음수일 땐 </a:t>
            </a:r>
            <a:r>
              <a:rPr lang="en-US" altLang="ko-KR" baseline="0" smtClean="0">
                <a:sym typeface="Wingdings" panose="05000000000000000000" pitchFamily="2" charset="2"/>
              </a:rPr>
              <a:t>- </a:t>
            </a:r>
            <a:r>
              <a:rPr lang="ko-KR" altLang="en-US" baseline="0" smtClean="0">
                <a:sym typeface="Wingdings" panose="05000000000000000000" pitchFamily="2" charset="2"/>
              </a:rPr>
              <a:t>표시</a:t>
            </a:r>
            <a:endParaRPr lang="en-US" altLang="ko-KR" baseline="0" smtClean="0">
              <a:sym typeface="Wingdings" panose="05000000000000000000" pitchFamily="2" charset="2"/>
            </a:endParaRPr>
          </a:p>
          <a:p>
            <a:r>
              <a:rPr lang="en-US" altLang="ko-KR" smtClean="0"/>
              <a:t>C </a:t>
            </a:r>
            <a:r>
              <a:rPr lang="en-US" altLang="ko-KR" smtClean="0">
                <a:sym typeface="Wingdings" panose="05000000000000000000" pitchFamily="2" charset="2"/>
              </a:rPr>
              <a:t> KRW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B </a:t>
            </a:r>
          </a:p>
          <a:p>
            <a:r>
              <a:rPr lang="en-US" altLang="ko-KR" smtClean="0"/>
              <a:t>$ </a:t>
            </a:r>
            <a:r>
              <a:rPr lang="en-US" altLang="ko-KR" smtClean="0">
                <a:sym typeface="Wingdings" panose="05000000000000000000" pitchFamily="2" charset="2"/>
              </a:rPr>
              <a:t> $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6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6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6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5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4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60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5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SELECT</a:t>
            </a:r>
            <a:r>
              <a:rPr lang="en-US" altLang="ko-KR" sz="1200" baseline="0" smtClean="0">
                <a:solidFill>
                  <a:schemeClr val="tx1"/>
                </a:solidFill>
              </a:rPr>
              <a:t> MOD(10, 3) FROM DUAL;	</a:t>
            </a:r>
            <a:r>
              <a:rPr lang="en-US" altLang="ko-KR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 1</a:t>
            </a:r>
            <a:endParaRPr lang="ko-KR" altLang="en-US" sz="120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SELECT</a:t>
            </a:r>
            <a:r>
              <a:rPr lang="en-US" altLang="ko-KR" sz="1200" baseline="0" smtClean="0">
                <a:solidFill>
                  <a:schemeClr val="tx1"/>
                </a:solidFill>
              </a:rPr>
              <a:t> MOD(-10, 3) FROM DUAL;	</a:t>
            </a:r>
            <a:r>
              <a:rPr lang="en-US" altLang="ko-KR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 -1</a:t>
            </a:r>
            <a:endParaRPr lang="ko-KR" altLang="en-US" sz="120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SELECT</a:t>
            </a:r>
            <a:r>
              <a:rPr lang="en-US" altLang="ko-KR" sz="1200" baseline="0" smtClean="0">
                <a:solidFill>
                  <a:schemeClr val="tx1"/>
                </a:solidFill>
              </a:rPr>
              <a:t> MOD(10, -3) FROM DUAL;	</a:t>
            </a:r>
            <a:r>
              <a:rPr lang="en-US" altLang="ko-KR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 1</a:t>
            </a:r>
            <a:endParaRPr lang="ko-KR" altLang="en-US" sz="120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SELECT</a:t>
            </a:r>
            <a:r>
              <a:rPr lang="en-US" altLang="ko-KR" sz="1200" baseline="0" smtClean="0">
                <a:solidFill>
                  <a:schemeClr val="tx1"/>
                </a:solidFill>
              </a:rPr>
              <a:t> MOD(-10, -3) FROM DUAL;	</a:t>
            </a:r>
            <a:r>
              <a:rPr lang="en-US" altLang="ko-KR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 -1</a:t>
            </a:r>
            <a:endParaRPr lang="ko-KR" altLang="en-US" sz="1200" smtClean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3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07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1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4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9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solidFill>
                  <a:schemeClr val="tx1"/>
                </a:solidFill>
              </a:rPr>
              <a:t>위치</a:t>
            </a:r>
            <a:r>
              <a:rPr lang="en-US" altLang="ko-KR" sz="1200" smtClean="0">
                <a:solidFill>
                  <a:schemeClr val="tx1"/>
                </a:solidFill>
              </a:rPr>
              <a:t>(POSITION)</a:t>
            </a:r>
            <a:r>
              <a:rPr lang="ko-KR" altLang="en-US" sz="1200" smtClean="0">
                <a:solidFill>
                  <a:schemeClr val="tx1"/>
                </a:solidFill>
              </a:rPr>
              <a:t>는 </a:t>
            </a:r>
            <a:r>
              <a:rPr lang="en-US" altLang="ko-KR" sz="1200" smtClean="0">
                <a:solidFill>
                  <a:schemeClr val="tx1"/>
                </a:solidFill>
              </a:rPr>
              <a:t>INDEX</a:t>
            </a:r>
            <a:r>
              <a:rPr lang="ko-KR" altLang="en-US" sz="1200" smtClean="0">
                <a:solidFill>
                  <a:schemeClr val="tx1"/>
                </a:solidFill>
              </a:rPr>
              <a:t>으로 따진다</a:t>
            </a:r>
            <a:r>
              <a:rPr lang="en-US" altLang="ko-KR" sz="1200" smtClean="0">
                <a:solidFill>
                  <a:schemeClr val="tx1"/>
                </a:solidFill>
              </a:rPr>
              <a:t>, 0, 1, 2, 3…..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solidFill>
                  <a:schemeClr val="tx1"/>
                </a:solidFill>
              </a:rPr>
              <a:t>음수의 반올림</a:t>
            </a:r>
            <a:r>
              <a:rPr lang="en-US" altLang="ko-KR" sz="1200" smtClean="0">
                <a:solidFill>
                  <a:schemeClr val="tx1"/>
                </a:solidFill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	</a:t>
            </a:r>
            <a:r>
              <a:rPr lang="ko-KR" altLang="en-US" sz="1200" smtClean="0">
                <a:solidFill>
                  <a:schemeClr val="tx1"/>
                </a:solidFill>
              </a:rPr>
              <a:t>처음 내 생각은 </a:t>
            </a:r>
            <a:r>
              <a:rPr lang="en-US" altLang="ko-KR" sz="1200" smtClean="0">
                <a:solidFill>
                  <a:schemeClr val="tx1"/>
                </a:solidFill>
              </a:rPr>
              <a:t>-10.6</a:t>
            </a:r>
            <a:r>
              <a:rPr lang="ko-KR" altLang="en-US" sz="1200" smtClean="0">
                <a:solidFill>
                  <a:schemeClr val="tx1"/>
                </a:solidFill>
              </a:rPr>
              <a:t>을</a:t>
            </a:r>
            <a:r>
              <a:rPr lang="en-US" altLang="ko-KR" sz="1200" baseline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</a:rPr>
              <a:t>하면 </a:t>
            </a:r>
            <a:r>
              <a:rPr lang="en-US" altLang="ko-KR" sz="1200" baseline="0" smtClean="0">
                <a:solidFill>
                  <a:schemeClr val="tx1"/>
                </a:solidFill>
              </a:rPr>
              <a:t>-9</a:t>
            </a:r>
            <a:r>
              <a:rPr lang="ko-KR" altLang="en-US" sz="1200" baseline="0" smtClean="0">
                <a:solidFill>
                  <a:schemeClr val="tx1"/>
                </a:solidFill>
              </a:rPr>
              <a:t>가 나와야 한다고 생각했다</a:t>
            </a:r>
            <a:r>
              <a:rPr lang="en-US" altLang="ko-KR" sz="1200" baseline="0" smtClean="0">
                <a:solidFill>
                  <a:schemeClr val="tx1"/>
                </a:solidFill>
              </a:rPr>
              <a:t>.. </a:t>
            </a:r>
            <a:r>
              <a:rPr lang="ko-KR" altLang="en-US" sz="1200" baseline="0" smtClean="0">
                <a:solidFill>
                  <a:schemeClr val="tx1"/>
                </a:solidFill>
              </a:rPr>
              <a:t>근데 </a:t>
            </a:r>
            <a:r>
              <a:rPr lang="en-US" altLang="ko-KR" sz="1200" baseline="0" smtClean="0">
                <a:solidFill>
                  <a:schemeClr val="tx1"/>
                </a:solidFill>
              </a:rPr>
              <a:t>-11</a:t>
            </a:r>
            <a:r>
              <a:rPr lang="ko-KR" altLang="en-US" sz="1200" baseline="0" smtClean="0">
                <a:solidFill>
                  <a:schemeClr val="tx1"/>
                </a:solidFill>
              </a:rPr>
              <a:t>이 나와버리니 너무 놀라운 것</a:t>
            </a:r>
            <a:r>
              <a:rPr lang="en-US" altLang="ko-KR" sz="1200" baseline="0" smtClean="0">
                <a:solidFill>
                  <a:schemeClr val="tx1"/>
                </a:solidFill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	</a:t>
            </a:r>
            <a:r>
              <a:rPr lang="ko-KR" altLang="en-US" sz="1200" baseline="0" smtClean="0">
                <a:solidFill>
                  <a:schemeClr val="tx1"/>
                </a:solidFill>
              </a:rPr>
              <a:t>왜 더 작아질까</a:t>
            </a:r>
            <a:r>
              <a:rPr lang="en-US" altLang="ko-KR" sz="1200" baseline="0" smtClean="0">
                <a:solidFill>
                  <a:schemeClr val="tx1"/>
                </a:solidFill>
              </a:rPr>
              <a:t>…? </a:t>
            </a:r>
            <a:r>
              <a:rPr lang="ko-KR" altLang="en-US" sz="1200" baseline="0" smtClean="0">
                <a:solidFill>
                  <a:schemeClr val="tx1"/>
                </a:solidFill>
              </a:rPr>
              <a:t>지금 내 생각은 이렇다</a:t>
            </a:r>
            <a:endParaRPr lang="en-US" altLang="ko-KR" sz="1200" baseline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	</a:t>
            </a:r>
            <a:r>
              <a:rPr lang="ko-KR" altLang="en-US" sz="1200" baseline="0" smtClean="0">
                <a:solidFill>
                  <a:schemeClr val="tx1"/>
                </a:solidFill>
              </a:rPr>
              <a:t>양수 기준일 때</a:t>
            </a:r>
            <a:r>
              <a:rPr lang="en-US" altLang="ko-KR" sz="1200" baseline="0" smtClean="0">
                <a:solidFill>
                  <a:schemeClr val="tx1"/>
                </a:solidFill>
              </a:rPr>
              <a:t>, (</a:t>
            </a:r>
            <a:r>
              <a:rPr lang="ko-KR" altLang="en-US" sz="1200" baseline="0" smtClean="0">
                <a:solidFill>
                  <a:schemeClr val="tx1"/>
                </a:solidFill>
              </a:rPr>
              <a:t>앞</a:t>
            </a:r>
            <a:r>
              <a:rPr lang="en-US" altLang="ko-KR" sz="1200" baseline="0" smtClean="0">
                <a:solidFill>
                  <a:schemeClr val="tx1"/>
                </a:solidFill>
              </a:rPr>
              <a:t>)01234 / (</a:t>
            </a:r>
            <a:r>
              <a:rPr lang="ko-KR" altLang="en-US" sz="1200" baseline="0" smtClean="0">
                <a:solidFill>
                  <a:schemeClr val="tx1"/>
                </a:solidFill>
              </a:rPr>
              <a:t>뒤</a:t>
            </a:r>
            <a:r>
              <a:rPr lang="en-US" altLang="ko-KR" sz="1200" baseline="0" smtClean="0">
                <a:solidFill>
                  <a:schemeClr val="tx1"/>
                </a:solidFill>
              </a:rPr>
              <a:t>)56789 </a:t>
            </a:r>
            <a:r>
              <a:rPr lang="ko-KR" altLang="en-US" sz="1200" baseline="0" smtClean="0">
                <a:solidFill>
                  <a:schemeClr val="tx1"/>
                </a:solidFill>
              </a:rPr>
              <a:t>이렇게 나눠서 앞 그룹이면 버리고 뒤 그룹이면 올렸다</a:t>
            </a:r>
            <a:endParaRPr lang="en-US" altLang="ko-KR" sz="1200" baseline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	</a:t>
            </a:r>
            <a:r>
              <a:rPr lang="ko-KR" altLang="en-US" sz="1200" baseline="0" smtClean="0">
                <a:solidFill>
                  <a:schemeClr val="tx1"/>
                </a:solidFill>
              </a:rPr>
              <a:t>음수로 한다고 하면 오히려 앞이 뒤보다 큰 상황 </a:t>
            </a:r>
            <a:r>
              <a:rPr lang="en-US" altLang="ko-KR" sz="1200" baseline="0" smtClean="0">
                <a:solidFill>
                  <a:schemeClr val="tx1"/>
                </a:solidFill>
              </a:rPr>
              <a:t>(ex. -1 &gt; -9)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	</a:t>
            </a:r>
            <a:r>
              <a:rPr lang="ko-KR" altLang="en-US" sz="1200" baseline="0" smtClean="0">
                <a:solidFill>
                  <a:schemeClr val="tx1"/>
                </a:solidFill>
              </a:rPr>
              <a:t>그래서 음수인 경우 앞 그룹이면 올리고 뒤 그룹이면 버린다</a:t>
            </a:r>
            <a:r>
              <a:rPr lang="en-US" altLang="ko-KR" sz="1200" baseline="0" smtClean="0">
                <a:solidFill>
                  <a:schemeClr val="tx1"/>
                </a:solidFill>
              </a:rPr>
              <a:t>…….. </a:t>
            </a:r>
            <a:r>
              <a:rPr lang="ko-KR" altLang="en-US" sz="1200" baseline="0" smtClean="0">
                <a:solidFill>
                  <a:schemeClr val="tx1"/>
                </a:solidFill>
              </a:rPr>
              <a:t>라고 한다면 얘기가 맞다</a:t>
            </a:r>
            <a:endParaRPr lang="en-US" altLang="ko-KR" sz="120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5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solidFill>
                  <a:schemeClr val="tx1"/>
                </a:solidFill>
              </a:rPr>
              <a:t>얘는 </a:t>
            </a:r>
            <a:r>
              <a:rPr lang="en-US" altLang="ko-KR" sz="1200" smtClean="0">
                <a:solidFill>
                  <a:schemeClr val="tx1"/>
                </a:solidFill>
              </a:rPr>
              <a:t>FLOOR</a:t>
            </a:r>
            <a:r>
              <a:rPr lang="ko-KR" altLang="en-US" sz="1200" smtClean="0">
                <a:solidFill>
                  <a:schemeClr val="tx1"/>
                </a:solidFill>
              </a:rPr>
              <a:t>와 완전 다른</a:t>
            </a:r>
            <a:r>
              <a:rPr lang="ko-KR" altLang="en-US" sz="1200" baseline="0" smtClean="0">
                <a:solidFill>
                  <a:schemeClr val="tx1"/>
                </a:solidFill>
              </a:rPr>
              <a:t> 애 </a:t>
            </a:r>
            <a:r>
              <a:rPr lang="en-US" altLang="ko-KR" sz="1200" baseline="0" smtClean="0">
                <a:solidFill>
                  <a:schemeClr val="tx1"/>
                </a:solidFill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FLOOR</a:t>
            </a:r>
            <a:r>
              <a:rPr lang="ko-KR" altLang="en-US" sz="1200" baseline="0" smtClean="0">
                <a:solidFill>
                  <a:schemeClr val="tx1"/>
                </a:solidFill>
              </a:rPr>
              <a:t>는 진짜 수학적 </a:t>
            </a:r>
            <a:r>
              <a:rPr lang="en-US" altLang="ko-KR" sz="1200" baseline="0" smtClean="0">
                <a:solidFill>
                  <a:schemeClr val="tx1"/>
                </a:solidFill>
              </a:rPr>
              <a:t>‘</a:t>
            </a:r>
            <a:r>
              <a:rPr lang="ko-KR" altLang="en-US" sz="1200" baseline="0" smtClean="0">
                <a:solidFill>
                  <a:schemeClr val="tx1"/>
                </a:solidFill>
              </a:rPr>
              <a:t>버림</a:t>
            </a:r>
            <a:r>
              <a:rPr lang="en-US" altLang="ko-KR" sz="1200" baseline="0" smtClean="0">
                <a:solidFill>
                  <a:schemeClr val="tx1"/>
                </a:solidFill>
              </a:rPr>
              <a:t>’</a:t>
            </a:r>
            <a:r>
              <a:rPr lang="ko-KR" altLang="en-US" sz="1200" baseline="0" smtClean="0">
                <a:solidFill>
                  <a:schemeClr val="tx1"/>
                </a:solidFill>
              </a:rPr>
              <a:t>을 하는 애고 </a:t>
            </a:r>
            <a:endParaRPr lang="en-US" altLang="ko-KR" sz="1200" baseline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TRUNC</a:t>
            </a:r>
            <a:r>
              <a:rPr lang="ko-KR" altLang="en-US" sz="1200" baseline="0" smtClean="0">
                <a:solidFill>
                  <a:schemeClr val="tx1"/>
                </a:solidFill>
              </a:rPr>
              <a:t>는 그냥 진짜 버리는 애</a:t>
            </a:r>
            <a:endParaRPr lang="en-US" altLang="ko-KR" sz="1200" baseline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smtClean="0">
                <a:solidFill>
                  <a:schemeClr val="tx1"/>
                </a:solidFill>
              </a:rPr>
              <a:t>그래서 위치를 지정하면 그 자리를 포함한 아래 자리들은 다 버려버림</a:t>
            </a:r>
            <a:endParaRPr lang="en-US" altLang="ko-KR" sz="1200" baseline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smtClean="0">
                <a:solidFill>
                  <a:schemeClr val="tx1"/>
                </a:solidFill>
              </a:rPr>
              <a:t>(</a:t>
            </a:r>
            <a:r>
              <a:rPr lang="ko-KR" altLang="en-US" sz="1200" baseline="0" smtClean="0">
                <a:solidFill>
                  <a:schemeClr val="tx1"/>
                </a:solidFill>
              </a:rPr>
              <a:t>물론 지정 안 하면 </a:t>
            </a:r>
            <a:r>
              <a:rPr lang="en-US" altLang="ko-KR" sz="1200" baseline="0" smtClean="0">
                <a:solidFill>
                  <a:schemeClr val="tx1"/>
                </a:solidFill>
              </a:rPr>
              <a:t>0</a:t>
            </a:r>
            <a:r>
              <a:rPr lang="ko-KR" altLang="en-US" sz="1200" baseline="0" smtClean="0">
                <a:solidFill>
                  <a:schemeClr val="tx1"/>
                </a:solidFill>
              </a:rPr>
              <a:t>부터</a:t>
            </a:r>
            <a:r>
              <a:rPr lang="en-US" altLang="ko-KR" sz="1200" baseline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3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solidFill>
                  <a:schemeClr val="tx1"/>
                </a:solidFill>
              </a:rPr>
              <a:t>SELECT * FROM SYS.NLS_SESSION_PARAMETERS;</a:t>
            </a:r>
            <a:r>
              <a:rPr lang="ko-KR" altLang="en-US" sz="1200" baseline="0" smtClean="0">
                <a:solidFill>
                  <a:schemeClr val="tx1"/>
                </a:solidFill>
              </a:rPr>
              <a:t> 로 전체 확인 가능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2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</a:t>
              </a: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(Function)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414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TRIM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3042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주어진 컬럼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문자열의 앞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양쪽에 있는 지정한 문자를 제거한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나머지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20590"/>
              </p:ext>
            </p:extLst>
          </p:nvPr>
        </p:nvGraphicFramePr>
        <p:xfrm>
          <a:off x="853684" y="2499136"/>
          <a:ext cx="7488000" cy="115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TRIM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STRING )</a:t>
                      </a:r>
                    </a:p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TRIM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 CHAR FROM STRING)</a:t>
                      </a:r>
                    </a:p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TRIM( LEADING | TRAILING | BOTH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[CHAR] FROM STRING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701959"/>
            <a:ext cx="7737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CHAR : </a:t>
            </a:r>
            <a:r>
              <a:rPr lang="ko-KR" altLang="en-US" sz="1400">
                <a:latin typeface="+mn-ea"/>
              </a:rPr>
              <a:t>제거하려는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), </a:t>
            </a:r>
            <a:r>
              <a:rPr lang="ko-KR" altLang="en-US" sz="1400">
                <a:latin typeface="+mn-ea"/>
              </a:rPr>
              <a:t>생략 시 공백문자</a:t>
            </a:r>
            <a:endParaRPr lang="en-US" altLang="ko-KR" sz="140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* LEADING </a:t>
            </a:r>
            <a:r>
              <a:rPr lang="en-US" altLang="ko-KR" sz="1400">
                <a:latin typeface="+mn-ea"/>
              </a:rPr>
              <a:t>: TRIM</a:t>
            </a:r>
            <a:r>
              <a:rPr lang="ko-KR" altLang="en-US" sz="1400">
                <a:latin typeface="+mn-ea"/>
              </a:rPr>
              <a:t>할 </a:t>
            </a:r>
            <a:r>
              <a:rPr lang="en-US" altLang="ko-KR" sz="1400">
                <a:latin typeface="+mn-ea"/>
              </a:rPr>
              <a:t>CHAR</a:t>
            </a:r>
            <a:r>
              <a:rPr lang="ko-KR" altLang="en-US" sz="1400">
                <a:latin typeface="+mn-ea"/>
              </a:rPr>
              <a:t>의 위치 지정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앞</a:t>
            </a:r>
            <a:r>
              <a:rPr lang="en-US" altLang="ko-KR" sz="1400">
                <a:latin typeface="+mn-ea"/>
              </a:rPr>
              <a:t>(LEADING</a:t>
            </a:r>
            <a:r>
              <a:rPr lang="en-US" altLang="ko-KR" sz="1400" smtClean="0">
                <a:latin typeface="+mn-ea"/>
              </a:rPr>
              <a:t>) / </a:t>
            </a:r>
            <a:r>
              <a:rPr lang="ko-KR" altLang="en-US" sz="1400" smtClean="0">
                <a:latin typeface="+mn-ea"/>
              </a:rPr>
              <a:t>뒤</a:t>
            </a:r>
            <a:r>
              <a:rPr lang="en-US" altLang="ko-KR" sz="1400">
                <a:latin typeface="+mn-ea"/>
              </a:rPr>
              <a:t>(TRAILING</a:t>
            </a:r>
            <a:r>
              <a:rPr lang="en-US" altLang="ko-KR" sz="1400" smtClean="0">
                <a:latin typeface="+mn-ea"/>
              </a:rPr>
              <a:t>) / </a:t>
            </a:r>
            <a:r>
              <a:rPr lang="ko-KR" altLang="en-US" sz="1400" smtClean="0">
                <a:latin typeface="+mn-ea"/>
              </a:rPr>
              <a:t>양쪽</a:t>
            </a:r>
            <a:r>
              <a:rPr lang="en-US" altLang="ko-KR" sz="1400">
                <a:latin typeface="+mn-ea"/>
              </a:rPr>
              <a:t>(BOTH)</a:t>
            </a:r>
            <a:r>
              <a:rPr lang="ko-KR" altLang="en-US" sz="1400">
                <a:latin typeface="+mn-ea"/>
              </a:rPr>
              <a:t> 지정 </a:t>
            </a:r>
            <a:r>
              <a:rPr lang="ko-KR" altLang="en-US" sz="1400" smtClean="0">
                <a:latin typeface="+mn-ea"/>
              </a:rPr>
              <a:t>가능</a:t>
            </a:r>
            <a:endParaRPr lang="en-US" altLang="ko-KR" sz="140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                (</a:t>
            </a:r>
            <a:r>
              <a:rPr lang="ko-KR" altLang="en-US" sz="1400">
                <a:latin typeface="+mn-ea"/>
              </a:rPr>
              <a:t>기본 값 양쪽</a:t>
            </a:r>
            <a:r>
              <a:rPr lang="en-US" altLang="ko-KR" sz="140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467511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84754"/>
              </p:ext>
            </p:extLst>
          </p:nvPr>
        </p:nvGraphicFramePr>
        <p:xfrm>
          <a:off x="2230945" y="4675119"/>
          <a:ext cx="6110739" cy="195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55"/>
                <a:gridCol w="1116384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TRIM(‘   KH   ‘)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TRIM(‘Z’ FROM ‘ZZZKHZZZ’)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TRIM(LEADING ‘Z’ FROM ‘ZZZ123456’)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TRIM(TRAILING ‘1’ FROM ‘KH111111’)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TRIM(BOTH ‘3’ FROM ‘333KH333333’)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TRIM(LEADING ‘2’ FROM ‘222KH222222’)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KH222222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9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7908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SUBSTR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6232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컬럼이나 문자열에서 지정한 위치부터 지정한 개수의 문자열을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잘라내어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28338"/>
              </p:ext>
            </p:extLst>
          </p:nvPr>
        </p:nvGraphicFramePr>
        <p:xfrm>
          <a:off x="853684" y="2520400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SUBSTR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STRING, POSITION, [LENGTH] 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55874"/>
            <a:ext cx="661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* POSITION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문자열을 잘라낼 위치로 양수면 시작방향에서 지정한 수만큼</a:t>
            </a:r>
            <a:r>
              <a:rPr lang="en-US" altLang="ko-KR" sz="1400">
                <a:latin typeface="+mn-ea"/>
              </a:rPr>
              <a:t>, </a:t>
            </a:r>
            <a:endParaRPr lang="en-US" altLang="ko-KR" sz="1400" smtClean="0">
              <a:latin typeface="+mn-ea"/>
            </a:endParaRPr>
          </a:p>
          <a:p>
            <a:r>
              <a:rPr lang="ko-KR" altLang="en-US" sz="1400" smtClean="0">
                <a:latin typeface="+mn-ea"/>
              </a:rPr>
              <a:t>                  음수면 </a:t>
            </a:r>
            <a:r>
              <a:rPr lang="ko-KR" altLang="en-US" sz="1400">
                <a:latin typeface="+mn-ea"/>
              </a:rPr>
              <a:t>끝 방향에서 지정한 수만큼의 위치 의미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LENGTH : </a:t>
            </a:r>
            <a:r>
              <a:rPr lang="ko-KR" altLang="en-US" sz="1400">
                <a:latin typeface="+mn-ea"/>
              </a:rPr>
              <a:t>반환할 문자 개수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생략 시 문자열의 끝까지 의미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음수면 </a:t>
            </a:r>
            <a:r>
              <a:rPr lang="en-US" altLang="ko-KR" sz="1400">
                <a:latin typeface="+mn-ea"/>
              </a:rPr>
              <a:t>NULL </a:t>
            </a:r>
            <a:r>
              <a:rPr lang="ko-KR" altLang="en-US" sz="1400">
                <a:latin typeface="+mn-ea"/>
              </a:rPr>
              <a:t>리턴</a:t>
            </a:r>
            <a:r>
              <a:rPr lang="en-US" altLang="ko-KR" sz="140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9955"/>
              </p:ext>
            </p:extLst>
          </p:nvPr>
        </p:nvGraphicFramePr>
        <p:xfrm>
          <a:off x="2230945" y="4664494"/>
          <a:ext cx="6110739" cy="195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55"/>
                <a:gridCol w="1116384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SUBSTR(‘SHOWMETHEMONEY‘, 5, 2)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SUBSTR(‘SHOWMETHEMONEY‘, 7)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MONEY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SUBSTR(‘SHOWMETHEMONEY‘, 1, 6) FROM DUAL;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SUBSTR(‘SHOWMETHEMONEY‘, -8, 3)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SUBSTR(‘SHOWMETHEMONEY‘, -10, 2) FROM DUAL;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SUBSTR(‘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 더 머니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‘, 2, 5) FROM DUAL;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미 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9685" y="467511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44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5883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LOWER / UPPER / INITCAP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3042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컬럼의 문자 혹은 문자열을 소문자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대문자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첫 글자만 대문자로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변환하여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55188"/>
              </p:ext>
            </p:extLst>
          </p:nvPr>
        </p:nvGraphicFramePr>
        <p:xfrm>
          <a:off x="853684" y="2499136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LOWER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UPPER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(STRING) /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INITCAP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34610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4358"/>
              </p:ext>
            </p:extLst>
          </p:nvPr>
        </p:nvGraphicFramePr>
        <p:xfrm>
          <a:off x="1518565" y="4505007"/>
          <a:ext cx="6110739" cy="112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63"/>
                <a:gridCol w="2068476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LOWER(‘Welcome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My World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welcome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my world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UPPER(‘Welcome To My World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WELCOME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MY WORLD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INITCAP(‘welcome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my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world’)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Welcome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My World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8869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CONCAT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008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컬럼의 문자 혹은 문자열을 두 개 전달 받아 하나로 합친 후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19955"/>
              </p:ext>
            </p:extLst>
          </p:nvPr>
        </p:nvGraphicFramePr>
        <p:xfrm>
          <a:off x="853684" y="2180154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CONCAT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STRING)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904992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02778"/>
              </p:ext>
            </p:extLst>
          </p:nvPr>
        </p:nvGraphicFramePr>
        <p:xfrm>
          <a:off x="1518565" y="4505007"/>
          <a:ext cx="6110739" cy="85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19"/>
                <a:gridCol w="1919620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CONCAT(‘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’, ‘ABCD’)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|| ‘ABCD’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346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REPLACE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1979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컬럼의 문자 혹은 문자열에서 특정 문자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을 지정한 문자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바꾼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후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55997"/>
              </p:ext>
            </p:extLst>
          </p:nvPr>
        </p:nvGraphicFramePr>
        <p:xfrm>
          <a:off x="853684" y="2488503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REPLACE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STR1, STR2)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13341"/>
            <a:ext cx="3655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STR1 : </a:t>
            </a:r>
            <a:r>
              <a:rPr lang="ko-KR" altLang="en-US" sz="1400">
                <a:latin typeface="+mn-ea"/>
              </a:rPr>
              <a:t>변경하려고 하는 문자 혹은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STR2 : </a:t>
            </a:r>
            <a:r>
              <a:rPr lang="ko-KR" altLang="en-US" sz="1400">
                <a:latin typeface="+mn-ea"/>
              </a:rPr>
              <a:t>변경하고자 하는 문자 혹은 문자열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962744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0629"/>
              </p:ext>
            </p:extLst>
          </p:nvPr>
        </p:nvGraphicFramePr>
        <p:xfrm>
          <a:off x="1518565" y="4568805"/>
          <a:ext cx="6110739" cy="121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REPLACE(‘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 역삼동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‘, 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역삼동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’, 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삼성동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 삼성동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REPLACE(‘sun_di@kh.or.kr’, ‘@kh.or.kr’, ‘@gmail.com’) FROM DUAL;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sun_di@gmail.com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7422"/>
              </p:ext>
            </p:extLst>
          </p:nvPr>
        </p:nvGraphicFramePr>
        <p:xfrm>
          <a:off x="396241" y="993986"/>
          <a:ext cx="837561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659"/>
                <a:gridCol w="1195547"/>
                <a:gridCol w="1190846"/>
                <a:gridCol w="50185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입력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리턴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ABS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절대 값</a:t>
                      </a:r>
                      <a:r>
                        <a:rPr lang="ko-KR" altLang="en-US" sz="1400" baseline="0" dirty="0" smtClean="0"/>
                        <a:t> 리턴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MOD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입력 받은 수를 나눈 나머지 값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ROUND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특정 자릿수에서 반올림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버림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소수점 아래를 잘라냄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TRUNC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특정 자릿수에서 잘라냄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CEIL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올림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소수점 아래에서 올림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266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4795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숫자의 절대값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32608"/>
              </p:ext>
            </p:extLst>
          </p:nvPr>
        </p:nvGraphicFramePr>
        <p:xfrm>
          <a:off x="853684" y="2154631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ABS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873084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5823"/>
              </p:ext>
            </p:extLst>
          </p:nvPr>
        </p:nvGraphicFramePr>
        <p:xfrm>
          <a:off x="1518565" y="4505007"/>
          <a:ext cx="6110739" cy="15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ABS(10.9)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ABS(-10.9)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ABS(10) FROM DUAL;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ABS(-10)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404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4795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숫자를 나누어 나머지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4500"/>
              </p:ext>
            </p:extLst>
          </p:nvPr>
        </p:nvGraphicFramePr>
        <p:xfrm>
          <a:off x="853684" y="2154631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MOD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DIVISION)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873084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DIVISION : </a:t>
            </a:r>
            <a:r>
              <a:rPr lang="ko-KR" altLang="en-US" sz="1400">
                <a:latin typeface="+mn-ea"/>
              </a:rPr>
              <a:t>나눌 수 혹은 나눌 숫자 데이터 컬럼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96082"/>
              </p:ext>
            </p:extLst>
          </p:nvPr>
        </p:nvGraphicFramePr>
        <p:xfrm>
          <a:off x="1518565" y="4505007"/>
          <a:ext cx="6110739" cy="15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MOD(10, 3)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MOD(-10, 3)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MOD(10.9, 3) FROM DUAL;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ABS(10.9,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-3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7761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ROUND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78789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 혹은 컬럼에서 지정한 위치부터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반올림하여 값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38882"/>
              </p:ext>
            </p:extLst>
          </p:nvPr>
        </p:nvGraphicFramePr>
        <p:xfrm>
          <a:off x="853684" y="2462982"/>
          <a:ext cx="7488000" cy="9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(NUMBER)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POSITION)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404723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POSITION : </a:t>
            </a:r>
            <a:r>
              <a:rPr lang="ko-KR" altLang="en-US" sz="1400">
                <a:latin typeface="+mn-ea"/>
              </a:rPr>
              <a:t>반올림할 위치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생략 시 기본 값 </a:t>
            </a:r>
            <a:r>
              <a:rPr lang="en-US" altLang="ko-KR" sz="1400">
                <a:latin typeface="+mn-ea"/>
              </a:rPr>
              <a:t>0)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4122234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4565"/>
              </p:ext>
            </p:extLst>
          </p:nvPr>
        </p:nvGraphicFramePr>
        <p:xfrm>
          <a:off x="1518565" y="4728295"/>
          <a:ext cx="6110739" cy="182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ROUND(10.18)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ROUND(10.51) FROM DUAL;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ROUND(-10.61)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ROUND(10.123456, 5)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10.12346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6299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FLOOR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4795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 혹은 컬럼에서 소수점 자리의 수를 버림 후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9437"/>
              </p:ext>
            </p:extLst>
          </p:nvPr>
        </p:nvGraphicFramePr>
        <p:xfrm>
          <a:off x="853684" y="2154631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FLOOR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873084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4226"/>
              </p:ext>
            </p:extLst>
          </p:nvPr>
        </p:nvGraphicFramePr>
        <p:xfrm>
          <a:off x="1518565" y="4505007"/>
          <a:ext cx="6110739" cy="15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FLOOR(10.11)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FLOOR(10.18)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FLOOR(10.51) FROM DUAL;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FLOOR(-10.61)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함수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(Function)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123923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하나의 큰 프로그램에서 반복적으로 사용되는 부분들을 분리하여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작성해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놓은 작은 서브 프로그램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호출하며 값을 전달하면 결과를 리턴하는 방식으로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775" y="238557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유형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2391"/>
              </p:ext>
            </p:extLst>
          </p:nvPr>
        </p:nvGraphicFramePr>
        <p:xfrm>
          <a:off x="488677" y="2881420"/>
          <a:ext cx="8185032" cy="3744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2130"/>
                <a:gridCol w="4082902"/>
              </a:tblGrid>
              <a:tr h="2585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단일 행 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그룹 함수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63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각 행마다 반복적으로 적용되어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입력 받은 행의 개수만큼 결과 반환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특정 행들의 </a:t>
                      </a:r>
                      <a:r>
                        <a:rPr lang="ko-KR" altLang="en-US" sz="1600" smtClean="0"/>
                        <a:t>집합으로 </a:t>
                      </a:r>
                      <a:endParaRPr lang="en-US" altLang="ko-KR" sz="1600" smtClean="0"/>
                    </a:p>
                    <a:p>
                      <a:pPr algn="ctr" latinLnBrk="1"/>
                      <a:r>
                        <a:rPr lang="ko-KR" altLang="en-US" sz="1600" smtClean="0"/>
                        <a:t>그룹이 형성되어 적용됨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그룹 당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개의 결과 반환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89033" y="2909837"/>
            <a:ext cx="3591545" cy="2504137"/>
            <a:chOff x="3073162" y="2618385"/>
            <a:chExt cx="6052026" cy="4293138"/>
          </a:xfrm>
        </p:grpSpPr>
        <p:grpSp>
          <p:nvGrpSpPr>
            <p:cNvPr id="14" name="그룹 13"/>
            <p:cNvGrpSpPr/>
            <p:nvPr/>
          </p:nvGrpSpPr>
          <p:grpSpPr>
            <a:xfrm>
              <a:off x="3073162" y="3193262"/>
              <a:ext cx="6052026" cy="2892184"/>
              <a:chOff x="2449195" y="2927502"/>
              <a:chExt cx="7299960" cy="348512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449195" y="3484551"/>
                <a:ext cx="7299960" cy="2438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 smtClean="0">
                    <a:solidFill>
                      <a:schemeClr val="tx1"/>
                    </a:solidFill>
                  </a:rPr>
                  <a:t>단일 행 함수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이등변 삼각형 21"/>
              <p:cNvSpPr/>
              <p:nvPr/>
            </p:nvSpPr>
            <p:spPr>
              <a:xfrm>
                <a:off x="7710817" y="5322175"/>
                <a:ext cx="1264920" cy="1090449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flipV="1">
                <a:off x="3039766" y="2927502"/>
                <a:ext cx="1264921" cy="1090449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621280" y="3604773"/>
                <a:ext cx="1508760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798140" y="4636375"/>
                <a:ext cx="1508759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109018" y="2618385"/>
              <a:ext cx="2062314" cy="898525"/>
              <a:chOff x="2675612" y="3203575"/>
              <a:chExt cx="2062314" cy="898525"/>
            </a:xfrm>
          </p:grpSpPr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2675612" y="3203575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 dirty="0" smtClean="0">
                    <a:latin typeface="+mn-ea"/>
                    <a:ea typeface="+mn-ea"/>
                  </a:rPr>
                  <a:t>여러 개 값 전달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>
              <a:xfrm>
                <a:off x="3704390" y="3573462"/>
                <a:ext cx="4762" cy="528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6928495" y="5863164"/>
              <a:ext cx="2062314" cy="1048359"/>
              <a:chOff x="4048302" y="5491163"/>
              <a:chExt cx="2062314" cy="1048359"/>
            </a:xfrm>
          </p:grpSpPr>
          <p:sp>
            <p:nvSpPr>
              <p:cNvPr id="17" name="TextBox 14"/>
              <p:cNvSpPr txBox="1">
                <a:spLocks noChangeArrowheads="1"/>
              </p:cNvSpPr>
              <p:nvPr/>
            </p:nvSpPr>
            <p:spPr bwMode="auto">
              <a:xfrm>
                <a:off x="4048302" y="6011863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 dirty="0">
                    <a:latin typeface="+mn-ea"/>
                    <a:ea typeface="+mn-ea"/>
                  </a:rPr>
                  <a:t>결과 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값 여러 개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5077074" y="5491163"/>
                <a:ext cx="4764" cy="530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4791490" y="2911076"/>
            <a:ext cx="3594528" cy="2504137"/>
            <a:chOff x="3073162" y="2618385"/>
            <a:chExt cx="6057051" cy="4293138"/>
          </a:xfrm>
        </p:grpSpPr>
        <p:grpSp>
          <p:nvGrpSpPr>
            <p:cNvPr id="27" name="그룹 26"/>
            <p:cNvGrpSpPr/>
            <p:nvPr/>
          </p:nvGrpSpPr>
          <p:grpSpPr>
            <a:xfrm>
              <a:off x="3073162" y="3193262"/>
              <a:ext cx="6052026" cy="2892184"/>
              <a:chOff x="2449195" y="2927502"/>
              <a:chExt cx="7299960" cy="348512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449195" y="3484551"/>
                <a:ext cx="7299960" cy="2438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 smtClean="0">
                    <a:solidFill>
                      <a:schemeClr val="tx1"/>
                    </a:solidFill>
                  </a:rPr>
                  <a:t>그룹 함수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>
                <a:off x="8155458" y="5322175"/>
                <a:ext cx="1264920" cy="1090449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flipV="1">
                <a:off x="3065921" y="2927502"/>
                <a:ext cx="1264920" cy="1090449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621280" y="3604773"/>
                <a:ext cx="1508760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138160" y="4636375"/>
                <a:ext cx="1508760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077642" y="2618385"/>
              <a:ext cx="2062314" cy="898525"/>
              <a:chOff x="2644236" y="3203575"/>
              <a:chExt cx="2062314" cy="898525"/>
            </a:xfrm>
          </p:grpSpPr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2644236" y="3203575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 dirty="0" smtClean="0">
                    <a:latin typeface="+mn-ea"/>
                    <a:ea typeface="+mn-ea"/>
                  </a:rPr>
                  <a:t>여러 개 값 전달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cxnSp>
            <p:nvCxnSpPr>
              <p:cNvPr id="33" name="직선 화살표 연결선 32"/>
              <p:cNvCxnSpPr/>
              <p:nvPr/>
            </p:nvCxnSpPr>
            <p:spPr>
              <a:xfrm>
                <a:off x="3673011" y="3573462"/>
                <a:ext cx="4762" cy="528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7526342" y="5863164"/>
              <a:ext cx="1603871" cy="1048359"/>
              <a:chOff x="4646149" y="5491163"/>
              <a:chExt cx="1603871" cy="1048359"/>
            </a:xfrm>
          </p:grpSpPr>
          <p:sp>
            <p:nvSpPr>
              <p:cNvPr id="30" name="TextBox 14"/>
              <p:cNvSpPr txBox="1">
                <a:spLocks noChangeArrowheads="1"/>
              </p:cNvSpPr>
              <p:nvPr/>
            </p:nvSpPr>
            <p:spPr bwMode="auto">
              <a:xfrm>
                <a:off x="4646149" y="6011863"/>
                <a:ext cx="1603871" cy="527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 dirty="0">
                    <a:latin typeface="+mn-ea"/>
                    <a:ea typeface="+mn-ea"/>
                  </a:rPr>
                  <a:t>결과 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값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1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개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5445703" y="5491163"/>
                <a:ext cx="4764" cy="530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6882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TRUNC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7295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 혹은 컬럼에서 지정한 위치부터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소수점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자리의 수를 버리고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52407"/>
              </p:ext>
            </p:extLst>
          </p:nvPr>
        </p:nvGraphicFramePr>
        <p:xfrm>
          <a:off x="853684" y="2526780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TRUNC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(NUMBER, POSITION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34601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POSITION : </a:t>
            </a:r>
            <a:r>
              <a:rPr lang="ko-KR" altLang="en-US" sz="1400">
                <a:latin typeface="+mn-ea"/>
              </a:rPr>
              <a:t>버릴 위치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생략 시 기본 값 </a:t>
            </a:r>
            <a:r>
              <a:rPr lang="en-US" altLang="ko-KR" sz="1400">
                <a:latin typeface="+mn-ea"/>
              </a:rPr>
              <a:t>0)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4122234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518565" y="4728295"/>
          <a:ext cx="6110739" cy="15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ROUND(10.123456, 5)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10.12346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ROUND(10.123456, 5)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10.12346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ROUND(10.123456, 5)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10.12346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ROUND(10.123456, 5)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10.12346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CEIL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4795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 받은 숫자 혹은 컬럼을 올림 후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49252"/>
              </p:ext>
            </p:extLst>
          </p:nvPr>
        </p:nvGraphicFramePr>
        <p:xfrm>
          <a:off x="853684" y="2154631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CEIL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(NUMBER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873084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숫자 혹은 숫자 데이터 컬럼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85" y="38989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73749"/>
              </p:ext>
            </p:extLst>
          </p:nvPr>
        </p:nvGraphicFramePr>
        <p:xfrm>
          <a:off x="1518565" y="4505007"/>
          <a:ext cx="6110739" cy="15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3770"/>
                <a:gridCol w="1706969"/>
              </a:tblGrid>
              <a:tr h="12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CEIL(10.11)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CEIL(10.19)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CEIL(10.51) FROM DUAL;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CEIL(-10.11)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숫자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종합 문제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28669"/>
              </p:ext>
            </p:extLst>
          </p:nvPr>
        </p:nvGraphicFramePr>
        <p:xfrm>
          <a:off x="923521" y="1697249"/>
          <a:ext cx="7306079" cy="45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793"/>
                <a:gridCol w="1953286"/>
              </a:tblGrid>
              <a:tr h="413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수행 문장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ROUND(123.456)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ROUND(123.456, 1)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123.5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ROUND(123.456, 2)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123.46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ROUND(123.456,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-1)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FLOOR(123.456)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TRUNC(123.456)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TRUNC(123.456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123.4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TRUNC(123.456,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123.45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TRUNC(123.456, -1)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CEIL(123.456) FROM DUAL;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21071"/>
              </p:ext>
            </p:extLst>
          </p:nvPr>
        </p:nvGraphicFramePr>
        <p:xfrm>
          <a:off x="396241" y="993986"/>
          <a:ext cx="8375619" cy="289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271"/>
                <a:gridCol w="1275907"/>
                <a:gridCol w="1743739"/>
                <a:gridCol w="3625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입력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리턴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시스템에 저장된 현재 날짜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두 날짜를 전달받아 몇 개월 </a:t>
                      </a:r>
                      <a:r>
                        <a:rPr lang="ko-KR" altLang="en-US" sz="1400" smtClean="0"/>
                        <a:t>차이인지 </a:t>
                      </a:r>
                      <a:endParaRPr lang="en-US" altLang="ko-KR" sz="1400" smtClean="0"/>
                    </a:p>
                    <a:p>
                      <a:pPr algn="l" latinLnBrk="1"/>
                      <a:r>
                        <a:rPr lang="ko-KR" altLang="en-US" sz="1400" smtClean="0"/>
                        <a:t>계산하여 </a:t>
                      </a:r>
                      <a:r>
                        <a:rPr lang="ko-KR" altLang="en-US" sz="140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특정 날짜에 개월 수를 더하여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NEXT_DAY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특정 날짜에서</a:t>
                      </a:r>
                      <a:r>
                        <a:rPr lang="ko-KR" altLang="en-US" sz="1400" baseline="0" dirty="0" smtClean="0"/>
                        <a:t> 인자로 받은 요일이 </a:t>
                      </a:r>
                      <a:r>
                        <a:rPr lang="ko-KR" altLang="en-US" sz="1400" baseline="0" smtClean="0"/>
                        <a:t>최초로 </a:t>
                      </a:r>
                      <a:endParaRPr lang="en-US" altLang="ko-KR" sz="1400" baseline="0" smtClean="0"/>
                    </a:p>
                    <a:p>
                      <a:pPr algn="l" latinLnBrk="1"/>
                      <a:r>
                        <a:rPr lang="ko-KR" altLang="en-US" sz="1400" baseline="0" smtClean="0"/>
                        <a:t>다가오는 </a:t>
                      </a:r>
                      <a:r>
                        <a:rPr lang="ko-KR" altLang="en-US" sz="1400" baseline="0" dirty="0" smtClean="0"/>
                        <a:t>날짜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LAST_DAY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헤딩 달의 마지막 날짜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EXTRACT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정보를 추출하여 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337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SYSDATE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시스템에 저장되어 있는 현재 날짜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55190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685" y="314401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3691944"/>
            <a:ext cx="7488000" cy="91896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SYSDATE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DUAL;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994" r="6664"/>
          <a:stretch/>
        </p:blipFill>
        <p:spPr>
          <a:xfrm>
            <a:off x="6354083" y="3823626"/>
            <a:ext cx="1514010" cy="72821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52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579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MONTHS_BETWEEN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2969076"/>
            <a:ext cx="2990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DATE1 : </a:t>
            </a:r>
            <a:r>
              <a:rPr lang="ko-KR" altLang="en-US" sz="1400">
                <a:latin typeface="+mn-ea"/>
              </a:rPr>
              <a:t>기준이 되는 날짜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DATE2 : </a:t>
            </a:r>
            <a:r>
              <a:rPr lang="ko-KR" altLang="en-US" sz="1400">
                <a:latin typeface="+mn-ea"/>
              </a:rPr>
              <a:t>개월 수를 구하려는 날짜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48426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032184"/>
            <a:ext cx="7488000" cy="147547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EMPLOYEE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테이블에서 사원의 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근무 개월 수 조회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EMP_NAME</a:t>
            </a:r>
            <a:r>
              <a:rPr lang="en-US" altLang="ko-KR" sz="1600" smtClean="0">
                <a:solidFill>
                  <a:schemeClr val="tx1"/>
                </a:solidFill>
              </a:rPr>
              <a:t>, HIRE_DATE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           </a:t>
            </a:r>
            <a:r>
              <a:rPr lang="en-US" altLang="ko-KR" sz="1600" smtClean="0">
                <a:solidFill>
                  <a:schemeClr val="tx1"/>
                </a:solidFill>
              </a:rPr>
              <a:t>      </a:t>
            </a:r>
            <a:r>
              <a:rPr lang="en-US" altLang="ko-KR" sz="1600" b="1" smtClean="0">
                <a:solidFill>
                  <a:srgbClr val="C00000"/>
                </a:solidFill>
              </a:rPr>
              <a:t>MONTHS_BETWEEN(SYSDATE</a:t>
            </a:r>
            <a:r>
              <a:rPr lang="en-US" altLang="ko-KR" sz="1600" b="1">
                <a:solidFill>
                  <a:srgbClr val="C00000"/>
                </a:solidFill>
              </a:rPr>
              <a:t>, HIRE_DATE)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날짜 두 개를 전달받아 개월 수 차이를 숫자 데이터형으로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43545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MONTHS_BETWEEN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(DATE1,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DATE2)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2076" r="721" b="15272"/>
          <a:stretch/>
        </p:blipFill>
        <p:spPr bwMode="auto">
          <a:xfrm>
            <a:off x="5353135" y="4626357"/>
            <a:ext cx="3631373" cy="195639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8184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ADD_MONTHS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792607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340531"/>
            <a:ext cx="7488000" cy="213469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EMPLOYEE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테이블에서 사원의 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입사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개월이 된 날짜 조회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EMP_NAME</a:t>
            </a:r>
            <a:r>
              <a:rPr lang="en-US" altLang="ko-KR" sz="1600" smtClean="0">
                <a:solidFill>
                  <a:schemeClr val="tx1"/>
                </a:solidFill>
              </a:rPr>
              <a:t>, HIRE_DATE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           </a:t>
            </a:r>
            <a:r>
              <a:rPr lang="en-US" altLang="ko-KR" sz="1600" smtClean="0">
                <a:solidFill>
                  <a:schemeClr val="tx1"/>
                </a:solidFill>
              </a:rPr>
              <a:t>     </a:t>
            </a:r>
            <a:r>
              <a:rPr lang="en-US" altLang="ko-KR" sz="1600" b="1" smtClean="0">
                <a:solidFill>
                  <a:srgbClr val="C00000"/>
                </a:solidFill>
              </a:rPr>
              <a:t>ADD_MONTHS(HIRE_DATE</a:t>
            </a:r>
            <a:r>
              <a:rPr lang="en-US" altLang="ko-KR" sz="1600" b="1">
                <a:solidFill>
                  <a:srgbClr val="C00000"/>
                </a:solidFill>
              </a:rPr>
              <a:t>, 6)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3684" y="1540632"/>
            <a:ext cx="7488000" cy="78789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전달받은 날짜에 인자로 받은 숫자만큼 개월 수를 더하여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날짜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60838"/>
              </p:ext>
            </p:extLst>
          </p:nvPr>
        </p:nvGraphicFramePr>
        <p:xfrm>
          <a:off x="853684" y="246298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ADD_MONTHS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(DATE,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NUMBER)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6775" y="3170803"/>
            <a:ext cx="238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DATE1 : </a:t>
            </a:r>
            <a:r>
              <a:rPr lang="ko-KR" altLang="en-US" sz="1400">
                <a:latin typeface="+mn-ea"/>
              </a:rPr>
              <a:t>기준이 되는 날짜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DATE2 : </a:t>
            </a:r>
            <a:r>
              <a:rPr lang="ko-KR" altLang="en-US" sz="1400">
                <a:latin typeface="+mn-ea"/>
              </a:rPr>
              <a:t>더하려는 개월 수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0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" b="41255"/>
          <a:stretch/>
        </p:blipFill>
        <p:spPr bwMode="auto">
          <a:xfrm>
            <a:off x="5566500" y="4960425"/>
            <a:ext cx="3130933" cy="171930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1754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NEXT_DAY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2969076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 : </a:t>
            </a:r>
            <a:r>
              <a:rPr lang="ko-KR" altLang="en-US" sz="1400">
                <a:latin typeface="+mn-ea"/>
              </a:rPr>
              <a:t>기준이 되는 날짜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STRING[OR NUMBER] : </a:t>
            </a:r>
            <a:r>
              <a:rPr lang="ko-KR" altLang="en-US" sz="1400">
                <a:latin typeface="+mn-ea"/>
              </a:rPr>
              <a:t>구하려는 요일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숫자의 경우 </a:t>
            </a:r>
            <a:r>
              <a:rPr lang="en-US" altLang="ko-KR" sz="1400">
                <a:latin typeface="+mn-ea"/>
              </a:rPr>
              <a:t>1 = </a:t>
            </a:r>
            <a:r>
              <a:rPr lang="ko-KR" altLang="en-US" sz="1400">
                <a:latin typeface="+mn-ea"/>
              </a:rPr>
              <a:t>일요일</a:t>
            </a:r>
            <a:r>
              <a:rPr lang="en-US" altLang="ko-KR" sz="1400">
                <a:latin typeface="+mn-ea"/>
              </a:rPr>
              <a:t>, …., 7 = </a:t>
            </a:r>
            <a:r>
              <a:rPr lang="ko-KR" altLang="en-US" sz="1400">
                <a:latin typeface="+mn-ea"/>
              </a:rPr>
              <a:t>토요일</a:t>
            </a:r>
            <a:r>
              <a:rPr lang="en-US" altLang="ko-KR" sz="140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48426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032184"/>
            <a:ext cx="7488000" cy="147547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SYSDATE, </a:t>
            </a:r>
            <a:r>
              <a:rPr lang="en-US" altLang="ko-KR" sz="1600" b="1">
                <a:solidFill>
                  <a:srgbClr val="C00000"/>
                </a:solidFill>
              </a:rPr>
              <a:t>NEXT_DAY(SYSDATE, ‘</a:t>
            </a:r>
            <a:r>
              <a:rPr lang="ko-KR" altLang="en-US" sz="1600" b="1">
                <a:solidFill>
                  <a:srgbClr val="C00000"/>
                </a:solidFill>
              </a:rPr>
              <a:t>월요일</a:t>
            </a:r>
            <a:r>
              <a:rPr lang="en-US" altLang="ko-KR" sz="1600" b="1">
                <a:solidFill>
                  <a:srgbClr val="C00000"/>
                </a:solidFill>
              </a:rPr>
              <a:t>’) </a:t>
            </a: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SYSDATE, </a:t>
            </a:r>
            <a:r>
              <a:rPr lang="en-US" altLang="ko-KR" sz="1600" b="1">
                <a:solidFill>
                  <a:srgbClr val="C00000"/>
                </a:solidFill>
              </a:rPr>
              <a:t>NEXT_DAY(SYSDATE, 2) </a:t>
            </a: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SYSDATE, </a:t>
            </a:r>
            <a:r>
              <a:rPr lang="en-US" altLang="ko-KR" sz="1600" b="1">
                <a:solidFill>
                  <a:srgbClr val="C00000"/>
                </a:solidFill>
              </a:rPr>
              <a:t>NEXT_DAY(SYSDATE, ‘</a:t>
            </a:r>
            <a:r>
              <a:rPr lang="ko-KR" altLang="en-US" sz="1600" b="1">
                <a:solidFill>
                  <a:srgbClr val="C00000"/>
                </a:solidFill>
              </a:rPr>
              <a:t>월</a:t>
            </a:r>
            <a:r>
              <a:rPr lang="en-US" altLang="ko-KR" sz="1600" b="1">
                <a:solidFill>
                  <a:srgbClr val="C00000"/>
                </a:solidFill>
              </a:rPr>
              <a:t>’) </a:t>
            </a: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</a:p>
          <a:p>
            <a:pPr>
              <a:defRPr/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SYSDATE, </a:t>
            </a:r>
            <a:r>
              <a:rPr lang="en-US" altLang="ko-KR" sz="1600" b="1">
                <a:solidFill>
                  <a:srgbClr val="C00000"/>
                </a:solidFill>
              </a:rPr>
              <a:t>NEXT_DAY(SYSDATE, ‘MONDAY’) </a:t>
            </a: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전달받은 날짜에 인자로 받은 요일이 가장 가까운 날짜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87398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NEXT_DAY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(DATE,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STRING [OR NUMBER])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곱셈 기호 15"/>
          <p:cNvSpPr/>
          <p:nvPr/>
        </p:nvSpPr>
        <p:spPr>
          <a:xfrm>
            <a:off x="4044558" y="4738023"/>
            <a:ext cx="1070362" cy="1070362"/>
          </a:xfrm>
          <a:prstGeom prst="mathMultiply">
            <a:avLst>
              <a:gd name="adj1" fmla="val 1252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6775" y="5537707"/>
            <a:ext cx="733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ALTER SESSION SET NLS_LANGUAGE = AMERICAN; </a:t>
            </a:r>
            <a:r>
              <a:rPr lang="ko-KR" altLang="en-US" sz="1400" dirty="0" smtClean="0">
                <a:latin typeface="+mn-ea"/>
              </a:rPr>
              <a:t>으로 변경 시 </a:t>
            </a:r>
            <a:r>
              <a:rPr lang="en-US" altLang="ko-KR" sz="1400" dirty="0" smtClean="0">
                <a:latin typeface="+mn-ea"/>
              </a:rPr>
              <a:t>MONDAY, MON</a:t>
            </a:r>
            <a:r>
              <a:rPr lang="ko-KR" altLang="en-US" sz="1400" dirty="0" smtClean="0">
                <a:latin typeface="+mn-ea"/>
              </a:rPr>
              <a:t>인식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2728"/>
          <a:stretch/>
        </p:blipFill>
        <p:spPr>
          <a:xfrm>
            <a:off x="6239215" y="4510940"/>
            <a:ext cx="2660707" cy="45416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9266"/>
          <a:stretch/>
        </p:blipFill>
        <p:spPr>
          <a:xfrm>
            <a:off x="6191418" y="5940131"/>
            <a:ext cx="2708504" cy="61675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832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1754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LAST_DAY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2969076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 : </a:t>
            </a:r>
            <a:r>
              <a:rPr lang="ko-KR" altLang="en-US" sz="1400">
                <a:latin typeface="+mn-ea"/>
              </a:rPr>
              <a:t>기준이 되는 날짜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48426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032185"/>
            <a:ext cx="7488000" cy="11458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사원의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입사한 달의 마지막 날 조회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EMP_NAME</a:t>
            </a:r>
            <a:r>
              <a:rPr lang="en-US" altLang="ko-KR" sz="1600" smtClean="0">
                <a:solidFill>
                  <a:schemeClr val="tx1"/>
                </a:solidFill>
              </a:rPr>
              <a:t>, HIRE_DATE, </a:t>
            </a:r>
            <a:r>
              <a:rPr lang="en-US" altLang="ko-KR" sz="1600" b="1" smtClean="0">
                <a:solidFill>
                  <a:srgbClr val="C00000"/>
                </a:solidFill>
              </a:rPr>
              <a:t>LAST_DAY(HIRE_DATE</a:t>
            </a:r>
            <a:r>
              <a:rPr lang="en-US" altLang="ko-KR" sz="1600" b="1">
                <a:solidFill>
                  <a:srgbClr val="C00000"/>
                </a:solidFill>
              </a:rPr>
              <a:t>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전달받은 날짜가 속한 달의 마지막 날짜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20632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LAST_DAY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969" b="53510"/>
          <a:stretch/>
        </p:blipFill>
        <p:spPr bwMode="auto">
          <a:xfrm>
            <a:off x="5654710" y="4955972"/>
            <a:ext cx="2814565" cy="134599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날짜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872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EXTRACT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3419836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 : </a:t>
            </a:r>
            <a:r>
              <a:rPr lang="ko-KR" altLang="en-US" sz="1400">
                <a:latin typeface="+mn-ea"/>
              </a:rPr>
              <a:t>기준이 되는 날짜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81387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361798"/>
            <a:ext cx="7488000" cy="1613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EMPLOYEE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테이블에서 사원의 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 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 월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 일 조회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EMP_NAME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en-US" altLang="ko-KR" sz="1600" b="1" smtClean="0">
                <a:solidFill>
                  <a:srgbClr val="C00000"/>
                </a:solidFill>
              </a:rPr>
              <a:t>EXTRACT(YEAR </a:t>
            </a:r>
            <a:r>
              <a:rPr lang="en-US" altLang="ko-KR" sz="1600" b="1">
                <a:solidFill>
                  <a:srgbClr val="C00000"/>
                </a:solidFill>
              </a:rPr>
              <a:t>FROM HIRE_DATE) </a:t>
            </a:r>
            <a:r>
              <a:rPr lang="en-US" altLang="ko-KR" sz="1600" smtClean="0">
                <a:solidFill>
                  <a:schemeClr val="tx1"/>
                </a:solidFill>
              </a:rPr>
              <a:t>YEAR,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                </a:t>
            </a:r>
            <a:r>
              <a:rPr lang="en-US" altLang="ko-KR" sz="1600" b="1" smtClean="0">
                <a:solidFill>
                  <a:srgbClr val="C00000"/>
                </a:solidFill>
              </a:rPr>
              <a:t>EXTRACT(MONTH FROM HIRE_DATE) </a:t>
            </a:r>
            <a:r>
              <a:rPr lang="en-US" altLang="ko-KR" sz="1600" smtClean="0">
                <a:solidFill>
                  <a:schemeClr val="tx1"/>
                </a:solidFill>
              </a:rPr>
              <a:t>MONTH,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                 </a:t>
            </a:r>
            <a:r>
              <a:rPr lang="en-US" altLang="ko-KR" sz="1600" b="1" smtClean="0">
                <a:solidFill>
                  <a:srgbClr val="C00000"/>
                </a:solidFill>
              </a:rPr>
              <a:t>EXTRACT(DAY </a:t>
            </a:r>
            <a:r>
              <a:rPr lang="en-US" altLang="ko-KR" sz="1600" b="1">
                <a:solidFill>
                  <a:srgbClr val="C00000"/>
                </a:solidFill>
              </a:rPr>
              <a:t>FROM HIRE_DATE) </a:t>
            </a:r>
            <a:r>
              <a:rPr lang="en-US" altLang="ko-KR" sz="1600">
                <a:solidFill>
                  <a:schemeClr val="tx1"/>
                </a:solidFill>
              </a:rPr>
              <a:t>DAY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EMPLOYEE</a:t>
            </a:r>
            <a:r>
              <a:rPr lang="en-US" altLang="ko-KR" sz="1600">
                <a:solidFill>
                  <a:schemeClr val="tx1"/>
                </a:solidFill>
              </a:rPr>
              <a:t>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일 정보 추출하여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82963"/>
              </p:ext>
            </p:extLst>
          </p:nvPr>
        </p:nvGraphicFramePr>
        <p:xfrm>
          <a:off x="853684" y="2231302"/>
          <a:ext cx="7488000" cy="115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(YEAR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altLang="ko-KR" sz="1600" b="0" u="sng" baseline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(MONTH FROM </a:t>
                      </a:r>
                      <a:r>
                        <a:rPr lang="en-US" altLang="ko-KR" sz="1600" b="0" u="sng" baseline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EXTRACT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(DAY FROM </a:t>
                      </a:r>
                      <a:r>
                        <a:rPr lang="en-US" altLang="ko-KR" sz="1600" b="0" u="sng" baseline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21570"/>
          <a:stretch/>
        </p:blipFill>
        <p:spPr>
          <a:xfrm>
            <a:off x="6436595" y="4876997"/>
            <a:ext cx="2165615" cy="18108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274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58324"/>
              </p:ext>
            </p:extLst>
          </p:nvPr>
        </p:nvGraphicFramePr>
        <p:xfrm>
          <a:off x="396241" y="993986"/>
          <a:ext cx="8333089" cy="5375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871"/>
                <a:gridCol w="1169581"/>
                <a:gridCol w="1169581"/>
                <a:gridCol w="5178056"/>
              </a:tblGrid>
              <a:tr h="306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입력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리턴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</a:t>
                      </a:r>
                      <a:endParaRPr lang="ko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문자열 길이 반환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LENGTHB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문자열의 바이트 크기 반환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INSTR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특정 문자의 위치 반환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INSTRB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특정</a:t>
                      </a:r>
                      <a:r>
                        <a:rPr lang="ko-KR" altLang="en-US" sz="1200" baseline="0" dirty="0" smtClean="0"/>
                        <a:t> 문자의 위치 바이트 크기 반환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LPAD/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RPAD</a:t>
                      </a:r>
                      <a:endParaRPr lang="ko-KR" altLang="en-US" sz="1200" dirty="0"/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지정 문자열을 입력한 크기만큼 본 </a:t>
                      </a:r>
                      <a:r>
                        <a:rPr lang="ko-KR" altLang="en-US" sz="1200" smtClean="0"/>
                        <a:t>문자열의 왼쪽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오른쪽부터 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ko-KR" altLang="en-US" sz="1200" smtClean="0"/>
                        <a:t>채워서 </a:t>
                      </a:r>
                      <a:r>
                        <a:rPr lang="ko-KR" altLang="en-US" sz="1200" dirty="0" smtClean="0"/>
                        <a:t>생성된 문자열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LTRIM/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RTRIM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왼쪽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오른쪽부터 </a:t>
                      </a:r>
                      <a:r>
                        <a:rPr lang="ko-KR" altLang="en-US" sz="1200" dirty="0" smtClean="0"/>
                        <a:t>지정한 문자를 잘라내고 남은 문자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TRIM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왼쪽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오른쪽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양쪽부터 </a:t>
                      </a:r>
                      <a:r>
                        <a:rPr lang="ko-KR" altLang="en-US" sz="1200" dirty="0" smtClean="0"/>
                        <a:t>지정한 문자를 잘라내고 남은 문자 리턴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SUBSTR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지정한 위치에서 지정한 길이만큼 문자</a:t>
                      </a:r>
                      <a:r>
                        <a:rPr lang="ko-KR" altLang="en-US" sz="1200" baseline="0" dirty="0" smtClean="0"/>
                        <a:t> 잘라내어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SUBSTRB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지정한 위치에서 지정한 바이트만큼 문자를 잘라내어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LOWER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전달받은 문자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문자열을 </a:t>
                      </a:r>
                      <a:r>
                        <a:rPr lang="ko-KR" altLang="en-US" sz="1200" dirty="0" smtClean="0"/>
                        <a:t>소문자로 변환하여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UPPER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smtClean="0"/>
                        <a:t>전달받은 문자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문자열을 </a:t>
                      </a:r>
                      <a:r>
                        <a:rPr lang="ko-KR" altLang="en-US" sz="1200" dirty="0" smtClean="0"/>
                        <a:t>대문자로 변환하여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INITCAP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전달받은 문자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문자열의 </a:t>
                      </a:r>
                      <a:r>
                        <a:rPr lang="ko-KR" altLang="en-US" sz="1200" dirty="0" smtClean="0"/>
                        <a:t>첫</a:t>
                      </a:r>
                      <a:r>
                        <a:rPr lang="ko-KR" altLang="en-US" sz="1200" baseline="0" dirty="0" smtClean="0"/>
                        <a:t> 글자만 대문자로</a:t>
                      </a:r>
                      <a:r>
                        <a:rPr lang="en-US" altLang="ko-KR" sz="1200" baseline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sz="1200" baseline="0" smtClean="0"/>
                        <a:t>나머지는 </a:t>
                      </a:r>
                      <a:r>
                        <a:rPr lang="ko-KR" altLang="en-US" sz="1200" baseline="0" dirty="0" smtClean="0"/>
                        <a:t>소문자로 변환하여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CONCAT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인자로 전달받은 두 </a:t>
                      </a:r>
                      <a:r>
                        <a:rPr lang="ko-KR" altLang="en-US" sz="1200" smtClean="0"/>
                        <a:t>개의 문자 </a:t>
                      </a:r>
                      <a:r>
                        <a:rPr lang="en-US" altLang="ko-KR" sz="1200" smtClean="0"/>
                        <a:t>/ </a:t>
                      </a:r>
                      <a:r>
                        <a:rPr lang="ko-KR" altLang="en-US" sz="1200" smtClean="0"/>
                        <a:t>문자열을 </a:t>
                      </a:r>
                      <a:r>
                        <a:rPr lang="ko-KR" altLang="en-US" sz="1200" dirty="0" smtClean="0"/>
                        <a:t>합쳐서 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REPLACE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전달받은 문자열 중에서 지정한 문자를 인자로 전달받은 </a:t>
                      </a:r>
                      <a:r>
                        <a:rPr lang="ko-KR" altLang="en-US" sz="1200" smtClean="0"/>
                        <a:t>문자로 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ko-KR" altLang="en-US" sz="1200" smtClean="0"/>
                        <a:t>변환하여 </a:t>
                      </a:r>
                      <a:r>
                        <a:rPr lang="ko-KR" altLang="en-US" sz="1200" dirty="0" smtClean="0"/>
                        <a:t>리턴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 변환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98491"/>
              </p:ext>
            </p:extLst>
          </p:nvPr>
        </p:nvGraphicFramePr>
        <p:xfrm>
          <a:off x="396241" y="993986"/>
          <a:ext cx="8375619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271"/>
                <a:gridCol w="1275907"/>
                <a:gridCol w="1286539"/>
                <a:gridCol w="40829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입력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리턴 값 타입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CHARACTER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날짜형</a:t>
                      </a:r>
                      <a:r>
                        <a:rPr lang="ko-KR" altLang="en-US" sz="1400" dirty="0" smtClean="0"/>
                        <a:t> 혹은 </a:t>
                      </a:r>
                      <a:r>
                        <a:rPr lang="ko-KR" altLang="en-US" sz="1400" dirty="0" err="1" smtClean="0"/>
                        <a:t>숫자형을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문자형으로</a:t>
                      </a:r>
                      <a:r>
                        <a:rPr lang="ko-KR" altLang="en-US" sz="1400" dirty="0" smtClean="0"/>
                        <a:t>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CHARACTER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문자형 혹은 </a:t>
                      </a:r>
                      <a:r>
                        <a:rPr lang="ko-KR" altLang="en-US" sz="1400" dirty="0" err="1" smtClean="0"/>
                        <a:t>숫자형을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날짜형으로</a:t>
                      </a:r>
                      <a:r>
                        <a:rPr lang="ko-KR" altLang="en-US" sz="1400" dirty="0" smtClean="0"/>
                        <a:t>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CHARACTER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문자형을 </a:t>
                      </a:r>
                      <a:r>
                        <a:rPr lang="ko-KR" altLang="en-US" sz="1400" dirty="0" err="1" smtClean="0"/>
                        <a:t>숫자형으로</a:t>
                      </a:r>
                      <a:r>
                        <a:rPr lang="ko-KR" altLang="en-US" sz="1400" dirty="0" smtClean="0"/>
                        <a:t>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93088" y="3895816"/>
            <a:ext cx="7773302" cy="1253735"/>
            <a:chOff x="1067023" y="3874551"/>
            <a:chExt cx="10068416" cy="1253735"/>
          </a:xfrm>
        </p:grpSpPr>
        <p:sp>
          <p:nvSpPr>
            <p:cNvPr id="5" name="직사각형 4"/>
            <p:cNvSpPr/>
            <p:nvPr/>
          </p:nvSpPr>
          <p:spPr>
            <a:xfrm>
              <a:off x="1067023" y="3923265"/>
              <a:ext cx="2065413" cy="11561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NUMBER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18000" y="3923265"/>
              <a:ext cx="2188642" cy="11561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CHARACTER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70026" y="3923265"/>
              <a:ext cx="2065413" cy="11561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DATE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220160" y="4213105"/>
              <a:ext cx="1710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3220161" y="4789597"/>
              <a:ext cx="17101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277732" y="4213105"/>
              <a:ext cx="17101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7277731" y="4789597"/>
              <a:ext cx="1710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3348616" y="4820509"/>
              <a:ext cx="12243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TO_NUMBER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7556871" y="4820509"/>
              <a:ext cx="959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TO_CHAR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7532366" y="3874551"/>
              <a:ext cx="907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TO_DATE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3471759" y="3874551"/>
              <a:ext cx="959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>
                  <a:latin typeface="+mn-ea"/>
                  <a:ea typeface="+mn-ea"/>
                </a:rPr>
                <a:t>TO_CHAR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 변환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299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TO_CHAR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3197348"/>
            <a:ext cx="428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DATE : </a:t>
            </a:r>
            <a:r>
              <a:rPr lang="ko-KR" altLang="en-US" sz="1400">
                <a:latin typeface="+mn-ea"/>
              </a:rPr>
              <a:t>문자형으로 변환하려는 날짜형 데이터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문자형으로 변환하려는 숫자형 데이터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FORMAT : </a:t>
            </a:r>
            <a:r>
              <a:rPr lang="ko-KR" altLang="en-US" sz="1400">
                <a:latin typeface="+mn-ea"/>
              </a:rPr>
              <a:t>문자형으로 변환 시 지정할 출력 형식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4090321"/>
            <a:ext cx="263642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FORMAT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날짜 혹은 숫자형 데이터를 문자형 데이터로 변환하여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4236"/>
              </p:ext>
            </p:extLst>
          </p:nvPr>
        </p:nvGraphicFramePr>
        <p:xfrm>
          <a:off x="853684" y="2231302"/>
          <a:ext cx="7488000" cy="9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TO_CHAR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[, FORMAT])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TO_CHAR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(NUMBER[, FORMAT])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14379"/>
              </p:ext>
            </p:extLst>
          </p:nvPr>
        </p:nvGraphicFramePr>
        <p:xfrm>
          <a:off x="853684" y="4643752"/>
          <a:ext cx="7488000" cy="144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83"/>
                <a:gridCol w="2727141"/>
                <a:gridCol w="1023984"/>
                <a:gridCol w="2728092"/>
              </a:tblGrid>
              <a:tr h="309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형식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6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YYYY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년도 표현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자리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년도 표현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자리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월을 숫자로 표현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월을 알파벳으로 표현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요일 표현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요일을 약어로 표현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01" marB="45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 변환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932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TO_CHAR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157470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TO_CHAR(HIRE_DATE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, 'YYYY-MM-DD')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        TO_CHAR(HIRE_DATE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, 'YY/MON, DAY, DY')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3654396"/>
            <a:ext cx="2932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TO_CHAR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4202320"/>
            <a:ext cx="7488000" cy="157470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EMP_NAME,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TO_CHAR(SALARY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, ‘L999,999,999’),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          TO_CHAR(SALARY, ‘000,000,000’)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45" r="14300" b="49270"/>
          <a:stretch/>
        </p:blipFill>
        <p:spPr bwMode="auto">
          <a:xfrm>
            <a:off x="5205368" y="2680163"/>
            <a:ext cx="3798169" cy="120072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493" r="13549" b="46278"/>
          <a:stretch/>
        </p:blipFill>
        <p:spPr bwMode="auto">
          <a:xfrm>
            <a:off x="5205368" y="4562125"/>
            <a:ext cx="3783418" cy="13602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 변환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9872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TO_DATE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216" y="3198789"/>
            <a:ext cx="4548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CHARACTER : </a:t>
            </a:r>
            <a:r>
              <a:rPr lang="ko-KR" altLang="en-US" sz="1400">
                <a:latin typeface="+mn-ea"/>
              </a:rPr>
              <a:t>날짜형으로 변환하려는 문자형 데이터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NUMBER : </a:t>
            </a:r>
            <a:r>
              <a:rPr lang="ko-KR" altLang="en-US" sz="1400">
                <a:latin typeface="+mn-ea"/>
              </a:rPr>
              <a:t>날짜형으로 변환하려는 숫자형 데이터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FORMAT : </a:t>
            </a:r>
            <a:r>
              <a:rPr lang="ko-KR" altLang="en-US" sz="1400">
                <a:latin typeface="+mn-ea"/>
              </a:rPr>
              <a:t>날짜형으로 변환 시 지정할 출력 형식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99462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542554"/>
            <a:ext cx="7488000" cy="193515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EMPLOYEE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테이블에서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2000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년도 이후에 입사한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사원의 사번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입사일 조회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EMP_NO</a:t>
            </a:r>
            <a:r>
              <a:rPr lang="en-US" altLang="ko-KR" sz="1600" smtClean="0">
                <a:solidFill>
                  <a:schemeClr val="tx1"/>
                </a:solidFill>
              </a:rPr>
              <a:t>, EMP_NAME, </a:t>
            </a:r>
            <a:r>
              <a:rPr lang="en-US" altLang="ko-KR" sz="1600">
                <a:solidFill>
                  <a:schemeClr val="tx1"/>
                </a:solidFill>
              </a:rPr>
              <a:t>HIRE_DATE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WHERE</a:t>
            </a:r>
            <a:r>
              <a:rPr lang="en-US" altLang="ko-KR" sz="1600">
                <a:solidFill>
                  <a:schemeClr val="tx1"/>
                </a:solidFill>
              </a:rPr>
              <a:t> HIRE_DATE &gt; </a:t>
            </a:r>
            <a:r>
              <a:rPr lang="en-US" altLang="ko-KR" sz="1600" b="1">
                <a:solidFill>
                  <a:srgbClr val="C00000"/>
                </a:solidFill>
              </a:rPr>
              <a:t>TO_DATE(20000101, ‘YYYYMMDD’)</a:t>
            </a:r>
            <a:r>
              <a:rPr lang="en-US" altLang="ko-KR" sz="1600">
                <a:solidFill>
                  <a:schemeClr val="tx1"/>
                </a:solidFill>
              </a:rPr>
              <a:t>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숫자 혹은 문자형 데이터를 날짜형 데이터로 변환하여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87076"/>
              </p:ext>
            </p:extLst>
          </p:nvPr>
        </p:nvGraphicFramePr>
        <p:xfrm>
          <a:off x="853684" y="2231302"/>
          <a:ext cx="7488000" cy="9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TO_DATE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(CHARACTER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[, FORMAT])</a:t>
                      </a:r>
                    </a:p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TO_DATE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(NUMBER[, FORMAT])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1620" r="2736"/>
          <a:stretch/>
        </p:blipFill>
        <p:spPr bwMode="auto">
          <a:xfrm>
            <a:off x="6194281" y="3994629"/>
            <a:ext cx="2492990" cy="2682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 변환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5060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TO_NUMBER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2944140"/>
            <a:ext cx="454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CHARACTER : </a:t>
            </a:r>
            <a:r>
              <a:rPr lang="ko-KR" altLang="en-US" sz="1400">
                <a:latin typeface="+mn-ea"/>
              </a:rPr>
              <a:t>숫자형으로 변환하려는 문자형 데이터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FORMAT : </a:t>
            </a:r>
            <a:r>
              <a:rPr lang="ko-KR" altLang="en-US" sz="1400">
                <a:latin typeface="+mn-ea"/>
              </a:rPr>
              <a:t>날짜형으로 변환 시 지정할 출력 형식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99462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542554"/>
            <a:ext cx="7488000" cy="7205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TO_NUMBER('1,000,000', '99,999,999') </a:t>
            </a:r>
            <a:r>
              <a:rPr lang="en-US" altLang="ko-KR" sz="1600" smtClean="0">
                <a:solidFill>
                  <a:schemeClr val="tx1"/>
                </a:solidFill>
              </a:rPr>
              <a:t>- </a:t>
            </a:r>
            <a:r>
              <a:rPr lang="en-US" altLang="ko-KR" sz="1600" b="1">
                <a:solidFill>
                  <a:srgbClr val="C00000"/>
                </a:solidFill>
              </a:rPr>
              <a:t>TO_NUMBER('550,000', '999,999')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DUAL;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날짜 혹은 문자형 데이터를 숫자형 데이터로 변환하여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44463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TO_NUMBER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(CHARACTER,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[FORMAT])</a:t>
                      </a: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" t="6298" r="888" b="1"/>
          <a:stretch/>
        </p:blipFill>
        <p:spPr bwMode="auto">
          <a:xfrm>
            <a:off x="1908056" y="5434700"/>
            <a:ext cx="5343365" cy="50575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NULL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490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NVL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216" y="3507137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P1 : NULL</a:t>
            </a:r>
            <a:r>
              <a:rPr lang="ko-KR" altLang="en-US" sz="1400">
                <a:latin typeface="+mn-ea"/>
              </a:rPr>
              <a:t>데이터를 처리할 컬럼명 혹은 값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P2 : NULL</a:t>
            </a:r>
            <a:r>
              <a:rPr lang="ko-KR" altLang="en-US" sz="1400">
                <a:latin typeface="+mn-ea"/>
              </a:rPr>
              <a:t>값을 대체하고자 하는 값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99462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542554"/>
            <a:ext cx="7488000" cy="116334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EMP_NO</a:t>
            </a:r>
            <a:r>
              <a:rPr lang="en-US" altLang="ko-KR" sz="1600" smtClean="0">
                <a:solidFill>
                  <a:schemeClr val="tx1"/>
                </a:solidFill>
              </a:rPr>
              <a:t>, EMP_NAME, 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              SALARY, </a:t>
            </a:r>
            <a:r>
              <a:rPr lang="en-US" altLang="ko-KR" sz="1600" b="1" smtClean="0">
                <a:solidFill>
                  <a:srgbClr val="C00000"/>
                </a:solidFill>
              </a:rPr>
              <a:t>NVL(BONUS</a:t>
            </a:r>
            <a:r>
              <a:rPr lang="en-US" altLang="ko-KR" sz="1600" b="1">
                <a:solidFill>
                  <a:srgbClr val="C00000"/>
                </a:solidFill>
              </a:rPr>
              <a:t>, 0)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              (</a:t>
            </a:r>
            <a:r>
              <a:rPr lang="en-US" altLang="ko-KR" sz="1600">
                <a:solidFill>
                  <a:schemeClr val="tx1"/>
                </a:solidFill>
              </a:rPr>
              <a:t>SALARY + (SALARY * </a:t>
            </a:r>
            <a:r>
              <a:rPr lang="en-US" altLang="ko-KR" sz="1600" b="1">
                <a:solidFill>
                  <a:srgbClr val="C00000"/>
                </a:solidFill>
              </a:rPr>
              <a:t>NVL(BONUS, 0)</a:t>
            </a:r>
            <a:r>
              <a:rPr lang="en-US" altLang="ko-KR" sz="1600">
                <a:solidFill>
                  <a:schemeClr val="tx1"/>
                </a:solidFill>
              </a:rPr>
              <a:t>))*12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87295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NULL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되어 있는 컬럼의 값을 인자로 지정한 숫자 혹은 문자로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변경하여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34313"/>
              </p:ext>
            </p:extLst>
          </p:nvPr>
        </p:nvGraphicFramePr>
        <p:xfrm>
          <a:off x="853684" y="2539650"/>
          <a:ext cx="7488000" cy="9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NVL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(P1,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P2)</a:t>
                      </a: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944" r="855" b="49016"/>
          <a:stretch/>
        </p:blipFill>
        <p:spPr bwMode="auto">
          <a:xfrm>
            <a:off x="3317120" y="5479199"/>
            <a:ext cx="4795523" cy="120784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선택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8605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DECODE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685" y="2944140"/>
            <a:ext cx="4338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표현식</a:t>
            </a:r>
            <a:r>
              <a:rPr lang="en-US" altLang="ko-KR" sz="1400">
                <a:latin typeface="+mn-ea"/>
              </a:rPr>
              <a:t> : </a:t>
            </a:r>
            <a:r>
              <a:rPr lang="ko-KR" altLang="en-US" sz="1400">
                <a:latin typeface="+mn-ea"/>
              </a:rPr>
              <a:t>값에 따라 선택을 다르게 할 컬럼 혹은 값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조건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해당 값이 참인지 거짓인지 여부 판단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결과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해당 조건과 일치하는 경우 반환할 값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DEFAULT : </a:t>
            </a:r>
            <a:r>
              <a:rPr lang="ko-KR" altLang="en-US" sz="1400">
                <a:latin typeface="+mn-ea"/>
              </a:rPr>
              <a:t>모든 조건이 불일치 시 반환할 값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406905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616983"/>
            <a:ext cx="7488000" cy="96510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SELECT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EMP_ID, EMP_NAME, EMP_NO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             </a:t>
            </a:r>
            <a:r>
              <a:rPr lang="en-US" altLang="ko-KR" sz="1600" b="1" smtClean="0">
                <a:solidFill>
                  <a:srgbClr val="C00000"/>
                </a:solidFill>
              </a:rPr>
              <a:t>DECODE(SUBSTR(EMP_NO</a:t>
            </a:r>
            <a:r>
              <a:rPr lang="en-US" altLang="ko-KR" sz="1600" b="1">
                <a:solidFill>
                  <a:srgbClr val="C00000"/>
                </a:solidFill>
              </a:rPr>
              <a:t>, 8, 1), ‘1’, ‘</a:t>
            </a:r>
            <a:r>
              <a:rPr lang="ko-KR" altLang="en-US" sz="1600" b="1">
                <a:solidFill>
                  <a:srgbClr val="C00000"/>
                </a:solidFill>
              </a:rPr>
              <a:t>남</a:t>
            </a:r>
            <a:r>
              <a:rPr lang="en-US" altLang="ko-KR" sz="1600" b="1">
                <a:solidFill>
                  <a:srgbClr val="C00000"/>
                </a:solidFill>
              </a:rPr>
              <a:t>’, ‘2’, ‘</a:t>
            </a:r>
            <a:r>
              <a:rPr lang="ko-KR" altLang="en-US" sz="1600" b="1">
                <a:solidFill>
                  <a:srgbClr val="C00000"/>
                </a:solidFill>
              </a:rPr>
              <a:t>여</a:t>
            </a:r>
            <a:r>
              <a:rPr lang="en-US" altLang="ko-KR" sz="1600" b="1">
                <a:solidFill>
                  <a:srgbClr val="C00000"/>
                </a:solidFill>
              </a:rPr>
              <a:t>‘) </a:t>
            </a:r>
            <a:r>
              <a:rPr lang="en-US" altLang="ko-KR" sz="1600">
                <a:solidFill>
                  <a:schemeClr val="tx1"/>
                </a:solidFill>
              </a:rPr>
              <a:t>AS </a:t>
            </a:r>
            <a:r>
              <a:rPr lang="ko-KR" altLang="en-US" sz="1600">
                <a:solidFill>
                  <a:schemeClr val="tx1"/>
                </a:solidFill>
              </a:rPr>
              <a:t>성별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FROM</a:t>
            </a:r>
            <a:r>
              <a:rPr lang="en-US" altLang="ko-KR" sz="1600">
                <a:solidFill>
                  <a:schemeClr val="tx1"/>
                </a:solidFill>
              </a:rPr>
              <a:t> 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8000" cy="5288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비교하고자 하는 값 또는 컬럼이 조건식과 같으면 결과 값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75006"/>
              </p:ext>
            </p:extLst>
          </p:nvPr>
        </p:nvGraphicFramePr>
        <p:xfrm>
          <a:off x="853684" y="223130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DECODE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표현식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2, …, DEFAULT)</a:t>
                      </a: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t="749" b="1"/>
          <a:stretch/>
        </p:blipFill>
        <p:spPr bwMode="auto">
          <a:xfrm>
            <a:off x="6434136" y="3898247"/>
            <a:ext cx="2465786" cy="254118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선택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393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775" y="4507138"/>
            <a:ext cx="3853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조건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해당 값이 참인지 거짓인지 여부 판단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결과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해당 조건과 일치하는 경우 반환할 값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DEFAULT : </a:t>
            </a:r>
            <a:r>
              <a:rPr lang="ko-KR" altLang="en-US" sz="1400">
                <a:latin typeface="+mn-ea"/>
              </a:rPr>
              <a:t>모든 조건이 불일치 시 반환할 값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86232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비교하고자 하는 값 또는 컬럼이 조건식과 같으면 결과 값 반환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조건은 범위 값 가능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3013"/>
              </p:ext>
            </p:extLst>
          </p:nvPr>
        </p:nvGraphicFramePr>
        <p:xfrm>
          <a:off x="853684" y="2539657"/>
          <a:ext cx="7488000" cy="189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CASE WHEN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1600" b="1" baseline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1600" b="1" baseline="0" smtClean="0">
                          <a:solidFill>
                            <a:schemeClr val="tx1"/>
                          </a:solidFill>
                        </a:rPr>
                        <a:t>         WHEN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en-US" altLang="ko-KR" sz="1600" b="1" baseline="0" smtClean="0">
                          <a:solidFill>
                            <a:schemeClr val="tx1"/>
                          </a:solidFill>
                        </a:rPr>
                        <a:t>         ELSE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선택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958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157470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EMP_NO, 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CASE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WHEN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SUBSTR(EMP_NO, 8, 1) = 1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THEN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‘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’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        ELSE 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</a:rPr>
              <a:t>여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</a:rPr>
              <a:t>’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</a:t>
            </a:r>
            <a:r>
              <a:rPr lang="en-US" altLang="ko-KR" sz="16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</a:rPr>
              <a:t>AS 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</a:rPr>
              <a:t>성별</a:t>
            </a:r>
            <a:endParaRPr lang="en-US" altLang="ko-KR" sz="160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3654396"/>
            <a:ext cx="22958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4202320"/>
            <a:ext cx="7488000" cy="200709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SALARY,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CASE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WHEN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5000000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THEN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'1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    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WHEN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3500000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THEN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'2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                 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WHEN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2000000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THEN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'3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                 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ELSE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'4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END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등급</a:t>
            </a: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1611" r="2264" b="24561"/>
          <a:stretch/>
        </p:blipFill>
        <p:spPr bwMode="auto">
          <a:xfrm>
            <a:off x="6546463" y="2143036"/>
            <a:ext cx="2461379" cy="191921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1281" r="1974" b="-1"/>
          <a:stretch/>
        </p:blipFill>
        <p:spPr>
          <a:xfrm>
            <a:off x="6839985" y="4418000"/>
            <a:ext cx="1874333" cy="228722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019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그룹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9"/>
            <a:ext cx="8198644" cy="86002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하나 이상의 행을 그룹으로 묶어 연산하며 총합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평균 등을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하나의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컬럼으로 반환하는 함수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36080"/>
              </p:ext>
            </p:extLst>
          </p:nvPr>
        </p:nvGraphicFramePr>
        <p:xfrm>
          <a:off x="475065" y="2155699"/>
          <a:ext cx="8198644" cy="235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3"/>
                <a:gridCol w="5277711"/>
              </a:tblGrid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그룹의 누적 합계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그룹의 평균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그룹의 총 개수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그룹의 최대 값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1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그룹의 최소 값 반환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8403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주어진 컬럼 값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문자열의 길이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 개수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07500"/>
              </p:ext>
            </p:extLst>
          </p:nvPr>
        </p:nvGraphicFramePr>
        <p:xfrm>
          <a:off x="853684" y="2201420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LENGTH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(CHAR | STRING)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925779"/>
            <a:ext cx="396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CHAR | STRING : </a:t>
            </a:r>
            <a:r>
              <a:rPr lang="ko-KR" altLang="en-US" sz="1400" dirty="0" smtClean="0">
                <a:latin typeface="+mn-ea"/>
              </a:rPr>
              <a:t>문자 타입 </a:t>
            </a:r>
            <a:r>
              <a:rPr lang="ko-KR" altLang="en-US" sz="1400" dirty="0" err="1" smtClean="0">
                <a:latin typeface="+mn-ea"/>
              </a:rPr>
              <a:t>컬럼</a:t>
            </a:r>
            <a:r>
              <a:rPr lang="ko-KR" altLang="en-US" sz="1400" dirty="0" smtClean="0">
                <a:latin typeface="+mn-ea"/>
              </a:rPr>
              <a:t> 또는 문자열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34605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3893978"/>
            <a:ext cx="7488000" cy="8109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LENGTH(EMP_NAME)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EMAIL,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LENGTH(EMAIL)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551" r="1578" b="16621"/>
          <a:stretch/>
        </p:blipFill>
        <p:spPr bwMode="auto">
          <a:xfrm>
            <a:off x="3056634" y="4457473"/>
            <a:ext cx="4683889" cy="198585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그룹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3356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5433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해당 컬럼 값들의 총합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230406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2851985"/>
            <a:ext cx="7488000" cy="29108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남자 사원의 급여 총합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SUM(SALARY)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WHERE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SUBSTR(EMP_NO, 8, 1) = 1;</a:t>
            </a:r>
          </a:p>
          <a:p>
            <a:pPr>
              <a:defRPr/>
            </a:pPr>
            <a:endParaRPr lang="en-US" altLang="ko-KR" sz="1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테이블에서 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D5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직원의 보너스 포함 연봉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SUM(SALARY + (SALARY*NVL(BONUS, 0))*12)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DEPT_CODE = ‘D5’;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t="7766" r="2390"/>
          <a:stretch/>
        </p:blipFill>
        <p:spPr bwMode="auto">
          <a:xfrm>
            <a:off x="5635258" y="3657600"/>
            <a:ext cx="1658678" cy="49160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8766" r="2280"/>
          <a:stretch/>
        </p:blipFill>
        <p:spPr bwMode="auto">
          <a:xfrm>
            <a:off x="4061638" y="5103677"/>
            <a:ext cx="3870250" cy="5506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그룹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609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AVG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5433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해당 컬럼 값들의 평균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230406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2851985"/>
            <a:ext cx="7488000" cy="20389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전 사원의 보너스 평균을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소수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셋 째 자리에서 반올림 한 것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 </a:t>
            </a:r>
            <a:r>
              <a:rPr lang="en-US" altLang="ko-KR" sz="1600">
                <a:solidFill>
                  <a:schemeClr val="tx1"/>
                </a:solidFill>
              </a:rPr>
              <a:t>ROUND(</a:t>
            </a:r>
            <a:r>
              <a:rPr lang="en-US" altLang="ko-KR" sz="1600" b="1">
                <a:solidFill>
                  <a:srgbClr val="C00000"/>
                </a:solidFill>
              </a:rPr>
              <a:t>AVG(NVL(BONUS, 0))</a:t>
            </a:r>
            <a:r>
              <a:rPr lang="en-US" altLang="ko-KR" sz="1600">
                <a:solidFill>
                  <a:schemeClr val="tx1"/>
                </a:solidFill>
              </a:rPr>
              <a:t>, 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schemeClr val="tx1"/>
                </a:solidFill>
              </a:rPr>
              <a:t>   * </a:t>
            </a:r>
            <a:r>
              <a:rPr lang="en-US" altLang="ko-KR" sz="1400">
                <a:solidFill>
                  <a:schemeClr val="tx1"/>
                </a:solidFill>
              </a:rPr>
              <a:t>NVL</a:t>
            </a:r>
            <a:r>
              <a:rPr lang="ko-KR" altLang="en-US" sz="1400">
                <a:solidFill>
                  <a:schemeClr val="tx1"/>
                </a:solidFill>
              </a:rPr>
              <a:t>을 하지 않을 시 </a:t>
            </a:r>
            <a:r>
              <a:rPr lang="en-US" altLang="ko-KR" sz="1400">
                <a:solidFill>
                  <a:schemeClr val="tx1"/>
                </a:solidFill>
              </a:rPr>
              <a:t>NULL </a:t>
            </a:r>
            <a:r>
              <a:rPr lang="ko-KR" altLang="en-US" sz="1400">
                <a:solidFill>
                  <a:schemeClr val="tx1"/>
                </a:solidFill>
              </a:rPr>
              <a:t>값을 가진 행은 평균 계산에서 제외되어 계산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9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2" t="10233" r="2325" b="20296"/>
          <a:stretch/>
        </p:blipFill>
        <p:spPr bwMode="auto">
          <a:xfrm>
            <a:off x="5300175" y="3848987"/>
            <a:ext cx="2589184" cy="45231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그룹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3439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MAX / MIN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5433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그룹의 최대값과 최소값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230406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2851984"/>
            <a:ext cx="7488000" cy="27194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가장 높은 급여와 가장 낮은 급여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MAX(SALARY)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en-US" altLang="ko-KR" sz="1600" b="1">
                <a:solidFill>
                  <a:srgbClr val="C00000"/>
                </a:solidFill>
              </a:rPr>
              <a:t> MIN(SALARY)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테이블에서 가장 오래된 입사일과 가장 최근인 입사일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MAX(HIRE_DATE)</a:t>
            </a:r>
            <a:r>
              <a:rPr lang="en-US" altLang="ko-KR" sz="1600">
                <a:solidFill>
                  <a:srgbClr val="C00000"/>
                </a:solidFill>
              </a:rPr>
              <a:t>,</a:t>
            </a:r>
            <a:r>
              <a:rPr lang="en-US" altLang="ko-KR" sz="1600" b="1">
                <a:solidFill>
                  <a:srgbClr val="C00000"/>
                </a:solidFill>
              </a:rPr>
              <a:t> MIN(HIRE_DATE)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9912" r="2146" b="8289"/>
          <a:stretch/>
        </p:blipFill>
        <p:spPr bwMode="auto">
          <a:xfrm>
            <a:off x="5219284" y="3758746"/>
            <a:ext cx="2538453" cy="42065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8169" r="1699"/>
          <a:stretch/>
        </p:blipFill>
        <p:spPr bwMode="auto">
          <a:xfrm>
            <a:off x="5219284" y="4872331"/>
            <a:ext cx="2659442" cy="42766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그룹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7211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COUNT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2"/>
            <a:ext cx="7488000" cy="5433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테이블 조건을 만족하는 행의 개수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684" y="230406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593" y="2851984"/>
            <a:ext cx="7488000" cy="36976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전체 사원 수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COUNT(*)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부서코드가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D5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직원의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COUNT(DEPT_CODE)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DEPT_CODE = ‘D5’;</a:t>
            </a:r>
          </a:p>
          <a:p>
            <a:pPr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사원들이 속해있는 부서의 수 조회</a:t>
            </a:r>
            <a:endParaRPr lang="en-US" altLang="ko-K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COUNT(DISTINCT DEPT_CODE)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EMPLOYEE;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6638" r="3422"/>
          <a:stretch/>
        </p:blipFill>
        <p:spPr bwMode="auto">
          <a:xfrm>
            <a:off x="5592725" y="4648097"/>
            <a:ext cx="2179676" cy="49560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9434" r="3492"/>
          <a:stretch/>
        </p:blipFill>
        <p:spPr bwMode="auto">
          <a:xfrm>
            <a:off x="6092456" y="3260637"/>
            <a:ext cx="1307806" cy="43703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0279" r="1213"/>
          <a:stretch/>
        </p:blipFill>
        <p:spPr bwMode="auto">
          <a:xfrm>
            <a:off x="5178057" y="5996761"/>
            <a:ext cx="2700670" cy="47264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0359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LENGTHB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주어진 컬럼 값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문자열의 길이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(BYTE)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07566"/>
              </p:ext>
            </p:extLst>
          </p:nvPr>
        </p:nvGraphicFramePr>
        <p:xfrm>
          <a:off x="853684" y="2201420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LENGTHB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(CHAR | STRING)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925779"/>
            <a:ext cx="396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CHAR | STRING : </a:t>
            </a:r>
            <a:r>
              <a:rPr lang="ko-KR" altLang="en-US" sz="1400" dirty="0" smtClean="0">
                <a:latin typeface="+mn-ea"/>
              </a:rPr>
              <a:t>문자 타입 </a:t>
            </a:r>
            <a:r>
              <a:rPr lang="ko-KR" altLang="en-US" sz="1400" dirty="0" err="1" smtClean="0">
                <a:latin typeface="+mn-ea"/>
              </a:rPr>
              <a:t>컬럼</a:t>
            </a:r>
            <a:r>
              <a:rPr lang="ko-KR" altLang="en-US" sz="1400" dirty="0" smtClean="0">
                <a:latin typeface="+mn-ea"/>
              </a:rPr>
              <a:t> 또는 문자열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34605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3893978"/>
            <a:ext cx="7488000" cy="8109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LENGTHB(EMP_NAME)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EMAIL,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LENGTHB(EMAIL)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2135" r="1611"/>
          <a:stretch/>
        </p:blipFill>
        <p:spPr bwMode="auto">
          <a:xfrm>
            <a:off x="3189767" y="4380614"/>
            <a:ext cx="4380615" cy="225658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5376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지정한 위치부터 지정한 숫자 번째로 나타나는 문자의 시작 위치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28040"/>
              </p:ext>
            </p:extLst>
          </p:nvPr>
        </p:nvGraphicFramePr>
        <p:xfrm>
          <a:off x="853684" y="2201420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INSTR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STR, [POSITION,[OCCURRENCE]])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2925779"/>
            <a:ext cx="58961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 : </a:t>
            </a:r>
            <a:r>
              <a:rPr lang="ko-KR" altLang="en-US" sz="1400">
                <a:latin typeface="+mn-ea"/>
              </a:rPr>
              <a:t>찾으려는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POSITION : </a:t>
            </a:r>
            <a:r>
              <a:rPr lang="ko-KR" altLang="en-US" sz="1400">
                <a:latin typeface="+mn-ea"/>
              </a:rPr>
              <a:t>찾을 위치 시작 값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기본 값 </a:t>
            </a:r>
            <a:r>
              <a:rPr lang="en-US" altLang="ko-KR" sz="1400">
                <a:latin typeface="+mn-ea"/>
              </a:rPr>
              <a:t>1)</a:t>
            </a:r>
          </a:p>
          <a:p>
            <a:r>
              <a:rPr lang="en-US" altLang="ko-KR" sz="1400">
                <a:latin typeface="+mn-ea"/>
              </a:rPr>
              <a:t>	   </a:t>
            </a:r>
            <a:r>
              <a:rPr lang="en-US" altLang="ko-KR" sz="1400" smtClean="0">
                <a:latin typeface="+mn-ea"/>
              </a:rPr>
              <a:t>POSITION </a:t>
            </a:r>
            <a:r>
              <a:rPr lang="en-US" altLang="ko-KR" sz="1400">
                <a:latin typeface="+mn-ea"/>
              </a:rPr>
              <a:t>&gt; 0</a:t>
            </a:r>
            <a:r>
              <a:rPr lang="ko-KR" altLang="en-US" sz="1400">
                <a:latin typeface="+mn-ea"/>
              </a:rPr>
              <a:t>이면 </a:t>
            </a:r>
            <a:r>
              <a:rPr lang="en-US" altLang="ko-KR" sz="1400">
                <a:latin typeface="+mn-ea"/>
              </a:rPr>
              <a:t>STRING</a:t>
            </a:r>
            <a:r>
              <a:rPr lang="ko-KR" altLang="en-US" sz="1400">
                <a:latin typeface="+mn-ea"/>
              </a:rPr>
              <a:t>의 시작부터 끝 방향으로 찾고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	   </a:t>
            </a:r>
            <a:r>
              <a:rPr lang="en-US" altLang="ko-KR" sz="1400" smtClean="0">
                <a:latin typeface="+mn-ea"/>
              </a:rPr>
              <a:t>POSITION </a:t>
            </a:r>
            <a:r>
              <a:rPr lang="en-US" altLang="ko-KR" sz="1400">
                <a:latin typeface="+mn-ea"/>
              </a:rPr>
              <a:t>&lt; 0</a:t>
            </a:r>
            <a:r>
              <a:rPr lang="ko-KR" altLang="en-US" sz="1400">
                <a:latin typeface="+mn-ea"/>
              </a:rPr>
              <a:t>이면 </a:t>
            </a:r>
            <a:r>
              <a:rPr lang="en-US" altLang="ko-KR" sz="1400">
                <a:latin typeface="+mn-ea"/>
              </a:rPr>
              <a:t>STRING</a:t>
            </a:r>
            <a:r>
              <a:rPr lang="ko-KR" altLang="en-US" sz="1400">
                <a:latin typeface="+mn-ea"/>
              </a:rPr>
              <a:t>의 끝부터 시작 방향으로 찾음</a:t>
            </a:r>
            <a:endParaRPr lang="en-US" altLang="ko-KR" sz="140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* OCCURRENCE </a:t>
            </a:r>
            <a:r>
              <a:rPr lang="en-US" altLang="ko-KR" sz="1400">
                <a:latin typeface="+mn-ea"/>
              </a:rPr>
              <a:t>: SUBSTRING</a:t>
            </a:r>
            <a:r>
              <a:rPr lang="ko-KR" altLang="en-US" sz="1400">
                <a:latin typeface="+mn-ea"/>
              </a:rPr>
              <a:t>이 반복될 때 지정하는 빈도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기본 값 </a:t>
            </a:r>
            <a:r>
              <a:rPr lang="en-US" altLang="ko-KR" sz="1400">
                <a:latin typeface="+mn-ea"/>
              </a:rPr>
              <a:t>1), </a:t>
            </a:r>
            <a:endParaRPr lang="en-US" altLang="ko-KR" sz="1400" smtClean="0">
              <a:latin typeface="+mn-ea"/>
            </a:endParaRPr>
          </a:p>
          <a:p>
            <a:r>
              <a:rPr lang="ko-KR" altLang="en-US" sz="1400" smtClean="0">
                <a:latin typeface="+mn-ea"/>
              </a:rPr>
              <a:t>                       음수 </a:t>
            </a:r>
            <a:r>
              <a:rPr lang="ko-KR" altLang="en-US" sz="1400">
                <a:latin typeface="+mn-ea"/>
              </a:rPr>
              <a:t>사용 불가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453689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5084818"/>
            <a:ext cx="7488000" cy="12840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- EMAIL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컬럼의 문자열 중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‘@’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의 위치를 구하시오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EMAIL,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INSTR(EMAIL, ‘@’, -1, 1)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위치</a:t>
            </a:r>
            <a:endParaRPr lang="en-US" altLang="ko-KR" sz="1600" b="1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1104" r="5372"/>
          <a:stretch/>
        </p:blipFill>
        <p:spPr bwMode="auto">
          <a:xfrm>
            <a:off x="6861797" y="3485853"/>
            <a:ext cx="1867533" cy="26393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3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5807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LPAD / RPAD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8942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주어진 컬럼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문자열에 임의의 문자열을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왼쪽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오른쪽에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덧붙여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길이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의 문자열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72939"/>
              </p:ext>
            </p:extLst>
          </p:nvPr>
        </p:nvGraphicFramePr>
        <p:xfrm>
          <a:off x="853684" y="2552299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LPAD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 N, [STR]) /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RPAD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 N, [STR])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76658"/>
            <a:ext cx="7407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N : </a:t>
            </a:r>
            <a:r>
              <a:rPr lang="ko-KR" altLang="en-US" sz="1400">
                <a:latin typeface="+mn-ea"/>
              </a:rPr>
              <a:t>반환할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의 길이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바이트</a:t>
            </a:r>
            <a:r>
              <a:rPr lang="en-US" altLang="ko-KR" sz="1400">
                <a:latin typeface="+mn-ea"/>
              </a:rPr>
              <a:t>), </a:t>
            </a:r>
            <a:r>
              <a:rPr lang="ko-KR" altLang="en-US" sz="1400">
                <a:latin typeface="+mn-ea"/>
              </a:rPr>
              <a:t>원래 </a:t>
            </a:r>
            <a:r>
              <a:rPr lang="en-US" altLang="ko-KR" sz="1400">
                <a:latin typeface="+mn-ea"/>
              </a:rPr>
              <a:t>STRING</a:t>
            </a:r>
            <a:r>
              <a:rPr lang="ko-KR" altLang="en-US" sz="1400">
                <a:latin typeface="+mn-ea"/>
              </a:rPr>
              <a:t>의 길이보다 작다면 </a:t>
            </a:r>
            <a:r>
              <a:rPr lang="en-US" altLang="ko-KR" sz="14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만큼 잘라서 표시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 : </a:t>
            </a:r>
            <a:r>
              <a:rPr lang="ko-KR" altLang="en-US" sz="1400">
                <a:latin typeface="+mn-ea"/>
              </a:rPr>
              <a:t>덧붙이려는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), </a:t>
            </a:r>
            <a:r>
              <a:rPr lang="ko-KR" altLang="en-US" sz="1400">
                <a:latin typeface="+mn-ea"/>
              </a:rPr>
              <a:t>생략 시 공백문자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4111584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659508"/>
            <a:ext cx="7488000" cy="189606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LPAD(EMAIL, 20, ‘#’)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RPAD(EMAIL, 20, ‘#’)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15271" y="3913108"/>
            <a:ext cx="3216617" cy="2693348"/>
            <a:chOff x="7757160" y="3551442"/>
            <a:chExt cx="3542739" cy="3083396"/>
          </a:xfrm>
        </p:grpSpPr>
        <p:pic>
          <p:nvPicPr>
            <p:cNvPr id="13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6" t="2481" r="4759"/>
            <a:stretch/>
          </p:blipFill>
          <p:spPr bwMode="auto">
            <a:xfrm>
              <a:off x="9677399" y="3551442"/>
              <a:ext cx="1622500" cy="3083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9" t="1406" r="8350"/>
            <a:stretch/>
          </p:blipFill>
          <p:spPr bwMode="auto">
            <a:xfrm>
              <a:off x="7757160" y="3551442"/>
              <a:ext cx="1645629" cy="308339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00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8719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LTRIM / RTRIM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3"/>
            <a:ext cx="7488000" cy="87295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주어진 컬럼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문자열의 왼쪽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오른쪽에서 지정한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STR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 포함된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문자를 제거한 나머지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28393"/>
              </p:ext>
            </p:extLst>
          </p:nvPr>
        </p:nvGraphicFramePr>
        <p:xfrm>
          <a:off x="853684" y="2531032"/>
          <a:ext cx="7488000" cy="6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382"/>
                <a:gridCol w="245061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 값 타입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LTRIM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(STRING, STR) /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RTRIM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STR)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6775" y="3255391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STRING : </a:t>
            </a:r>
            <a:r>
              <a:rPr lang="ko-KR" altLang="en-US" sz="1400">
                <a:latin typeface="+mn-ea"/>
              </a:rPr>
              <a:t>문자 타입 컬럼 또는 문자열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STR : </a:t>
            </a:r>
            <a:r>
              <a:rPr lang="ko-KR" altLang="en-US" sz="1400">
                <a:latin typeface="+mn-ea"/>
              </a:rPr>
              <a:t>제거하려는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), </a:t>
            </a:r>
            <a:r>
              <a:rPr lang="ko-KR" altLang="en-US" sz="1400">
                <a:latin typeface="+mn-ea"/>
              </a:rPr>
              <a:t>생략 시 공백문자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384577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4393695"/>
            <a:ext cx="7488000" cy="91896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LTRIM(PHONE, '010')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RTRIM(EMAIL, '@kh.or.kr')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16" y="4922875"/>
            <a:ext cx="1947062" cy="181250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477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문자 처리 함수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775" y="5096871"/>
            <a:ext cx="1609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RTRIM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04391"/>
              </p:ext>
            </p:extLst>
          </p:nvPr>
        </p:nvGraphicFramePr>
        <p:xfrm>
          <a:off x="2979739" y="1115314"/>
          <a:ext cx="5226843" cy="25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01"/>
                <a:gridCol w="797442"/>
              </a:tblGrid>
              <a:tr h="317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LTRIM(‘   KH‘)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LTRIM(‘   KH’ , ’ ‘)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LTRIM(‘000123456’ , ’0’)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LTRIM(‘123123KH’ , ‘123’)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LTRIM(‘123123KH123’ , ‘123’)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KH123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LTRIM(‘ACABACCKH’, ‘ABC’)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LTRIM(‘5782KH’, ‘0123456789’)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48217"/>
              </p:ext>
            </p:extLst>
          </p:nvPr>
        </p:nvGraphicFramePr>
        <p:xfrm>
          <a:off x="2976361" y="4044552"/>
          <a:ext cx="5226843" cy="25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01"/>
                <a:gridCol w="797442"/>
              </a:tblGrid>
              <a:tr h="317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수행 문장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RTRIM(‘KH   ‘)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RTRIM(‘KH   ’ , ’ ‘)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RTRIM(‘123456000’ , ’0’)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RTRIM(‘KH123123’ , ‘123’)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RTRIM(‘123KH123123’ , ‘123’)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RTRIM(‘KHACABACC’, ‘ABC’)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RTRIM(‘KH5782’, ‘0123456789’) FROM DUAL;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46590" y="2236714"/>
            <a:ext cx="15497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LTRIM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8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</TotalTime>
  <Words>3494</Words>
  <Application>Microsoft Office PowerPoint</Application>
  <PresentationFormat>화면 슬라이드 쇼(4:3)</PresentationFormat>
  <Paragraphs>815</Paragraphs>
  <Slides>43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Administrator</cp:lastModifiedBy>
  <cp:revision>144</cp:revision>
  <dcterms:created xsi:type="dcterms:W3CDTF">2018-04-10T03:44:26Z</dcterms:created>
  <dcterms:modified xsi:type="dcterms:W3CDTF">2020-01-31T02:28:29Z</dcterms:modified>
</cp:coreProperties>
</file>