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8" r:id="rId2"/>
    <p:sldId id="314" r:id="rId3"/>
    <p:sldId id="257" r:id="rId4"/>
    <p:sldId id="299" r:id="rId5"/>
    <p:sldId id="265" r:id="rId6"/>
    <p:sldId id="258" r:id="rId7"/>
    <p:sldId id="259" r:id="rId8"/>
    <p:sldId id="273" r:id="rId9"/>
    <p:sldId id="274" r:id="rId10"/>
    <p:sldId id="315" r:id="rId11"/>
    <p:sldId id="261" r:id="rId12"/>
    <p:sldId id="264" r:id="rId13"/>
    <p:sldId id="267" r:id="rId14"/>
    <p:sldId id="268" r:id="rId15"/>
    <p:sldId id="301" r:id="rId16"/>
    <p:sldId id="316" r:id="rId17"/>
    <p:sldId id="279" r:id="rId18"/>
    <p:sldId id="277" r:id="rId19"/>
    <p:sldId id="278" r:id="rId20"/>
    <p:sldId id="280" r:id="rId21"/>
    <p:sldId id="256" r:id="rId22"/>
    <p:sldId id="309" r:id="rId23"/>
    <p:sldId id="286" r:id="rId24"/>
    <p:sldId id="310" r:id="rId25"/>
    <p:sldId id="287" r:id="rId26"/>
    <p:sldId id="311" r:id="rId27"/>
    <p:sldId id="288" r:id="rId28"/>
    <p:sldId id="295" r:id="rId29"/>
    <p:sldId id="289" r:id="rId30"/>
    <p:sldId id="296" r:id="rId31"/>
    <p:sldId id="290" r:id="rId32"/>
    <p:sldId id="298" r:id="rId33"/>
    <p:sldId id="313" r:id="rId34"/>
    <p:sldId id="303" r:id="rId35"/>
    <p:sldId id="305" r:id="rId36"/>
    <p:sldId id="30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74" autoAdjust="0"/>
  </p:normalViewPr>
  <p:slideViewPr>
    <p:cSldViewPr>
      <p:cViewPr varScale="1">
        <p:scale>
          <a:sx n="56" d="100"/>
          <a:sy n="56" d="100"/>
        </p:scale>
        <p:origin x="12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CCC8-7966-4E14-99F7-D4C1566EA99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7AFF1-22DB-466F-B812-5C90204CD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5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데이터베이스에서 한 </a:t>
            </a:r>
            <a:r>
              <a:rPr lang="ko-KR" altLang="en-US" dirty="0" err="1" smtClean="0"/>
              <a:t>튜플에</a:t>
            </a:r>
            <a:r>
              <a:rPr lang="ko-KR" altLang="en-US" dirty="0" smtClean="0"/>
              <a:t> 속성값은 하나만 있어야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AFF1-22DB-466F-B812-5C90204CD14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2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관심사가 다른 정보들을 한 테이블에 모아두었다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학생의 숫자만큼 학과번호가 중복되어 입력된다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학과전화번호가 중복되기 때문에 부분적인 행만 수정할 경우 수정이상이 발생할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학생이 한명인 정보통신학과 는 학번이 </a:t>
            </a:r>
            <a:r>
              <a:rPr lang="en-US" altLang="ko-KR" dirty="0" smtClean="0"/>
              <a:t>24036</a:t>
            </a:r>
            <a:r>
              <a:rPr lang="ko-KR" altLang="en-US" dirty="0" smtClean="0"/>
              <a:t>인 학생을 삭제하면 학과 정보도 함께 사라진다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삭제이상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학생과 학과 정보를 함께 저장하고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학번과 과목번호가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이기 때문에 학생이 한 명도 없는 학과는 삽입이 불가능 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삽입이상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AFF1-22DB-466F-B812-5C90204CD14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5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AFF1-22DB-466F-B812-5C90204CD14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6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문제점 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학생이 추가될 때 마다 학과 전화번호가 중복되어 추가된다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학생이 한 명인 학과를 지우면 학과 정보도 함께 제거된다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AFF1-22DB-466F-B812-5C90204CD14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71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데이터베이스에서 한 </a:t>
            </a:r>
            <a:r>
              <a:rPr lang="ko-KR" altLang="en-US" dirty="0" err="1" smtClean="0"/>
              <a:t>튜플에</a:t>
            </a:r>
            <a:r>
              <a:rPr lang="ko-KR" altLang="en-US" dirty="0" smtClean="0"/>
              <a:t> 속성값은 하나만 있어야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AFF1-22DB-466F-B812-5C90204CD14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3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DDA-EBCF-49F7-B406-A4A138D057D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DA1-5AB2-473D-BF43-135D885A2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1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DDA-EBCF-49F7-B406-A4A138D057D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DA1-5AB2-473D-BF43-135D885A2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7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DDA-EBCF-49F7-B406-A4A138D057D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DA1-5AB2-473D-BF43-135D885A2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1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DDA-EBCF-49F7-B406-A4A138D057D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DA1-5AB2-473D-BF43-135D885A2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5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DDA-EBCF-49F7-B406-A4A138D057D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DA1-5AB2-473D-BF43-135D885A2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DDA-EBCF-49F7-B406-A4A138D057D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DA1-5AB2-473D-BF43-135D885A2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6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DDA-EBCF-49F7-B406-A4A138D057D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DA1-5AB2-473D-BF43-135D885A2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4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DDA-EBCF-49F7-B406-A4A138D057D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DA1-5AB2-473D-BF43-135D885A2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1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DDA-EBCF-49F7-B406-A4A138D057D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DA1-5AB2-473D-BF43-135D885A2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7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DDA-EBCF-49F7-B406-A4A138D057D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DA1-5AB2-473D-BF43-135D885A2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1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8DDA-EBCF-49F7-B406-A4A138D057D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DA1-5AB2-473D-BF43-135D885A2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3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8DDA-EBCF-49F7-B406-A4A138D057D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BDDA1-5AB2-473D-BF43-135D885A2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8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460" y="2967335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SQLD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8164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460" y="2967335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2</a:t>
            </a:r>
            <a:r>
              <a:rPr lang="en-US" altLang="ko-KR" sz="5400" b="1" dirty="0" smtClean="0"/>
              <a:t>. RELATION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805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9087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관계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3392" y="1412776"/>
            <a:ext cx="3631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엔터티</a:t>
            </a:r>
            <a:r>
              <a:rPr lang="ko-KR" altLang="en-US" dirty="0"/>
              <a:t> 간의 관련성을 의미 </a:t>
            </a:r>
            <a:endParaRPr lang="en-US" altLang="ko-KR" dirty="0"/>
          </a:p>
          <a:p>
            <a:r>
              <a:rPr lang="ko-KR" altLang="ko-KR" dirty="0"/>
              <a:t>존재관계와 행위관계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3392" y="2276872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존재관계</a:t>
            </a:r>
            <a:r>
              <a:rPr lang="en-US" altLang="ko-KR" dirty="0"/>
              <a:t> : </a:t>
            </a:r>
            <a:r>
              <a:rPr lang="ko-KR" altLang="ko-KR" dirty="0"/>
              <a:t>두 </a:t>
            </a:r>
            <a:r>
              <a:rPr lang="ko-KR" altLang="ko-KR" dirty="0" err="1"/>
              <a:t>엔터티가</a:t>
            </a:r>
            <a:r>
              <a:rPr lang="ko-KR" altLang="ko-KR" dirty="0"/>
              <a:t> 존재여부</a:t>
            </a:r>
            <a:r>
              <a:rPr lang="en-US" altLang="ko-KR" dirty="0"/>
              <a:t>(</a:t>
            </a:r>
            <a:r>
              <a:rPr lang="ko-KR" altLang="ko-KR" dirty="0"/>
              <a:t>속함</a:t>
            </a:r>
            <a:r>
              <a:rPr lang="en-US" altLang="ko-KR" dirty="0"/>
              <a:t>)</a:t>
            </a:r>
            <a:r>
              <a:rPr lang="ko-KR" altLang="ko-KR" dirty="0"/>
              <a:t>의 관계에 있는 것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		ex) </a:t>
            </a:r>
            <a:r>
              <a:rPr lang="ko-KR" altLang="ko-KR" dirty="0"/>
              <a:t>고객</a:t>
            </a:r>
            <a:r>
              <a:rPr lang="en-US" altLang="ko-KR" dirty="0"/>
              <a:t>-</a:t>
            </a:r>
            <a:r>
              <a:rPr lang="ko-KR" altLang="ko-KR" dirty="0" err="1"/>
              <a:t>관리점</a:t>
            </a:r>
            <a:r>
              <a:rPr lang="en-US" altLang="ko-KR" dirty="0"/>
              <a:t>, </a:t>
            </a:r>
            <a:r>
              <a:rPr lang="ko-KR" altLang="ko-KR" dirty="0"/>
              <a:t>학생</a:t>
            </a:r>
            <a:r>
              <a:rPr lang="en-US" altLang="ko-KR" dirty="0"/>
              <a:t>-</a:t>
            </a:r>
            <a:r>
              <a:rPr lang="ko-KR" altLang="ko-KR" dirty="0"/>
              <a:t>반</a:t>
            </a:r>
            <a:r>
              <a:rPr lang="en-US" altLang="ko-KR" dirty="0"/>
              <a:t>, </a:t>
            </a:r>
            <a:r>
              <a:rPr lang="ko-KR" altLang="ko-KR" dirty="0"/>
              <a:t>상품</a:t>
            </a:r>
            <a:r>
              <a:rPr lang="en-US" altLang="ko-KR" dirty="0"/>
              <a:t>-</a:t>
            </a:r>
            <a:r>
              <a:rPr lang="ko-KR" altLang="ko-KR" dirty="0"/>
              <a:t>카테고리</a:t>
            </a:r>
          </a:p>
          <a:p>
            <a:endParaRPr lang="en-US" altLang="ko-KR" b="1" dirty="0"/>
          </a:p>
          <a:p>
            <a:r>
              <a:rPr lang="ko-KR" altLang="ko-KR" b="1" dirty="0"/>
              <a:t>행위관계</a:t>
            </a:r>
            <a:r>
              <a:rPr lang="en-US" altLang="ko-KR" dirty="0"/>
              <a:t> : </a:t>
            </a:r>
            <a:r>
              <a:rPr lang="ko-KR" altLang="ko-KR" dirty="0"/>
              <a:t>두 </a:t>
            </a:r>
            <a:r>
              <a:rPr lang="ko-KR" altLang="ko-KR" dirty="0" err="1"/>
              <a:t>엔터티간의</a:t>
            </a:r>
            <a:r>
              <a:rPr lang="ko-KR" altLang="ko-KR" dirty="0"/>
              <a:t> 행위가 </a:t>
            </a:r>
            <a:r>
              <a:rPr lang="ko-KR" altLang="ko-KR" dirty="0" smtClean="0"/>
              <a:t>있는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것</a:t>
            </a:r>
            <a:endParaRPr lang="ko-KR" altLang="ko-KR" dirty="0"/>
          </a:p>
          <a:p>
            <a:r>
              <a:rPr lang="en-US" altLang="ko-KR" dirty="0"/>
              <a:t>		ex) </a:t>
            </a:r>
            <a:r>
              <a:rPr lang="ko-KR" altLang="ko-KR" dirty="0"/>
              <a:t>고객 </a:t>
            </a:r>
            <a:r>
              <a:rPr lang="en-US" altLang="ko-KR" dirty="0"/>
              <a:t>– </a:t>
            </a:r>
            <a:r>
              <a:rPr lang="ko-KR" altLang="ko-KR" dirty="0"/>
              <a:t>계좌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ko-KR" dirty="0"/>
              <a:t>고객은 계좌를 만들지</a:t>
            </a:r>
            <a:r>
              <a:rPr lang="en-US" altLang="ko-KR" dirty="0"/>
              <a:t>, </a:t>
            </a:r>
            <a:r>
              <a:rPr lang="ko-KR" altLang="ko-KR" dirty="0"/>
              <a:t>계좌에 속하지 않는다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283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84" y="9087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 smtClean="0"/>
              <a:t>관계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표시</a:t>
            </a:r>
            <a:r>
              <a:rPr lang="ko-KR" altLang="ko-KR" sz="2400" dirty="0" smtClean="0"/>
              <a:t> 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551384" y="1442393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필수 여부</a:t>
            </a:r>
            <a:endParaRPr lang="en-US" altLang="ko-KR" b="1" dirty="0"/>
          </a:p>
          <a:p>
            <a:r>
              <a:rPr lang="ko-KR" altLang="ko-KR" b="1" dirty="0"/>
              <a:t>필수적 관계</a:t>
            </a:r>
            <a:r>
              <a:rPr lang="en-US" altLang="ko-KR" dirty="0"/>
              <a:t> : </a:t>
            </a:r>
            <a:r>
              <a:rPr lang="ko-KR" altLang="ko-KR" dirty="0"/>
              <a:t>반드시 하나는 존재해야 하는 관계</a:t>
            </a:r>
            <a:r>
              <a:rPr lang="en-US" altLang="ko-KR" dirty="0"/>
              <a:t> |</a:t>
            </a:r>
            <a:r>
              <a:rPr lang="ko-KR" altLang="ko-KR" dirty="0"/>
              <a:t>로 표시</a:t>
            </a:r>
          </a:p>
          <a:p>
            <a:r>
              <a:rPr lang="ko-KR" altLang="ko-KR" b="1" dirty="0"/>
              <a:t>선택적 관계</a:t>
            </a:r>
            <a:r>
              <a:rPr lang="en-US" altLang="ko-KR" dirty="0"/>
              <a:t> : </a:t>
            </a:r>
            <a:r>
              <a:rPr lang="ko-KR" altLang="ko-KR" dirty="0"/>
              <a:t>없을 수도 있는 관계</a:t>
            </a:r>
            <a:r>
              <a:rPr lang="en-US" altLang="ko-KR" dirty="0"/>
              <a:t> O</a:t>
            </a:r>
            <a:r>
              <a:rPr lang="ko-KR" altLang="ko-KR" dirty="0"/>
              <a:t>로 표시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1384" y="2651428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식별여부</a:t>
            </a:r>
            <a:endParaRPr lang="en-US" altLang="ko-KR" b="1" dirty="0"/>
          </a:p>
          <a:p>
            <a:r>
              <a:rPr lang="ko-KR" altLang="ko-KR" b="1" dirty="0"/>
              <a:t>식별관계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부모테이블의 키를 자식테이블에서도 키로 사용하는 경우</a:t>
            </a:r>
          </a:p>
          <a:p>
            <a:r>
              <a:rPr lang="ko-KR" altLang="ko-KR" dirty="0"/>
              <a:t>부모테이블의 키를 통해 자식테이블을 특정할 수 있다</a:t>
            </a:r>
            <a:r>
              <a:rPr lang="en-US" altLang="ko-KR" dirty="0"/>
              <a:t>. </a:t>
            </a:r>
            <a:r>
              <a:rPr lang="ko-KR" altLang="ko-KR" dirty="0"/>
              <a:t>실선으로 표현</a:t>
            </a:r>
            <a:endParaRPr lang="en-US" altLang="ko-KR" dirty="0"/>
          </a:p>
          <a:p>
            <a:endParaRPr lang="en-US" altLang="ko-KR" dirty="0"/>
          </a:p>
          <a:p>
            <a:endParaRPr lang="ko-KR" altLang="ko-KR" dirty="0"/>
          </a:p>
          <a:p>
            <a:r>
              <a:rPr lang="ko-KR" altLang="ko-KR" b="1" dirty="0" err="1"/>
              <a:t>비식별관계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부모테이블의 키를 자식테이블이 일반 </a:t>
            </a:r>
            <a:r>
              <a:rPr lang="ko-KR" altLang="ko-KR" dirty="0" err="1"/>
              <a:t>컬럼으로</a:t>
            </a:r>
            <a:r>
              <a:rPr lang="ko-KR" altLang="ko-KR" dirty="0"/>
              <a:t> 사용하는 경우</a:t>
            </a:r>
            <a:r>
              <a:rPr lang="en-US" altLang="ko-KR" dirty="0"/>
              <a:t> : </a:t>
            </a:r>
            <a:endParaRPr lang="en-US" altLang="ko-KR" dirty="0" smtClean="0"/>
          </a:p>
          <a:p>
            <a:r>
              <a:rPr lang="ko-KR" altLang="ko-KR" dirty="0" smtClean="0"/>
              <a:t>부모테이블의 </a:t>
            </a:r>
            <a:r>
              <a:rPr lang="ko-KR" altLang="ko-KR" dirty="0"/>
              <a:t>키를 통해 자식테이블을 특정할 수 없다</a:t>
            </a:r>
            <a:r>
              <a:rPr lang="en-US" altLang="ko-KR" dirty="0"/>
              <a:t>. </a:t>
            </a:r>
            <a:r>
              <a:rPr lang="ko-KR" altLang="ko-KR" dirty="0" smtClean="0"/>
              <a:t>점선으로 </a:t>
            </a:r>
            <a:r>
              <a:rPr lang="ko-KR" altLang="ko-KR" dirty="0"/>
              <a:t>표현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7022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168" y="9807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관계차수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997184" y="1700808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1:1</a:t>
            </a:r>
            <a:r>
              <a:rPr lang="ko-KR" altLang="ko-KR" b="1" dirty="0"/>
              <a:t>관계 </a:t>
            </a:r>
          </a:p>
          <a:p>
            <a:r>
              <a:rPr lang="en-US" altLang="ko-KR" dirty="0"/>
              <a:t>	</a:t>
            </a:r>
            <a:r>
              <a:rPr lang="ko-KR" altLang="ko-KR" dirty="0"/>
              <a:t>완전</a:t>
            </a:r>
            <a:r>
              <a:rPr lang="en-US" altLang="ko-KR" dirty="0"/>
              <a:t> 1:1</a:t>
            </a:r>
            <a:r>
              <a:rPr lang="ko-KR" altLang="ko-KR" dirty="0"/>
              <a:t>관계</a:t>
            </a:r>
            <a:r>
              <a:rPr lang="en-US" altLang="ko-KR" dirty="0"/>
              <a:t> : </a:t>
            </a:r>
            <a:r>
              <a:rPr lang="ko-KR" altLang="ko-KR" dirty="0" err="1"/>
              <a:t>엔터티에</a:t>
            </a:r>
            <a:r>
              <a:rPr lang="ko-KR" altLang="ko-KR" dirty="0"/>
              <a:t> 행이 하나 있을 때 다른 </a:t>
            </a:r>
            <a:r>
              <a:rPr lang="ko-KR" altLang="ko-KR" dirty="0" err="1"/>
              <a:t>엔터티에</a:t>
            </a:r>
            <a:r>
              <a:rPr lang="ko-KR" altLang="ko-KR" dirty="0"/>
              <a:t> </a:t>
            </a:r>
            <a:r>
              <a:rPr lang="ko-KR" altLang="ko-KR" dirty="0" err="1"/>
              <a:t>관계맺는</a:t>
            </a:r>
            <a:r>
              <a:rPr lang="ko-KR" altLang="ko-KR" dirty="0"/>
              <a:t>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ko-KR" dirty="0"/>
              <a:t>행이 반드시 하나 존재하는 관계 </a:t>
            </a:r>
            <a:endParaRPr lang="en-US" altLang="ko-KR" dirty="0"/>
          </a:p>
          <a:p>
            <a:endParaRPr lang="ko-KR" altLang="ko-KR" dirty="0"/>
          </a:p>
          <a:p>
            <a:r>
              <a:rPr lang="ko-KR" altLang="ko-KR" b="1" dirty="0"/>
              <a:t>선택적</a:t>
            </a:r>
            <a:r>
              <a:rPr lang="en-US" altLang="ko-KR" b="1" dirty="0"/>
              <a:t> 1:1</a:t>
            </a:r>
            <a:r>
              <a:rPr lang="ko-KR" altLang="ko-KR" b="1" dirty="0"/>
              <a:t>관계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</a:t>
            </a:r>
            <a:r>
              <a:rPr lang="ko-KR" altLang="ko-KR" dirty="0" err="1"/>
              <a:t>엔터티에</a:t>
            </a:r>
            <a:r>
              <a:rPr lang="ko-KR" altLang="ko-KR" dirty="0"/>
              <a:t> 행이 하나 있을 때 다른 </a:t>
            </a:r>
            <a:r>
              <a:rPr lang="ko-KR" altLang="ko-KR" dirty="0" err="1"/>
              <a:t>엔터티에</a:t>
            </a:r>
            <a:r>
              <a:rPr lang="ko-KR" altLang="ko-KR" dirty="0"/>
              <a:t> 관</a:t>
            </a:r>
            <a:r>
              <a:rPr lang="ko-KR" altLang="en-US" dirty="0"/>
              <a:t>계</a:t>
            </a:r>
            <a:r>
              <a:rPr lang="en-US" altLang="ko-KR" dirty="0"/>
              <a:t> </a:t>
            </a:r>
            <a:r>
              <a:rPr lang="ko-KR" altLang="ko-KR" dirty="0"/>
              <a:t>맺는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ko-KR" dirty="0"/>
              <a:t>행이 하나이거나 없을 수도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1026" name="Picture 2" descr="그림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02"/>
          <a:stretch/>
        </p:blipFill>
        <p:spPr bwMode="auto">
          <a:xfrm>
            <a:off x="623392" y="4077071"/>
            <a:ext cx="8942744" cy="133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1807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1424" y="974617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관계차수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1055440" y="169469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1:N</a:t>
            </a:r>
            <a:r>
              <a:rPr lang="ko-KR" altLang="ko-KR" b="1" dirty="0"/>
              <a:t>관계</a:t>
            </a:r>
            <a:r>
              <a:rPr lang="en-US" altLang="ko-KR" b="1" dirty="0"/>
              <a:t> : </a:t>
            </a:r>
            <a:endParaRPr lang="ko-KR" altLang="ko-KR" b="1" dirty="0"/>
          </a:p>
          <a:p>
            <a:r>
              <a:rPr lang="en-US" altLang="ko-KR" dirty="0"/>
              <a:t>	</a:t>
            </a:r>
            <a:r>
              <a:rPr lang="ko-KR" altLang="ko-KR" dirty="0" err="1"/>
              <a:t>엔터티에</a:t>
            </a:r>
            <a:r>
              <a:rPr lang="ko-KR" altLang="ko-KR" dirty="0"/>
              <a:t> 행이 하나 있을 때 다른 </a:t>
            </a:r>
            <a:r>
              <a:rPr lang="ko-KR" altLang="ko-KR" dirty="0" err="1"/>
              <a:t>엔터티에</a:t>
            </a:r>
            <a:r>
              <a:rPr lang="ko-KR" altLang="ko-KR" dirty="0"/>
              <a:t> 관개 맺는 행이 여러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ko-KR" dirty="0"/>
              <a:t>있는 관계</a:t>
            </a:r>
            <a:r>
              <a:rPr lang="en-US" altLang="ko-KR" dirty="0"/>
              <a:t>. </a:t>
            </a:r>
            <a:r>
              <a:rPr lang="ko-KR" altLang="ko-KR" dirty="0"/>
              <a:t>고객</a:t>
            </a:r>
            <a:r>
              <a:rPr lang="en-US" altLang="ko-KR" dirty="0"/>
              <a:t>-</a:t>
            </a:r>
            <a:r>
              <a:rPr lang="ko-KR" altLang="ko-KR" dirty="0"/>
              <a:t>아이디</a:t>
            </a:r>
            <a:r>
              <a:rPr lang="en-US" altLang="ko-KR" dirty="0"/>
              <a:t> (</a:t>
            </a:r>
            <a:r>
              <a:rPr lang="ko-KR" altLang="ko-KR" dirty="0" err="1"/>
              <a:t>넥슨</a:t>
            </a:r>
            <a:r>
              <a:rPr lang="ko-KR" altLang="ko-KR" dirty="0"/>
              <a:t> 아이디</a:t>
            </a:r>
            <a:r>
              <a:rPr lang="en-US" altLang="ko-KR" dirty="0"/>
              <a:t> 3</a:t>
            </a:r>
            <a:r>
              <a:rPr lang="ko-KR" altLang="ko-KR" dirty="0"/>
              <a:t>개까지 가능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2050" name="Picture 2" descr="그림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94"/>
          <a:stretch/>
        </p:blipFill>
        <p:spPr bwMode="auto">
          <a:xfrm>
            <a:off x="1392248" y="2846824"/>
            <a:ext cx="7535296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1807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8631" y="9807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관계차수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942647" y="170080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M:N</a:t>
            </a:r>
            <a:r>
              <a:rPr lang="ko-KR" altLang="ko-KR" b="1" dirty="0"/>
              <a:t>관계</a:t>
            </a:r>
            <a:r>
              <a:rPr lang="en-US" altLang="ko-KR" b="1" dirty="0"/>
              <a:t> : </a:t>
            </a:r>
            <a:endParaRPr lang="ko-KR" altLang="ko-KR" b="1" dirty="0"/>
          </a:p>
          <a:p>
            <a:r>
              <a:rPr lang="en-US" altLang="ko-KR" dirty="0"/>
              <a:t>	</a:t>
            </a:r>
            <a:r>
              <a:rPr lang="ko-KR" altLang="ko-KR" dirty="0" err="1"/>
              <a:t>두개의</a:t>
            </a:r>
            <a:r>
              <a:rPr lang="ko-KR" altLang="ko-KR" dirty="0"/>
              <a:t> </a:t>
            </a:r>
            <a:r>
              <a:rPr lang="ko-KR" altLang="ko-KR" dirty="0" err="1"/>
              <a:t>엔터티가</a:t>
            </a:r>
            <a:r>
              <a:rPr lang="ko-KR" altLang="ko-KR" dirty="0"/>
              <a:t> 서로 </a:t>
            </a:r>
            <a:r>
              <a:rPr lang="ko-KR" altLang="ko-KR" dirty="0" err="1"/>
              <a:t>여러개의</a:t>
            </a:r>
            <a:r>
              <a:rPr lang="ko-KR" altLang="ko-KR" dirty="0"/>
              <a:t> 관계를 가지고 있는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ko-KR" dirty="0"/>
              <a:t>학생은 여러 과목을 수강하고 한 과목은 여러 학생이 듣는다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JOIN</a:t>
            </a:r>
            <a:r>
              <a:rPr lang="ko-KR" altLang="ko-KR" dirty="0"/>
              <a:t>시 </a:t>
            </a:r>
            <a:r>
              <a:rPr lang="ko-KR" altLang="ko-KR" dirty="0" err="1"/>
              <a:t>카텐시아곱이</a:t>
            </a:r>
            <a:r>
              <a:rPr lang="ko-KR" altLang="ko-KR" dirty="0"/>
              <a:t> 발생함으로 이 경우</a:t>
            </a:r>
            <a:r>
              <a:rPr lang="en-US" altLang="ko-KR" dirty="0"/>
              <a:t> 1:N</a:t>
            </a:r>
            <a:r>
              <a:rPr lang="ko-KR" altLang="ko-KR" dirty="0"/>
              <a:t>로 해소해 줘야 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3074" name="Picture 2" descr="그림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37"/>
          <a:stretch/>
        </p:blipFill>
        <p:spPr bwMode="auto">
          <a:xfrm>
            <a:off x="715386" y="3140967"/>
            <a:ext cx="8981014" cy="13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184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460" y="2967335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3. MODELING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6613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92090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데이터 독립성 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677652" y="1568981"/>
            <a:ext cx="8532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데이터 독립성</a:t>
            </a:r>
            <a:r>
              <a:rPr lang="en-US" altLang="ko-KR" b="1" dirty="0"/>
              <a:t> :</a:t>
            </a:r>
          </a:p>
          <a:p>
            <a:r>
              <a:rPr lang="en-US" altLang="ko-KR" dirty="0"/>
              <a:t> 	</a:t>
            </a:r>
            <a:r>
              <a:rPr lang="ko-KR" altLang="ko-KR" dirty="0"/>
              <a:t>데이터베이스의 구조 변화로 인한 영향을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ko-KR" dirty="0"/>
              <a:t>프로그램에 미치지 않도록 하는 </a:t>
            </a:r>
            <a:r>
              <a:rPr lang="ko-KR" altLang="ko-KR" dirty="0" smtClean="0"/>
              <a:t>것</a:t>
            </a:r>
            <a:endParaRPr lang="en-US" altLang="ko-KR" dirty="0"/>
          </a:p>
          <a:p>
            <a:r>
              <a:rPr lang="en-US" altLang="ko-KR" dirty="0"/>
              <a:t>	DBMS</a:t>
            </a:r>
            <a:r>
              <a:rPr lang="ko-KR" altLang="ko-KR" dirty="0"/>
              <a:t>의 궁극적인 목표로 응용프로그램이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ko-KR" dirty="0"/>
              <a:t>데이터에 종속되지 않는 것을 의미한다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b="1" dirty="0"/>
              <a:t>논리적 독립성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개념스키마가 변경되어도 외부스키마 </a:t>
            </a:r>
            <a:endParaRPr lang="en-US" altLang="ko-KR" dirty="0"/>
          </a:p>
          <a:p>
            <a:r>
              <a:rPr lang="en-US" altLang="ko-KR" dirty="0"/>
              <a:t>	       </a:t>
            </a:r>
            <a:r>
              <a:rPr lang="ko-KR" altLang="ko-KR" dirty="0"/>
              <a:t>즉 어플리케이션에는 영향이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b="1" dirty="0" smtClean="0"/>
              <a:t>물리적 </a:t>
            </a:r>
            <a:r>
              <a:rPr lang="ko-KR" altLang="ko-KR" b="1" dirty="0"/>
              <a:t>독립성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내부스키마가 변경되어도 개념스키마나 외부스키마에는 </a:t>
            </a:r>
            <a:endParaRPr lang="en-US" altLang="ko-KR" dirty="0"/>
          </a:p>
          <a:p>
            <a:r>
              <a:rPr lang="en-US" altLang="ko-KR" dirty="0"/>
              <a:t>                  </a:t>
            </a:r>
            <a:r>
              <a:rPr lang="ko-KR" altLang="ko-KR" dirty="0"/>
              <a:t>영향이 없다</a:t>
            </a:r>
            <a:r>
              <a:rPr lang="en-US" altLang="ko-KR" dirty="0"/>
              <a:t>. </a:t>
            </a:r>
          </a:p>
          <a:p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독립성을 확보하는 방법</a:t>
            </a:r>
            <a:r>
              <a:rPr lang="en-US" altLang="ko-KR" dirty="0"/>
              <a:t> : </a:t>
            </a:r>
            <a:r>
              <a:rPr lang="en-US" altLang="ko-KR" b="1" dirty="0"/>
              <a:t>3</a:t>
            </a:r>
            <a:r>
              <a:rPr lang="ko-KR" altLang="ko-KR" b="1" dirty="0" err="1"/>
              <a:t>층스키마</a:t>
            </a:r>
            <a:r>
              <a:rPr lang="en-US" altLang="ko-KR" dirty="0"/>
              <a:t>, </a:t>
            </a:r>
            <a:r>
              <a:rPr lang="ko-KR" altLang="ko-KR" b="1" dirty="0"/>
              <a:t>정규화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8706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400" y="83671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모델링의 특징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9660" y="1484783"/>
            <a:ext cx="8532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추상화</a:t>
            </a:r>
            <a:r>
              <a:rPr lang="en-US" altLang="ko-KR" dirty="0"/>
              <a:t>: </a:t>
            </a:r>
            <a:r>
              <a:rPr lang="ko-KR" altLang="ko-KR" dirty="0"/>
              <a:t>현실세계를 일정한 공통적인 특징을 뽑아 간략하게 표현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ko-KR" b="1" dirty="0"/>
              <a:t>단순화</a:t>
            </a:r>
            <a:r>
              <a:rPr lang="en-US" altLang="ko-KR" dirty="0"/>
              <a:t>: </a:t>
            </a:r>
            <a:r>
              <a:rPr lang="ko-KR" altLang="ko-KR" dirty="0"/>
              <a:t>현실세계를 약속된 규약이나 제한된 표기법과 언어로 표현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ko-KR" b="1" dirty="0"/>
              <a:t>명확화</a:t>
            </a:r>
            <a:r>
              <a:rPr lang="en-US" altLang="ko-KR" dirty="0"/>
              <a:t>: </a:t>
            </a:r>
            <a:r>
              <a:rPr lang="ko-KR" altLang="ko-KR" dirty="0"/>
              <a:t>누구나 이해하기 쉽게 애매모호함을 제거하고 정확하게 현상을 기술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660" y="335699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ko-KR" sz="2400" b="1" dirty="0"/>
              <a:t>데이터 모델링의 관점</a:t>
            </a:r>
            <a:endParaRPr lang="ko-KR" altLang="ko-KR" sz="2400" dirty="0"/>
          </a:p>
        </p:txBody>
      </p:sp>
      <p:sp>
        <p:nvSpPr>
          <p:cNvPr id="7" name="직사각형 6"/>
          <p:cNvSpPr/>
          <p:nvPr/>
        </p:nvSpPr>
        <p:spPr>
          <a:xfrm>
            <a:off x="902060" y="3933055"/>
            <a:ext cx="8532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b="1" dirty="0"/>
              <a:t>데이터</a:t>
            </a:r>
            <a:r>
              <a:rPr lang="en-US" altLang="ko-KR" dirty="0"/>
              <a:t> : </a:t>
            </a:r>
            <a:r>
              <a:rPr lang="ko-KR" altLang="ko-KR" dirty="0" err="1"/>
              <a:t>비지니스</a:t>
            </a:r>
            <a:r>
              <a:rPr lang="ko-KR" altLang="ko-KR" dirty="0"/>
              <a:t> 프로세스에서 사용되는 데이터</a:t>
            </a:r>
          </a:p>
          <a:p>
            <a:pPr latinLnBrk="0"/>
            <a:r>
              <a:rPr lang="ko-KR" altLang="ko-KR" b="1" dirty="0"/>
              <a:t>프로세스</a:t>
            </a:r>
            <a:r>
              <a:rPr lang="en-US" altLang="ko-KR" dirty="0"/>
              <a:t> : </a:t>
            </a:r>
            <a:r>
              <a:rPr lang="ko-KR" altLang="ko-KR" dirty="0" err="1"/>
              <a:t>비지니스</a:t>
            </a:r>
            <a:r>
              <a:rPr lang="ko-KR" altLang="ko-KR" dirty="0"/>
              <a:t> 프로세스에서 수행되는 작업</a:t>
            </a:r>
          </a:p>
          <a:p>
            <a:pPr latinLnBrk="0"/>
            <a:r>
              <a:rPr lang="ko-KR" altLang="ko-KR" b="1" dirty="0"/>
              <a:t>데이터와 프로세스</a:t>
            </a:r>
            <a:r>
              <a:rPr lang="en-US" altLang="ko-KR" b="1" dirty="0"/>
              <a:t>(</a:t>
            </a:r>
            <a:r>
              <a:rPr lang="ko-KR" altLang="en-US" b="1" dirty="0"/>
              <a:t>상관관계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ko-KR" dirty="0"/>
              <a:t>데이터와 프로세스간의 관계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ko-KR" altLang="ko-KR" dirty="0"/>
              <a:t>로그인 프로세스를 위해서 회원 데이터가 필요하다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ko-KR" altLang="ko-KR" dirty="0"/>
              <a:t>회원정보수정 프로세스가 일어나면 회원 데이터가 변경된다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6851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400" y="83264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데이터 모델링의 단계</a:t>
            </a:r>
            <a:endParaRPr lang="ko-KR" altLang="ko-KR" sz="2400" dirty="0"/>
          </a:p>
        </p:txBody>
      </p:sp>
      <p:sp>
        <p:nvSpPr>
          <p:cNvPr id="5" name="직사각형 4"/>
          <p:cNvSpPr/>
          <p:nvPr/>
        </p:nvSpPr>
        <p:spPr>
          <a:xfrm>
            <a:off x="749660" y="1480716"/>
            <a:ext cx="8532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개념적 모델링</a:t>
            </a:r>
            <a:r>
              <a:rPr lang="en-US" altLang="ko-KR" dirty="0"/>
              <a:t> : </a:t>
            </a:r>
            <a:r>
              <a:rPr lang="ko-KR" altLang="ko-KR" dirty="0"/>
              <a:t>기업의 </a:t>
            </a:r>
            <a:r>
              <a:rPr lang="ko-KR" altLang="ko-KR" dirty="0" err="1"/>
              <a:t>비지니스</a:t>
            </a:r>
            <a:r>
              <a:rPr lang="ko-KR" altLang="ko-KR" dirty="0"/>
              <a:t> 프로세스를 분석하고 기업 전체에 대한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         </a:t>
            </a:r>
            <a:r>
              <a:rPr lang="ko-KR" altLang="ko-KR" dirty="0"/>
              <a:t>데이터 모델링 수행 업무 관점 모델링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         Entity</a:t>
            </a:r>
            <a:r>
              <a:rPr lang="ko-KR" altLang="ko-KR" dirty="0"/>
              <a:t>와 속성을 도출 개념적 </a:t>
            </a:r>
            <a:r>
              <a:rPr lang="en-US" altLang="ko-KR" dirty="0"/>
              <a:t>ERD </a:t>
            </a:r>
            <a:r>
              <a:rPr lang="ko-KR" altLang="ko-KR" dirty="0"/>
              <a:t>작성</a:t>
            </a:r>
            <a:endParaRPr lang="en-US" altLang="ko-KR" dirty="0"/>
          </a:p>
          <a:p>
            <a:endParaRPr lang="ko-KR" altLang="ko-KR" dirty="0"/>
          </a:p>
          <a:p>
            <a:r>
              <a:rPr lang="ko-KR" altLang="ko-KR" b="1" dirty="0"/>
              <a:t>논리적 모델링</a:t>
            </a:r>
            <a:r>
              <a:rPr lang="en-US" altLang="ko-KR" dirty="0"/>
              <a:t> : </a:t>
            </a:r>
            <a:r>
              <a:rPr lang="ko-KR" altLang="ko-KR" dirty="0" err="1"/>
              <a:t>식별자를</a:t>
            </a:r>
            <a:r>
              <a:rPr lang="ko-KR" altLang="ko-KR" dirty="0"/>
              <a:t> 도출하고 필요한 모든 관계</a:t>
            </a:r>
            <a:r>
              <a:rPr lang="en-US" altLang="ko-KR" dirty="0"/>
              <a:t>(</a:t>
            </a:r>
            <a:r>
              <a:rPr lang="ko-KR" altLang="ko-KR" dirty="0" err="1"/>
              <a:t>릴레이션</a:t>
            </a:r>
            <a:r>
              <a:rPr lang="en-US" altLang="ko-KR" dirty="0"/>
              <a:t>) </a:t>
            </a:r>
            <a:r>
              <a:rPr lang="ko-KR" altLang="ko-KR" dirty="0"/>
              <a:t>정의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       </a:t>
            </a:r>
            <a:r>
              <a:rPr lang="ko-KR" altLang="ko-KR" dirty="0"/>
              <a:t>정규화를 수행하여 데이터 모델의 독립성 확보</a:t>
            </a:r>
            <a:endParaRPr lang="en-US" altLang="ko-KR" dirty="0"/>
          </a:p>
          <a:p>
            <a:endParaRPr lang="ko-KR" altLang="ko-KR" dirty="0"/>
          </a:p>
          <a:p>
            <a:r>
              <a:rPr lang="ko-KR" altLang="ko-KR" b="1" dirty="0"/>
              <a:t>물리적 모델링</a:t>
            </a:r>
            <a:r>
              <a:rPr lang="en-US" altLang="ko-KR" dirty="0"/>
              <a:t> : </a:t>
            </a:r>
            <a:r>
              <a:rPr lang="ko-KR" altLang="ko-KR" dirty="0"/>
              <a:t>데이터베이스를 실제로 구축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870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460" y="2967335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1. ENTITIY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593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7652" y="980728"/>
            <a:ext cx="8532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스키마란</a:t>
            </a:r>
            <a:r>
              <a:rPr lang="en-US" altLang="ko-KR" b="1" dirty="0"/>
              <a:t> ?</a:t>
            </a:r>
            <a:r>
              <a:rPr lang="en-US" altLang="ko-KR" dirty="0"/>
              <a:t> : </a:t>
            </a:r>
          </a:p>
          <a:p>
            <a:r>
              <a:rPr lang="ko-KR" altLang="en-US" dirty="0"/>
              <a:t>데이터베이스</a:t>
            </a:r>
            <a:r>
              <a:rPr lang="ko-KR" altLang="ko-KR" dirty="0"/>
              <a:t>에서</a:t>
            </a:r>
            <a:r>
              <a:rPr lang="en-US" altLang="ko-KR" dirty="0"/>
              <a:t> </a:t>
            </a:r>
            <a:r>
              <a:rPr lang="ko-KR" altLang="en-US" dirty="0"/>
              <a:t>자료</a:t>
            </a:r>
            <a:r>
              <a:rPr lang="ko-KR" altLang="ko-KR" dirty="0"/>
              <a:t>의 구조</a:t>
            </a:r>
            <a:r>
              <a:rPr lang="en-US" altLang="ko-KR" dirty="0"/>
              <a:t>, </a:t>
            </a:r>
            <a:r>
              <a:rPr lang="ko-KR" altLang="ko-KR" dirty="0"/>
              <a:t>자료의 표현 방법</a:t>
            </a:r>
            <a:r>
              <a:rPr lang="en-US" altLang="ko-KR" dirty="0"/>
              <a:t>, </a:t>
            </a:r>
            <a:r>
              <a:rPr lang="ko-KR" altLang="ko-KR" dirty="0"/>
              <a:t>자료 간의 관계를 정의한</a:t>
            </a:r>
            <a:r>
              <a:rPr lang="en-US" altLang="ko-KR" dirty="0"/>
              <a:t> </a:t>
            </a:r>
            <a:r>
              <a:rPr lang="ko-KR" altLang="en-US" dirty="0"/>
              <a:t>것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ko-KR" b="1" dirty="0"/>
              <a:t>외부스키마</a:t>
            </a:r>
            <a:r>
              <a:rPr lang="en-US" altLang="ko-KR" dirty="0"/>
              <a:t> : </a:t>
            </a:r>
            <a:r>
              <a:rPr lang="ko-KR" altLang="ko-KR" dirty="0"/>
              <a:t>사용자 관점 업무상 관련이 있는 데이터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</a:t>
            </a:r>
            <a:r>
              <a:rPr lang="ko-KR" altLang="ko-KR" dirty="0"/>
              <a:t>관련 데이터베이스의</a:t>
            </a:r>
            <a:r>
              <a:rPr lang="en-US" altLang="ko-KR" dirty="0"/>
              <a:t> VIEW</a:t>
            </a:r>
            <a:r>
              <a:rPr lang="ko-KR" altLang="ko-KR" dirty="0"/>
              <a:t>를 표시</a:t>
            </a:r>
            <a:r>
              <a:rPr lang="en-US" altLang="ko-KR" dirty="0"/>
              <a:t>(</a:t>
            </a:r>
            <a:r>
              <a:rPr lang="ko-KR" altLang="ko-KR" dirty="0"/>
              <a:t>업무에 따라 볼 수 있는 데이터가 다름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    </a:t>
            </a:r>
            <a:r>
              <a:rPr lang="ko-KR" altLang="ko-KR" dirty="0"/>
              <a:t>응용 프로그램이 접근하는 데이터베이스를 정의한다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  <a:p>
            <a:r>
              <a:rPr lang="ko-KR" altLang="ko-KR" b="1" dirty="0"/>
              <a:t>개념 스키마</a:t>
            </a:r>
            <a:r>
              <a:rPr lang="en-US" altLang="ko-KR" dirty="0"/>
              <a:t> : </a:t>
            </a:r>
            <a:r>
              <a:rPr lang="ko-KR" altLang="ko-KR" dirty="0"/>
              <a:t>설계자 관점</a:t>
            </a:r>
            <a:r>
              <a:rPr lang="en-US" altLang="ko-KR" dirty="0"/>
              <a:t>, </a:t>
            </a:r>
            <a:r>
              <a:rPr lang="ko-KR" altLang="ko-KR" dirty="0"/>
              <a:t>사용자 전체 집단의 데이터베이스 구조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   </a:t>
            </a:r>
            <a:r>
              <a:rPr lang="ko-KR" altLang="ko-KR" dirty="0"/>
              <a:t>전체 데이터베이스 내의 규칙과 구조를 표현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EX) </a:t>
            </a:r>
            <a:r>
              <a:rPr lang="ko-KR" altLang="ko-KR" dirty="0"/>
              <a:t>데이터 접근 권환</a:t>
            </a:r>
            <a:r>
              <a:rPr lang="en-US" altLang="ko-KR" dirty="0"/>
              <a:t>, </a:t>
            </a:r>
            <a:r>
              <a:rPr lang="ko-KR" altLang="ko-KR" dirty="0" err="1"/>
              <a:t>엔터티</a:t>
            </a:r>
            <a:r>
              <a:rPr lang="ko-KR" altLang="ko-KR" dirty="0"/>
              <a:t> 관계</a:t>
            </a:r>
            <a:r>
              <a:rPr lang="en-US" altLang="ko-KR" dirty="0"/>
              <a:t>, </a:t>
            </a:r>
            <a:r>
              <a:rPr lang="ko-KR" altLang="ko-KR" dirty="0"/>
              <a:t>보안 등등</a:t>
            </a:r>
            <a:endParaRPr lang="en-US" altLang="ko-KR" dirty="0"/>
          </a:p>
          <a:p>
            <a:endParaRPr lang="ko-KR" altLang="ko-KR" dirty="0"/>
          </a:p>
          <a:p>
            <a:r>
              <a:rPr lang="ko-KR" altLang="ko-KR" b="1" dirty="0"/>
              <a:t>내부 스키마</a:t>
            </a:r>
            <a:r>
              <a:rPr lang="en-US" altLang="ko-KR" dirty="0"/>
              <a:t> : </a:t>
            </a:r>
            <a:r>
              <a:rPr lang="ko-KR" altLang="ko-KR" dirty="0"/>
              <a:t>개발자 관점</a:t>
            </a:r>
            <a:r>
              <a:rPr lang="en-US" altLang="ko-KR" dirty="0"/>
              <a:t>, </a:t>
            </a:r>
            <a:r>
              <a:rPr lang="ko-KR" altLang="ko-KR" dirty="0"/>
              <a:t>데이터베이스의 물리적 저장구조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8706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층스키마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741634"/>
            <a:ext cx="6062784" cy="603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0417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9416" y="98072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이상현상</a:t>
            </a:r>
            <a:r>
              <a:rPr lang="en-US" altLang="ko-KR" sz="2400" b="1" dirty="0" smtClean="0"/>
              <a:t>(Anomaly)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55440" y="1556792"/>
            <a:ext cx="10873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삽입이상</a:t>
            </a:r>
            <a:r>
              <a:rPr lang="en-US" altLang="ko-KR" dirty="0" smtClean="0"/>
              <a:t>(Insertion Anomaly)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새 데이터를 추가하기 위해 불필요한 데이터도 함께 추가해야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갱신이상</a:t>
            </a:r>
            <a:r>
              <a:rPr lang="en-US" altLang="ko-KR" dirty="0" smtClean="0"/>
              <a:t>(Update Anomaly)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중복된 데이터들 중 일부만 변경할 경우 데이터가 불일치가 발생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삭제이상</a:t>
            </a:r>
            <a:r>
              <a:rPr lang="en-US" altLang="ko-KR" dirty="0" smtClean="0"/>
              <a:t>(Deletion Anomaly)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데이터를 삭제할 경우 반드시 필요한 데이터가 함께 삭제되는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013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408" y="98188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함수적 종속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1668" y="1629955"/>
            <a:ext cx="103148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함수적 종속</a:t>
            </a:r>
            <a:r>
              <a:rPr lang="en-US" altLang="ko-KR" dirty="0"/>
              <a:t> : </a:t>
            </a:r>
            <a:r>
              <a:rPr lang="en-US" altLang="ko-KR" dirty="0" smtClean="0"/>
              <a:t>A -&gt; B </a:t>
            </a:r>
            <a:r>
              <a:rPr lang="en-US" altLang="ko-KR" dirty="0"/>
              <a:t>: </a:t>
            </a:r>
            <a:r>
              <a:rPr lang="en-US" altLang="ko-KR" dirty="0" smtClean="0"/>
              <a:t>B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A</a:t>
            </a:r>
            <a:r>
              <a:rPr lang="ko-KR" altLang="ko-KR" dirty="0" smtClean="0"/>
              <a:t>에 </a:t>
            </a:r>
            <a:r>
              <a:rPr lang="ko-KR" altLang="ko-KR" dirty="0"/>
              <a:t>함수적 종속이다</a:t>
            </a:r>
            <a:r>
              <a:rPr lang="en-US" altLang="ko-KR" dirty="0" smtClean="0"/>
              <a:t>. 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결정한다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A</a:t>
            </a:r>
            <a:r>
              <a:rPr lang="ko-KR" altLang="ko-KR" b="1" dirty="0"/>
              <a:t>이면</a:t>
            </a:r>
            <a:r>
              <a:rPr lang="en-US" altLang="ko-KR" b="1" dirty="0"/>
              <a:t> B</a:t>
            </a:r>
            <a:r>
              <a:rPr lang="ko-KR" altLang="ko-KR" b="1" dirty="0"/>
              <a:t>이고</a:t>
            </a:r>
            <a:r>
              <a:rPr lang="en-US" altLang="ko-KR" b="1" dirty="0"/>
              <a:t> </a:t>
            </a:r>
            <a:r>
              <a:rPr lang="ko-KR" altLang="ko-KR" b="1" dirty="0"/>
              <a:t>동시에</a:t>
            </a:r>
            <a:r>
              <a:rPr lang="en-US" altLang="ko-KR" b="1" dirty="0"/>
              <a:t> A</a:t>
            </a:r>
            <a:r>
              <a:rPr lang="ko-KR" altLang="ko-KR" b="1" dirty="0"/>
              <a:t>이면</a:t>
            </a:r>
            <a:r>
              <a:rPr lang="en-US" altLang="ko-KR" b="1" dirty="0"/>
              <a:t> C</a:t>
            </a:r>
            <a:r>
              <a:rPr lang="ko-KR" altLang="ko-KR" b="1" dirty="0"/>
              <a:t>일 수 없지만</a:t>
            </a:r>
            <a:r>
              <a:rPr lang="en-US" altLang="ko-KR" b="1" dirty="0"/>
              <a:t>, B</a:t>
            </a:r>
            <a:r>
              <a:rPr lang="ko-KR" altLang="ko-KR" b="1" dirty="0"/>
              <a:t>이면 반드시</a:t>
            </a:r>
            <a:r>
              <a:rPr lang="en-US" altLang="ko-KR" b="1" dirty="0"/>
              <a:t> A</a:t>
            </a:r>
            <a:r>
              <a:rPr lang="ko-KR" altLang="ko-KR" b="1" dirty="0"/>
              <a:t>인 것은 아니다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sz="1600" b="1" dirty="0" smtClean="0"/>
              <a:t>아이디가 </a:t>
            </a:r>
            <a:r>
              <a:rPr lang="en-US" altLang="ko-KR" sz="1600" b="1" dirty="0" smtClean="0"/>
              <a:t>AZIMEMORY</a:t>
            </a:r>
            <a:r>
              <a:rPr lang="ko-KR" altLang="en-US" sz="1600" b="1" dirty="0" smtClean="0"/>
              <a:t>이면 일반회원이고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아이디가 </a:t>
            </a:r>
            <a:r>
              <a:rPr lang="en-US" altLang="ko-KR" sz="1600" b="1" dirty="0" smtClean="0"/>
              <a:t>AZIMEMORY</a:t>
            </a:r>
            <a:r>
              <a:rPr lang="ko-KR" altLang="en-US" sz="1600" b="1" dirty="0" smtClean="0"/>
              <a:t>이면 우수회원일 수는 없지만 일반회원이면 반드시 아이디가 </a:t>
            </a:r>
            <a:r>
              <a:rPr lang="en-US" altLang="ko-KR" sz="1600" b="1" dirty="0" smtClean="0"/>
              <a:t>AZIMEMORY</a:t>
            </a:r>
            <a:r>
              <a:rPr lang="ko-KR" altLang="en-US" sz="1600" b="1" dirty="0" smtClean="0"/>
              <a:t>인 것은 아니다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endParaRPr lang="ko-KR" altLang="ko-KR" dirty="0"/>
          </a:p>
          <a:p>
            <a:r>
              <a:rPr lang="ko-KR" altLang="ko-KR" sz="1600" b="1" dirty="0" smtClean="0"/>
              <a:t>완전함수적</a:t>
            </a:r>
            <a:r>
              <a:rPr lang="en-US" altLang="ko-KR" sz="1600" b="1" dirty="0" smtClean="0"/>
              <a:t> </a:t>
            </a:r>
            <a:r>
              <a:rPr lang="ko-KR" altLang="ko-KR" sz="1600" b="1" dirty="0" smtClean="0"/>
              <a:t>종속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ko-KR" sz="1600" dirty="0" smtClean="0"/>
              <a:t>종속자가 </a:t>
            </a:r>
            <a:r>
              <a:rPr lang="ko-KR" altLang="ko-KR" sz="1600" dirty="0" err="1" smtClean="0"/>
              <a:t>기본키에만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종속되는 경우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		</a:t>
            </a:r>
            <a:r>
              <a:rPr lang="ko-KR" altLang="ko-KR" sz="1600" dirty="0" err="1"/>
              <a:t>기본키가</a:t>
            </a:r>
            <a:r>
              <a:rPr lang="ko-KR" altLang="ko-KR" sz="1600" dirty="0"/>
              <a:t> 여러 개의 속성으로 이루어져 있다면 </a:t>
            </a:r>
            <a:r>
              <a:rPr lang="ko-KR" altLang="en-US" sz="1600" dirty="0" smtClean="0"/>
              <a:t>모든 속성에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종속되는 경우</a:t>
            </a:r>
            <a:endParaRPr lang="en-US" altLang="ko-KR" sz="1600" dirty="0"/>
          </a:p>
          <a:p>
            <a:endParaRPr lang="ko-KR" altLang="ko-KR" sz="1600" dirty="0"/>
          </a:p>
          <a:p>
            <a:r>
              <a:rPr lang="ko-KR" altLang="ko-KR" sz="1600" b="1" dirty="0" smtClean="0"/>
              <a:t>부분함수적</a:t>
            </a:r>
            <a:r>
              <a:rPr lang="en-US" altLang="ko-KR" sz="1600" b="1" dirty="0" smtClean="0"/>
              <a:t> </a:t>
            </a:r>
            <a:r>
              <a:rPr lang="ko-KR" altLang="ko-KR" sz="1600" b="1" dirty="0" smtClean="0"/>
              <a:t>종속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ko-KR" sz="1600" dirty="0" err="1" smtClean="0"/>
              <a:t>기본키를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구성하는 여러 속성 중 일부 속성에 종속되는 경우</a:t>
            </a:r>
            <a:endParaRPr lang="en-US" altLang="ko-KR" sz="1600" dirty="0"/>
          </a:p>
          <a:p>
            <a:endParaRPr lang="ko-KR" altLang="ko-KR" sz="1600" dirty="0"/>
          </a:p>
          <a:p>
            <a:r>
              <a:rPr lang="ko-KR" altLang="ko-KR" sz="1600" b="1" dirty="0"/>
              <a:t>이행적 함수 종속</a:t>
            </a:r>
            <a:r>
              <a:rPr lang="en-US" altLang="ko-KR" sz="1600" b="1" dirty="0"/>
              <a:t> : </a:t>
            </a:r>
            <a:r>
              <a:rPr lang="en-US" altLang="ko-KR" sz="1600" dirty="0" smtClean="0"/>
              <a:t>X</a:t>
            </a:r>
            <a:r>
              <a:rPr lang="en-US" altLang="ko-KR" sz="1600" dirty="0"/>
              <a:t>→Y, Y→Z : </a:t>
            </a:r>
            <a:br>
              <a:rPr lang="en-US" altLang="ko-KR" sz="1600" dirty="0"/>
            </a:br>
            <a:r>
              <a:rPr lang="en-US" altLang="ko-KR" sz="1600" dirty="0"/>
              <a:t>		</a:t>
            </a:r>
            <a:r>
              <a:rPr lang="en-US" altLang="ko-KR" sz="1600" dirty="0" smtClean="0"/>
              <a:t>X</a:t>
            </a:r>
            <a:r>
              <a:rPr lang="ko-KR" altLang="ko-KR" sz="1600" dirty="0"/>
              <a:t>를 통해</a:t>
            </a:r>
            <a:r>
              <a:rPr lang="en-US" altLang="ko-KR" sz="1600" dirty="0"/>
              <a:t> Y</a:t>
            </a:r>
            <a:r>
              <a:rPr lang="ko-KR" altLang="ko-KR" sz="1600" dirty="0"/>
              <a:t>를 알 수 있고</a:t>
            </a:r>
            <a:r>
              <a:rPr lang="en-US" altLang="ko-KR" sz="1600" dirty="0"/>
              <a:t>, Y</a:t>
            </a:r>
            <a:r>
              <a:rPr lang="ko-KR" altLang="ko-KR" sz="1600" dirty="0"/>
              <a:t>를 통해</a:t>
            </a:r>
            <a:r>
              <a:rPr lang="en-US" altLang="ko-KR" sz="1600" dirty="0"/>
              <a:t> Z</a:t>
            </a:r>
            <a:r>
              <a:rPr lang="ko-KR" altLang="ko-KR" sz="1600" dirty="0"/>
              <a:t>를 알 수 있는 경우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8706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7408" y="1052736"/>
            <a:ext cx="106571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정규화 </a:t>
            </a:r>
            <a:r>
              <a:rPr lang="en-US" altLang="ko-KR" sz="2400" b="1" dirty="0" smtClean="0"/>
              <a:t>: </a:t>
            </a:r>
            <a:r>
              <a:rPr lang="ko-KR" altLang="en-US" dirty="0" smtClean="0"/>
              <a:t>데이터 중복을 최소화 하고 이상 현상이 발생하지 않도록 데이터베이스를 설계하는 과정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부분함수적 종속을 제거해 완전함수적 종속이 되도록 수정하고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완전함수적 종속일 때 이행적 함수 종속이 발생하지 않도록 하며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모든 결정자가 </a:t>
            </a:r>
            <a:r>
              <a:rPr lang="ko-KR" altLang="en-US" dirty="0" err="1" smtClean="0"/>
              <a:t>후보키</a:t>
            </a:r>
            <a:r>
              <a:rPr lang="ko-KR" altLang="en-US" dirty="0" smtClean="0"/>
              <a:t> 집합에 속하도록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405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620" y="9807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정규화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443880" y="1484784"/>
            <a:ext cx="853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제</a:t>
            </a:r>
            <a:r>
              <a:rPr lang="en-US" altLang="ko-KR" b="1" dirty="0"/>
              <a:t> 1</a:t>
            </a:r>
            <a:r>
              <a:rPr lang="ko-KR" altLang="ko-KR" b="1" dirty="0"/>
              <a:t>정규화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속성의 </a:t>
            </a:r>
            <a:r>
              <a:rPr lang="ko-KR" altLang="ko-KR" dirty="0" err="1"/>
              <a:t>원자성을</a:t>
            </a:r>
            <a:r>
              <a:rPr lang="ko-KR" altLang="ko-KR" dirty="0"/>
              <a:t> 확보한다</a:t>
            </a:r>
            <a:r>
              <a:rPr lang="en-US" altLang="ko-KR" dirty="0" smtClean="0"/>
              <a:t>.  </a:t>
            </a:r>
            <a:r>
              <a:rPr lang="ko-KR" altLang="ko-KR" dirty="0" err="1"/>
              <a:t>기본키를</a:t>
            </a:r>
            <a:r>
              <a:rPr lang="ko-KR" altLang="ko-KR" dirty="0"/>
              <a:t> 설정한다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33133"/>
              </p:ext>
            </p:extLst>
          </p:nvPr>
        </p:nvGraphicFramePr>
        <p:xfrm>
          <a:off x="551384" y="2132856"/>
          <a:ext cx="1000911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185"/>
                <a:gridCol w="1668185"/>
                <a:gridCol w="1668185"/>
                <a:gridCol w="1668185"/>
                <a:gridCol w="1668185"/>
                <a:gridCol w="1668185"/>
              </a:tblGrid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sng" dirty="0" smtClean="0"/>
                        <a:t>학생번호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과목번호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강사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학점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문예창작학과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A101, B201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하명도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02-2222-2222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이동헌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실용음악학과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02-3233-3633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D441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이창진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94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9620" y="9807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정규화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443880" y="1484784"/>
            <a:ext cx="853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제</a:t>
            </a:r>
            <a:r>
              <a:rPr lang="en-US" altLang="ko-KR" b="1" dirty="0"/>
              <a:t> 1</a:t>
            </a:r>
            <a:r>
              <a:rPr lang="ko-KR" altLang="ko-KR" b="1" dirty="0"/>
              <a:t>정규화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속성의 </a:t>
            </a:r>
            <a:r>
              <a:rPr lang="ko-KR" altLang="ko-KR" dirty="0" err="1"/>
              <a:t>원자성을</a:t>
            </a:r>
            <a:r>
              <a:rPr lang="ko-KR" altLang="ko-KR" dirty="0"/>
              <a:t> 확보한다</a:t>
            </a:r>
            <a:r>
              <a:rPr lang="en-US" altLang="ko-KR" dirty="0" smtClean="0"/>
              <a:t>.  </a:t>
            </a:r>
            <a:r>
              <a:rPr lang="ko-KR" altLang="ko-KR" dirty="0" err="1"/>
              <a:t>기본키를</a:t>
            </a:r>
            <a:r>
              <a:rPr lang="ko-KR" altLang="ko-KR" dirty="0"/>
              <a:t> 설정한다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36241"/>
              </p:ext>
            </p:extLst>
          </p:nvPr>
        </p:nvGraphicFramePr>
        <p:xfrm>
          <a:off x="551384" y="2132856"/>
          <a:ext cx="1000911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185"/>
                <a:gridCol w="1668185"/>
                <a:gridCol w="1668185"/>
                <a:gridCol w="1668185"/>
                <a:gridCol w="1668185"/>
                <a:gridCol w="1668185"/>
              </a:tblGrid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sng" dirty="0" smtClean="0"/>
                        <a:t>학생번호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과목번호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강사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학점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문예창작학과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하명도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문예창작학과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이동헌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02-2222-2222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하명도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실용음악학과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02-3233-3633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D441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이창진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214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3880" y="1484784"/>
            <a:ext cx="11340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제</a:t>
            </a:r>
            <a:r>
              <a:rPr lang="en-US" altLang="ko-KR" b="1" dirty="0"/>
              <a:t> 2</a:t>
            </a:r>
            <a:r>
              <a:rPr lang="ko-KR" altLang="ko-KR" b="1" dirty="0"/>
              <a:t>정규화</a:t>
            </a:r>
            <a:r>
              <a:rPr lang="en-US" altLang="ko-KR" b="1" dirty="0"/>
              <a:t> : </a:t>
            </a:r>
            <a:r>
              <a:rPr lang="ko-KR" altLang="ko-KR" dirty="0" err="1"/>
              <a:t>기본키가</a:t>
            </a:r>
            <a:r>
              <a:rPr lang="en-US" altLang="ko-KR" dirty="0"/>
              <a:t> 2</a:t>
            </a:r>
            <a:r>
              <a:rPr lang="ko-KR" altLang="ko-KR" dirty="0"/>
              <a:t>개 이상의 속성으로 </a:t>
            </a:r>
            <a:r>
              <a:rPr lang="ko-KR" altLang="en-US" dirty="0" smtClean="0"/>
              <a:t>구성된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ko-KR" altLang="ko-KR" dirty="0" smtClean="0"/>
              <a:t>부분함수종속성을 </a:t>
            </a:r>
            <a:r>
              <a:rPr lang="ko-KR" altLang="ko-KR" dirty="0"/>
              <a:t>제거한다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9620" y="9807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정규화</a:t>
            </a:r>
            <a:endParaRPr lang="ko-KR" altLang="en-US" sz="24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41011"/>
              </p:ext>
            </p:extLst>
          </p:nvPr>
        </p:nvGraphicFramePr>
        <p:xfrm>
          <a:off x="551384" y="2060848"/>
          <a:ext cx="1000911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185"/>
                <a:gridCol w="1668185"/>
                <a:gridCol w="1668185"/>
                <a:gridCol w="1668185"/>
                <a:gridCol w="1668185"/>
                <a:gridCol w="1668185"/>
              </a:tblGrid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sng" dirty="0" smtClean="0"/>
                        <a:t>학생번호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과목번호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강사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학점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문예창작학과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하명도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문예창작학과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이동헌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02-2222-2222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하명도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실용음악학과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02-3233-3633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D441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이창진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448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3880" y="1484784"/>
            <a:ext cx="961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제</a:t>
            </a:r>
            <a:r>
              <a:rPr lang="en-US" altLang="ko-KR" b="1" dirty="0"/>
              <a:t> 2</a:t>
            </a:r>
            <a:r>
              <a:rPr lang="ko-KR" altLang="ko-KR" b="1" dirty="0"/>
              <a:t>정규화</a:t>
            </a:r>
            <a:r>
              <a:rPr lang="en-US" altLang="ko-KR" b="1" dirty="0"/>
              <a:t> : </a:t>
            </a:r>
            <a:r>
              <a:rPr lang="ko-KR" altLang="ko-KR" dirty="0" err="1"/>
              <a:t>기본키가</a:t>
            </a:r>
            <a:r>
              <a:rPr lang="en-US" altLang="ko-KR" dirty="0"/>
              <a:t> 2</a:t>
            </a:r>
            <a:r>
              <a:rPr lang="ko-KR" altLang="ko-KR" dirty="0"/>
              <a:t>개 이상의 속성으로 이루어진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ko-KR" altLang="ko-KR" dirty="0" smtClean="0"/>
              <a:t>부분함수종속성을 </a:t>
            </a:r>
            <a:r>
              <a:rPr lang="ko-KR" altLang="ko-KR" dirty="0"/>
              <a:t>제거한다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9620" y="9807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정규화</a:t>
            </a:r>
            <a:endParaRPr lang="ko-KR" altLang="en-US" sz="24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29696"/>
              </p:ext>
            </p:extLst>
          </p:nvPr>
        </p:nvGraphicFramePr>
        <p:xfrm>
          <a:off x="181980" y="2060848"/>
          <a:ext cx="536755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492"/>
                <a:gridCol w="2333850"/>
                <a:gridCol w="1872208"/>
              </a:tblGrid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sng" dirty="0" smtClean="0"/>
                        <a:t>학생번호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학과전화번호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문예창작학과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02-1111-1111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02-2222-2222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실용음악학과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02-3233-3633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48568"/>
              </p:ext>
            </p:extLst>
          </p:nvPr>
        </p:nvGraphicFramePr>
        <p:xfrm>
          <a:off x="9264352" y="2060848"/>
          <a:ext cx="2628292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46"/>
                <a:gridCol w="1314146"/>
              </a:tblGrid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sng" dirty="0" smtClean="0"/>
                        <a:t>과목번호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강사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하명도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B201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이동헌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D441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이창진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34175"/>
              </p:ext>
            </p:extLst>
          </p:nvPr>
        </p:nvGraphicFramePr>
        <p:xfrm>
          <a:off x="5735960" y="2060848"/>
          <a:ext cx="3364147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492"/>
                <a:gridCol w="1338558"/>
                <a:gridCol w="864097"/>
              </a:tblGrid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sng" dirty="0" smtClean="0"/>
                        <a:t>학생번호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sng" dirty="0" smtClean="0"/>
                        <a:t>과목번호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학점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B201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D441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402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7062" y="1484784"/>
            <a:ext cx="10925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제</a:t>
            </a:r>
            <a:r>
              <a:rPr lang="en-US" altLang="ko-KR" b="1" dirty="0"/>
              <a:t> 3</a:t>
            </a:r>
            <a:r>
              <a:rPr lang="ko-KR" altLang="ko-KR" b="1" dirty="0"/>
              <a:t>정규화</a:t>
            </a:r>
            <a:r>
              <a:rPr lang="en-US" altLang="ko-KR" b="1" dirty="0"/>
              <a:t> : </a:t>
            </a:r>
            <a:r>
              <a:rPr lang="ko-KR" altLang="ko-KR" dirty="0" err="1"/>
              <a:t>기본키를</a:t>
            </a:r>
            <a:r>
              <a:rPr lang="ko-KR" altLang="ko-KR" dirty="0"/>
              <a:t> 제외한 </a:t>
            </a:r>
            <a:r>
              <a:rPr lang="ko-KR" altLang="ko-KR" dirty="0" err="1"/>
              <a:t>컬럼</a:t>
            </a:r>
            <a:r>
              <a:rPr lang="ko-KR" altLang="ko-KR" dirty="0"/>
              <a:t> 간의 종속성을 제거한다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즉 </a:t>
            </a:r>
            <a:r>
              <a:rPr lang="ko-KR" altLang="ko-KR" dirty="0"/>
              <a:t>이행함수종속성을 제거한다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9620" y="9807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정규화</a:t>
            </a:r>
            <a:endParaRPr lang="ko-KR" altLang="en-US" sz="24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29642"/>
              </p:ext>
            </p:extLst>
          </p:nvPr>
        </p:nvGraphicFramePr>
        <p:xfrm>
          <a:off x="434443" y="2060848"/>
          <a:ext cx="536755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492"/>
                <a:gridCol w="2333850"/>
                <a:gridCol w="1872208"/>
              </a:tblGrid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sng" dirty="0" smtClean="0"/>
                        <a:t>학생번호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학과전화번호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문예창작학과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02-1111-1111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02-2222-2222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실용음악학과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02-3233-3633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44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920" y="9087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 err="1"/>
              <a:t>엔터티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Entitiy</a:t>
            </a:r>
            <a:r>
              <a:rPr lang="en-US" altLang="ko-KR" sz="2400" b="1" dirty="0"/>
              <a:t>) 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1088976" y="162880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err="1"/>
              <a:t>엔터티</a:t>
            </a:r>
            <a:r>
              <a:rPr lang="en-US" altLang="ko-KR" b="1" dirty="0"/>
              <a:t>(</a:t>
            </a:r>
            <a:r>
              <a:rPr lang="en-US" altLang="ko-KR" b="1" dirty="0" err="1"/>
              <a:t>Entitiy</a:t>
            </a:r>
            <a:r>
              <a:rPr lang="en-US" altLang="ko-KR" b="1" dirty="0"/>
              <a:t>) :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Thomas Bruce : </a:t>
            </a:r>
            <a:r>
              <a:rPr lang="ko-KR" altLang="ko-KR" dirty="0"/>
              <a:t>정보가 저장될 수 있는 장소</a:t>
            </a:r>
            <a:r>
              <a:rPr lang="en-US" altLang="ko-KR" dirty="0"/>
              <a:t>, </a:t>
            </a:r>
            <a:r>
              <a:rPr lang="ko-KR" altLang="ko-KR" dirty="0"/>
              <a:t>사람</a:t>
            </a:r>
            <a:r>
              <a:rPr lang="en-US" altLang="ko-KR" dirty="0"/>
              <a:t>, </a:t>
            </a:r>
            <a:r>
              <a:rPr lang="ko-KR" altLang="ko-KR" dirty="0"/>
              <a:t>사건</a:t>
            </a:r>
            <a:r>
              <a:rPr lang="en-US" altLang="ko-KR" dirty="0"/>
              <a:t>, </a:t>
            </a:r>
            <a:r>
              <a:rPr lang="ko-KR" altLang="ko-KR" dirty="0"/>
              <a:t>개념</a:t>
            </a:r>
            <a:r>
              <a:rPr lang="en-US" altLang="ko-KR" dirty="0"/>
              <a:t>, </a:t>
            </a:r>
            <a:r>
              <a:rPr lang="ko-KR" altLang="ko-KR" dirty="0"/>
              <a:t>물건 등이다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88976" y="2610777"/>
            <a:ext cx="8535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err="1"/>
              <a:t>엔터티의</a:t>
            </a:r>
            <a:r>
              <a:rPr lang="ko-KR" altLang="ko-KR" b="1" dirty="0"/>
              <a:t> 특징</a:t>
            </a:r>
            <a:r>
              <a:rPr lang="en-US" altLang="ko-KR" dirty="0"/>
              <a:t> :   </a:t>
            </a:r>
            <a:r>
              <a:rPr lang="ko-KR" altLang="ko-KR" dirty="0" err="1"/>
              <a:t>엔터티는</a:t>
            </a:r>
            <a:r>
              <a:rPr lang="ko-KR" altLang="ko-KR" dirty="0"/>
              <a:t> 반드시 속성을 가지고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ko-KR" dirty="0"/>
              <a:t>두 개 이상의 </a:t>
            </a:r>
            <a:r>
              <a:rPr lang="ko-KR" altLang="ko-KR" dirty="0" err="1"/>
              <a:t>인스턴스가</a:t>
            </a:r>
            <a:r>
              <a:rPr lang="ko-KR" altLang="ko-KR" dirty="0"/>
              <a:t> 있어야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ko-KR" dirty="0" err="1"/>
              <a:t>엔터티는</a:t>
            </a:r>
            <a:r>
              <a:rPr lang="ko-KR" altLang="ko-KR" dirty="0"/>
              <a:t> </a:t>
            </a:r>
            <a:r>
              <a:rPr lang="ko-KR" altLang="ko-KR" dirty="0" err="1"/>
              <a:t>인스턴스를</a:t>
            </a:r>
            <a:r>
              <a:rPr lang="ko-KR" altLang="ko-KR" dirty="0"/>
              <a:t> 식별할 수 있는 식별자가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ko-KR" dirty="0" err="1"/>
              <a:t>엔터티는</a:t>
            </a:r>
            <a:r>
              <a:rPr lang="ko-KR" altLang="ko-KR" dirty="0"/>
              <a:t> 다른 </a:t>
            </a:r>
            <a:r>
              <a:rPr lang="ko-KR" altLang="ko-KR" dirty="0" err="1"/>
              <a:t>엔터티와</a:t>
            </a:r>
            <a:r>
              <a:rPr lang="ko-KR" altLang="ko-KR" dirty="0"/>
              <a:t> 최소 한 개 이상 관계가 있어야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</a:t>
            </a:r>
            <a:endParaRPr lang="ko-KR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76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7062" y="1484784"/>
            <a:ext cx="11213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제</a:t>
            </a:r>
            <a:r>
              <a:rPr lang="en-US" altLang="ko-KR" b="1" dirty="0"/>
              <a:t> 3</a:t>
            </a:r>
            <a:r>
              <a:rPr lang="ko-KR" altLang="ko-KR" b="1" dirty="0"/>
              <a:t>정규화</a:t>
            </a:r>
            <a:r>
              <a:rPr lang="en-US" altLang="ko-KR" b="1" dirty="0"/>
              <a:t> : </a:t>
            </a:r>
            <a:r>
              <a:rPr lang="ko-KR" altLang="ko-KR" dirty="0" err="1"/>
              <a:t>기본키를</a:t>
            </a:r>
            <a:r>
              <a:rPr lang="ko-KR" altLang="ko-KR" dirty="0"/>
              <a:t> 제외한 </a:t>
            </a:r>
            <a:r>
              <a:rPr lang="ko-KR" altLang="ko-KR" dirty="0" err="1"/>
              <a:t>컬럼</a:t>
            </a:r>
            <a:r>
              <a:rPr lang="ko-KR" altLang="ko-KR" dirty="0"/>
              <a:t> 간의 종속성을 제거한다</a:t>
            </a:r>
            <a:r>
              <a:rPr lang="en-US" altLang="ko-KR" dirty="0"/>
              <a:t>. </a:t>
            </a:r>
            <a:r>
              <a:rPr lang="ko-KR" altLang="ko-KR" dirty="0" smtClean="0"/>
              <a:t>즉 </a:t>
            </a:r>
            <a:r>
              <a:rPr lang="ko-KR" altLang="ko-KR" dirty="0"/>
              <a:t>이행함수종속성을 제거한다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9620" y="9807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정규화</a:t>
            </a:r>
            <a:endParaRPr lang="ko-KR" altLang="en-US" sz="240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9088"/>
              </p:ext>
            </p:extLst>
          </p:nvPr>
        </p:nvGraphicFramePr>
        <p:xfrm>
          <a:off x="783618" y="2430180"/>
          <a:ext cx="2792102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07"/>
                <a:gridCol w="1672395"/>
              </a:tblGrid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sng" dirty="0" smtClean="0"/>
                        <a:t>학생번호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문예창작학과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실용음악학과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35729"/>
              </p:ext>
            </p:extLst>
          </p:nvPr>
        </p:nvGraphicFramePr>
        <p:xfrm>
          <a:off x="5591944" y="2430180"/>
          <a:ext cx="4248472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50"/>
                <a:gridCol w="2544722"/>
              </a:tblGrid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학과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학과전화번호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문예창작학과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02-1111-1111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02-2222-2222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실용음악학과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02-3233-3633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92312" y="2060848"/>
            <a:ext cx="15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테이블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5960" y="2053825"/>
            <a:ext cx="15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491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1979" y="1484784"/>
            <a:ext cx="853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BCNF </a:t>
            </a:r>
            <a:r>
              <a:rPr lang="en-US" altLang="ko-KR" dirty="0"/>
              <a:t>: </a:t>
            </a:r>
            <a:r>
              <a:rPr lang="ko-KR" altLang="en-US" dirty="0"/>
              <a:t>모든 결정자가 </a:t>
            </a:r>
            <a:r>
              <a:rPr lang="ko-KR" altLang="en-US" dirty="0" err="1" smtClean="0"/>
              <a:t>후보키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유일성과 </a:t>
            </a:r>
            <a:r>
              <a:rPr lang="ko-KR" altLang="en-US" dirty="0" err="1" smtClean="0"/>
              <a:t>최소성을</a:t>
            </a:r>
            <a:r>
              <a:rPr lang="ko-KR" altLang="en-US" dirty="0" smtClean="0"/>
              <a:t> 만족시켜라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9620" y="9807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정규화</a:t>
            </a:r>
            <a:endParaRPr lang="ko-KR" altLang="en-US" sz="24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82353"/>
              </p:ext>
            </p:extLst>
          </p:nvPr>
        </p:nvGraphicFramePr>
        <p:xfrm>
          <a:off x="456874" y="2132855"/>
          <a:ext cx="7570205" cy="352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492"/>
                <a:gridCol w="1338558"/>
                <a:gridCol w="2333850"/>
                <a:gridCol w="1872208"/>
                <a:gridCol w="864097"/>
              </a:tblGrid>
              <a:tr h="6480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sng" dirty="0" smtClean="0"/>
                        <a:t>학생번호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sng" dirty="0" smtClean="0"/>
                        <a:t>과목번호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학점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문예창작학과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B201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문예창작학과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02-2222-2222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D441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실용음악학과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02-3233-3633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448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979" y="1484784"/>
            <a:ext cx="853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BCNF </a:t>
            </a:r>
            <a:r>
              <a:rPr lang="en-US" altLang="ko-KR" dirty="0"/>
              <a:t>: </a:t>
            </a:r>
            <a:r>
              <a:rPr lang="ko-KR" altLang="en-US" dirty="0"/>
              <a:t>모든 결정자가 </a:t>
            </a:r>
            <a:r>
              <a:rPr lang="ko-KR" altLang="en-US" dirty="0" err="1" smtClean="0"/>
              <a:t>후보키</a:t>
            </a:r>
            <a:endParaRPr lang="ko-KR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9620" y="9807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정규화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0078" y="2060848"/>
            <a:ext cx="15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성적 테이블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2104" y="2060848"/>
            <a:ext cx="15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테이블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63973"/>
              </p:ext>
            </p:extLst>
          </p:nvPr>
        </p:nvGraphicFramePr>
        <p:xfrm>
          <a:off x="551384" y="2430180"/>
          <a:ext cx="6048673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179"/>
                <a:gridCol w="1373786"/>
                <a:gridCol w="1648354"/>
                <a:gridCol w="1648354"/>
              </a:tblGrid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sng" dirty="0" smtClean="0"/>
                        <a:t>학생번호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sng" dirty="0" smtClean="0"/>
                        <a:t>과목번호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학점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문예창작학과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D441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실용음악학과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50928"/>
              </p:ext>
            </p:extLst>
          </p:nvPr>
        </p:nvGraphicFramePr>
        <p:xfrm>
          <a:off x="7032104" y="2430180"/>
          <a:ext cx="4248472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50"/>
                <a:gridCol w="2544722"/>
              </a:tblGrid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학과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학과전화번호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문예창작학과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02-1111-1111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02-2222-2222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실용음악학과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02-3233-3633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7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98042"/>
              </p:ext>
            </p:extLst>
          </p:nvPr>
        </p:nvGraphicFramePr>
        <p:xfrm>
          <a:off x="2243571" y="1124744"/>
          <a:ext cx="7704858" cy="199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143"/>
                <a:gridCol w="1284143"/>
                <a:gridCol w="1284143"/>
                <a:gridCol w="1284143"/>
                <a:gridCol w="1284143"/>
                <a:gridCol w="1284143"/>
              </a:tblGrid>
              <a:tr h="4979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u="sng" dirty="0" smtClean="0"/>
                        <a:t>학생번호</a:t>
                      </a:r>
                      <a:endParaRPr lang="ko-KR" altLang="en-US" sz="1300" u="sng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학과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학과전화번호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u="sng" dirty="0" smtClean="0"/>
                        <a:t>과목번호</a:t>
                      </a:r>
                      <a:endParaRPr lang="ko-KR" altLang="en-US" sz="1300" u="sng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강사</a:t>
                      </a:r>
                      <a:endParaRPr lang="en-US" altLang="ko-KR" sz="1300" dirty="0" smtClean="0"/>
                    </a:p>
                    <a:p>
                      <a:pPr latinLnBrk="1"/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학점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</a:tr>
              <a:tr h="497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11002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문예창작학과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02-1111-1111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A101, B201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하명도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A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</a:tr>
              <a:tr h="497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24516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컴퓨터공학과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02-2222-2222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A101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이동헌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B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</a:tr>
              <a:tr h="497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42555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실용음악학과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02-3233-3633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D441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이창진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B</a:t>
                      </a:r>
                      <a:endParaRPr lang="ko-KR" altLang="en-US" sz="1300" dirty="0"/>
                    </a:p>
                  </a:txBody>
                  <a:tcPr marL="63238" marR="63238" marT="31620" marB="3162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41808"/>
              </p:ext>
            </p:extLst>
          </p:nvPr>
        </p:nvGraphicFramePr>
        <p:xfrm>
          <a:off x="551385" y="4068343"/>
          <a:ext cx="3528392" cy="267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930"/>
                <a:gridCol w="1321731"/>
                <a:gridCol w="1321731"/>
              </a:tblGrid>
              <a:tr h="53460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u="sng" dirty="0" smtClean="0"/>
                        <a:t>학생번호</a:t>
                      </a:r>
                      <a:endParaRPr lang="ko-KR" altLang="en-US" sz="1300" u="sng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u="sng" dirty="0" smtClean="0"/>
                        <a:t>과목번호</a:t>
                      </a:r>
                      <a:endParaRPr lang="ko-KR" altLang="en-US" sz="1300" u="sng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학점</a:t>
                      </a:r>
                      <a:endParaRPr lang="en-US" altLang="ko-KR" sz="1300" dirty="0" smtClean="0"/>
                    </a:p>
                    <a:p>
                      <a:pPr latinLnBrk="1"/>
                      <a:endParaRPr lang="ko-KR" altLang="en-US" sz="1300" dirty="0"/>
                    </a:p>
                  </a:txBody>
                  <a:tcPr marL="67887" marR="67887" marT="33944" marB="33944"/>
                </a:tc>
              </a:tr>
              <a:tr h="5346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11002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A101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A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</a:tr>
              <a:tr h="5346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11002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B201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A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</a:tr>
              <a:tr h="5346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24516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A101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B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</a:tr>
              <a:tr h="5346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42555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D441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B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3664"/>
              </p:ext>
            </p:extLst>
          </p:nvPr>
        </p:nvGraphicFramePr>
        <p:xfrm>
          <a:off x="4237143" y="4068343"/>
          <a:ext cx="2146889" cy="213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59"/>
                <a:gridCol w="1285930"/>
              </a:tblGrid>
              <a:tr h="53460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u="sng" dirty="0" smtClean="0"/>
                        <a:t>과목번호</a:t>
                      </a:r>
                      <a:endParaRPr lang="ko-KR" altLang="en-US" sz="1300" u="sng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강사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</a:tr>
              <a:tr h="5346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A101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하명도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</a:tr>
              <a:tr h="5346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B201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이동헌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</a:tr>
              <a:tr h="5346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D441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이창진</a:t>
                      </a:r>
                      <a:endParaRPr lang="ko-KR" altLang="en-US" sz="1300" dirty="0"/>
                    </a:p>
                  </a:txBody>
                  <a:tcPr marL="67887" marR="67887" marT="33944" marB="33944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0078" y="3699011"/>
            <a:ext cx="116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성적 테이블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165135" y="3699011"/>
            <a:ext cx="116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과목 테이블</a:t>
            </a:r>
            <a:endParaRPr lang="ko-KR" altLang="en-US" sz="1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13404"/>
              </p:ext>
            </p:extLst>
          </p:nvPr>
        </p:nvGraphicFramePr>
        <p:xfrm>
          <a:off x="6528048" y="4064084"/>
          <a:ext cx="2014881" cy="200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21"/>
                <a:gridCol w="1206860"/>
              </a:tblGrid>
              <a:tr h="50173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u="sng" dirty="0" smtClean="0"/>
                        <a:t>학생번호</a:t>
                      </a:r>
                      <a:endParaRPr lang="ko-KR" altLang="en-US" sz="1300" u="sng" dirty="0"/>
                    </a:p>
                  </a:txBody>
                  <a:tcPr marL="63713" marR="63713" marT="31857" marB="318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학과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</a:tr>
              <a:tr h="501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11002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문예창작학과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</a:tr>
              <a:tr h="501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24516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컴퓨터공학과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</a:tr>
              <a:tr h="501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42555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실용음악학과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020892"/>
              </p:ext>
            </p:extLst>
          </p:nvPr>
        </p:nvGraphicFramePr>
        <p:xfrm>
          <a:off x="8712721" y="4064084"/>
          <a:ext cx="2960225" cy="200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129"/>
                <a:gridCol w="1773096"/>
              </a:tblGrid>
              <a:tr h="501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u="sng" dirty="0" smtClean="0"/>
                        <a:t>학과</a:t>
                      </a:r>
                      <a:endParaRPr lang="ko-KR" altLang="en-US" sz="1300" u="sng" dirty="0"/>
                    </a:p>
                  </a:txBody>
                  <a:tcPr marL="63713" marR="63713" marT="31857" marB="318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학과전화번호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</a:tr>
              <a:tr h="501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문예창작학과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02-1111-1111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</a:tr>
              <a:tr h="501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컴퓨터공학과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02-2222-2222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</a:tr>
              <a:tr h="501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실용음악학과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02-3233-3633</a:t>
                      </a:r>
                      <a:endParaRPr lang="ko-KR" altLang="en-US" sz="1300" dirty="0"/>
                    </a:p>
                  </a:txBody>
                  <a:tcPr marL="63713" marR="63713" marT="31857" marB="31857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36742" y="3694752"/>
            <a:ext cx="109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학생 테이블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688288" y="3694752"/>
            <a:ext cx="109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학과 테이블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4858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0" y="112474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반</a:t>
            </a:r>
            <a:r>
              <a:rPr lang="ko-KR" altLang="ko-KR" sz="2400" b="1" dirty="0"/>
              <a:t>정규화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389620" y="1707772"/>
            <a:ext cx="853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데이터베이스 성능향상을 위해서 데이터 중복을 허용하고 조인을 줄이는 방법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35360" y="2355845"/>
            <a:ext cx="853244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수행하는 경우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수행속도가 </a:t>
            </a:r>
            <a:r>
              <a:rPr lang="ko-KR" altLang="en-US" dirty="0"/>
              <a:t>느린 경우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2) </a:t>
            </a:r>
            <a:r>
              <a:rPr lang="ko-KR" altLang="en-US" dirty="0" smtClean="0"/>
              <a:t>다량의 </a:t>
            </a:r>
            <a:r>
              <a:rPr lang="ko-KR" altLang="en-US" dirty="0"/>
              <a:t>범위를 자주 처리해야 하는 경우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3) </a:t>
            </a:r>
            <a:r>
              <a:rPr lang="ko-KR" altLang="en-US" dirty="0" smtClean="0"/>
              <a:t>특정 </a:t>
            </a:r>
            <a:r>
              <a:rPr lang="ko-KR" altLang="en-US" dirty="0"/>
              <a:t>범위의 데이터만 자주 처리하는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반정규화는 최후의 수단이다</a:t>
            </a:r>
            <a:r>
              <a:rPr lang="en-US" altLang="ko-KR" b="1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절차 </a:t>
            </a:r>
            <a:r>
              <a:rPr lang="en-US" altLang="ko-KR" dirty="0"/>
              <a:t>: </a:t>
            </a:r>
            <a:r>
              <a:rPr lang="ko-KR" altLang="en-US" dirty="0"/>
              <a:t>대상 조사 및 검토 </a:t>
            </a:r>
            <a:r>
              <a:rPr lang="en-US" altLang="ko-KR" dirty="0"/>
              <a:t>– </a:t>
            </a:r>
            <a:r>
              <a:rPr lang="ko-KR" altLang="en-US" dirty="0"/>
              <a:t>다른 방법 검토 </a:t>
            </a:r>
            <a:r>
              <a:rPr lang="en-US" altLang="ko-KR" dirty="0"/>
              <a:t>– </a:t>
            </a:r>
            <a:r>
              <a:rPr lang="ko-KR" altLang="en-US" dirty="0"/>
              <a:t>반정규화 수행</a:t>
            </a:r>
            <a:endParaRPr lang="ko-KR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3850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116" y="9087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반</a:t>
            </a:r>
            <a:r>
              <a:rPr lang="ko-KR" altLang="ko-KR" sz="2400" b="1" dirty="0"/>
              <a:t>정규화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479376" y="1556791"/>
            <a:ext cx="853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데이터베이스 성능향상을 위해서 데이터 중복을 허용하고 조인을 줄이는 방법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25116" y="2204864"/>
            <a:ext cx="8532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계산된 </a:t>
            </a:r>
            <a:r>
              <a:rPr lang="ko-KR" altLang="en-US" dirty="0" err="1"/>
              <a:t>컬럼</a:t>
            </a:r>
            <a:r>
              <a:rPr lang="ko-KR" altLang="en-US" dirty="0"/>
              <a:t> 추가 </a:t>
            </a:r>
            <a:r>
              <a:rPr lang="en-US" altLang="ko-KR" dirty="0"/>
              <a:t>: </a:t>
            </a:r>
            <a:r>
              <a:rPr lang="ko-KR" altLang="en-US" dirty="0"/>
              <a:t>미리 필요한 연산을 마친 특정 </a:t>
            </a:r>
            <a:r>
              <a:rPr lang="ko-KR" altLang="en-US" dirty="0" err="1"/>
              <a:t>컬럼을</a:t>
            </a:r>
            <a:r>
              <a:rPr lang="ko-KR" altLang="en-US" dirty="0"/>
              <a:t> 추가한다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테이블을 수직 분할 한다</a:t>
            </a:r>
            <a:r>
              <a:rPr lang="en-US" altLang="ko-KR" dirty="0"/>
              <a:t>. </a:t>
            </a:r>
            <a:r>
              <a:rPr lang="ko-KR" altLang="en-US" dirty="0" err="1"/>
              <a:t>컬럼을</a:t>
            </a:r>
            <a:r>
              <a:rPr lang="ko-KR" altLang="en-US" dirty="0"/>
              <a:t> 분할하여 새로운 테이블을 만든다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테이블을 수평 분할 한다</a:t>
            </a:r>
            <a:r>
              <a:rPr lang="en-US" altLang="ko-KR" dirty="0"/>
              <a:t>. </a:t>
            </a:r>
            <a:r>
              <a:rPr lang="ko-KR" altLang="en-US" dirty="0"/>
              <a:t>특정 값을 기준으로 </a:t>
            </a:r>
            <a:r>
              <a:rPr lang="en-US" altLang="ko-KR" dirty="0"/>
              <a:t>ROW</a:t>
            </a:r>
            <a:r>
              <a:rPr lang="ko-KR" altLang="en-US" dirty="0"/>
              <a:t>를 분리한다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테이블 병합 </a:t>
            </a:r>
            <a:r>
              <a:rPr lang="en-US" altLang="ko-KR" dirty="0"/>
              <a:t>: </a:t>
            </a:r>
            <a:r>
              <a:rPr lang="ko-KR" altLang="en-US" dirty="0"/>
              <a:t>정규화를 통해 분리한 테이블을 다시 하나로 합친다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225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0" y="9807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반</a:t>
            </a:r>
            <a:r>
              <a:rPr lang="ko-KR" altLang="ko-KR" sz="2400" b="1" dirty="0"/>
              <a:t>정규화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389620" y="1475492"/>
            <a:ext cx="853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데이터베이스 성능향상을 위해서 데이터 중복을 허용하고 조인을 줄이는 방법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35360" y="2377911"/>
            <a:ext cx="8532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테이블 </a:t>
            </a:r>
            <a:r>
              <a:rPr lang="ko-KR" altLang="en-US" b="1" dirty="0" smtClean="0"/>
              <a:t>병합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1:1 </a:t>
            </a:r>
            <a:r>
              <a:rPr lang="ko-KR" altLang="en-US" dirty="0"/>
              <a:t>관계의 테이블을 하나의 테이블로 합친다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  1:n</a:t>
            </a:r>
            <a:r>
              <a:rPr lang="ko-KR" altLang="en-US" dirty="0" smtClean="0"/>
              <a:t> </a:t>
            </a:r>
            <a:r>
              <a:rPr lang="ko-KR" altLang="en-US" dirty="0"/>
              <a:t>관계의 테이블을 하나의 테이블로 합친다</a:t>
            </a:r>
            <a:r>
              <a:rPr lang="en-US" altLang="ko-KR" dirty="0"/>
              <a:t>. (</a:t>
            </a:r>
            <a:r>
              <a:rPr lang="ko-KR" altLang="en-US" dirty="0"/>
              <a:t>다량의 중복 발생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  슈퍼타입과 </a:t>
            </a:r>
            <a:r>
              <a:rPr lang="ko-KR" altLang="en-US" dirty="0"/>
              <a:t>서브타입 관계가 발생하면 하나의 테이블로 합친다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슈퍼타입 </a:t>
            </a:r>
            <a:r>
              <a:rPr lang="en-US" altLang="ko-KR" dirty="0"/>
              <a:t>: </a:t>
            </a:r>
            <a:r>
              <a:rPr lang="ko-KR" altLang="en-US" dirty="0"/>
              <a:t>고객</a:t>
            </a:r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서브타입 </a:t>
            </a:r>
            <a:r>
              <a:rPr lang="en-US" altLang="ko-KR" dirty="0"/>
              <a:t>: </a:t>
            </a:r>
            <a:r>
              <a:rPr lang="ko-KR" altLang="en-US" dirty="0"/>
              <a:t>개인고객</a:t>
            </a:r>
            <a:r>
              <a:rPr lang="en-US" altLang="ko-KR" dirty="0"/>
              <a:t>, </a:t>
            </a:r>
            <a:r>
              <a:rPr lang="ko-KR" altLang="en-US" dirty="0"/>
              <a:t>법인 </a:t>
            </a:r>
            <a:r>
              <a:rPr lang="ko-KR" altLang="en-US" dirty="0" smtClean="0"/>
              <a:t>고객</a:t>
            </a:r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배타적 </a:t>
            </a:r>
            <a:r>
              <a:rPr lang="ko-KR" altLang="en-US" dirty="0"/>
              <a:t>관계 </a:t>
            </a:r>
            <a:r>
              <a:rPr lang="en-US" altLang="ko-KR" dirty="0"/>
              <a:t>: </a:t>
            </a:r>
            <a:r>
              <a:rPr lang="ko-KR" altLang="en-US" dirty="0"/>
              <a:t>개인 고객일 수는 있어도 법인 고객일 수는 없다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포괄적 </a:t>
            </a:r>
            <a:r>
              <a:rPr lang="ko-KR" altLang="en-US" dirty="0"/>
              <a:t>관계 </a:t>
            </a:r>
            <a:r>
              <a:rPr lang="en-US" altLang="ko-KR" dirty="0"/>
              <a:t>: </a:t>
            </a:r>
            <a:r>
              <a:rPr lang="ko-KR" altLang="en-US" dirty="0"/>
              <a:t>개인고객일 수도 법인고객일 수도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236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그림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36"/>
          <a:stretch/>
        </p:blipFill>
        <p:spPr bwMode="auto">
          <a:xfrm>
            <a:off x="551384" y="661611"/>
            <a:ext cx="6840761" cy="617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831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3392" y="908720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err="1"/>
              <a:t>엔터티</a:t>
            </a:r>
            <a:r>
              <a:rPr lang="ko-KR" altLang="ko-KR" b="1" dirty="0"/>
              <a:t> </a:t>
            </a:r>
            <a:r>
              <a:rPr lang="ko-KR" altLang="ko-KR" b="1" dirty="0" smtClean="0"/>
              <a:t>분류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1) </a:t>
            </a:r>
            <a:r>
              <a:rPr lang="ko-KR" altLang="ko-KR" b="1" dirty="0" smtClean="0"/>
              <a:t>유</a:t>
            </a:r>
            <a:r>
              <a:rPr lang="en-US" altLang="ko-KR" b="1" dirty="0"/>
              <a:t>/</a:t>
            </a:r>
            <a:r>
              <a:rPr lang="ko-KR" altLang="ko-KR" b="1" dirty="0" smtClean="0"/>
              <a:t>무형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ko-KR" b="1" dirty="0" err="1" smtClean="0"/>
              <a:t>유형엔터티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물리적 형태가 존재하는 것</a:t>
            </a:r>
          </a:p>
          <a:p>
            <a:r>
              <a:rPr lang="en-US" altLang="ko-KR" dirty="0"/>
              <a:t>		ex) </a:t>
            </a:r>
            <a:r>
              <a:rPr lang="ko-KR" altLang="ko-KR" dirty="0"/>
              <a:t>고객</a:t>
            </a:r>
            <a:r>
              <a:rPr lang="en-US" altLang="ko-KR" dirty="0"/>
              <a:t>, </a:t>
            </a:r>
            <a:r>
              <a:rPr lang="ko-KR" altLang="ko-KR" dirty="0"/>
              <a:t>강사</a:t>
            </a:r>
            <a:r>
              <a:rPr lang="en-US" altLang="ko-KR" dirty="0"/>
              <a:t>, </a:t>
            </a:r>
            <a:r>
              <a:rPr lang="ko-KR" altLang="ko-KR" dirty="0"/>
              <a:t>사원</a:t>
            </a:r>
            <a:endParaRPr lang="en-US" altLang="ko-KR" dirty="0"/>
          </a:p>
          <a:p>
            <a:endParaRPr lang="ko-KR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ko-KR" b="1" dirty="0" err="1" smtClean="0"/>
              <a:t>무형엔터티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물리적 형태가 존재하지 않는</a:t>
            </a:r>
            <a:r>
              <a:rPr lang="en-US" altLang="ko-KR" dirty="0"/>
              <a:t>, </a:t>
            </a:r>
            <a:r>
              <a:rPr lang="ko-KR" altLang="ko-KR" dirty="0"/>
              <a:t>개념적으로 사용되는 것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ex)  </a:t>
            </a:r>
            <a:r>
              <a:rPr lang="ko-KR" altLang="ko-KR" dirty="0"/>
              <a:t>거래소 종목</a:t>
            </a:r>
            <a:r>
              <a:rPr lang="en-US" altLang="ko-KR" dirty="0"/>
              <a:t>, </a:t>
            </a:r>
            <a:r>
              <a:rPr lang="ko-KR" altLang="ko-KR" dirty="0"/>
              <a:t>코스닥 종목 등등</a:t>
            </a:r>
            <a:endParaRPr lang="en-US" altLang="ko-KR" dirty="0"/>
          </a:p>
          <a:p>
            <a:endParaRPr lang="ko-KR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ko-KR" b="1" dirty="0" err="1" smtClean="0"/>
              <a:t>사건엔터티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 err="1"/>
              <a:t>비지니스</a:t>
            </a:r>
            <a:r>
              <a:rPr lang="ko-KR" altLang="ko-KR" dirty="0"/>
              <a:t> 프로세스 과정에서 생성되는 </a:t>
            </a:r>
            <a:r>
              <a:rPr lang="ko-KR" altLang="ko-KR" dirty="0" err="1"/>
              <a:t>엔터티</a:t>
            </a:r>
            <a:endParaRPr lang="ko-KR" altLang="ko-KR" dirty="0"/>
          </a:p>
          <a:p>
            <a:r>
              <a:rPr lang="en-US" altLang="ko-KR" dirty="0"/>
              <a:t>		ex) </a:t>
            </a:r>
            <a:r>
              <a:rPr lang="ko-KR" altLang="ko-KR" dirty="0"/>
              <a:t>환불</a:t>
            </a:r>
            <a:r>
              <a:rPr lang="en-US" altLang="ko-KR" dirty="0"/>
              <a:t> </a:t>
            </a:r>
            <a:r>
              <a:rPr lang="ko-KR" altLang="ko-KR" dirty="0"/>
              <a:t>건</a:t>
            </a:r>
            <a:r>
              <a:rPr lang="en-US" altLang="ko-KR" dirty="0"/>
              <a:t>, </a:t>
            </a:r>
            <a:r>
              <a:rPr lang="ko-KR" altLang="ko-KR" dirty="0"/>
              <a:t>수수료 등등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069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23392" y="908720"/>
            <a:ext cx="8784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err="1"/>
              <a:t>엔터티</a:t>
            </a:r>
            <a:r>
              <a:rPr lang="ko-KR" altLang="ko-KR" b="1" dirty="0"/>
              <a:t> </a:t>
            </a:r>
            <a:r>
              <a:rPr lang="ko-KR" altLang="ko-KR" b="1" dirty="0" smtClean="0"/>
              <a:t>분류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) </a:t>
            </a:r>
            <a:r>
              <a:rPr lang="ko-KR" altLang="ko-KR" b="1" dirty="0"/>
              <a:t>발생 시점</a:t>
            </a:r>
            <a:endParaRPr lang="en-US" altLang="ko-KR" b="1" dirty="0"/>
          </a:p>
          <a:p>
            <a:endParaRPr lang="ko-KR" altLang="ko-KR" sz="2000" b="1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ko-KR" b="1" dirty="0" smtClean="0"/>
              <a:t>기본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키</a:t>
            </a:r>
            <a:r>
              <a:rPr lang="en-US" altLang="ko-KR" b="1" dirty="0" smtClean="0"/>
              <a:t>)</a:t>
            </a:r>
            <a:r>
              <a:rPr lang="ko-KR" altLang="ko-KR" b="1" dirty="0" err="1" smtClean="0"/>
              <a:t>엔터티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독립적으로 생성되는 것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             ex) </a:t>
            </a:r>
            <a:r>
              <a:rPr lang="ko-KR" altLang="ko-KR" dirty="0" smtClean="0"/>
              <a:t>고객</a:t>
            </a:r>
            <a:r>
              <a:rPr lang="en-US" altLang="ko-KR" dirty="0" smtClean="0"/>
              <a:t>, </a:t>
            </a:r>
            <a:r>
              <a:rPr lang="ko-KR" altLang="ko-KR" dirty="0" smtClean="0"/>
              <a:t>상품</a:t>
            </a:r>
            <a:r>
              <a:rPr lang="en-US" altLang="ko-KR" dirty="0" smtClean="0"/>
              <a:t>, </a:t>
            </a:r>
            <a:r>
              <a:rPr lang="ko-KR" altLang="ko-KR" dirty="0" smtClean="0"/>
              <a:t>부서 </a:t>
            </a:r>
            <a:endParaRPr lang="en-US" altLang="ko-KR" dirty="0" smtClean="0"/>
          </a:p>
          <a:p>
            <a:endParaRPr lang="ko-KR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ko-KR" b="1" dirty="0" smtClean="0"/>
              <a:t>중심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메인</a:t>
            </a:r>
            <a:r>
              <a:rPr lang="en-US" altLang="ko-KR" b="1" dirty="0" smtClean="0"/>
              <a:t>)</a:t>
            </a:r>
            <a:r>
              <a:rPr lang="ko-KR" altLang="ko-KR" b="1" dirty="0" err="1" smtClean="0"/>
              <a:t>엔터티</a:t>
            </a:r>
            <a:r>
              <a:rPr lang="en-US" altLang="ko-KR" dirty="0" smtClean="0"/>
              <a:t> : </a:t>
            </a:r>
            <a:r>
              <a:rPr lang="ko-KR" altLang="ko-KR" dirty="0" err="1" smtClean="0"/>
              <a:t>기본엔터티로</a:t>
            </a:r>
            <a:r>
              <a:rPr lang="ko-KR" altLang="ko-KR" dirty="0" smtClean="0"/>
              <a:t> 부터 발생되고 </a:t>
            </a:r>
            <a:r>
              <a:rPr lang="ko-KR" altLang="ko-KR" dirty="0" err="1" smtClean="0"/>
              <a:t>행위엔터티를</a:t>
            </a:r>
            <a:r>
              <a:rPr lang="ko-KR" altLang="ko-KR" dirty="0" smtClean="0"/>
              <a:t> 생성하는 것</a:t>
            </a:r>
          </a:p>
          <a:p>
            <a:r>
              <a:rPr lang="en-US" altLang="ko-KR" dirty="0" smtClean="0"/>
              <a:t>	  ex)</a:t>
            </a:r>
            <a:r>
              <a:rPr lang="ko-KR" altLang="ko-KR" dirty="0" smtClean="0"/>
              <a:t>계좌</a:t>
            </a:r>
            <a:r>
              <a:rPr lang="en-US" altLang="ko-KR" dirty="0" smtClean="0"/>
              <a:t>, </a:t>
            </a:r>
            <a:r>
              <a:rPr lang="ko-KR" altLang="ko-KR" dirty="0" smtClean="0"/>
              <a:t>고객이 계좌를 개설한다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주문</a:t>
            </a:r>
            <a:r>
              <a:rPr lang="en-US" altLang="ko-KR" dirty="0" smtClean="0"/>
              <a:t>, </a:t>
            </a:r>
            <a:r>
              <a:rPr lang="ko-KR" altLang="ko-KR" dirty="0" smtClean="0"/>
              <a:t>고객이 상품을 주문한다</a:t>
            </a:r>
            <a:r>
              <a:rPr lang="en-US" altLang="ko-KR" dirty="0" smtClean="0"/>
              <a:t>.</a:t>
            </a:r>
          </a:p>
          <a:p>
            <a:endParaRPr lang="ko-KR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ko-KR" b="1" dirty="0" smtClean="0"/>
              <a:t>행위</a:t>
            </a:r>
            <a:r>
              <a:rPr lang="en-US" altLang="ko-KR" b="1" dirty="0" smtClean="0"/>
              <a:t>(Activity)</a:t>
            </a:r>
            <a:r>
              <a:rPr lang="ko-KR" altLang="ko-KR" b="1" dirty="0" err="1" smtClean="0"/>
              <a:t>엔터티</a:t>
            </a:r>
            <a:r>
              <a:rPr lang="en-US" altLang="ko-KR" dirty="0" smtClean="0"/>
              <a:t> : </a:t>
            </a:r>
            <a:r>
              <a:rPr lang="ko-KR" altLang="ko-KR" dirty="0" err="1" smtClean="0"/>
              <a:t>중심엔터티에</a:t>
            </a:r>
            <a:r>
              <a:rPr lang="ko-KR" altLang="ko-KR" dirty="0" smtClean="0"/>
              <a:t> 의해 생성되는 것</a:t>
            </a:r>
            <a:r>
              <a:rPr lang="en-US" altLang="ko-KR" dirty="0" smtClean="0"/>
              <a:t>,</a:t>
            </a:r>
            <a:endParaRPr lang="ko-KR" altLang="ko-KR" dirty="0" smtClean="0"/>
          </a:p>
          <a:p>
            <a:r>
              <a:rPr lang="en-US" altLang="ko-KR" dirty="0" smtClean="0"/>
              <a:t>	  ex) </a:t>
            </a:r>
            <a:r>
              <a:rPr lang="ko-KR" altLang="ko-KR" dirty="0" smtClean="0"/>
              <a:t>주문 이력</a:t>
            </a:r>
            <a:r>
              <a:rPr lang="en-US" altLang="ko-KR" dirty="0" smtClean="0"/>
              <a:t>, </a:t>
            </a:r>
            <a:r>
              <a:rPr lang="ko-KR" altLang="ko-KR" dirty="0" smtClean="0"/>
              <a:t>채결 이력 등등</a:t>
            </a:r>
            <a:endParaRPr lang="ko-K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752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95400" y="932527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속성</a:t>
            </a:r>
            <a:r>
              <a:rPr lang="en-US" altLang="ko-KR" dirty="0"/>
              <a:t>  : </a:t>
            </a:r>
            <a:r>
              <a:rPr lang="ko-KR" altLang="ko-KR" b="1" dirty="0" err="1"/>
              <a:t>엔터티의</a:t>
            </a:r>
            <a:r>
              <a:rPr lang="ko-KR" altLang="ko-KR" b="1" dirty="0"/>
              <a:t> </a:t>
            </a:r>
            <a:r>
              <a:rPr lang="ko-KR" altLang="ko-KR" b="1" dirty="0" smtClean="0"/>
              <a:t>항목</a:t>
            </a:r>
            <a:endParaRPr lang="ko-KR" altLang="ko-KR" b="1" dirty="0"/>
          </a:p>
          <a:p>
            <a:r>
              <a:rPr lang="ko-KR" altLang="ko-KR" dirty="0"/>
              <a:t>속성은 더 이상 분리되지 않는 단위이다</a:t>
            </a:r>
            <a:r>
              <a:rPr lang="en-US" altLang="ko-KR" dirty="0"/>
              <a:t>. </a:t>
            </a:r>
          </a:p>
          <a:p>
            <a:r>
              <a:rPr lang="ko-KR" altLang="ko-KR" dirty="0" err="1"/>
              <a:t>인스턴스의</a:t>
            </a:r>
            <a:r>
              <a:rPr lang="ko-KR" altLang="ko-KR" dirty="0"/>
              <a:t> 구성요소이다</a:t>
            </a:r>
            <a:r>
              <a:rPr lang="en-US" altLang="ko-KR" dirty="0" smtClean="0"/>
              <a:t>. (</a:t>
            </a:r>
            <a:r>
              <a:rPr lang="ko-KR" altLang="ko-KR" dirty="0" err="1"/>
              <a:t>인스턴스는</a:t>
            </a:r>
            <a:r>
              <a:rPr lang="ko-KR" altLang="ko-KR" dirty="0"/>
              <a:t> 속성들의 값의 집합이다</a:t>
            </a:r>
            <a:r>
              <a:rPr lang="en-US" altLang="ko-KR" dirty="0"/>
              <a:t>.)</a:t>
            </a:r>
            <a:endParaRPr lang="ko-KR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95400" y="2144464"/>
            <a:ext cx="113772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속성의 종류</a:t>
            </a:r>
            <a:endParaRPr lang="en-US" altLang="ko-KR" b="1" dirty="0"/>
          </a:p>
          <a:p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분해여부</a:t>
            </a:r>
            <a:r>
              <a:rPr lang="en-US" altLang="ko-KR" b="1" dirty="0"/>
              <a:t>(</a:t>
            </a:r>
            <a:r>
              <a:rPr lang="ko-KR" altLang="en-US" b="1" dirty="0"/>
              <a:t>의미</a:t>
            </a:r>
            <a:r>
              <a:rPr lang="en-US" altLang="ko-KR" b="1" dirty="0"/>
              <a:t>,</a:t>
            </a:r>
            <a:r>
              <a:rPr lang="ko-KR" altLang="en-US" b="1" dirty="0"/>
              <a:t>속성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endParaRPr lang="ko-KR" altLang="ko-KR" b="1" dirty="0"/>
          </a:p>
          <a:p>
            <a:r>
              <a:rPr lang="ko-KR" altLang="ko-KR" dirty="0" smtClean="0"/>
              <a:t>단일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/>
              <a:t>하나의 의미로 구성된 것으로 회원</a:t>
            </a:r>
            <a:r>
              <a:rPr lang="en-US" altLang="ko-KR" dirty="0"/>
              <a:t>ID, </a:t>
            </a:r>
            <a:r>
              <a:rPr lang="ko-KR" altLang="ko-KR" dirty="0"/>
              <a:t>이름 등이다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 smtClean="0"/>
              <a:t>복합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/>
              <a:t>여러 개의 의미가 있는 속성</a:t>
            </a:r>
            <a:r>
              <a:rPr lang="en-US" altLang="ko-KR" dirty="0"/>
              <a:t>. </a:t>
            </a:r>
            <a:r>
              <a:rPr lang="ko-KR" altLang="ko-KR" dirty="0"/>
              <a:t>주소</a:t>
            </a:r>
            <a:r>
              <a:rPr lang="en-US" altLang="ko-KR" dirty="0"/>
              <a:t>(</a:t>
            </a:r>
            <a:r>
              <a:rPr lang="ko-KR" altLang="ko-KR" dirty="0"/>
              <a:t>도</a:t>
            </a:r>
            <a:r>
              <a:rPr lang="en-US" altLang="ko-KR" dirty="0"/>
              <a:t>,</a:t>
            </a:r>
            <a:r>
              <a:rPr lang="ko-KR" altLang="ko-KR" dirty="0"/>
              <a:t>시</a:t>
            </a:r>
            <a:r>
              <a:rPr lang="en-US" altLang="ko-KR" dirty="0"/>
              <a:t>,</a:t>
            </a:r>
            <a:r>
              <a:rPr lang="ko-KR" altLang="ko-KR" dirty="0"/>
              <a:t>군 등으로 분해가능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ko-KR" altLang="ko-KR" dirty="0" smtClean="0"/>
              <a:t>다중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/>
              <a:t>하나의 속성이 여러</a:t>
            </a:r>
            <a:r>
              <a:rPr lang="en-US" altLang="ko-KR" dirty="0"/>
              <a:t> </a:t>
            </a:r>
            <a:r>
              <a:rPr lang="ko-KR" altLang="ko-KR" dirty="0"/>
              <a:t>개의 값을 가지는 경우</a:t>
            </a:r>
            <a:r>
              <a:rPr lang="en-US" altLang="ko-KR" dirty="0"/>
              <a:t>. </a:t>
            </a:r>
            <a:r>
              <a:rPr lang="ko-KR" altLang="ko-KR" dirty="0"/>
              <a:t>분해해야 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</a:p>
          <a:p>
            <a:r>
              <a:rPr lang="en-US" altLang="ko-KR" b="1" dirty="0"/>
              <a:t>2. </a:t>
            </a:r>
            <a:r>
              <a:rPr lang="ko-KR" altLang="en-US" b="1" dirty="0"/>
              <a:t>특성에 따른 분류</a:t>
            </a:r>
            <a:endParaRPr lang="en-US" altLang="ko-KR" b="1" dirty="0"/>
          </a:p>
          <a:p>
            <a:endParaRPr lang="ko-KR" altLang="ko-KR" b="1" dirty="0"/>
          </a:p>
          <a:p>
            <a:r>
              <a:rPr lang="ko-KR" altLang="ko-KR" dirty="0" smtClean="0"/>
              <a:t>기본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 err="1"/>
              <a:t>비지니스</a:t>
            </a:r>
            <a:r>
              <a:rPr lang="ko-KR" altLang="ko-KR" dirty="0"/>
              <a:t> 프로세스에서 도출되는 본래의 </a:t>
            </a:r>
            <a:r>
              <a:rPr lang="ko-KR" altLang="ko-KR" dirty="0" smtClean="0"/>
              <a:t>속성</a:t>
            </a:r>
            <a:endParaRPr lang="ko-KR" altLang="ko-KR" dirty="0"/>
          </a:p>
          <a:p>
            <a:r>
              <a:rPr lang="ko-KR" altLang="ko-KR" dirty="0" smtClean="0"/>
              <a:t>설계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데이터모델링 과정에서 발생되는 속성</a:t>
            </a:r>
            <a:r>
              <a:rPr lang="en-US" altLang="ko-KR" dirty="0"/>
              <a:t>(</a:t>
            </a:r>
            <a:r>
              <a:rPr lang="ko-KR" altLang="ko-KR" dirty="0"/>
              <a:t>유일한 값을 부여한다</a:t>
            </a:r>
            <a:r>
              <a:rPr lang="en-US" altLang="ko-KR" dirty="0" smtClean="0"/>
              <a:t>) ex</a:t>
            </a:r>
            <a:r>
              <a:rPr lang="en-US" altLang="ko-KR" dirty="0"/>
              <a:t>) </a:t>
            </a:r>
            <a:r>
              <a:rPr lang="ko-KR" altLang="ko-KR" dirty="0"/>
              <a:t>상품코드</a:t>
            </a:r>
            <a:r>
              <a:rPr lang="en-US" altLang="ko-KR" dirty="0"/>
              <a:t>, </a:t>
            </a:r>
            <a:r>
              <a:rPr lang="ko-KR" altLang="ko-KR" dirty="0" smtClean="0"/>
              <a:t>지점코드</a:t>
            </a:r>
            <a:endParaRPr lang="ko-KR" altLang="ko-KR" dirty="0"/>
          </a:p>
          <a:p>
            <a:r>
              <a:rPr lang="ko-KR" altLang="ko-KR" dirty="0" smtClean="0"/>
              <a:t>파생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다른 속성에 의해 만들어지는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 ex</a:t>
            </a:r>
            <a:r>
              <a:rPr lang="en-US" altLang="ko-KR" dirty="0"/>
              <a:t>) </a:t>
            </a:r>
            <a:r>
              <a:rPr lang="ko-KR" altLang="ko-KR" dirty="0"/>
              <a:t>평균</a:t>
            </a:r>
            <a:r>
              <a:rPr lang="en-US" altLang="ko-KR" dirty="0"/>
              <a:t>, </a:t>
            </a:r>
            <a:r>
              <a:rPr lang="ko-KR" altLang="ko-KR" dirty="0"/>
              <a:t>합계 등등</a:t>
            </a:r>
          </a:p>
        </p:txBody>
      </p:sp>
    </p:spTree>
    <p:extLst>
      <p:ext uri="{BB962C8B-B14F-4D97-AF65-F5344CB8AC3E}">
        <p14:creationId xmlns:p14="http://schemas.microsoft.com/office/powerpoint/2010/main" val="373904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3392" y="980728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err="1"/>
              <a:t>식별자</a:t>
            </a:r>
            <a:r>
              <a:rPr lang="en-US" altLang="ko-KR" b="1" dirty="0"/>
              <a:t> : </a:t>
            </a:r>
            <a:r>
              <a:rPr lang="ko-KR" altLang="ko-KR" b="1" dirty="0"/>
              <a:t>유일성을 만족하는 </a:t>
            </a:r>
            <a:r>
              <a:rPr lang="ko-KR" altLang="ko-KR" b="1" dirty="0" smtClean="0"/>
              <a:t>속성</a:t>
            </a:r>
            <a:r>
              <a:rPr lang="en-US" altLang="ko-KR" b="1" dirty="0" smtClean="0"/>
              <a:t> (</a:t>
            </a:r>
            <a:r>
              <a:rPr lang="ko-KR" altLang="ko-KR" b="1" dirty="0" smtClean="0"/>
              <a:t>중복</a:t>
            </a:r>
            <a:r>
              <a:rPr lang="en-US" altLang="ko-KR" b="1" dirty="0" smtClean="0"/>
              <a:t> </a:t>
            </a:r>
            <a:r>
              <a:rPr lang="ko-KR" altLang="ko-KR" b="1" dirty="0" smtClean="0"/>
              <a:t>안됨</a:t>
            </a:r>
            <a:r>
              <a:rPr lang="en-US" altLang="ko-KR" b="1" dirty="0"/>
              <a:t>)</a:t>
            </a:r>
          </a:p>
          <a:p>
            <a:endParaRPr lang="ko-KR" altLang="ko-KR" dirty="0"/>
          </a:p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ko-KR" dirty="0" err="1" smtClean="0"/>
              <a:t>슈퍼키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/>
              <a:t>유일성은 만족하지만 최소성은 만족</a:t>
            </a:r>
            <a:r>
              <a:rPr lang="en-US" altLang="ko-KR" dirty="0"/>
              <a:t> </a:t>
            </a:r>
            <a:r>
              <a:rPr lang="ko-KR" altLang="ko-KR" dirty="0"/>
              <a:t>안</a:t>
            </a:r>
            <a:r>
              <a:rPr lang="en-US" altLang="ko-KR" dirty="0"/>
              <a:t> </a:t>
            </a:r>
            <a:r>
              <a:rPr lang="ko-KR" altLang="ko-KR" dirty="0"/>
              <a:t>함</a:t>
            </a:r>
            <a:endParaRPr lang="en-US" altLang="ko-KR" dirty="0"/>
          </a:p>
          <a:p>
            <a:endParaRPr lang="ko-KR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ko-KR" dirty="0" err="1" smtClean="0"/>
              <a:t>후보키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/>
              <a:t>유일성과 </a:t>
            </a:r>
            <a:r>
              <a:rPr lang="ko-KR" altLang="ko-KR" dirty="0" err="1"/>
              <a:t>최소성</a:t>
            </a:r>
            <a:r>
              <a:rPr lang="ko-KR" altLang="ko-KR" dirty="0"/>
              <a:t> 만족</a:t>
            </a:r>
            <a:endParaRPr lang="en-US" altLang="ko-KR" dirty="0"/>
          </a:p>
          <a:p>
            <a:endParaRPr lang="ko-KR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ko-KR" dirty="0" err="1" smtClean="0"/>
              <a:t>기본키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/>
              <a:t>후보키들 중에서 </a:t>
            </a:r>
            <a:r>
              <a:rPr lang="ko-KR" altLang="ko-KR" dirty="0" err="1"/>
              <a:t>엔터티를</a:t>
            </a:r>
            <a:r>
              <a:rPr lang="ko-KR" altLang="ko-KR" dirty="0"/>
              <a:t> 대표하는 키</a:t>
            </a:r>
            <a:r>
              <a:rPr lang="en-US" altLang="ko-KR" dirty="0"/>
              <a:t>(</a:t>
            </a:r>
            <a:r>
              <a:rPr lang="ko-KR" altLang="en-US" dirty="0"/>
              <a:t>테이블당 하나만 존재</a:t>
            </a:r>
            <a:r>
              <a:rPr lang="en-US" altLang="ko-KR" dirty="0"/>
              <a:t>)</a:t>
            </a:r>
          </a:p>
          <a:p>
            <a:endParaRPr lang="ko-KR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ko-KR" dirty="0" smtClean="0"/>
              <a:t>대체키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 err="1"/>
              <a:t>후보키</a:t>
            </a:r>
            <a:r>
              <a:rPr lang="ko-KR" altLang="ko-KR" dirty="0"/>
              <a:t> 중에서 </a:t>
            </a:r>
            <a:r>
              <a:rPr lang="ko-KR" altLang="ko-KR" dirty="0" err="1"/>
              <a:t>기본키</a:t>
            </a:r>
            <a:r>
              <a:rPr lang="ko-KR" altLang="ko-KR" dirty="0"/>
              <a:t> 빼고 나머지들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974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1384" y="1454581"/>
            <a:ext cx="784887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b="1" dirty="0" smtClean="0"/>
              <a:t>대표성 여부</a:t>
            </a:r>
            <a:endParaRPr lang="ko-KR" altLang="ko-KR" dirty="0"/>
          </a:p>
          <a:p>
            <a:r>
              <a:rPr lang="ko-KR" altLang="ko-KR" sz="1600" dirty="0" err="1"/>
              <a:t>주식별자</a:t>
            </a:r>
            <a:r>
              <a:rPr lang="en-US" altLang="ko-KR" sz="1600" dirty="0"/>
              <a:t> : </a:t>
            </a:r>
            <a:r>
              <a:rPr lang="ko-KR" altLang="ko-KR" sz="1600" dirty="0" err="1"/>
              <a:t>기본키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ko-KR" sz="1600" dirty="0" err="1"/>
              <a:t>보조식별자</a:t>
            </a:r>
            <a:r>
              <a:rPr lang="en-US" altLang="ko-KR" sz="1600" dirty="0"/>
              <a:t> : </a:t>
            </a:r>
            <a:r>
              <a:rPr lang="ko-KR" altLang="ko-KR" sz="1600" dirty="0"/>
              <a:t>대체키</a:t>
            </a:r>
            <a:endParaRPr lang="en-US" altLang="ko-KR" sz="1600" dirty="0"/>
          </a:p>
          <a:p>
            <a:endParaRPr lang="ko-KR" altLang="ko-KR" dirty="0"/>
          </a:p>
          <a:p>
            <a:r>
              <a:rPr lang="en-US" altLang="ko-KR" b="1" dirty="0"/>
              <a:t>2.</a:t>
            </a:r>
            <a:r>
              <a:rPr lang="ko-KR" altLang="ko-KR" b="1" dirty="0" smtClean="0"/>
              <a:t>생성여부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ko-KR" sz="1600" dirty="0" err="1"/>
              <a:t>내부식별자</a:t>
            </a:r>
            <a:r>
              <a:rPr lang="en-US" altLang="ko-KR" sz="1600" dirty="0"/>
              <a:t> : </a:t>
            </a:r>
            <a:r>
              <a:rPr lang="ko-KR" altLang="ko-KR" sz="1600" dirty="0" err="1"/>
              <a:t>엔터티</a:t>
            </a:r>
            <a:r>
              <a:rPr lang="ko-KR" altLang="ko-KR" sz="1600" dirty="0"/>
              <a:t> 내부에서 생성되는 </a:t>
            </a:r>
            <a:r>
              <a:rPr lang="ko-KR" altLang="ko-KR" sz="1600" dirty="0" err="1"/>
              <a:t>식별자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ko-KR" sz="1600" dirty="0" err="1"/>
              <a:t>외부식별자</a:t>
            </a:r>
            <a:r>
              <a:rPr lang="en-US" altLang="ko-KR" sz="1600" dirty="0"/>
              <a:t> : </a:t>
            </a:r>
            <a:r>
              <a:rPr lang="ko-KR" altLang="ko-KR" sz="1600" dirty="0"/>
              <a:t>관계에 의해 만들어지는 </a:t>
            </a:r>
            <a:r>
              <a:rPr lang="ko-KR" altLang="ko-KR" sz="1600" dirty="0" err="1" smtClean="0"/>
              <a:t>식별자</a:t>
            </a:r>
            <a:endParaRPr lang="en-US" altLang="ko-KR" sz="1600" dirty="0"/>
          </a:p>
          <a:p>
            <a:endParaRPr lang="ko-KR" altLang="ko-KR" dirty="0"/>
          </a:p>
          <a:p>
            <a:r>
              <a:rPr lang="en-US" altLang="ko-KR" b="1" dirty="0"/>
              <a:t>3. </a:t>
            </a:r>
            <a:r>
              <a:rPr lang="ko-KR" altLang="ko-KR" b="1" dirty="0"/>
              <a:t>속성의 </a:t>
            </a:r>
            <a:r>
              <a:rPr lang="ko-KR" altLang="ko-KR" b="1" dirty="0" smtClean="0"/>
              <a:t>수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ko-KR" sz="1600" dirty="0" err="1"/>
              <a:t>단일식별자</a:t>
            </a:r>
            <a:r>
              <a:rPr lang="en-US" altLang="ko-KR" sz="1600" dirty="0"/>
              <a:t> : </a:t>
            </a:r>
            <a:r>
              <a:rPr lang="ko-KR" altLang="ko-KR" sz="1600" dirty="0"/>
              <a:t>속성이 하나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ko-KR" sz="1600" dirty="0" err="1"/>
              <a:t>복합식별자</a:t>
            </a:r>
            <a:r>
              <a:rPr lang="en-US" altLang="ko-KR" sz="1600" dirty="0"/>
              <a:t> : </a:t>
            </a:r>
            <a:r>
              <a:rPr lang="ko-KR" altLang="ko-KR" sz="1600" dirty="0" err="1"/>
              <a:t>두개</a:t>
            </a:r>
            <a:r>
              <a:rPr lang="ko-KR" altLang="ko-KR" sz="1600" dirty="0"/>
              <a:t> 이상의 속성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ko-KR" b="1" dirty="0"/>
              <a:t>대체 </a:t>
            </a:r>
            <a:r>
              <a:rPr lang="ko-KR" altLang="ko-KR" b="1" dirty="0" smtClean="0"/>
              <a:t>여부</a:t>
            </a:r>
            <a:endParaRPr lang="ko-KR" altLang="ko-KR" dirty="0"/>
          </a:p>
          <a:p>
            <a:r>
              <a:rPr lang="ko-KR" altLang="ko-KR" sz="1600" dirty="0" err="1"/>
              <a:t>본질식별자</a:t>
            </a:r>
            <a:r>
              <a:rPr lang="en-US" altLang="ko-KR" sz="1600" dirty="0"/>
              <a:t> : </a:t>
            </a:r>
            <a:r>
              <a:rPr lang="ko-KR" altLang="ko-KR" sz="1600" dirty="0" err="1"/>
              <a:t>비지니스프로세스</a:t>
            </a:r>
            <a:r>
              <a:rPr lang="ko-KR" altLang="ko-KR" sz="1600" dirty="0"/>
              <a:t> 상에서 만들어지는 </a:t>
            </a:r>
            <a:r>
              <a:rPr lang="ko-KR" altLang="ko-KR" sz="1600" dirty="0" err="1"/>
              <a:t>식별자</a:t>
            </a:r>
            <a:endParaRPr lang="en-US" altLang="ko-KR" sz="1600" dirty="0"/>
          </a:p>
          <a:p>
            <a:r>
              <a:rPr lang="ko-KR" altLang="ko-KR" sz="1600" dirty="0" err="1"/>
              <a:t>인조식별자</a:t>
            </a:r>
            <a:r>
              <a:rPr lang="en-US" altLang="ko-KR" sz="1600" dirty="0"/>
              <a:t> : </a:t>
            </a:r>
            <a:r>
              <a:rPr lang="ko-KR" altLang="ko-KR" sz="1600" dirty="0"/>
              <a:t>인위적으로 만들어내는 </a:t>
            </a:r>
            <a:r>
              <a:rPr lang="ko-KR" altLang="ko-KR" sz="1600" dirty="0" err="1"/>
              <a:t>식별자</a:t>
            </a:r>
            <a:r>
              <a:rPr lang="en-US" altLang="ko-KR" sz="1600" dirty="0"/>
              <a:t>(</a:t>
            </a:r>
            <a:r>
              <a:rPr lang="ko-KR" altLang="ko-KR" sz="1600" dirty="0"/>
              <a:t>상품코드</a:t>
            </a:r>
            <a:r>
              <a:rPr lang="en-US" altLang="ko-KR" sz="1600" dirty="0" smtClean="0"/>
              <a:t>)</a:t>
            </a:r>
            <a:endParaRPr lang="ko-KR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53542" y="94994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 err="1"/>
              <a:t>식별자</a:t>
            </a:r>
            <a:r>
              <a:rPr lang="ko-KR" altLang="ko-KR" sz="2000" b="1" dirty="0"/>
              <a:t> </a:t>
            </a:r>
            <a:r>
              <a:rPr lang="ko-KR" altLang="en-US" sz="2000" b="1" dirty="0" smtClean="0"/>
              <a:t>분류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1980" y="2287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SQLD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911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1072</Words>
  <Application>Microsoft Office PowerPoint</Application>
  <PresentationFormat>와이드스크린</PresentationFormat>
  <Paragraphs>527</Paragraphs>
  <Slides>36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user1</cp:lastModifiedBy>
  <cp:revision>42</cp:revision>
  <cp:lastPrinted>2020-11-20T11:29:05Z</cp:lastPrinted>
  <dcterms:created xsi:type="dcterms:W3CDTF">2020-01-26T06:04:39Z</dcterms:created>
  <dcterms:modified xsi:type="dcterms:W3CDTF">2020-11-23T01:27:26Z</dcterms:modified>
</cp:coreProperties>
</file>